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B3174F-E5F5-4BB9-A00A-DE2136DF6107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0F9880C-B944-4FF7-9AE6-7077E48FE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1524000"/>
          </a:xfrm>
        </p:spPr>
        <p:txBody>
          <a:bodyPr>
            <a:normAutofit/>
          </a:bodyPr>
          <a:lstStyle/>
          <a:p>
            <a:r>
              <a:rPr lang="ar-EG" sz="8800" b="1" dirty="0" smtClean="0">
                <a:latin typeface="Traditional Arabic" pitchFamily="18" charset="-78"/>
                <a:cs typeface="Traditional Arabic" pitchFamily="18" charset="-78"/>
              </a:rPr>
              <a:t>الاِسْمُ الِاشَارَةُ</a:t>
            </a:r>
            <a:endParaRPr lang="en-US" sz="8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14600"/>
            <a:ext cx="7315200" cy="2438400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tx1"/>
                </a:solidFill>
              </a:rPr>
              <a:t>KATA TUNJUK</a:t>
            </a: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UNTUK 2 </a:t>
            </a:r>
            <a:r>
              <a:rPr lang="ar-EG" dirty="0" smtClean="0"/>
              <a:t>ا</a:t>
            </a:r>
            <a:r>
              <a:rPr lang="en-US" dirty="0" smtClean="0"/>
              <a:t>+</a:t>
            </a:r>
            <a:r>
              <a:rPr lang="ar-EG" dirty="0" smtClean="0"/>
              <a:t>ن</a:t>
            </a:r>
            <a:br>
              <a:rPr lang="ar-EG" dirty="0" smtClean="0"/>
            </a:br>
            <a:r>
              <a:rPr lang="en-US" dirty="0" smtClean="0"/>
              <a:t>UNTUK JAMAK </a:t>
            </a:r>
            <a:r>
              <a:rPr lang="ar-EG" dirty="0" smtClean="0"/>
              <a:t>و</a:t>
            </a:r>
            <a:r>
              <a:rPr lang="en-US" dirty="0" smtClean="0"/>
              <a:t>+</a:t>
            </a:r>
            <a:r>
              <a:rPr lang="ar-EG" dirty="0" smtClean="0"/>
              <a:t>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مُسْلِمٌ – مُسْلِمَ</a:t>
            </a:r>
            <a:r>
              <a:rPr lang="ar-EG" sz="60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انِ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 - مسلم</a:t>
            </a:r>
            <a:r>
              <a:rPr lang="ar-EG" sz="60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وْنَ</a:t>
            </a:r>
          </a:p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طَالِبٌ – طَالِبَ</a:t>
            </a:r>
            <a:r>
              <a:rPr lang="ar-EG" sz="60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انِ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 - طالب</a:t>
            </a:r>
            <a:r>
              <a:rPr lang="ar-EG" sz="60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وْنَ</a:t>
            </a:r>
          </a:p>
          <a:p>
            <a:pPr algn="r" rtl="1">
              <a:buNone/>
            </a:pPr>
            <a:r>
              <a:rPr lang="ar-EG" sz="60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كَافِرٌ – كافرَانِ – كافروْنَ</a:t>
            </a:r>
          </a:p>
          <a:p>
            <a:pPr algn="ctr" rtl="1">
              <a:buNone/>
            </a:pPr>
            <a:r>
              <a:rPr lang="en-US" sz="60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MUDZAKKAR</a:t>
            </a:r>
            <a:endParaRPr lang="ar-EG" sz="60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en-US" sz="6000" dirty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UNTUK 2 </a:t>
            </a:r>
            <a:r>
              <a:rPr lang="ar-EG" dirty="0" smtClean="0"/>
              <a:t>ا</a:t>
            </a:r>
            <a:r>
              <a:rPr lang="en-US" dirty="0" smtClean="0"/>
              <a:t>+</a:t>
            </a:r>
            <a:r>
              <a:rPr lang="ar-EG" dirty="0" smtClean="0"/>
              <a:t>ن</a:t>
            </a:r>
            <a:br>
              <a:rPr lang="ar-EG" dirty="0" smtClean="0"/>
            </a:br>
            <a:r>
              <a:rPr lang="en-US" dirty="0" smtClean="0"/>
              <a:t>UNTUK JAMAK ALIF DAN TA”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مُسْلِمَةٌ – مُسْلِمَتَ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انِ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 - مسلمَ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اتٌ</a:t>
            </a:r>
          </a:p>
          <a:p>
            <a:pPr algn="r" rtl="1">
              <a:buNone/>
            </a:pP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طَالِبَةٌ – طَالِبَتَ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انِ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 - طالب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اتٌ</a:t>
            </a:r>
          </a:p>
          <a:p>
            <a:pPr algn="r" rtl="1">
              <a:buNone/>
            </a:pPr>
            <a:r>
              <a:rPr lang="ar-EG" sz="6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كَافِرَةٌ – كافرَتَانِ – كافرَاتٌ</a:t>
            </a:r>
          </a:p>
          <a:p>
            <a:pPr algn="ctr" rtl="1">
              <a:buNone/>
            </a:pPr>
            <a:endParaRPr lang="ar-EG" sz="32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en-US" sz="32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تمرينات</a:t>
            </a:r>
            <a:endParaRPr lang="en-US" sz="60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هذا مُسْلِمٌ				قَلَمٌ + ي = قَلَمِيْ</a:t>
            </a:r>
          </a:p>
          <a:p>
            <a:pPr algn="r" rtl="1">
              <a:buNone/>
            </a:pPr>
            <a:r>
              <a:rPr lang="ar-EG" sz="44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هَذَانِ </a:t>
            </a: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مُسْلِمَانِ			جَامِعَةٌ + يْ</a:t>
            </a:r>
          </a:p>
          <a:p>
            <a:pPr algn="r" rtl="1">
              <a:buNone/>
            </a:pPr>
            <a:r>
              <a:rPr lang="ar-EG" sz="44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هَؤُلاءِ</a:t>
            </a: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 مُسْلِمُوْنَ			هُنَا جَامِعَتِيْ</a:t>
            </a:r>
          </a:p>
          <a:p>
            <a:pPr algn="r" rtl="1">
              <a:buNone/>
            </a:pP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هذه مُسْلِمَةٌ			أُمٌّ = أُمِّيْ = هَذِهِ أُمِّيْ </a:t>
            </a:r>
          </a:p>
          <a:p>
            <a:pPr algn="r" rtl="1">
              <a:buNone/>
            </a:pPr>
            <a:r>
              <a:rPr lang="ar-EG" sz="44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هَتَانِ</a:t>
            </a: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 مُسْلِمَتَ</a:t>
            </a:r>
            <a:r>
              <a:rPr lang="ar-EG" sz="44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انِ</a:t>
            </a:r>
          </a:p>
          <a:p>
            <a:pPr algn="r" rtl="1">
              <a:buNone/>
            </a:pPr>
            <a:r>
              <a:rPr lang="ar-EG" sz="4400" dirty="0" smtClean="0">
                <a:latin typeface="Traditional Arabic" pitchFamily="18" charset="-78"/>
                <a:cs typeface="Traditional Arabic" pitchFamily="18" charset="-78"/>
              </a:rPr>
              <a:t>مسلمَ</a:t>
            </a:r>
            <a:r>
              <a:rPr lang="ar-EG" sz="44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اتٌ</a:t>
            </a:r>
            <a:endParaRPr lang="ar-EG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944880"/>
          </a:xfrm>
        </p:spPr>
        <p:txBody>
          <a:bodyPr/>
          <a:lstStyle/>
          <a:p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3352800" cy="4724400"/>
          </a:xfrm>
        </p:spPr>
        <p:txBody>
          <a:bodyPr>
            <a:normAutofit fontScale="92500"/>
          </a:bodyPr>
          <a:lstStyle/>
          <a:p>
            <a:pPr marL="582930" indent="-514350">
              <a:buAutoNum type="arabicPeriod"/>
            </a:pP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smtClean="0"/>
              <a:t>guru</a:t>
            </a:r>
            <a:endParaRPr lang="en-US" dirty="0" smtClean="0">
              <a:solidFill>
                <a:srgbClr val="FF0000"/>
              </a:solidFill>
            </a:endParaRPr>
          </a:p>
          <a:p>
            <a:pPr marL="582930" indent="-514350">
              <a:buAutoNum type="arabicPeriod"/>
            </a:pPr>
            <a:r>
              <a:rPr lang="en-US" dirty="0" err="1" smtClean="0"/>
              <a:t>Ini</a:t>
            </a:r>
            <a:r>
              <a:rPr lang="en-US" dirty="0" smtClean="0"/>
              <a:t> 2 </a:t>
            </a:r>
            <a:r>
              <a:rPr lang="en-US" dirty="0" err="1" smtClean="0"/>
              <a:t>apel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seekor</a:t>
            </a:r>
            <a:r>
              <a:rPr lang="en-US" dirty="0" smtClean="0"/>
              <a:t> </a:t>
            </a:r>
            <a:r>
              <a:rPr lang="en-US" dirty="0" err="1" smtClean="0"/>
              <a:t>sapi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Ini</a:t>
            </a:r>
            <a:r>
              <a:rPr lang="en-US" dirty="0" smtClean="0"/>
              <a:t> 2 </a:t>
            </a:r>
            <a:r>
              <a:rPr lang="en-US" dirty="0" err="1" smtClean="0"/>
              <a:t>mobil</a:t>
            </a:r>
            <a:r>
              <a:rPr lang="ar-EG" dirty="0" smtClean="0"/>
              <a:t> 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Itu</a:t>
            </a:r>
            <a:r>
              <a:rPr lang="en-US" dirty="0" smtClean="0"/>
              <a:t> 2 </a:t>
            </a:r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 err="1" smtClean="0"/>
              <a:t>terbang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Disana</a:t>
            </a:r>
            <a:r>
              <a:rPr lang="en-US" dirty="0" smtClean="0"/>
              <a:t> </a:t>
            </a:r>
            <a:r>
              <a:rPr lang="en-US" dirty="0" err="1" smtClean="0"/>
              <a:t>sekolahku</a:t>
            </a:r>
            <a:r>
              <a:rPr lang="ar-EG" dirty="0" smtClean="0"/>
              <a:t> 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kelasku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228600"/>
            <a:ext cx="4343400" cy="63779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8293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AutoNum type="arabicPeriod"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0601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5400" dirty="0" smtClean="0">
                <a:latin typeface="Traditional Arabic" pitchFamily="18" charset="-78"/>
                <a:cs typeface="Traditional Arabic" pitchFamily="18" charset="-78"/>
              </a:rPr>
              <a:t>أُوْلَئِكَ مُدَرِّسُوْنَ			هُنَاكَ مَدْرَسَتِيْ</a:t>
            </a:r>
          </a:p>
          <a:p>
            <a:pPr algn="r" rtl="1">
              <a:buNone/>
            </a:pPr>
            <a:r>
              <a:rPr lang="ar-EG" sz="5400" dirty="0" smtClean="0">
                <a:latin typeface="Traditional Arabic" pitchFamily="18" charset="-78"/>
                <a:cs typeface="Traditional Arabic" pitchFamily="18" charset="-78"/>
              </a:rPr>
              <a:t>هَذَانِ تُفَّاحَانِ			هُنَا فَصْلِيْ</a:t>
            </a:r>
          </a:p>
          <a:p>
            <a:pPr algn="r" rtl="1">
              <a:buNone/>
            </a:pPr>
            <a:r>
              <a:rPr lang="ar-EG" sz="5400" dirty="0" smtClean="0">
                <a:latin typeface="Traditional Arabic" pitchFamily="18" charset="-78"/>
                <a:cs typeface="Traditional Arabic" pitchFamily="18" charset="-78"/>
              </a:rPr>
              <a:t>هَذَا بَقَرٌ</a:t>
            </a:r>
          </a:p>
          <a:p>
            <a:pPr algn="r" rtl="1">
              <a:buNone/>
            </a:pPr>
            <a:r>
              <a:rPr lang="ar-EG" sz="5400" dirty="0" smtClean="0">
                <a:latin typeface="Traditional Arabic" pitchFamily="18" charset="-78"/>
                <a:cs typeface="Traditional Arabic" pitchFamily="18" charset="-78"/>
              </a:rPr>
              <a:t>هَتَانِ سَيَّارتَانِ</a:t>
            </a:r>
          </a:p>
          <a:p>
            <a:pPr algn="r" rtl="1">
              <a:buNone/>
            </a:pPr>
            <a:r>
              <a:rPr lang="ar-EG" sz="5400" dirty="0" smtClean="0">
                <a:latin typeface="Traditional Arabic" pitchFamily="18" charset="-78"/>
                <a:cs typeface="Traditional Arabic" pitchFamily="18" charset="-78"/>
              </a:rPr>
              <a:t>تَانِكَ طَائِرَتَانِ</a:t>
            </a:r>
          </a:p>
          <a:p>
            <a:pPr algn="r" rtl="1">
              <a:buNone/>
            </a:pPr>
            <a:endParaRPr lang="ar-EG" sz="54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ar-EG" sz="54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en-US" sz="54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205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6600" dirty="0" smtClean="0"/>
              <a:t>	</a:t>
            </a:r>
            <a:r>
              <a:rPr lang="en-US" sz="6600" dirty="0" err="1" smtClean="0"/>
              <a:t>Isim</a:t>
            </a:r>
            <a:r>
              <a:rPr lang="en-US" sz="6600" dirty="0" smtClean="0"/>
              <a:t> </a:t>
            </a:r>
            <a:r>
              <a:rPr lang="en-US" sz="6600" dirty="0" err="1" smtClean="0"/>
              <a:t>isyaroh</a:t>
            </a:r>
            <a:r>
              <a:rPr lang="en-US" sz="6600" dirty="0" smtClean="0"/>
              <a:t> </a:t>
            </a:r>
            <a:r>
              <a:rPr lang="en-US" sz="6600" dirty="0" err="1" smtClean="0"/>
              <a:t>adalah</a:t>
            </a:r>
            <a:r>
              <a:rPr lang="en-US" sz="6600" dirty="0" smtClean="0"/>
              <a:t> </a:t>
            </a:r>
            <a:r>
              <a:rPr lang="en-US" sz="6600" dirty="0" err="1" smtClean="0"/>
              <a:t>kata</a:t>
            </a:r>
            <a:r>
              <a:rPr lang="en-US" sz="6600" dirty="0" smtClean="0"/>
              <a:t> </a:t>
            </a:r>
            <a:r>
              <a:rPr lang="en-US" sz="6600" dirty="0" err="1" smtClean="0"/>
              <a:t>tunjuk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Pembagian</a:t>
            </a:r>
            <a:r>
              <a:rPr lang="en-US" b="1" dirty="0"/>
              <a:t> </a:t>
            </a:r>
            <a:r>
              <a:rPr lang="en-US" b="1" dirty="0" err="1"/>
              <a:t>Isim</a:t>
            </a:r>
            <a:r>
              <a:rPr lang="en-US" b="1" dirty="0"/>
              <a:t> </a:t>
            </a:r>
            <a:r>
              <a:rPr lang="en-US" b="1" dirty="0" err="1" smtClean="0"/>
              <a:t>Isyarah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72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lphaLcPeriod"/>
            </a:pPr>
            <a:r>
              <a:rPr lang="en-US" dirty="0" err="1" smtClean="0">
                <a:solidFill>
                  <a:srgbClr val="FFFF00"/>
                </a:solidFill>
              </a:rPr>
              <a:t>Isim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Isyarah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dipergunakan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untuk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Isyarat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jarak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dekat</a:t>
            </a:r>
            <a:endParaRPr lang="ar-EG" dirty="0">
              <a:solidFill>
                <a:srgbClr val="FFFF00"/>
              </a:solidFill>
            </a:endParaRPr>
          </a:p>
          <a:p>
            <a:pPr marL="514350" indent="-514350" algn="r" rtl="1">
              <a:buNone/>
            </a:pP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 </a:t>
            </a: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/ </a:t>
            </a: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هَذَهِ </a:t>
            </a: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/ </a:t>
            </a: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هَذَانِ </a:t>
            </a: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/ </a:t>
            </a: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هَتَانِ </a:t>
            </a: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/</a:t>
            </a: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هَؤُلَاءِ </a:t>
            </a: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/ </a:t>
            </a:r>
            <a:r>
              <a:rPr lang="ar-EG" sz="46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هُنَا</a:t>
            </a:r>
          </a:p>
          <a:p>
            <a:pPr marL="514350" indent="-514350" algn="r" rtl="1">
              <a:buNone/>
            </a:pP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</a:t>
            </a:r>
            <a:r>
              <a:rPr lang="ar-EG" sz="46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التُفَّاحُ لَذِيْذٌ (1 مذكر)</a:t>
            </a:r>
            <a:endParaRPr lang="ar-EG" sz="4600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14350" indent="-514350" algn="r" rtl="1">
              <a:buNone/>
            </a:pPr>
            <a:r>
              <a:rPr lang="ar-EG" sz="4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هَذِهِ</a:t>
            </a: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 الوَرْدَةُ جَمِيْلَةٌ (1 مؤنث)</a:t>
            </a:r>
            <a:endParaRPr lang="ar-EG" sz="4600" dirty="0">
              <a:latin typeface="Traditional Arabic" pitchFamily="18" charset="-78"/>
              <a:cs typeface="Traditional Arabic" pitchFamily="18" charset="-78"/>
            </a:endParaRPr>
          </a:p>
          <a:p>
            <a:pPr marL="514350" indent="-514350" algn="r" rtl="1">
              <a:buNone/>
            </a:pP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هَذَانِ</a:t>
            </a:r>
            <a:r>
              <a:rPr lang="ar-EG" sz="4600" dirty="0">
                <a:latin typeface="Traditional Arabic" pitchFamily="18" charset="-78"/>
                <a:cs typeface="Traditional Arabic" pitchFamily="18" charset="-78"/>
              </a:rPr>
              <a:t> الكِتَابَانِ </a:t>
            </a: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مُفِيْدَانِ (2 مذكر)</a:t>
            </a:r>
          </a:p>
          <a:p>
            <a:pPr marL="514350" indent="-514350" algn="r" rtl="1">
              <a:buNone/>
            </a:pP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هَتَانِ</a:t>
            </a:r>
            <a:r>
              <a:rPr lang="ar-EG" sz="4600" dirty="0">
                <a:latin typeface="Traditional Arabic" pitchFamily="18" charset="-78"/>
                <a:cs typeface="Traditional Arabic" pitchFamily="18" charset="-78"/>
              </a:rPr>
              <a:t> الطَالِبَتَانِ </a:t>
            </a: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نَاجِحَتَانِ ( 2 مؤنث)</a:t>
            </a:r>
            <a:endParaRPr lang="ar-EG" sz="4600" dirty="0">
              <a:latin typeface="Traditional Arabic" pitchFamily="18" charset="-78"/>
              <a:cs typeface="Traditional Arabic" pitchFamily="18" charset="-78"/>
            </a:endParaRPr>
          </a:p>
          <a:p>
            <a:pPr marL="514350" indent="-514350" algn="r" rtl="1">
              <a:buNone/>
            </a:pPr>
            <a:r>
              <a:rPr lang="ar-EG" sz="4600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هَؤُلاءِ</a:t>
            </a:r>
            <a:r>
              <a:rPr lang="ar-EG" sz="4600" dirty="0">
                <a:latin typeface="Traditional Arabic" pitchFamily="18" charset="-78"/>
                <a:cs typeface="Traditional Arabic" pitchFamily="18" charset="-78"/>
              </a:rPr>
              <a:t> الطُلابُ </a:t>
            </a: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مُجتَهِدُونَ ( </a:t>
            </a:r>
            <a:r>
              <a:rPr lang="en-US" sz="4600" dirty="0" err="1" smtClean="0">
                <a:latin typeface="Traditional Arabic" pitchFamily="18" charset="-78"/>
                <a:cs typeface="Traditional Arabic" pitchFamily="18" charset="-78"/>
              </a:rPr>
              <a:t>banyak</a:t>
            </a:r>
            <a:endParaRPr lang="ar-EG" sz="46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indent="-514350" algn="r" rtl="1">
              <a:buNone/>
            </a:pPr>
            <a:r>
              <a:rPr lang="ar-EG" sz="4600" dirty="0" smtClean="0">
                <a:latin typeface="Traditional Arabic" pitchFamily="18" charset="-78"/>
                <a:cs typeface="Traditional Arabic" pitchFamily="18" charset="-78"/>
              </a:rPr>
              <a:t>هُنَا يَجْتَمِعُ الطُّلابُ لِلامْتَحَانِ</a:t>
            </a:r>
            <a:endParaRPr lang="en-US" sz="46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b. </a:t>
            </a:r>
            <a:r>
              <a:rPr lang="en-US" dirty="0" err="1">
                <a:solidFill>
                  <a:srgbClr val="FF0000"/>
                </a:solidFill>
              </a:rPr>
              <a:t>Isim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Isyarah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dipergunakan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Isyarat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jarak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jauh</a:t>
            </a:r>
            <a:endParaRPr lang="en-US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EG" sz="5200" dirty="0" smtClean="0">
                <a:latin typeface="Traditional Arabic" pitchFamily="18" charset="-78"/>
                <a:cs typeface="Traditional Arabic" pitchFamily="18" charset="-78"/>
              </a:rPr>
              <a:t>ذَلِكَ</a:t>
            </a:r>
            <a:r>
              <a:rPr lang="en-US" sz="5200" dirty="0" smtClean="0">
                <a:latin typeface="Traditional Arabic" pitchFamily="18" charset="-78"/>
                <a:cs typeface="Traditional Arabic" pitchFamily="18" charset="-78"/>
              </a:rPr>
              <a:t> / </a:t>
            </a:r>
            <a:r>
              <a:rPr lang="ar-EG" sz="5200" dirty="0" smtClean="0">
                <a:latin typeface="Traditional Arabic" pitchFamily="18" charset="-78"/>
                <a:cs typeface="Traditional Arabic" pitchFamily="18" charset="-78"/>
              </a:rPr>
              <a:t>ذَانِكَ</a:t>
            </a:r>
            <a:r>
              <a:rPr lang="en-US" sz="5200" dirty="0" smtClean="0">
                <a:latin typeface="Traditional Arabic" pitchFamily="18" charset="-78"/>
                <a:cs typeface="Traditional Arabic" pitchFamily="18" charset="-78"/>
              </a:rPr>
              <a:t> / </a:t>
            </a:r>
            <a:r>
              <a:rPr lang="ar-EG" sz="5200" dirty="0" smtClean="0">
                <a:latin typeface="Traditional Arabic" pitchFamily="18" charset="-78"/>
                <a:cs typeface="Traditional Arabic" pitchFamily="18" charset="-78"/>
              </a:rPr>
              <a:t>تِلْكَ</a:t>
            </a:r>
            <a:r>
              <a:rPr lang="en-US" sz="5200" dirty="0" smtClean="0">
                <a:latin typeface="Traditional Arabic" pitchFamily="18" charset="-78"/>
                <a:cs typeface="Traditional Arabic" pitchFamily="18" charset="-78"/>
              </a:rPr>
              <a:t> / </a:t>
            </a:r>
            <a:r>
              <a:rPr lang="ar-EG" sz="5200" dirty="0" smtClean="0">
                <a:latin typeface="Traditional Arabic" pitchFamily="18" charset="-78"/>
                <a:cs typeface="Traditional Arabic" pitchFamily="18" charset="-78"/>
              </a:rPr>
              <a:t>تَانِكَ</a:t>
            </a:r>
            <a:r>
              <a:rPr lang="en-US" sz="5200" dirty="0" smtClean="0">
                <a:latin typeface="Traditional Arabic" pitchFamily="18" charset="-78"/>
                <a:cs typeface="Traditional Arabic" pitchFamily="18" charset="-78"/>
              </a:rPr>
              <a:t> / </a:t>
            </a:r>
            <a:r>
              <a:rPr lang="ar-EG" sz="5200" dirty="0" smtClean="0">
                <a:latin typeface="Traditional Arabic" pitchFamily="18" charset="-78"/>
                <a:cs typeface="Traditional Arabic" pitchFamily="18" charset="-78"/>
              </a:rPr>
              <a:t>أُوْلَئِكَ</a:t>
            </a:r>
            <a:r>
              <a:rPr lang="en-US" sz="5200" dirty="0" smtClean="0">
                <a:latin typeface="Traditional Arabic" pitchFamily="18" charset="-78"/>
                <a:cs typeface="Traditional Arabic" pitchFamily="18" charset="-78"/>
              </a:rPr>
              <a:t>  / </a:t>
            </a:r>
            <a:r>
              <a:rPr lang="ar-EG" sz="5200" dirty="0" smtClean="0">
                <a:solidFill>
                  <a:schemeClr val="tx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هُنَالِكَ</a:t>
            </a:r>
            <a:r>
              <a:rPr lang="en-US" sz="5200" dirty="0" smtClean="0">
                <a:solidFill>
                  <a:schemeClr val="tx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 / </a:t>
            </a:r>
            <a:r>
              <a:rPr lang="ar-EG" sz="5200" dirty="0" smtClean="0">
                <a:solidFill>
                  <a:schemeClr val="tx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هُنَاكَ</a:t>
            </a:r>
            <a:endParaRPr lang="en-US" sz="5200" dirty="0" smtClean="0">
              <a:solidFill>
                <a:schemeClr val="tx2">
                  <a:lumMod val="50000"/>
                </a:schemeClr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200" dirty="0">
                <a:solidFill>
                  <a:schemeClr val="tx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ذَلِكَ</a:t>
            </a: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الرَجُلُ جَمِيْلٌ (1 مذكر)</a:t>
            </a:r>
          </a:p>
          <a:p>
            <a:pPr algn="r" rtl="1">
              <a:buNone/>
            </a:pPr>
            <a:r>
              <a:rPr lang="ar-EG" sz="6200" dirty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ذَانِكَ</a:t>
            </a: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الطَّالِبَانِ مُجْتَهِدَانِ (2 مذكر)</a:t>
            </a:r>
          </a:p>
          <a:p>
            <a:pPr algn="r" rtl="1">
              <a:buNone/>
            </a:pPr>
            <a:r>
              <a:rPr lang="ar-EG" sz="6200" dirty="0" smtClean="0">
                <a:solidFill>
                  <a:schemeClr val="tx2">
                    <a:lumMod val="50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تِلْكَ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الزَهْرَةُ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جَمِيْلَةٌ ( 1 مؤنث)</a:t>
            </a:r>
          </a:p>
          <a:p>
            <a:pPr algn="r" rtl="1">
              <a:buNone/>
            </a:pPr>
            <a:r>
              <a:rPr lang="ar-EG" sz="6200" dirty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تَانِكَ</a:t>
            </a: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 الطَّالِبَتَانِ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مُجْتَهِدَتَانِ ( 2 مؤنث)</a:t>
            </a:r>
          </a:p>
          <a:p>
            <a:pPr algn="r" rtl="1">
              <a:buNone/>
            </a:pPr>
            <a:r>
              <a:rPr lang="ar-EG" sz="6200" dirty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أُوْلَئِكَ</a:t>
            </a: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الطَّالبُونَ مُجْتَهِدُوْنَ (</a:t>
            </a:r>
            <a:r>
              <a:rPr lang="en-US" sz="6200" dirty="0" err="1" smtClean="0">
                <a:latin typeface="Traditional Arabic" pitchFamily="18" charset="-78"/>
                <a:cs typeface="Traditional Arabic" pitchFamily="18" charset="-78"/>
              </a:rPr>
              <a:t>banyak</a:t>
            </a:r>
            <a:endParaRPr lang="ar-EG" sz="62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هُنَالِكَ الطَّالِبُوْنَ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جَالِسُوْنَ</a:t>
            </a:r>
            <a:r>
              <a:rPr lang="en-US" sz="6200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en-US" sz="6200" dirty="0" err="1" smtClean="0">
                <a:latin typeface="Traditional Arabic" pitchFamily="18" charset="-78"/>
                <a:cs typeface="Traditional Arabic" pitchFamily="18" charset="-78"/>
              </a:rPr>
              <a:t>disana</a:t>
            </a:r>
            <a:r>
              <a:rPr lang="en-US" sz="6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ar-EG" sz="62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200" dirty="0">
                <a:latin typeface="Traditional Arabic" pitchFamily="18" charset="-78"/>
                <a:cs typeface="Traditional Arabic" pitchFamily="18" charset="-78"/>
              </a:rPr>
              <a:t>هُنَاكَ </a:t>
            </a:r>
            <a:r>
              <a:rPr lang="ar-EG" sz="6200" dirty="0" smtClean="0">
                <a:latin typeface="Traditional Arabic" pitchFamily="18" charset="-78"/>
                <a:cs typeface="Traditional Arabic" pitchFamily="18" charset="-78"/>
              </a:rPr>
              <a:t>أَسْكُنُ</a:t>
            </a:r>
            <a:r>
              <a:rPr lang="en-US" sz="6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en-US" sz="6200" dirty="0" err="1" smtClean="0">
                <a:latin typeface="Traditional Arabic" pitchFamily="18" charset="-78"/>
                <a:cs typeface="Traditional Arabic" pitchFamily="18" charset="-78"/>
              </a:rPr>
              <a:t>disana</a:t>
            </a:r>
            <a:r>
              <a:rPr lang="en-US" sz="6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en-US" sz="6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274064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menunjukkan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jarak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dekat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7200" dirty="0" err="1" smtClean="0"/>
              <a:t>Ini</a:t>
            </a:r>
            <a:r>
              <a:rPr lang="en-US" sz="7200" dirty="0" smtClean="0"/>
              <a:t> =</a:t>
            </a:r>
          </a:p>
          <a:p>
            <a:pPr>
              <a:buNone/>
            </a:pPr>
            <a:r>
              <a:rPr lang="ar-EG" sz="7200" dirty="0" smtClean="0">
                <a:solidFill>
                  <a:srgbClr val="92D050"/>
                </a:solidFill>
                <a:latin typeface="Traditional Arabic" pitchFamily="18" charset="-78"/>
                <a:cs typeface="Traditional Arabic" pitchFamily="18" charset="-78"/>
              </a:rPr>
              <a:t>هذا / هذه </a:t>
            </a:r>
            <a:r>
              <a:rPr lang="ar-EG" sz="7200" dirty="0" smtClean="0">
                <a:latin typeface="Traditional Arabic" pitchFamily="18" charset="-78"/>
                <a:cs typeface="Traditional Arabic" pitchFamily="18" charset="-78"/>
              </a:rPr>
              <a:t>/ هذان / هتان /هؤلاء / </a:t>
            </a:r>
            <a:r>
              <a:rPr lang="ar-EG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هُنَا</a:t>
            </a:r>
            <a:endParaRPr lang="en-US" sz="7200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>
              <a:buNone/>
            </a:pPr>
            <a:endParaRPr lang="ar-EG" sz="7200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buNone/>
            </a:pPr>
            <a:endParaRPr lang="en-US" sz="7200" dirty="0" smtClean="0"/>
          </a:p>
          <a:p>
            <a:pPr>
              <a:buNone/>
            </a:pP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EG" sz="6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هَذَا قَلَمٌ 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= </a:t>
            </a:r>
            <a:r>
              <a:rPr lang="en-US" sz="6600" dirty="0" err="1" smtClean="0">
                <a:latin typeface="Traditional Arabic" pitchFamily="18" charset="-78"/>
                <a:cs typeface="Traditional Arabic" pitchFamily="18" charset="-78"/>
              </a:rPr>
              <a:t>ini</a:t>
            </a:r>
            <a:r>
              <a:rPr lang="en-US" sz="66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en-US" sz="6600" dirty="0" err="1" smtClean="0">
                <a:latin typeface="Traditional Arabic" pitchFamily="18" charset="-78"/>
                <a:cs typeface="Traditional Arabic" pitchFamily="18" charset="-78"/>
              </a:rPr>
              <a:t>pena</a:t>
            </a:r>
            <a:endParaRPr lang="en-US" sz="66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هذهِ سَبُّوْرَةٌ 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= </a:t>
            </a:r>
            <a:r>
              <a:rPr lang="en-US" sz="4800" dirty="0" err="1" smtClean="0">
                <a:latin typeface="Traditional Arabic" pitchFamily="18" charset="-78"/>
                <a:cs typeface="Traditional Arabic" pitchFamily="18" charset="-78"/>
              </a:rPr>
              <a:t>ini</a:t>
            </a:r>
            <a:r>
              <a:rPr lang="en-US" sz="4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en-US" sz="4800" dirty="0" err="1" smtClean="0">
                <a:latin typeface="Traditional Arabic" pitchFamily="18" charset="-78"/>
                <a:cs typeface="Traditional Arabic" pitchFamily="18" charset="-78"/>
              </a:rPr>
              <a:t>papanTulis</a:t>
            </a:r>
            <a:endParaRPr lang="en-US" sz="66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كِتَابٌ - </a:t>
            </a:r>
            <a:r>
              <a:rPr lang="ar-EG" sz="66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كِتابَانِ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 – </a:t>
            </a:r>
            <a:r>
              <a:rPr lang="ar-EG" sz="6600" dirty="0" smtClean="0">
                <a:solidFill>
                  <a:srgbClr val="FFC000"/>
                </a:solidFill>
                <a:latin typeface="Traditional Arabic" pitchFamily="18" charset="-78"/>
                <a:cs typeface="Traditional Arabic" pitchFamily="18" charset="-78"/>
              </a:rPr>
              <a:t>كُتُبٌ</a:t>
            </a:r>
          </a:p>
          <a:p>
            <a:pPr algn="r" rtl="1">
              <a:buNone/>
            </a:pPr>
            <a:r>
              <a:rPr lang="ar-EG" sz="66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مَدَرِّسٌ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 – </a:t>
            </a:r>
            <a:r>
              <a:rPr lang="ar-EG" sz="6600" dirty="0" smtClean="0">
                <a:solidFill>
                  <a:schemeClr val="accent2"/>
                </a:solidFill>
                <a:latin typeface="Traditional Arabic" pitchFamily="18" charset="-78"/>
                <a:cs typeface="Traditional Arabic" pitchFamily="18" charset="-78"/>
              </a:rPr>
              <a:t>مُدَرِّسَانِ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 - مُدَرِّسُوْنَ</a:t>
            </a:r>
            <a:endParaRPr lang="en-US" sz="66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ar-EG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ذَلِكَ قَلَمٌ	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 ذَانِكَ </a:t>
            </a: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قَلَمَانِ</a:t>
            </a:r>
          </a:p>
          <a:p>
            <a:pPr algn="r" rtl="1">
              <a:buNone/>
            </a:pPr>
            <a:r>
              <a:rPr lang="ar-EG" sz="6600" dirty="0" smtClean="0">
                <a:latin typeface="Traditional Arabic" pitchFamily="18" charset="-78"/>
                <a:cs typeface="Traditional Arabic" pitchFamily="18" charset="-78"/>
              </a:rPr>
              <a:t>تِلْكَ سَاعَ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ةٌ</a:t>
            </a:r>
            <a:r>
              <a:rPr lang="en-US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	تَانِكَ سَاعَتَانِ</a:t>
            </a:r>
          </a:p>
          <a:p>
            <a:pPr algn="r" rtl="1">
              <a:buNone/>
            </a:pP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مِرْوَحَةٌ</a:t>
            </a:r>
            <a:r>
              <a:rPr lang="en-US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endParaRPr lang="ar-EG" sz="6600" dirty="0" smtClean="0">
              <a:solidFill>
                <a:schemeClr val="accent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en-US" sz="6600" dirty="0" err="1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Itu</a:t>
            </a:r>
            <a:r>
              <a:rPr lang="en-US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 2 </a:t>
            </a:r>
            <a:r>
              <a:rPr lang="en-US" sz="6600" dirty="0" err="1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kipas</a:t>
            </a:r>
            <a:r>
              <a:rPr lang="en-US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en-US" sz="6600" dirty="0" err="1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angin</a:t>
            </a:r>
            <a:endParaRPr lang="ar-EG" sz="6600" dirty="0" smtClean="0">
              <a:solidFill>
                <a:schemeClr val="accent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r>
              <a:rPr lang="ar-EG" sz="66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تَانِكَ مِرْوَحَتَانِ</a:t>
            </a:r>
            <a:endParaRPr lang="en-US" sz="6600" dirty="0">
              <a:solidFill>
                <a:schemeClr val="accent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772400" cy="51363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EG" sz="6000" dirty="0" smtClean="0">
                <a:solidFill>
                  <a:srgbClr val="92D050"/>
                </a:solidFill>
                <a:latin typeface="Traditional Arabic" pitchFamily="18" charset="-78"/>
                <a:cs typeface="Traditional Arabic" pitchFamily="18" charset="-78"/>
              </a:rPr>
              <a:t>ذَلِكَ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بَابٌ</a:t>
            </a:r>
          </a:p>
          <a:p>
            <a:pPr algn="r" rtl="1">
              <a:buNone/>
            </a:pPr>
            <a:r>
              <a:rPr lang="ar-EG" sz="6000" dirty="0" smtClean="0">
                <a:solidFill>
                  <a:srgbClr val="92D050"/>
                </a:solidFill>
                <a:latin typeface="Traditional Arabic" pitchFamily="18" charset="-78"/>
                <a:cs typeface="Traditional Arabic" pitchFamily="18" charset="-78"/>
              </a:rPr>
              <a:t>تِلْكَ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مِرْوَحَ</a:t>
            </a:r>
            <a:r>
              <a:rPr lang="ar-EG" sz="6000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ةٌ</a:t>
            </a:r>
          </a:p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تلك صُوْرَةٌ</a:t>
            </a:r>
            <a:endParaRPr lang="en-US" sz="60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ar-EG" dirty="0" smtClean="0">
                <a:solidFill>
                  <a:schemeClr val="accent1"/>
                </a:solidFill>
                <a:latin typeface="Traditional Arabic" pitchFamily="18" charset="-78"/>
                <a:cs typeface="Traditional Arabic" pitchFamily="18" charset="-78"/>
              </a:rPr>
              <a:t>مؤنث - مذكر</a:t>
            </a:r>
            <a:endParaRPr lang="en-US" dirty="0">
              <a:solidFill>
                <a:schemeClr val="accent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ذلك طَالِبٌ</a:t>
            </a:r>
          </a:p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هذه طَالِبَةٌ</a:t>
            </a:r>
          </a:p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هذا مُسْلِمٌ</a:t>
            </a:r>
          </a:p>
          <a:p>
            <a:pPr algn="r" rtl="1">
              <a:buNone/>
            </a:pPr>
            <a:r>
              <a:rPr lang="ar-EG" sz="6000" dirty="0" smtClean="0">
                <a:latin typeface="Traditional Arabic" pitchFamily="18" charset="-78"/>
                <a:cs typeface="Traditional Arabic" pitchFamily="18" charset="-78"/>
              </a:rPr>
              <a:t>تلك مُسْلِمَةٌ</a:t>
            </a:r>
            <a:endParaRPr lang="en-US" sz="60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509</TotalTime>
  <Words>259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</vt:lpstr>
      <vt:lpstr>الاِسْمُ الِاشَارَةُ</vt:lpstr>
      <vt:lpstr>DEFINISI</vt:lpstr>
      <vt:lpstr>Pembagian Isim Isyarah</vt:lpstr>
      <vt:lpstr>Slide 4</vt:lpstr>
      <vt:lpstr>Untuk menunjukkan jarak yang dekat </vt:lpstr>
      <vt:lpstr>contoh</vt:lpstr>
      <vt:lpstr>Contoh  jarak jauh</vt:lpstr>
      <vt:lpstr>latihan</vt:lpstr>
      <vt:lpstr>Latihan مؤنث - مذكر</vt:lpstr>
      <vt:lpstr>UNTUK 2 ا+ن UNTUK JAMAK و+ن</vt:lpstr>
      <vt:lpstr>UNTUK 2 ا+ن UNTUK JAMAK ALIF DAN TA”</vt:lpstr>
      <vt:lpstr>تمرينات</vt:lpstr>
      <vt:lpstr>tugas</vt:lpstr>
      <vt:lpstr>latihan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الاسم الاشارة</dc:title>
  <dc:creator>ASUS</dc:creator>
  <cp:lastModifiedBy>ASUS</cp:lastModifiedBy>
  <cp:revision>13</cp:revision>
  <dcterms:created xsi:type="dcterms:W3CDTF">2021-03-17T00:29:37Z</dcterms:created>
  <dcterms:modified xsi:type="dcterms:W3CDTF">2021-03-29T10:04:36Z</dcterms:modified>
</cp:coreProperties>
</file>