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8" d="100"/>
          <a:sy n="78" d="100"/>
        </p:scale>
        <p:origin x="-108" y="-6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D0B1521D-4F6B-4CB7-9A67-62CB53D3107F}" type="datetimeFigureOut">
              <a:rPr lang="en-US" smtClean="0"/>
              <a:pPr/>
              <a:t>4/20/2021</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50FCB551-4C0C-4465-BE72-3FB56873D711}"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0B1521D-4F6B-4CB7-9A67-62CB53D3107F}" type="datetimeFigureOut">
              <a:rPr lang="en-US" smtClean="0"/>
              <a:pPr/>
              <a:t>4/20/2021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0FCB551-4C0C-4465-BE72-3FB56873D71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0B1521D-4F6B-4CB7-9A67-62CB53D3107F}" type="datetimeFigureOut">
              <a:rPr lang="en-US" smtClean="0"/>
              <a:pPr/>
              <a:t>4/20/2021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0FCB551-4C0C-4465-BE72-3FB56873D71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0B1521D-4F6B-4CB7-9A67-62CB53D3107F}" type="datetimeFigureOut">
              <a:rPr lang="en-US" smtClean="0"/>
              <a:pPr/>
              <a:t>4/20/2021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0FCB551-4C0C-4465-BE72-3FB56873D71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D0B1521D-4F6B-4CB7-9A67-62CB53D3107F}" type="datetimeFigureOut">
              <a:rPr lang="en-US" smtClean="0"/>
              <a:pPr/>
              <a:t>4/20/2021</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50FCB551-4C0C-4465-BE72-3FB56873D711}"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0B1521D-4F6B-4CB7-9A67-62CB53D3107F}" type="datetimeFigureOut">
              <a:rPr lang="en-US" smtClean="0"/>
              <a:pPr/>
              <a:t>4/20/2021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50FCB551-4C0C-4465-BE72-3FB56873D711}"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0B1521D-4F6B-4CB7-9A67-62CB53D3107F}" type="datetimeFigureOut">
              <a:rPr lang="en-US" smtClean="0"/>
              <a:pPr/>
              <a:t>4/20/2021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50FCB551-4C0C-4465-BE72-3FB56873D71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0B1521D-4F6B-4CB7-9A67-62CB53D3107F}" type="datetimeFigureOut">
              <a:rPr lang="en-US" smtClean="0"/>
              <a:pPr/>
              <a:t>4/20/2021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0FCB551-4C0C-4465-BE72-3FB56873D711}"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0B1521D-4F6B-4CB7-9A67-62CB53D3107F}" type="datetimeFigureOut">
              <a:rPr lang="en-US" smtClean="0"/>
              <a:pPr/>
              <a:t>4/20/2021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0FCB551-4C0C-4465-BE72-3FB56873D71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D0B1521D-4F6B-4CB7-9A67-62CB53D3107F}" type="datetimeFigureOut">
              <a:rPr lang="en-US" smtClean="0"/>
              <a:pPr/>
              <a:t>4/20/2021</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50FCB551-4C0C-4465-BE72-3FB56873D711}"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D0B1521D-4F6B-4CB7-9A67-62CB53D3107F}" type="datetimeFigureOut">
              <a:rPr lang="en-US" smtClean="0"/>
              <a:pPr/>
              <a:t>4/20/2021</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50FCB551-4C0C-4465-BE72-3FB56873D711}"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D0B1521D-4F6B-4CB7-9A67-62CB53D3107F}" type="datetimeFigureOut">
              <a:rPr lang="en-US" smtClean="0"/>
              <a:pPr/>
              <a:t>4/20/2021</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50FCB551-4C0C-4465-BE72-3FB56873D711}"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52400"/>
            <a:ext cx="8610600" cy="2743200"/>
          </a:xfrm>
        </p:spPr>
        <p:txBody>
          <a:bodyPr>
            <a:noAutofit/>
          </a:bodyPr>
          <a:lstStyle/>
          <a:p>
            <a:pPr algn="ctr" rtl="1"/>
            <a:r>
              <a:rPr lang="ar-EG" sz="8000" dirty="0">
                <a:latin typeface="Traditional Arabic" pitchFamily="18" charset="-78"/>
                <a:cs typeface="Traditional Arabic" pitchFamily="18" charset="-78"/>
              </a:rPr>
              <a:t>التعبيرات والمفردات والأفعال عن شهر رمضان المبارك</a:t>
            </a:r>
            <a:endParaRPr lang="en-US" sz="8000" dirty="0">
              <a:latin typeface="Traditional Arabic" pitchFamily="18" charset="-78"/>
              <a:cs typeface="Traditional Arabic" pitchFamily="18" charset="-78"/>
            </a:endParaRPr>
          </a:p>
        </p:txBody>
      </p:sp>
      <p:sp>
        <p:nvSpPr>
          <p:cNvPr id="3" name="Subtitle 2"/>
          <p:cNvSpPr>
            <a:spLocks noGrp="1"/>
          </p:cNvSpPr>
          <p:nvPr>
            <p:ph type="subTitle" idx="1"/>
          </p:nvPr>
        </p:nvSpPr>
        <p:spPr>
          <a:xfrm>
            <a:off x="1295400" y="5029200"/>
            <a:ext cx="6400800" cy="685800"/>
          </a:xfrm>
        </p:spPr>
        <p:txBody>
          <a:bodyPr/>
          <a:lstStyle/>
          <a:p>
            <a:r>
              <a:rPr lang="en-US" dirty="0" err="1" smtClean="0"/>
              <a:t>Nur</a:t>
            </a:r>
            <a:r>
              <a:rPr lang="en-US" dirty="0" smtClean="0"/>
              <a:t> </a:t>
            </a:r>
            <a:r>
              <a:rPr lang="en-US" dirty="0" err="1" smtClean="0"/>
              <a:t>Hariyanto</a:t>
            </a:r>
            <a:r>
              <a:rPr lang="en-US" dirty="0" smtClean="0"/>
              <a:t>, </a:t>
            </a:r>
            <a:r>
              <a:rPr lang="en-US" dirty="0" err="1" smtClean="0"/>
              <a:t>M.Pd</a:t>
            </a:r>
            <a:r>
              <a:rPr lang="en-US" dirty="0" smtClean="0"/>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8915400" cy="1499064"/>
          </a:xfrm>
        </p:spPr>
        <p:txBody>
          <a:bodyPr>
            <a:noAutofit/>
          </a:bodyPr>
          <a:lstStyle/>
          <a:p>
            <a:pPr algn="ctr"/>
            <a:r>
              <a:rPr lang="ar-EG" sz="6000" dirty="0" smtClean="0">
                <a:latin typeface="Traditional Arabic" pitchFamily="18" charset="-78"/>
                <a:cs typeface="Traditional Arabic" pitchFamily="18" charset="-78"/>
              </a:rPr>
              <a:t>كلمة (إفطار) وما الفرق بينها وبين (فَطور)</a:t>
            </a:r>
            <a:endParaRPr lang="en-US" sz="6000" dirty="0">
              <a:latin typeface="Traditional Arabic" pitchFamily="18" charset="-78"/>
              <a:cs typeface="Traditional Arabic" pitchFamily="18" charset="-78"/>
            </a:endParaRPr>
          </a:p>
        </p:txBody>
      </p:sp>
      <p:sp>
        <p:nvSpPr>
          <p:cNvPr id="3" name="Content Placeholder 2"/>
          <p:cNvSpPr>
            <a:spLocks noGrp="1"/>
          </p:cNvSpPr>
          <p:nvPr>
            <p:ph idx="1"/>
          </p:nvPr>
        </p:nvSpPr>
        <p:spPr>
          <a:xfrm>
            <a:off x="457200" y="1676401"/>
            <a:ext cx="8229600" cy="4496116"/>
          </a:xfrm>
        </p:spPr>
        <p:txBody>
          <a:bodyPr>
            <a:noAutofit/>
          </a:bodyPr>
          <a:lstStyle/>
          <a:p>
            <a:pPr algn="r" rtl="1">
              <a:buNone/>
            </a:pPr>
            <a:r>
              <a:rPr lang="ar-EG" sz="5400" dirty="0" smtClean="0">
                <a:latin typeface="Traditional Arabic" pitchFamily="18" charset="-78"/>
                <a:cs typeface="Traditional Arabic" pitchFamily="18" charset="-78"/>
              </a:rPr>
              <a:t>لو لكلمة (فَطور) هو الطعام في الصباح في الأيام العادية لكنْ (إِفْطَار) هو الطعام بعد المغرب في شهر رمضان ، لكنَّ الفعل وَاحدٌ، تقول أفطرتُ للماضي وتقول أُفْطِرُ و أنا أفطر الآن مع أسرتي، أين سَتُفْطِرُ يا أخي؟ أين أَفْطَرْتَ أَمْسِ؟</a:t>
            </a:r>
            <a:endParaRPr lang="en-US" sz="5400" dirty="0">
              <a:latin typeface="Traditional Arabic" pitchFamily="18" charset="-78"/>
              <a:cs typeface="Traditional Arabic" pitchFamily="18" charset="-7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2718264"/>
          </a:xfrm>
        </p:spPr>
        <p:txBody>
          <a:bodyPr>
            <a:noAutofit/>
          </a:bodyPr>
          <a:lstStyle/>
          <a:p>
            <a:pPr algn="ctr"/>
            <a:r>
              <a:rPr lang="ar-EG" sz="8000" dirty="0" smtClean="0">
                <a:latin typeface="Traditional Arabic" pitchFamily="18" charset="-78"/>
                <a:cs typeface="Traditional Arabic" pitchFamily="18" charset="-78"/>
              </a:rPr>
              <a:t>لو الكلمات مثلا (التَّهَجُّد – التَّرَاوِيْح - قيام الليل)</a:t>
            </a:r>
            <a:endParaRPr lang="en-US" sz="8000" dirty="0">
              <a:latin typeface="Traditional Arabic" pitchFamily="18" charset="-78"/>
              <a:cs typeface="Traditional Arabic" pitchFamily="18" charset="-78"/>
            </a:endParaRPr>
          </a:p>
        </p:txBody>
      </p:sp>
      <p:sp>
        <p:nvSpPr>
          <p:cNvPr id="3" name="Content Placeholder 2"/>
          <p:cNvSpPr>
            <a:spLocks noGrp="1"/>
          </p:cNvSpPr>
          <p:nvPr>
            <p:ph idx="1"/>
          </p:nvPr>
        </p:nvSpPr>
        <p:spPr>
          <a:xfrm>
            <a:off x="228600" y="2971800"/>
            <a:ext cx="8763000" cy="3733800"/>
          </a:xfrm>
        </p:spPr>
        <p:txBody>
          <a:bodyPr>
            <a:normAutofit/>
          </a:bodyPr>
          <a:lstStyle/>
          <a:p>
            <a:pPr algn="r" rtl="1">
              <a:buNone/>
            </a:pPr>
            <a:r>
              <a:rPr lang="ar-EG" sz="7200" dirty="0" smtClean="0">
                <a:latin typeface="Traditional Arabic" pitchFamily="18" charset="-78"/>
                <a:cs typeface="Traditional Arabic" pitchFamily="18" charset="-78"/>
              </a:rPr>
              <a:t>فقط اِسْتَعْمل قبلها الفعلَ (يصلي) تقول أنا أُصَلِّي قيام الليل، هي تُصَلِّي التهجد</a:t>
            </a:r>
            <a:endParaRPr lang="en-US" sz="7200" dirty="0">
              <a:latin typeface="Traditional Arabic" pitchFamily="18" charset="-78"/>
              <a:cs typeface="Traditional Arabic" pitchFamily="18"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Autofit/>
          </a:bodyPr>
          <a:lstStyle/>
          <a:p>
            <a:r>
              <a:rPr lang="ar-EG" sz="4800" dirty="0" smtClean="0">
                <a:latin typeface="Traditional Arabic" pitchFamily="18" charset="-78"/>
                <a:cs typeface="Traditional Arabic" pitchFamily="18" charset="-78"/>
              </a:rPr>
              <a:t>وَاليومَ إن شاء الله سندرس أهمَّ التعبيرات والمفردات والأفعال عن شهر رمضان المبارك</a:t>
            </a:r>
            <a:endParaRPr lang="en-US" sz="4800" dirty="0">
              <a:latin typeface="Traditional Arabic" pitchFamily="18" charset="-78"/>
              <a:cs typeface="Traditional Arabic" pitchFamily="18" charset="-78"/>
            </a:endParaRPr>
          </a:p>
        </p:txBody>
      </p:sp>
      <p:sp>
        <p:nvSpPr>
          <p:cNvPr id="3" name="Content Placeholder 2"/>
          <p:cNvSpPr>
            <a:spLocks noGrp="1"/>
          </p:cNvSpPr>
          <p:nvPr>
            <p:ph idx="1"/>
          </p:nvPr>
        </p:nvSpPr>
        <p:spPr/>
        <p:txBody>
          <a:bodyPr>
            <a:normAutofit/>
          </a:bodyPr>
          <a:lstStyle/>
          <a:p>
            <a:pPr algn="r" rtl="1"/>
            <a:r>
              <a:rPr lang="ar-EG" sz="7200" dirty="0" smtClean="0">
                <a:latin typeface="Traditional Arabic" pitchFamily="18" charset="-78"/>
                <a:cs typeface="Traditional Arabic" pitchFamily="18" charset="-78"/>
              </a:rPr>
              <a:t>التَّعْبِيْرَات</a:t>
            </a:r>
          </a:p>
          <a:p>
            <a:pPr algn="r" rtl="1"/>
            <a:r>
              <a:rPr lang="ar-EG" sz="7200" dirty="0" smtClean="0">
                <a:latin typeface="Traditional Arabic" pitchFamily="18" charset="-78"/>
                <a:cs typeface="Traditional Arabic" pitchFamily="18" charset="-78"/>
              </a:rPr>
              <a:t>والمفرَدَات</a:t>
            </a:r>
          </a:p>
          <a:p>
            <a:pPr algn="r" rtl="1"/>
            <a:r>
              <a:rPr lang="ar-EG" sz="7200" dirty="0" smtClean="0">
                <a:latin typeface="Traditional Arabic" pitchFamily="18" charset="-78"/>
                <a:cs typeface="Traditional Arabic" pitchFamily="18" charset="-78"/>
              </a:rPr>
              <a:t>والأفعَال</a:t>
            </a:r>
            <a:endParaRPr lang="en-US" sz="7200" dirty="0">
              <a:latin typeface="Traditional Arabic" pitchFamily="18" charset="-78"/>
              <a:cs typeface="Traditional Arabic" pitchFamily="18"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0"/>
            <a:ext cx="8229600" cy="3505200"/>
          </a:xfrm>
        </p:spPr>
        <p:txBody>
          <a:bodyPr>
            <a:normAutofit/>
          </a:bodyPr>
          <a:lstStyle/>
          <a:p>
            <a:pPr algn="ctr" rtl="1"/>
            <a:r>
              <a:rPr lang="ar-EG" sz="13800" dirty="0" smtClean="0">
                <a:latin typeface="Traditional Arabic" pitchFamily="18" charset="-78"/>
                <a:cs typeface="Traditional Arabic" pitchFamily="18" charset="-78"/>
              </a:rPr>
              <a:t>نبدأ بالتعبيرات </a:t>
            </a:r>
            <a:endParaRPr lang="en-US" sz="13800" dirty="0">
              <a:latin typeface="Traditional Arabic" pitchFamily="18" charset="-78"/>
              <a:cs typeface="Traditional Arabic" pitchFamily="18"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575264"/>
          </a:xfrm>
        </p:spPr>
        <p:txBody>
          <a:bodyPr>
            <a:noAutofit/>
          </a:bodyPr>
          <a:lstStyle/>
          <a:p>
            <a:pPr algn="ctr" rtl="1"/>
            <a:r>
              <a:rPr lang="ar-EG" sz="8000" dirty="0" smtClean="0">
                <a:latin typeface="Traditional Arabic" pitchFamily="18" charset="-78"/>
                <a:cs typeface="Traditional Arabic" pitchFamily="18" charset="-78"/>
              </a:rPr>
              <a:t>رمضانُ مباركٌ</a:t>
            </a:r>
            <a:endParaRPr lang="en-US" sz="8000" dirty="0">
              <a:latin typeface="Traditional Arabic" pitchFamily="18" charset="-78"/>
              <a:cs typeface="Traditional Arabic" pitchFamily="18" charset="-78"/>
            </a:endParaRPr>
          </a:p>
        </p:txBody>
      </p:sp>
      <p:sp>
        <p:nvSpPr>
          <p:cNvPr id="3" name="Content Placeholder 2"/>
          <p:cNvSpPr>
            <a:spLocks noGrp="1"/>
          </p:cNvSpPr>
          <p:nvPr>
            <p:ph idx="1"/>
          </p:nvPr>
        </p:nvSpPr>
        <p:spPr>
          <a:xfrm>
            <a:off x="457200" y="2514599"/>
            <a:ext cx="8229600" cy="3657917"/>
          </a:xfrm>
        </p:spPr>
        <p:txBody>
          <a:bodyPr>
            <a:normAutofit/>
          </a:bodyPr>
          <a:lstStyle/>
          <a:p>
            <a:pPr algn="ctr" rtl="1">
              <a:buNone/>
            </a:pPr>
            <a:r>
              <a:rPr lang="ar-EG" sz="6600" dirty="0" smtClean="0">
                <a:latin typeface="Traditional Arabic" pitchFamily="18" charset="-78"/>
                <a:cs typeface="Traditional Arabic" pitchFamily="18" charset="-78"/>
              </a:rPr>
              <a:t>رمضانُ مباركٌ – رمضانُ مباركٌ لك</a:t>
            </a:r>
            <a:endParaRPr lang="en-US" sz="6600" dirty="0">
              <a:latin typeface="Traditional Arabic" pitchFamily="18" charset="-78"/>
              <a:cs typeface="Traditional Arabic" pitchFamily="18"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956264"/>
          </a:xfrm>
        </p:spPr>
        <p:txBody>
          <a:bodyPr>
            <a:normAutofit/>
          </a:bodyPr>
          <a:lstStyle/>
          <a:p>
            <a:pPr algn="ctr"/>
            <a:r>
              <a:rPr lang="ar-EG" sz="8800" dirty="0" smtClean="0">
                <a:latin typeface="Traditional Arabic" pitchFamily="18" charset="-78"/>
                <a:cs typeface="Traditional Arabic" pitchFamily="18" charset="-78"/>
              </a:rPr>
              <a:t>كلَّ عامٍ أنتم بخير </a:t>
            </a:r>
            <a:endParaRPr lang="en-US" sz="8800" dirty="0">
              <a:latin typeface="Traditional Arabic" pitchFamily="18" charset="-78"/>
              <a:cs typeface="Traditional Arabic" pitchFamily="18" charset="-78"/>
            </a:endParaRPr>
          </a:p>
        </p:txBody>
      </p:sp>
      <p:sp>
        <p:nvSpPr>
          <p:cNvPr id="3" name="Content Placeholder 2"/>
          <p:cNvSpPr>
            <a:spLocks noGrp="1"/>
          </p:cNvSpPr>
          <p:nvPr>
            <p:ph idx="1"/>
          </p:nvPr>
        </p:nvSpPr>
        <p:spPr>
          <a:xfrm>
            <a:off x="457200" y="3047999"/>
            <a:ext cx="8229600" cy="3124517"/>
          </a:xfrm>
        </p:spPr>
        <p:txBody>
          <a:bodyPr>
            <a:noAutofit/>
          </a:bodyPr>
          <a:lstStyle/>
          <a:p>
            <a:pPr algn="r" rtl="1">
              <a:buNone/>
            </a:pPr>
            <a:r>
              <a:rPr lang="ar-EG" sz="7200" dirty="0" smtClean="0">
                <a:latin typeface="Traditional Arabic" pitchFamily="18" charset="-78"/>
                <a:cs typeface="Traditional Arabic" pitchFamily="18" charset="-78"/>
              </a:rPr>
              <a:t>نقولها مثلا في السنة الجديدة كذلك وعند مَوْلِدِ الشخصِ وأيضا في الأعياد</a:t>
            </a:r>
            <a:endParaRPr lang="en-US" sz="7200" dirty="0">
              <a:latin typeface="Traditional Arabic" pitchFamily="18" charset="-78"/>
              <a:cs typeface="Traditional Arabic" pitchFamily="18"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2184864"/>
          </a:xfrm>
        </p:spPr>
        <p:txBody>
          <a:bodyPr>
            <a:noAutofit/>
          </a:bodyPr>
          <a:lstStyle/>
          <a:p>
            <a:pPr algn="ctr" rtl="1"/>
            <a:r>
              <a:rPr lang="ar-EG" sz="9600" dirty="0" smtClean="0">
                <a:latin typeface="Traditional Arabic" pitchFamily="18" charset="-78"/>
                <a:cs typeface="Traditional Arabic" pitchFamily="18" charset="-78"/>
              </a:rPr>
              <a:t>تقبّلَ اللهُ مِنَّا ومنكم</a:t>
            </a:r>
            <a:endParaRPr lang="en-US" sz="9600" dirty="0">
              <a:latin typeface="Traditional Arabic" pitchFamily="18" charset="-78"/>
              <a:cs typeface="Traditional Arabic" pitchFamily="18" charset="-78"/>
            </a:endParaRPr>
          </a:p>
        </p:txBody>
      </p:sp>
      <p:sp>
        <p:nvSpPr>
          <p:cNvPr id="3" name="Content Placeholder 2"/>
          <p:cNvSpPr>
            <a:spLocks noGrp="1"/>
          </p:cNvSpPr>
          <p:nvPr>
            <p:ph idx="1"/>
          </p:nvPr>
        </p:nvSpPr>
        <p:spPr>
          <a:xfrm>
            <a:off x="457200" y="2971799"/>
            <a:ext cx="8229600" cy="3200717"/>
          </a:xfrm>
        </p:spPr>
        <p:txBody>
          <a:bodyPr>
            <a:noAutofit/>
          </a:bodyPr>
          <a:lstStyle/>
          <a:p>
            <a:pPr algn="ctr" rtl="1">
              <a:buNone/>
            </a:pPr>
            <a:r>
              <a:rPr lang="ar-EG" sz="11500" dirty="0" smtClean="0">
                <a:latin typeface="Traditional Arabic" pitchFamily="18" charset="-78"/>
                <a:cs typeface="Traditional Arabic" pitchFamily="18" charset="-78"/>
              </a:rPr>
              <a:t>هذا التعبير خاص بالعبادة نفسها</a:t>
            </a:r>
            <a:endParaRPr lang="en-US" sz="11500" dirty="0">
              <a:latin typeface="Traditional Arabic" pitchFamily="18" charset="-78"/>
              <a:cs typeface="Traditional Arabic" pitchFamily="18"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676400"/>
          </a:xfrm>
        </p:spPr>
        <p:txBody>
          <a:bodyPr>
            <a:normAutofit/>
          </a:bodyPr>
          <a:lstStyle/>
          <a:p>
            <a:pPr algn="ctr" rtl="1"/>
            <a:r>
              <a:rPr lang="ar-EG" sz="9600" dirty="0" smtClean="0">
                <a:latin typeface="Traditional Arabic" pitchFamily="18" charset="-78"/>
                <a:cs typeface="Traditional Arabic" pitchFamily="18" charset="-78"/>
              </a:rPr>
              <a:t>نَسْتَقْبِلُ شهرَ رمَضان</a:t>
            </a:r>
            <a:endParaRPr lang="en-US" sz="9600" dirty="0">
              <a:latin typeface="Traditional Arabic" pitchFamily="18" charset="-78"/>
              <a:cs typeface="Traditional Arabic" pitchFamily="18" charset="-78"/>
            </a:endParaRPr>
          </a:p>
        </p:txBody>
      </p:sp>
      <p:sp>
        <p:nvSpPr>
          <p:cNvPr id="3" name="Content Placeholder 2"/>
          <p:cNvSpPr>
            <a:spLocks noGrp="1"/>
          </p:cNvSpPr>
          <p:nvPr>
            <p:ph idx="1"/>
          </p:nvPr>
        </p:nvSpPr>
        <p:spPr>
          <a:xfrm>
            <a:off x="381000" y="1676400"/>
            <a:ext cx="8229600" cy="3429316"/>
          </a:xfrm>
        </p:spPr>
        <p:txBody>
          <a:bodyPr>
            <a:noAutofit/>
          </a:bodyPr>
          <a:lstStyle/>
          <a:p>
            <a:pPr algn="ctr" rtl="1">
              <a:buNone/>
            </a:pPr>
            <a:r>
              <a:rPr lang="ar-EG" sz="5400" dirty="0" smtClean="0">
                <a:latin typeface="Traditional Arabic" pitchFamily="18" charset="-78"/>
                <a:cs typeface="Traditional Arabic" pitchFamily="18" charset="-78"/>
              </a:rPr>
              <a:t>اِسْتقْبَلَ (هذا الفعل ليس خاصًّا بشهر رمَضان، هذا الفعل خاصٌّ بأيِّ مناسَبَةٍ أخرى أو مع الضيوفِ كَذَلِكَ) مثلا، اِسْتقبلنَا شَهْرَ شعبان، بعد رمضان سنستقبل عيدَ الفطر، وأيضا تقول، أنا سأستقبل ضَيْفًا بعد العشَاء.</a:t>
            </a:r>
            <a:endParaRPr lang="en-US" sz="5400" dirty="0">
              <a:latin typeface="Traditional Arabic" pitchFamily="18" charset="-78"/>
              <a:cs typeface="Traditional Arabic" pitchFamily="18"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981200"/>
          </a:xfrm>
        </p:spPr>
        <p:txBody>
          <a:bodyPr>
            <a:normAutofit fontScale="90000"/>
          </a:bodyPr>
          <a:lstStyle/>
          <a:p>
            <a:pPr algn="ctr" rtl="1"/>
            <a:r>
              <a:rPr lang="ar-EG" sz="6600" dirty="0" smtClean="0">
                <a:latin typeface="Traditional Arabic" pitchFamily="18" charset="-78"/>
                <a:cs typeface="Traditional Arabic" pitchFamily="18" charset="-78"/>
              </a:rPr>
              <a:t>في شهرِ رَمضَانَ نفسهِ لدينا بعضُ الأفعالِ والمفرداتِ ونبدأ بالمفردات</a:t>
            </a:r>
            <a:endParaRPr lang="en-US" sz="6600" dirty="0">
              <a:latin typeface="Traditional Arabic" pitchFamily="18" charset="-78"/>
              <a:cs typeface="Traditional Arabic" pitchFamily="18" charset="-78"/>
            </a:endParaRPr>
          </a:p>
        </p:txBody>
      </p:sp>
      <p:sp>
        <p:nvSpPr>
          <p:cNvPr id="3" name="Content Placeholder 2"/>
          <p:cNvSpPr>
            <a:spLocks noGrp="1"/>
          </p:cNvSpPr>
          <p:nvPr>
            <p:ph idx="1"/>
          </p:nvPr>
        </p:nvSpPr>
        <p:spPr>
          <a:xfrm>
            <a:off x="0" y="2057400"/>
            <a:ext cx="8991600" cy="4572000"/>
          </a:xfrm>
        </p:spPr>
        <p:txBody>
          <a:bodyPr>
            <a:noAutofit/>
          </a:bodyPr>
          <a:lstStyle/>
          <a:p>
            <a:pPr algn="r" rtl="1">
              <a:buNone/>
            </a:pPr>
            <a:r>
              <a:rPr lang="ar-EG" sz="6000" dirty="0" smtClean="0">
                <a:latin typeface="Traditional Arabic" pitchFamily="18" charset="-78"/>
                <a:cs typeface="Traditional Arabic" pitchFamily="18" charset="-78"/>
              </a:rPr>
              <a:t>أوَّلُ كلمة اِسمها السّحور في العربية والإندونيسية سواء</a:t>
            </a:r>
          </a:p>
          <a:p>
            <a:pPr algn="r" rtl="1">
              <a:buNone/>
            </a:pPr>
            <a:r>
              <a:rPr lang="ar-EG" sz="6000" dirty="0" smtClean="0">
                <a:latin typeface="Traditional Arabic" pitchFamily="18" charset="-78"/>
                <a:cs typeface="Traditional Arabic" pitchFamily="18" charset="-78"/>
              </a:rPr>
              <a:t>السحور = </a:t>
            </a:r>
          </a:p>
          <a:p>
            <a:pPr algn="r" rtl="1">
              <a:buNone/>
            </a:pPr>
            <a:r>
              <a:rPr lang="ar-EG" sz="6000" dirty="0" smtClean="0">
                <a:latin typeface="Traditional Arabic" pitchFamily="18" charset="-78"/>
                <a:cs typeface="Traditional Arabic" pitchFamily="18" charset="-78"/>
              </a:rPr>
              <a:t>تَسَحَّرَ-يَتَسَحَّرُ فتقول تسحَّرتُ والحمد لله، أتسحَّرُ الآن، سَأَتَسَحَّرُ أَرُزَّا وبَيْضًا</a:t>
            </a:r>
            <a:endParaRPr lang="en-US" sz="6000" dirty="0">
              <a:latin typeface="Traditional Arabic" pitchFamily="18" charset="-78"/>
              <a:cs typeface="Traditional Arabic" pitchFamily="18"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410517"/>
          </a:xfrm>
        </p:spPr>
        <p:txBody>
          <a:bodyPr>
            <a:normAutofit/>
          </a:bodyPr>
          <a:lstStyle/>
          <a:p>
            <a:pPr algn="r" rtl="1">
              <a:buNone/>
            </a:pPr>
            <a:r>
              <a:rPr lang="ar-EG" sz="8000" dirty="0" smtClean="0">
                <a:latin typeface="Traditional Arabic" pitchFamily="18" charset="-78"/>
                <a:cs typeface="Traditional Arabic" pitchFamily="18" charset="-78"/>
              </a:rPr>
              <a:t>الصوم = صَامَ-يَصُوْمُ تقول أنا أصومُ رَمَضَانَ ، صمتُ اليومَ، صمتُ الشهرَ كاملًا، هَلْ سَتَصُوْمُ معنا</a:t>
            </a:r>
            <a:endParaRPr lang="en-US" sz="8000" dirty="0">
              <a:latin typeface="Traditional Arabic" pitchFamily="18" charset="-78"/>
              <a:cs typeface="Traditional Arabic" pitchFamily="18" charset="-78"/>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565</TotalTime>
  <Words>244</Words>
  <Application>Microsoft Office PowerPoint</Application>
  <PresentationFormat>On-screen Show (4:3)</PresentationFormat>
  <Paragraphs>24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Foundry</vt:lpstr>
      <vt:lpstr>التعبيرات والمفردات والأفعال عن شهر رمضان المبارك</vt:lpstr>
      <vt:lpstr>وَاليومَ إن شاء الله سندرس أهمَّ التعبيرات والمفردات والأفعال عن شهر رمضان المبارك</vt:lpstr>
      <vt:lpstr>نبدأ بالتعبيرات </vt:lpstr>
      <vt:lpstr>رمضانُ مباركٌ</vt:lpstr>
      <vt:lpstr>كلَّ عامٍ أنتم بخير </vt:lpstr>
      <vt:lpstr>تقبّلَ اللهُ مِنَّا ومنكم</vt:lpstr>
      <vt:lpstr>نَسْتَقْبِلُ شهرَ رمَضان</vt:lpstr>
      <vt:lpstr>في شهرِ رَمضَانَ نفسهِ لدينا بعضُ الأفعالِ والمفرداتِ ونبدأ بالمفردات</vt:lpstr>
      <vt:lpstr>Slide 9</vt:lpstr>
      <vt:lpstr>كلمة (إفطار) وما الفرق بينها وبين (فَطور)</vt:lpstr>
      <vt:lpstr>لو الكلمات مثلا (التَّهَجُّد – التَّرَاوِيْح - قيام الليل)</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التعبيرات والمفردات والأفعال عن شهر رمضان المبارك</dc:title>
  <dc:creator>ASUS</dc:creator>
  <cp:lastModifiedBy>ASUS</cp:lastModifiedBy>
  <cp:revision>16</cp:revision>
  <dcterms:created xsi:type="dcterms:W3CDTF">2021-04-19T03:47:44Z</dcterms:created>
  <dcterms:modified xsi:type="dcterms:W3CDTF">2021-04-20T07:49:01Z</dcterms:modified>
</cp:coreProperties>
</file>