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58" r:id="rId4"/>
    <p:sldId id="259" r:id="rId5"/>
    <p:sldId id="261" r:id="rId6"/>
    <p:sldId id="267" r:id="rId7"/>
    <p:sldId id="271" r:id="rId8"/>
    <p:sldId id="272" r:id="rId9"/>
    <p:sldId id="280" r:id="rId10"/>
    <p:sldId id="263" r:id="rId11"/>
    <p:sldId id="275" r:id="rId12"/>
    <p:sldId id="279" r:id="rId13"/>
    <p:sldId id="273" r:id="rId14"/>
    <p:sldId id="276" r:id="rId15"/>
    <p:sldId id="277" r:id="rId16"/>
    <p:sldId id="274" r:id="rId17"/>
    <p:sldId id="278" r:id="rId18"/>
    <p:sldId id="281" r:id="rId1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5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06D7-4793-493E-A97B-552BC5F4D108}" type="datetimeFigureOut">
              <a:rPr lang="id-ID" smtClean="0"/>
              <a:pPr/>
              <a:t>11/02/2019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C6D1-798B-41A7-8F32-36BAF9019F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06D7-4793-493E-A97B-552BC5F4D108}" type="datetimeFigureOut">
              <a:rPr lang="id-ID" smtClean="0"/>
              <a:pPr/>
              <a:t>11/02/2019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C6D1-798B-41A7-8F32-36BAF9019F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06D7-4793-493E-A97B-552BC5F4D108}" type="datetimeFigureOut">
              <a:rPr lang="id-ID" smtClean="0"/>
              <a:pPr/>
              <a:t>11/02/2019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C6D1-798B-41A7-8F32-36BAF9019F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06D7-4793-493E-A97B-552BC5F4D108}" type="datetimeFigureOut">
              <a:rPr lang="id-ID" smtClean="0"/>
              <a:pPr/>
              <a:t>11/02/2019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C6D1-798B-41A7-8F32-36BAF9019F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06D7-4793-493E-A97B-552BC5F4D108}" type="datetimeFigureOut">
              <a:rPr lang="id-ID" smtClean="0"/>
              <a:pPr/>
              <a:t>11/02/2019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C6D1-798B-41A7-8F32-36BAF9019F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06D7-4793-493E-A97B-552BC5F4D108}" type="datetimeFigureOut">
              <a:rPr lang="id-ID" smtClean="0"/>
              <a:pPr/>
              <a:t>11/02/2019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C6D1-798B-41A7-8F32-36BAF9019F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06D7-4793-493E-A97B-552BC5F4D108}" type="datetimeFigureOut">
              <a:rPr lang="id-ID" smtClean="0"/>
              <a:pPr/>
              <a:t>11/02/2019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C6D1-798B-41A7-8F32-36BAF9019F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06D7-4793-493E-A97B-552BC5F4D108}" type="datetimeFigureOut">
              <a:rPr lang="id-ID" smtClean="0"/>
              <a:pPr/>
              <a:t>11/02/2019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C6D1-798B-41A7-8F32-36BAF9019F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06D7-4793-493E-A97B-552BC5F4D108}" type="datetimeFigureOut">
              <a:rPr lang="id-ID" smtClean="0"/>
              <a:pPr/>
              <a:t>11/02/2019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C6D1-798B-41A7-8F32-36BAF9019F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06D7-4793-493E-A97B-552BC5F4D108}" type="datetimeFigureOut">
              <a:rPr lang="id-ID" smtClean="0"/>
              <a:pPr/>
              <a:t>11/02/2019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C6D1-798B-41A7-8F32-36BAF9019F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06D7-4793-493E-A97B-552BC5F4D108}" type="datetimeFigureOut">
              <a:rPr lang="id-ID" smtClean="0"/>
              <a:pPr/>
              <a:t>11/02/2019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C6D1-798B-41A7-8F32-36BAF9019F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F06D7-4793-493E-A97B-552BC5F4D108}" type="datetimeFigureOut">
              <a:rPr lang="id-ID" smtClean="0"/>
              <a:pPr/>
              <a:t>11/02/2019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1C6D1-798B-41A7-8F32-36BAF9019FE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09600"/>
            <a:ext cx="7772400" cy="1295400"/>
          </a:xfrm>
        </p:spPr>
        <p:txBody>
          <a:bodyPr>
            <a:noAutofit/>
          </a:bodyPr>
          <a:lstStyle/>
          <a:p>
            <a:r>
              <a:rPr lang="id-ID" sz="6000" b="1" dirty="0" smtClean="0"/>
              <a:t>Analisis Diri dan Sosial</a:t>
            </a:r>
            <a:endParaRPr lang="en-US" sz="60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0034" y="2590800"/>
            <a:ext cx="8110566" cy="3552844"/>
          </a:xfrm>
          <a:ln/>
        </p:spPr>
        <p:txBody>
          <a:bodyPr/>
          <a:lstStyle/>
          <a:p>
            <a:r>
              <a:rPr lang="en-US" dirty="0" err="1">
                <a:solidFill>
                  <a:srgbClr val="00B050"/>
                </a:solidFill>
              </a:rPr>
              <a:t>Oleh</a:t>
            </a:r>
            <a:r>
              <a:rPr lang="en-US" dirty="0">
                <a:solidFill>
                  <a:srgbClr val="00B050"/>
                </a:solidFill>
              </a:rPr>
              <a:t> :</a:t>
            </a:r>
          </a:p>
          <a:p>
            <a:r>
              <a:rPr lang="id-ID" b="1" dirty="0" smtClean="0">
                <a:solidFill>
                  <a:srgbClr val="00B050"/>
                </a:solidFill>
              </a:rPr>
              <a:t>H. Sirajuddin M</a:t>
            </a:r>
            <a:endParaRPr lang="en-US" b="1" dirty="0">
              <a:solidFill>
                <a:srgbClr val="00B050"/>
              </a:solidFill>
            </a:endParaRPr>
          </a:p>
          <a:p>
            <a:pPr algn="just"/>
            <a:endParaRPr lang="id-ID" dirty="0" smtClean="0">
              <a:solidFill>
                <a:schemeClr val="folHlink"/>
              </a:solidFill>
            </a:endParaRPr>
          </a:p>
          <a:p>
            <a:r>
              <a:rPr lang="en-US" dirty="0" err="1" smtClean="0">
                <a:solidFill>
                  <a:srgbClr val="0070C0"/>
                </a:solidFill>
              </a:rPr>
              <a:t>Disampaikan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Pada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id-ID" dirty="0" smtClean="0">
                <a:solidFill>
                  <a:srgbClr val="0070C0"/>
                </a:solidFill>
              </a:rPr>
              <a:t>Pelatihan Kader Dasar PMII Cabang Kota Bengkulu tahun 2018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381000"/>
            <a:ext cx="8305800" cy="6019800"/>
            <a:chOff x="336" y="240"/>
            <a:chExt cx="5232" cy="3792"/>
          </a:xfrm>
        </p:grpSpPr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336" y="240"/>
              <a:ext cx="1296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>
                  <a:latin typeface="Arial Narrow" pitchFamily="34" charset="0"/>
                </a:rPr>
                <a:t>AYAH</a:t>
              </a:r>
            </a:p>
            <a:p>
              <a:pPr algn="ctr"/>
              <a:r>
                <a:rPr lang="en-US" sz="1600">
                  <a:latin typeface="Arial Narrow" pitchFamily="34" charset="0"/>
                </a:rPr>
                <a:t>(sel seperma)</a:t>
              </a:r>
            </a:p>
          </p:txBody>
        </p:sp>
        <p:sp>
          <p:nvSpPr>
            <p:cNvPr id="18451" name="Rectangle 19"/>
            <p:cNvSpPr>
              <a:spLocks noChangeArrowheads="1"/>
            </p:cNvSpPr>
            <p:nvPr/>
          </p:nvSpPr>
          <p:spPr bwMode="auto">
            <a:xfrm>
              <a:off x="1728" y="3408"/>
              <a:ext cx="816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Kelahiran </a:t>
              </a:r>
            </a:p>
          </p:txBody>
        </p:sp>
        <p:sp>
          <p:nvSpPr>
            <p:cNvPr id="18452" name="Rectangle 20"/>
            <p:cNvSpPr>
              <a:spLocks noChangeArrowheads="1"/>
            </p:cNvSpPr>
            <p:nvPr/>
          </p:nvSpPr>
          <p:spPr bwMode="auto">
            <a:xfrm>
              <a:off x="3168" y="1440"/>
              <a:ext cx="196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Fase </a:t>
              </a:r>
              <a:r>
                <a:rPr lang="ar-SA" b="1">
                  <a:latin typeface="Times New Roman" pitchFamily="18" charset="0"/>
                </a:rPr>
                <a:t>علقة</a:t>
              </a:r>
              <a:r>
                <a:rPr lang="en-US">
                  <a:latin typeface="Times New Roman" pitchFamily="18" charset="0"/>
                </a:rPr>
                <a:t> (segumpal darah) </a:t>
              </a:r>
            </a:p>
            <a:p>
              <a:pPr algn="ctr"/>
              <a:r>
                <a:rPr lang="en-US">
                  <a:latin typeface="Times New Roman" pitchFamily="18" charset="0"/>
                </a:rPr>
                <a:t>40 hari</a:t>
              </a:r>
            </a:p>
          </p:txBody>
        </p:sp>
        <p:sp>
          <p:nvSpPr>
            <p:cNvPr id="18453" name="Rectangle 21"/>
            <p:cNvSpPr>
              <a:spLocks noChangeArrowheads="1"/>
            </p:cNvSpPr>
            <p:nvPr/>
          </p:nvSpPr>
          <p:spPr bwMode="auto">
            <a:xfrm>
              <a:off x="336" y="768"/>
              <a:ext cx="1296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>
                  <a:latin typeface="Arial Narrow" pitchFamily="34" charset="0"/>
                </a:rPr>
                <a:t>IBU</a:t>
              </a:r>
            </a:p>
            <a:p>
              <a:pPr algn="ctr"/>
              <a:r>
                <a:rPr lang="en-US" sz="1600">
                  <a:latin typeface="Arial Narrow" pitchFamily="34" charset="0"/>
                </a:rPr>
                <a:t>(Sel telur/ovum)</a:t>
              </a:r>
            </a:p>
          </p:txBody>
        </p:sp>
        <p:sp>
          <p:nvSpPr>
            <p:cNvPr id="18454" name="Rectangle 22"/>
            <p:cNvSpPr>
              <a:spLocks noChangeArrowheads="1"/>
            </p:cNvSpPr>
            <p:nvPr/>
          </p:nvSpPr>
          <p:spPr bwMode="auto">
            <a:xfrm>
              <a:off x="3120" y="432"/>
              <a:ext cx="2016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Pembuahan / fase </a:t>
              </a:r>
              <a:r>
                <a:rPr lang="ar-SA" b="1">
                  <a:latin typeface="Times New Roman" pitchFamily="18" charset="0"/>
                </a:rPr>
                <a:t>النطفه</a:t>
              </a:r>
              <a:r>
                <a:rPr lang="en-US">
                  <a:latin typeface="Times New Roman" pitchFamily="18" charset="0"/>
                </a:rPr>
                <a:t> </a:t>
              </a:r>
            </a:p>
            <a:p>
              <a:pPr algn="ctr"/>
              <a:r>
                <a:rPr lang="en-US">
                  <a:latin typeface="Times New Roman" pitchFamily="18" charset="0"/>
                </a:rPr>
                <a:t>dalam rahim Ibu selama 40 hari</a:t>
              </a:r>
            </a:p>
          </p:txBody>
        </p:sp>
        <p:sp>
          <p:nvSpPr>
            <p:cNvPr id="18455" name="Rectangle 23"/>
            <p:cNvSpPr>
              <a:spLocks noChangeArrowheads="1"/>
            </p:cNvSpPr>
            <p:nvPr/>
          </p:nvSpPr>
          <p:spPr bwMode="auto">
            <a:xfrm>
              <a:off x="3168" y="2304"/>
              <a:ext cx="196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Fase </a:t>
              </a:r>
              <a:r>
                <a:rPr lang="ar-SA" b="1">
                  <a:latin typeface="Times New Roman" pitchFamily="18" charset="0"/>
                </a:rPr>
                <a:t>مضغة</a:t>
              </a:r>
              <a:r>
                <a:rPr lang="ar-SA">
                  <a:latin typeface="Times New Roman" pitchFamily="18" charset="0"/>
                </a:rPr>
                <a:t> </a:t>
              </a:r>
              <a:r>
                <a:rPr lang="en-US">
                  <a:latin typeface="Times New Roman" pitchFamily="18" charset="0"/>
                </a:rPr>
                <a:t> (segumpal daging)</a:t>
              </a:r>
            </a:p>
            <a:p>
              <a:pPr algn="ctr"/>
              <a:r>
                <a:rPr lang="en-US">
                  <a:latin typeface="Times New Roman" pitchFamily="18" charset="0"/>
                </a:rPr>
                <a:t>40 hari</a:t>
              </a:r>
            </a:p>
          </p:txBody>
        </p:sp>
        <p:sp>
          <p:nvSpPr>
            <p:cNvPr id="18456" name="Rectangle 24"/>
            <p:cNvSpPr>
              <a:spLocks noChangeArrowheads="1"/>
            </p:cNvSpPr>
            <p:nvPr/>
          </p:nvSpPr>
          <p:spPr bwMode="auto">
            <a:xfrm>
              <a:off x="2928" y="3120"/>
              <a:ext cx="2640" cy="91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Fase </a:t>
              </a:r>
              <a:r>
                <a:rPr lang="ar-SA" b="1">
                  <a:latin typeface="Times New Roman" pitchFamily="18" charset="0"/>
                </a:rPr>
                <a:t>عظام</a:t>
              </a:r>
              <a:r>
                <a:rPr lang="en-US">
                  <a:latin typeface="Times New Roman" pitchFamily="18" charset="0"/>
                </a:rPr>
                <a:t> (terbentuknya tulang)</a:t>
              </a:r>
            </a:p>
            <a:p>
              <a:pPr algn="ctr"/>
              <a:r>
                <a:rPr lang="en-US">
                  <a:latin typeface="Times New Roman" pitchFamily="18" charset="0"/>
                </a:rPr>
                <a:t>Dan ditiupkannya ruh serta 4 </a:t>
              </a:r>
            </a:p>
            <a:p>
              <a:pPr algn="ctr"/>
              <a:r>
                <a:rPr lang="en-US">
                  <a:latin typeface="Times New Roman" pitchFamily="18" charset="0"/>
                </a:rPr>
                <a:t>Ketentuan (takdir) yang menyangkut</a:t>
              </a:r>
            </a:p>
            <a:p>
              <a:pPr algn="ctr"/>
              <a:r>
                <a:rPr lang="en-US">
                  <a:latin typeface="Times New Roman" pitchFamily="18" charset="0"/>
                </a:rPr>
                <a:t>Rizki, kematian, amal ibadah, dan </a:t>
              </a:r>
            </a:p>
            <a:p>
              <a:pPr algn="ctr"/>
              <a:r>
                <a:rPr lang="en-US">
                  <a:latin typeface="Times New Roman" pitchFamily="18" charset="0"/>
                </a:rPr>
                <a:t>kecelakaan dan kebahagiaan</a:t>
              </a:r>
            </a:p>
          </p:txBody>
        </p:sp>
        <p:sp>
          <p:nvSpPr>
            <p:cNvPr id="18458" name="Rectangle 26"/>
            <p:cNvSpPr>
              <a:spLocks noChangeArrowheads="1"/>
            </p:cNvSpPr>
            <p:nvPr/>
          </p:nvSpPr>
          <p:spPr bwMode="auto">
            <a:xfrm>
              <a:off x="336" y="3408"/>
              <a:ext cx="1152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Times New Roman" pitchFamily="18" charset="0"/>
                </a:rPr>
                <a:t>Kematian </a:t>
              </a:r>
            </a:p>
          </p:txBody>
        </p:sp>
        <p:sp>
          <p:nvSpPr>
            <p:cNvPr id="18459" name="Line 27"/>
            <p:cNvSpPr>
              <a:spLocks noChangeShapeType="1"/>
            </p:cNvSpPr>
            <p:nvPr/>
          </p:nvSpPr>
          <p:spPr bwMode="auto">
            <a:xfrm>
              <a:off x="912" y="57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id-ID"/>
            </a:p>
          </p:txBody>
        </p:sp>
        <p:sp>
          <p:nvSpPr>
            <p:cNvPr id="18460" name="Line 28"/>
            <p:cNvSpPr>
              <a:spLocks noChangeShapeType="1"/>
            </p:cNvSpPr>
            <p:nvPr/>
          </p:nvSpPr>
          <p:spPr bwMode="auto">
            <a:xfrm>
              <a:off x="1632" y="432"/>
              <a:ext cx="148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id-ID"/>
            </a:p>
          </p:txBody>
        </p:sp>
        <p:sp>
          <p:nvSpPr>
            <p:cNvPr id="18461" name="Line 29"/>
            <p:cNvSpPr>
              <a:spLocks noChangeShapeType="1"/>
            </p:cNvSpPr>
            <p:nvPr/>
          </p:nvSpPr>
          <p:spPr bwMode="auto">
            <a:xfrm flipV="1">
              <a:off x="1632" y="672"/>
              <a:ext cx="14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id-ID"/>
            </a:p>
          </p:txBody>
        </p:sp>
        <p:sp>
          <p:nvSpPr>
            <p:cNvPr id="18462" name="Line 30"/>
            <p:cNvSpPr>
              <a:spLocks noChangeShapeType="1"/>
            </p:cNvSpPr>
            <p:nvPr/>
          </p:nvSpPr>
          <p:spPr bwMode="auto">
            <a:xfrm>
              <a:off x="4080" y="96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id-ID"/>
            </a:p>
          </p:txBody>
        </p:sp>
        <p:sp>
          <p:nvSpPr>
            <p:cNvPr id="18463" name="Line 31"/>
            <p:cNvSpPr>
              <a:spLocks noChangeShapeType="1"/>
            </p:cNvSpPr>
            <p:nvPr/>
          </p:nvSpPr>
          <p:spPr bwMode="auto">
            <a:xfrm>
              <a:off x="4080" y="196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id-ID"/>
            </a:p>
          </p:txBody>
        </p:sp>
        <p:sp>
          <p:nvSpPr>
            <p:cNvPr id="18464" name="Line 32"/>
            <p:cNvSpPr>
              <a:spLocks noChangeShapeType="1"/>
            </p:cNvSpPr>
            <p:nvPr/>
          </p:nvSpPr>
          <p:spPr bwMode="auto">
            <a:xfrm>
              <a:off x="4080" y="283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id-ID"/>
            </a:p>
          </p:txBody>
        </p:sp>
        <p:sp>
          <p:nvSpPr>
            <p:cNvPr id="18465" name="Line 33"/>
            <p:cNvSpPr>
              <a:spLocks noChangeShapeType="1"/>
            </p:cNvSpPr>
            <p:nvPr/>
          </p:nvSpPr>
          <p:spPr bwMode="auto">
            <a:xfrm flipH="1">
              <a:off x="2544" y="355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id-ID"/>
            </a:p>
          </p:txBody>
        </p:sp>
        <p:sp>
          <p:nvSpPr>
            <p:cNvPr id="18466" name="Line 34"/>
            <p:cNvSpPr>
              <a:spLocks noChangeShapeType="1"/>
            </p:cNvSpPr>
            <p:nvPr/>
          </p:nvSpPr>
          <p:spPr bwMode="auto">
            <a:xfrm flipH="1">
              <a:off x="1488" y="355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id-ID"/>
            </a:p>
          </p:txBody>
        </p:sp>
      </p:grp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KENALI DIRI MELALUI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id-ID" sz="4800" dirty="0" smtClean="0"/>
              <a:t>TEORI JENDELA JOHARI</a:t>
            </a:r>
          </a:p>
          <a:p>
            <a:pPr marL="914400" indent="-914400" algn="just">
              <a:buFont typeface="+mj-lt"/>
              <a:buAutoNum type="alphaUcPeriod"/>
            </a:pPr>
            <a:r>
              <a:rPr lang="id-ID" sz="3600" dirty="0" smtClean="0"/>
              <a:t>SAYA TAHU-ORANG TAHU</a:t>
            </a:r>
          </a:p>
          <a:p>
            <a:pPr marL="914400" indent="-914400" algn="just">
              <a:buFont typeface="+mj-lt"/>
              <a:buAutoNum type="alphaUcPeriod"/>
            </a:pPr>
            <a:r>
              <a:rPr lang="id-ID" sz="3600" dirty="0" smtClean="0"/>
              <a:t>SAYA TAHU- ORANG TIDAK TAHU</a:t>
            </a:r>
          </a:p>
          <a:p>
            <a:pPr marL="914400" indent="-914400" algn="just">
              <a:buFont typeface="+mj-lt"/>
              <a:buAutoNum type="alphaUcPeriod"/>
            </a:pPr>
            <a:r>
              <a:rPr lang="id-ID" sz="3600" dirty="0" smtClean="0"/>
              <a:t>SAYA TIDAK TAHU-ORANG TAHU</a:t>
            </a:r>
          </a:p>
          <a:p>
            <a:pPr marL="914400" indent="-914400" algn="just">
              <a:buFont typeface="+mj-lt"/>
              <a:buAutoNum type="alphaUcPeriod"/>
            </a:pPr>
            <a:r>
              <a:rPr lang="id-ID" sz="3600" dirty="0" smtClean="0"/>
              <a:t>SAYA TIDAK TAHU-ORANG TIDAK TAHU</a:t>
            </a:r>
            <a:endParaRPr lang="id-ID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id-ID" dirty="0" smtClean="0"/>
              <a:t>TEORI-TEORI PSIKOLOGI MANUSIA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r>
              <a:rPr lang="id-ID" dirty="0" smtClean="0"/>
              <a:t>PSIKOANALISIS = KEINGINAN/KEBUTUHAN</a:t>
            </a:r>
          </a:p>
          <a:p>
            <a:r>
              <a:rPr lang="id-ID" dirty="0" smtClean="0"/>
              <a:t>BEHAVIORAL = LINGKUNGAN SEBAGAI PEMBENTUK MISAL ISLAM NUSANTARA PENGARUH BUDAYA</a:t>
            </a:r>
          </a:p>
          <a:p>
            <a:r>
              <a:rPr lang="id-ID" dirty="0" smtClean="0"/>
              <a:t>KOGNITIF = PENGETAHUAN/PENGALAMAN/ILMU</a:t>
            </a:r>
          </a:p>
          <a:p>
            <a:r>
              <a:rPr lang="id-ID" dirty="0" smtClean="0"/>
              <a:t>HUMANISTIK = MANUSIA MAKHLUK POSITIF/BAIK, MEMANUSIAKAN MANUSIA</a:t>
            </a:r>
          </a:p>
          <a:p>
            <a:endParaRPr lang="id-ID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SO..............!!!!!!!!!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NIAT IBADAH SEMUA AKTIFITAS KITA</a:t>
            </a:r>
          </a:p>
          <a:p>
            <a:r>
              <a:rPr lang="id-ID" dirty="0" smtClean="0"/>
              <a:t>PIMPINLAH DIRI SENDIRI, SAAT INI DAN DARI YANG KECIL</a:t>
            </a:r>
          </a:p>
          <a:p>
            <a:r>
              <a:rPr lang="id-ID" dirty="0" smtClean="0"/>
              <a:t>KENALI (KELEBIHAN DAN KEKUARANGAN DIRI)</a:t>
            </a:r>
          </a:p>
          <a:p>
            <a:r>
              <a:rPr lang="id-ID" dirty="0" smtClean="0"/>
              <a:t>EVALUASI DIRI SETIAP SAAT</a:t>
            </a:r>
          </a:p>
          <a:p>
            <a:r>
              <a:rPr lang="id-ID" dirty="0" smtClean="0"/>
              <a:t>CARI SAHABAT-SAHABAT YANG MAMPU MENDORONG ANDA MENJADI KHALIFAH</a:t>
            </a:r>
          </a:p>
          <a:p>
            <a:r>
              <a:rPr lang="id-ID" dirty="0" smtClean="0"/>
              <a:t>JADILAH PEMBERI MANFAAT</a:t>
            </a:r>
            <a:endParaRPr lang="id-ID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BELAJAR DARI PRIBADI MUHAMMAD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 fontScale="92500"/>
          </a:bodyPr>
          <a:lstStyle/>
          <a:p>
            <a:r>
              <a:rPr lang="id-ID" dirty="0" smtClean="0"/>
              <a:t>SIKAP : SELALU MENGAWALI SAPAAN, SALAM, SENYUM, JABAT TANGAN, MENATAP DAN MENGHIBUR</a:t>
            </a:r>
          </a:p>
          <a:p>
            <a:r>
              <a:rPr lang="id-ID" dirty="0" smtClean="0"/>
              <a:t>FISIK : BERSIH, RAPI, INDAH, WANGI, DAN SEHAT</a:t>
            </a:r>
          </a:p>
          <a:p>
            <a:r>
              <a:rPr lang="id-ID" dirty="0" smtClean="0"/>
              <a:t>HATI : SABAR, JUJUR, KOMUNIKATOR, ISTIQOMAH, SYUKUR, ADIL, KHUSU`, TAWADDU`</a:t>
            </a:r>
          </a:p>
          <a:p>
            <a:r>
              <a:rPr lang="id-ID" dirty="0" smtClean="0"/>
              <a:t>IBADAH:  MAGHDHOH DAN GHOIRU MAGHDHOH</a:t>
            </a:r>
          </a:p>
          <a:p>
            <a:r>
              <a:rPr lang="id-ID" dirty="0" smtClean="0"/>
              <a:t>KEBISAAN: MEMBERIKAN MANFAAT YANG SEBESAR-BESARNYA</a:t>
            </a:r>
            <a:endParaRPr lang="id-ID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RENUNGAN QS AL-IMRON ; 159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RAHMAT ALLAH (ALLAH)</a:t>
            </a:r>
          </a:p>
          <a:p>
            <a:r>
              <a:rPr lang="id-ID" dirty="0" smtClean="0"/>
              <a:t>LEMAH LEMBUT (HATI YANG BERSIH)</a:t>
            </a:r>
          </a:p>
          <a:p>
            <a:r>
              <a:rPr lang="id-ID" dirty="0" smtClean="0"/>
              <a:t>TIDAK KASAR</a:t>
            </a:r>
          </a:p>
          <a:p>
            <a:r>
              <a:rPr lang="id-ID" dirty="0" smtClean="0"/>
              <a:t>PEMAAF</a:t>
            </a:r>
          </a:p>
          <a:p>
            <a:r>
              <a:rPr lang="id-ID" dirty="0" smtClean="0"/>
              <a:t>MENDOAKAN KEBAIKAN ORANG LAIN</a:t>
            </a:r>
          </a:p>
          <a:p>
            <a:r>
              <a:rPr lang="id-ID" dirty="0" smtClean="0"/>
              <a:t>MUSYAWARAH/DISKUSI/DIALOG</a:t>
            </a:r>
          </a:p>
          <a:p>
            <a:r>
              <a:rPr lang="id-ID" dirty="0" smtClean="0"/>
              <a:t>TEGUH PENDIRIAN/INTEGRITAS</a:t>
            </a:r>
          </a:p>
          <a:p>
            <a:r>
              <a:rPr lang="id-ID" dirty="0" smtClean="0"/>
              <a:t>TAWAKKAL ALALLAH</a:t>
            </a:r>
            <a:endParaRPr lang="id-ID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DZIKIR, FIKIR, AMAL SHOLEH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id-ID" sz="7200" dirty="0" smtClean="0"/>
              <a:t>BAIK – BURUK</a:t>
            </a:r>
          </a:p>
          <a:p>
            <a:pPr algn="ctr">
              <a:buNone/>
            </a:pPr>
            <a:r>
              <a:rPr lang="id-ID" sz="7200" dirty="0" smtClean="0"/>
              <a:t>BENAR – SALAH</a:t>
            </a:r>
          </a:p>
          <a:p>
            <a:pPr algn="ctr">
              <a:buNone/>
            </a:pPr>
            <a:r>
              <a:rPr lang="id-ID" sz="7200" dirty="0" smtClean="0"/>
              <a:t>INDAH -JELEK</a:t>
            </a:r>
            <a:endParaRPr lang="id-ID" sz="7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4000" dirty="0" smtClean="0"/>
              <a:t>TUNJUKILAH KAMI JALAN YANG LURUS (AL-FATIHAH)</a:t>
            </a:r>
          </a:p>
          <a:p>
            <a:r>
              <a:rPr lang="id-ID" sz="4000" dirty="0" smtClean="0"/>
              <a:t>JADIKAN KAMI HAMBAH BERIMAN, AHLI IBADAH, DAN BERAKHLAK (SABAR DAN BENAR) (INTI DARI QS AL-ASHR)</a:t>
            </a:r>
            <a:endParaRPr lang="id-ID" sz="4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d-ID" sz="3600" b="1" dirty="0" smtClean="0"/>
              <a:t>MAHASISWA ALAM SEMESTA DAN ABADI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285860"/>
            <a:ext cx="8472518" cy="5357850"/>
          </a:xfrm>
        </p:spPr>
        <p:txBody>
          <a:bodyPr>
            <a:normAutofit/>
          </a:bodyPr>
          <a:lstStyle/>
          <a:p>
            <a:r>
              <a:rPr lang="id-ID" dirty="0" smtClean="0"/>
              <a:t>YANG SELALU SIBUK MENEBAR KEBAIKAN DENGAN ORANG LAIN, KARENA IA SUDAH LAMA SIBUK DENGAN DIRINYA.</a:t>
            </a:r>
          </a:p>
          <a:p>
            <a:r>
              <a:rPr lang="id-ID" dirty="0" smtClean="0"/>
              <a:t>MEMBERI MANFAAT BAGI ALAM SEMESTA</a:t>
            </a:r>
          </a:p>
          <a:p>
            <a:r>
              <a:rPr lang="id-ID" dirty="0" smtClean="0"/>
              <a:t>SEMUA MAKHLUK BERTASBIH, DAN SUMBER PEMBELAJARAN</a:t>
            </a:r>
          </a:p>
          <a:p>
            <a:r>
              <a:rPr lang="id-ID" dirty="0" smtClean="0"/>
              <a:t>JADILAH MAKHLUK BERMAKNA= IA TIDAK PERLU PENGHARGAAN MANUSIA= ALAM MENJADI SAKSI BAHWA KITA PERNAH MEMANUSIAKAN MANUSIA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642918"/>
            <a:ext cx="8329642" cy="57150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d-ID" sz="3600" b="1" dirty="0" smtClean="0">
                <a:latin typeface="Cambria" pitchFamily="18" charset="0"/>
              </a:rPr>
              <a:t>KENALILAH DIRI MU MAKA ANDA AKAN MENGNAL TUHAN</a:t>
            </a:r>
          </a:p>
          <a:p>
            <a:pPr algn="ctr">
              <a:buNone/>
            </a:pPr>
            <a:endParaRPr lang="id-ID" sz="3600" b="1" dirty="0">
              <a:latin typeface="Cambria" pitchFamily="18" charset="0"/>
            </a:endParaRPr>
          </a:p>
          <a:p>
            <a:pPr algn="ctr">
              <a:buNone/>
            </a:pPr>
            <a:r>
              <a:rPr lang="id-ID" sz="3600" b="1" dirty="0" smtClean="0">
                <a:latin typeface="Cambria" pitchFamily="18" charset="0"/>
              </a:rPr>
              <a:t>ANDA BERFIKIR BERARTI ANDA ADA</a:t>
            </a:r>
          </a:p>
          <a:p>
            <a:pPr algn="ctr">
              <a:buNone/>
            </a:pPr>
            <a:endParaRPr lang="id-ID" sz="3600" b="1" dirty="0">
              <a:latin typeface="Cambria" pitchFamily="18" charset="0"/>
            </a:endParaRPr>
          </a:p>
          <a:p>
            <a:pPr algn="ctr">
              <a:buNone/>
            </a:pPr>
            <a:r>
              <a:rPr lang="id-ID" sz="3600" b="1" dirty="0" smtClean="0">
                <a:latin typeface="Cambria" pitchFamily="18" charset="0"/>
              </a:rPr>
              <a:t>SALAH DALAM BERFIKIR MENDAPAT SATU PAHALA, DAN BENAR DALAM BERFIKIR MENDAPAT DUA PAHALA</a:t>
            </a:r>
            <a:endParaRPr lang="id-ID" sz="3600" b="1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636588"/>
          </a:xfrm>
        </p:spPr>
        <p:txBody>
          <a:bodyPr>
            <a:noAutofit/>
          </a:bodyPr>
          <a:lstStyle/>
          <a:p>
            <a:r>
              <a:rPr lang="en-US" b="1" dirty="0" smtClean="0"/>
              <a:t>KONSEP </a:t>
            </a:r>
            <a:r>
              <a:rPr lang="en-US" b="1" dirty="0"/>
              <a:t>MANUSIA</a:t>
            </a:r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>
              <a:buFont typeface="Arial" charset="0"/>
              <a:buNone/>
            </a:pPr>
            <a:r>
              <a:rPr lang="en-US" sz="4400" dirty="0"/>
              <a:t>	</a:t>
            </a:r>
            <a:r>
              <a:rPr lang="id-ID" sz="4400" dirty="0" smtClean="0"/>
              <a:t>Manusia dalam Al-Quran terdapat beberapa </a:t>
            </a:r>
            <a:r>
              <a:rPr lang="en-US" sz="4400" dirty="0" err="1" smtClean="0"/>
              <a:t>Istilah</a:t>
            </a:r>
            <a:r>
              <a:rPr lang="en-US" sz="4400" dirty="0" smtClean="0"/>
              <a:t> </a:t>
            </a:r>
            <a:r>
              <a:rPr lang="en-US" sz="4400" dirty="0" err="1"/>
              <a:t>tersebut</a:t>
            </a:r>
            <a:r>
              <a:rPr lang="en-US" sz="4400" dirty="0"/>
              <a:t> </a:t>
            </a:r>
            <a:r>
              <a:rPr lang="en-US" sz="4400" dirty="0" err="1"/>
              <a:t>antara</a:t>
            </a:r>
            <a:r>
              <a:rPr lang="en-US" sz="4400" dirty="0"/>
              <a:t> lain  </a:t>
            </a:r>
            <a:r>
              <a:rPr lang="en-US" sz="4400" i="1" dirty="0" err="1"/>
              <a:t>basyar</a:t>
            </a:r>
            <a:r>
              <a:rPr lang="en-US" sz="4400" dirty="0"/>
              <a:t> (</a:t>
            </a:r>
            <a:r>
              <a:rPr lang="ar-SA" sz="4400" b="1" dirty="0">
                <a:cs typeface="Traditional Arabic" pitchFamily="2" charset="-78"/>
              </a:rPr>
              <a:t>بشر</a:t>
            </a:r>
            <a:r>
              <a:rPr lang="en-US" sz="4400" b="1" dirty="0">
                <a:cs typeface="Traditional Arabic" pitchFamily="2" charset="-78"/>
              </a:rPr>
              <a:t>)</a:t>
            </a:r>
            <a:r>
              <a:rPr lang="en-US" sz="4400" dirty="0">
                <a:cs typeface="Traditional Arabic" pitchFamily="2" charset="-78"/>
              </a:rPr>
              <a:t>, </a:t>
            </a:r>
            <a:r>
              <a:rPr lang="en-US" sz="4400" i="1" dirty="0">
                <a:cs typeface="Traditional Arabic" pitchFamily="2" charset="-78"/>
              </a:rPr>
              <a:t>al-</a:t>
            </a:r>
            <a:r>
              <a:rPr lang="en-US" sz="4400" i="1" dirty="0" err="1">
                <a:cs typeface="Traditional Arabic" pitchFamily="2" charset="-78"/>
              </a:rPr>
              <a:t>Insan</a:t>
            </a:r>
            <a:r>
              <a:rPr lang="en-US" sz="4400" i="1" dirty="0">
                <a:cs typeface="Traditional Arabic" pitchFamily="2" charset="-78"/>
              </a:rPr>
              <a:t> </a:t>
            </a:r>
            <a:r>
              <a:rPr lang="en-US" sz="4400" dirty="0">
                <a:cs typeface="Traditional Arabic" pitchFamily="2" charset="-78"/>
              </a:rPr>
              <a:t>(</a:t>
            </a:r>
            <a:r>
              <a:rPr lang="ar-SA" sz="4400" b="1" dirty="0">
                <a:cs typeface="Traditional Arabic" pitchFamily="2" charset="-78"/>
              </a:rPr>
              <a:t>الانسان</a:t>
            </a:r>
            <a:r>
              <a:rPr lang="en-US" sz="4400" dirty="0">
                <a:cs typeface="Traditional Arabic" pitchFamily="2" charset="-78"/>
              </a:rPr>
              <a:t>), </a:t>
            </a:r>
            <a:r>
              <a:rPr lang="en-US" sz="4400" dirty="0" err="1">
                <a:cs typeface="Traditional Arabic" pitchFamily="2" charset="-78"/>
              </a:rPr>
              <a:t>dan</a:t>
            </a:r>
            <a:r>
              <a:rPr lang="en-US" sz="4400" dirty="0">
                <a:cs typeface="Traditional Arabic" pitchFamily="2" charset="-78"/>
              </a:rPr>
              <a:t> </a:t>
            </a:r>
            <a:r>
              <a:rPr lang="en-US" sz="4400" i="1" dirty="0">
                <a:cs typeface="Traditional Arabic" pitchFamily="2" charset="-78"/>
              </a:rPr>
              <a:t>al-</a:t>
            </a:r>
            <a:r>
              <a:rPr lang="en-US" sz="4400" i="1" dirty="0" err="1">
                <a:cs typeface="Traditional Arabic" pitchFamily="2" charset="-78"/>
              </a:rPr>
              <a:t>Nas</a:t>
            </a:r>
            <a:r>
              <a:rPr lang="en-US" sz="4400" i="1" dirty="0">
                <a:cs typeface="Traditional Arabic" pitchFamily="2" charset="-78"/>
              </a:rPr>
              <a:t> </a:t>
            </a:r>
            <a:r>
              <a:rPr lang="en-US" sz="4400" dirty="0">
                <a:cs typeface="Traditional Arabic" pitchFamily="2" charset="-78"/>
              </a:rPr>
              <a:t>(</a:t>
            </a:r>
            <a:r>
              <a:rPr lang="ar-SA" sz="4400" dirty="0">
                <a:cs typeface="Traditional Arabic" pitchFamily="2" charset="-78"/>
              </a:rPr>
              <a:t>الناس</a:t>
            </a:r>
            <a:r>
              <a:rPr lang="en-US" sz="4400" dirty="0">
                <a:cs typeface="Traditional Arabic" pitchFamily="2" charset="-78"/>
              </a:rPr>
              <a:t>). </a:t>
            </a:r>
            <a:r>
              <a:rPr lang="en-US" sz="4400" dirty="0" err="1">
                <a:cs typeface="Traditional Arabic" pitchFamily="2" charset="-78"/>
              </a:rPr>
              <a:t>Masing-masing</a:t>
            </a:r>
            <a:r>
              <a:rPr lang="en-US" sz="4400" dirty="0">
                <a:cs typeface="Traditional Arabic" pitchFamily="2" charset="-78"/>
              </a:rPr>
              <a:t> </a:t>
            </a:r>
            <a:r>
              <a:rPr lang="en-US" sz="4400" dirty="0" err="1">
                <a:cs typeface="Traditional Arabic" pitchFamily="2" charset="-78"/>
              </a:rPr>
              <a:t>istilah</a:t>
            </a:r>
            <a:r>
              <a:rPr lang="en-US" sz="4400" dirty="0">
                <a:cs typeface="Traditional Arabic" pitchFamily="2" charset="-78"/>
              </a:rPr>
              <a:t> </a:t>
            </a:r>
            <a:r>
              <a:rPr lang="en-US" sz="4400" dirty="0" err="1">
                <a:cs typeface="Traditional Arabic" pitchFamily="2" charset="-78"/>
              </a:rPr>
              <a:t>tersebut</a:t>
            </a:r>
            <a:r>
              <a:rPr lang="en-US" sz="4400" dirty="0">
                <a:cs typeface="Traditional Arabic" pitchFamily="2" charset="-78"/>
              </a:rPr>
              <a:t> </a:t>
            </a:r>
            <a:r>
              <a:rPr lang="en-US" sz="4400" dirty="0" err="1">
                <a:cs typeface="Traditional Arabic" pitchFamily="2" charset="-78"/>
              </a:rPr>
              <a:t>memiliki</a:t>
            </a:r>
            <a:r>
              <a:rPr lang="en-US" sz="4400" dirty="0">
                <a:cs typeface="Traditional Arabic" pitchFamily="2" charset="-78"/>
              </a:rPr>
              <a:t> </a:t>
            </a:r>
            <a:r>
              <a:rPr lang="en-US" sz="4400" dirty="0" err="1">
                <a:cs typeface="Traditional Arabic" pitchFamily="2" charset="-78"/>
              </a:rPr>
              <a:t>maksud</a:t>
            </a:r>
            <a:r>
              <a:rPr lang="en-US" sz="4400" dirty="0">
                <a:cs typeface="Traditional Arabic" pitchFamily="2" charset="-78"/>
              </a:rPr>
              <a:t> </a:t>
            </a:r>
            <a:r>
              <a:rPr lang="en-US" sz="4400" dirty="0" err="1">
                <a:cs typeface="Traditional Arabic" pitchFamily="2" charset="-78"/>
              </a:rPr>
              <a:t>dan</a:t>
            </a:r>
            <a:r>
              <a:rPr lang="en-US" sz="4400" dirty="0">
                <a:cs typeface="Traditional Arabic" pitchFamily="2" charset="-78"/>
              </a:rPr>
              <a:t> </a:t>
            </a:r>
            <a:r>
              <a:rPr lang="en-US" sz="4400" dirty="0" err="1">
                <a:cs typeface="Traditional Arabic" pitchFamily="2" charset="-78"/>
              </a:rPr>
              <a:t>perberdaan</a:t>
            </a:r>
            <a:r>
              <a:rPr lang="en-US" sz="4400" dirty="0">
                <a:cs typeface="Traditional Arabic" pitchFamily="2" charset="-78"/>
              </a:rPr>
              <a:t> </a:t>
            </a:r>
            <a:r>
              <a:rPr lang="en-US" sz="4400" dirty="0" err="1">
                <a:cs typeface="Traditional Arabic" pitchFamily="2" charset="-78"/>
              </a:rPr>
              <a:t>tersendiri</a:t>
            </a:r>
            <a:r>
              <a:rPr lang="en-US" sz="4400" dirty="0">
                <a:cs typeface="Traditional Arabic" pitchFamily="2" charset="-78"/>
              </a:rPr>
              <a:t>. </a:t>
            </a:r>
            <a:endParaRPr lang="en-US" sz="4400" i="1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109538" y="228600"/>
            <a:ext cx="8882062" cy="6400800"/>
            <a:chOff x="69" y="192"/>
            <a:chExt cx="5595" cy="4032"/>
          </a:xfrm>
        </p:grpSpPr>
        <p:sp>
          <p:nvSpPr>
            <p:cNvPr id="7172" name="Text Box 4"/>
            <p:cNvSpPr txBox="1">
              <a:spLocks noChangeArrowheads="1"/>
            </p:cNvSpPr>
            <p:nvPr/>
          </p:nvSpPr>
          <p:spPr bwMode="auto">
            <a:xfrm>
              <a:off x="2256" y="1440"/>
              <a:ext cx="12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id-ID">
                <a:latin typeface="Times New Roman" pitchFamily="18" charset="0"/>
              </a:endParaRPr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1920" y="192"/>
              <a:ext cx="1872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/>
              <a:r>
                <a:rPr lang="en-US">
                  <a:latin typeface="Times New Roman" pitchFamily="18" charset="0"/>
                </a:rPr>
                <a:t>Istilah manusia dalam</a:t>
              </a:r>
            </a:p>
            <a:p>
              <a:pPr algn="ctr"/>
              <a:r>
                <a:rPr lang="en-US">
                  <a:latin typeface="Times New Roman" pitchFamily="18" charset="0"/>
                </a:rPr>
                <a:t>Al-Qur’an</a:t>
              </a:r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4080" y="912"/>
              <a:ext cx="1440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/>
              <a:r>
                <a:rPr lang="ar-SA" sz="2400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الناس</a:t>
              </a:r>
              <a:endParaRPr lang="en-US" sz="24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240" y="912"/>
              <a:ext cx="134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/>
              <a:r>
                <a:rPr lang="ar-SA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بشر</a:t>
              </a:r>
              <a:endParaRPr lang="en-US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178" name="Rectangle 10"/>
            <p:cNvSpPr>
              <a:spLocks noChangeArrowheads="1"/>
            </p:cNvSpPr>
            <p:nvPr/>
          </p:nvSpPr>
          <p:spPr bwMode="auto">
            <a:xfrm>
              <a:off x="2112" y="912"/>
              <a:ext cx="1440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/>
              <a:r>
                <a:rPr lang="ar-SA" sz="24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الانسان</a:t>
              </a:r>
              <a:endPara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180" name="Rectangle 12"/>
            <p:cNvSpPr>
              <a:spLocks noChangeArrowheads="1"/>
            </p:cNvSpPr>
            <p:nvPr/>
          </p:nvSpPr>
          <p:spPr bwMode="auto">
            <a:xfrm>
              <a:off x="69" y="1632"/>
              <a:ext cx="1851" cy="25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r>
                <a:rPr lang="en-US" sz="2300">
                  <a:latin typeface="Arial Narrow" pitchFamily="34" charset="0"/>
                </a:rPr>
                <a:t>-Istilah </a:t>
              </a:r>
              <a:r>
                <a:rPr lang="en-US" sz="2300" i="1">
                  <a:latin typeface="Arial Narrow" pitchFamily="34" charset="0"/>
                </a:rPr>
                <a:t>basyar </a:t>
              </a:r>
              <a:r>
                <a:rPr lang="en-US" sz="2300">
                  <a:latin typeface="Arial Narrow" pitchFamily="34" charset="0"/>
                </a:rPr>
                <a:t> dalam </a:t>
              </a:r>
            </a:p>
            <a:p>
              <a:r>
                <a:rPr lang="en-US" sz="2300">
                  <a:latin typeface="Arial Narrow" pitchFamily="34" charset="0"/>
                </a:rPr>
                <a:t> al-Qur’an Diketemukan </a:t>
              </a:r>
            </a:p>
            <a:p>
              <a:r>
                <a:rPr lang="en-US" sz="2300">
                  <a:latin typeface="Arial Narrow" pitchFamily="34" charset="0"/>
                </a:rPr>
                <a:t> sebanyak 37 kali</a:t>
              </a:r>
            </a:p>
            <a:p>
              <a:r>
                <a:rPr lang="en-US" sz="2300">
                  <a:latin typeface="Arial Narrow" pitchFamily="34" charset="0"/>
                </a:rPr>
                <a:t>-maknanya merujuk pada</a:t>
              </a:r>
            </a:p>
            <a:p>
              <a:r>
                <a:rPr lang="en-US" sz="2300">
                  <a:latin typeface="Arial Narrow" pitchFamily="34" charset="0"/>
                </a:rPr>
                <a:t> sifat Biologis manusia, </a:t>
              </a:r>
            </a:p>
            <a:p>
              <a:r>
                <a:rPr lang="en-US" sz="2300">
                  <a:latin typeface="Arial Narrow" pitchFamily="34" charset="0"/>
                </a:rPr>
                <a:t>Seperti berasal dari</a:t>
              </a:r>
            </a:p>
            <a:p>
              <a:r>
                <a:rPr lang="en-US" sz="2300">
                  <a:latin typeface="Arial Narrow" pitchFamily="34" charset="0"/>
                </a:rPr>
                <a:t> tanah, makan, dan </a:t>
              </a:r>
            </a:p>
            <a:p>
              <a:r>
                <a:rPr lang="en-US" sz="2300">
                  <a:latin typeface="Arial Narrow" pitchFamily="34" charset="0"/>
                </a:rPr>
                <a:t>minum</a:t>
              </a:r>
            </a:p>
            <a:p>
              <a:r>
                <a:rPr lang="en-US" sz="2300">
                  <a:latin typeface="Arial Narrow" pitchFamily="34" charset="0"/>
                </a:rPr>
                <a:t>-contoh dalam </a:t>
              </a:r>
            </a:p>
            <a:p>
              <a:r>
                <a:rPr lang="en-US" sz="2300">
                  <a:latin typeface="Arial Narrow" pitchFamily="34" charset="0"/>
                </a:rPr>
                <a:t>S. al-Kahfi:110 al-Hijr:33, </a:t>
              </a:r>
            </a:p>
            <a:p>
              <a:r>
                <a:rPr lang="en-US" sz="2300">
                  <a:latin typeface="Arial Narrow" pitchFamily="34" charset="0"/>
                </a:rPr>
                <a:t>S. al-Rum:20</a:t>
              </a:r>
            </a:p>
            <a:p>
              <a:endParaRPr lang="en-US" sz="2300">
                <a:latin typeface="Arial Narrow" pitchFamily="34" charset="0"/>
              </a:endParaRPr>
            </a:p>
          </p:txBody>
        </p:sp>
        <p:sp>
          <p:nvSpPr>
            <p:cNvPr id="7181" name="Rectangle 13"/>
            <p:cNvSpPr>
              <a:spLocks noChangeArrowheads="1"/>
            </p:cNvSpPr>
            <p:nvPr/>
          </p:nvSpPr>
          <p:spPr bwMode="auto">
            <a:xfrm>
              <a:off x="2064" y="1632"/>
              <a:ext cx="1762" cy="25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just"/>
              <a:r>
                <a:rPr lang="en-US" sz="2200">
                  <a:latin typeface="Arial Narrow" pitchFamily="34" charset="0"/>
                </a:rPr>
                <a:t>-istilah </a:t>
              </a:r>
              <a:r>
                <a:rPr lang="en-US" sz="2200" i="1">
                  <a:latin typeface="Arial Narrow" pitchFamily="34" charset="0"/>
                </a:rPr>
                <a:t>al-Insan </a:t>
              </a:r>
              <a:r>
                <a:rPr lang="en-US" sz="2200">
                  <a:latin typeface="Arial Narrow" pitchFamily="34" charset="0"/>
                </a:rPr>
                <a:t>dalam </a:t>
              </a:r>
            </a:p>
            <a:p>
              <a:pPr algn="just"/>
              <a:r>
                <a:rPr lang="en-US" sz="2200">
                  <a:latin typeface="Arial Narrow" pitchFamily="34" charset="0"/>
                </a:rPr>
                <a:t>al-Qur’an diketemukan </a:t>
              </a:r>
            </a:p>
            <a:p>
              <a:pPr algn="just"/>
              <a:r>
                <a:rPr lang="en-US" sz="2200">
                  <a:latin typeface="Arial Narrow" pitchFamily="34" charset="0"/>
                </a:rPr>
                <a:t>Sebanyak 65 kali.</a:t>
              </a:r>
            </a:p>
            <a:p>
              <a:pPr algn="just"/>
              <a:r>
                <a:rPr lang="en-US" sz="2200">
                  <a:latin typeface="Arial Narrow" pitchFamily="34" charset="0"/>
                </a:rPr>
                <a:t>-maknanya merujuk pada </a:t>
              </a:r>
            </a:p>
            <a:p>
              <a:pPr algn="just"/>
              <a:r>
                <a:rPr lang="en-US" sz="2200">
                  <a:latin typeface="Arial Narrow" pitchFamily="34" charset="0"/>
                </a:rPr>
                <a:t>Sifat Psikologis atau </a:t>
              </a:r>
            </a:p>
            <a:p>
              <a:pPr algn="just"/>
              <a:r>
                <a:rPr lang="en-US" sz="2200">
                  <a:latin typeface="Arial Narrow" pitchFamily="34" charset="0"/>
                </a:rPr>
                <a:t>Spiritual manusia </a:t>
              </a:r>
            </a:p>
            <a:p>
              <a:pPr algn="just"/>
              <a:r>
                <a:rPr lang="en-US" sz="2200">
                  <a:latin typeface="Arial Narrow" pitchFamily="34" charset="0"/>
                </a:rPr>
                <a:t>Sebagai makhluk </a:t>
              </a:r>
            </a:p>
            <a:p>
              <a:pPr algn="just"/>
              <a:r>
                <a:rPr lang="en-US" sz="2200">
                  <a:latin typeface="Arial Narrow" pitchFamily="34" charset="0"/>
                </a:rPr>
                <a:t>yang berfikir, Diberi</a:t>
              </a:r>
            </a:p>
            <a:p>
              <a:pPr algn="just"/>
              <a:r>
                <a:rPr lang="en-US" sz="2200">
                  <a:latin typeface="Arial Narrow" pitchFamily="34" charset="0"/>
                </a:rPr>
                <a:t> ilmu, dan mengemban </a:t>
              </a:r>
            </a:p>
            <a:p>
              <a:pPr algn="just"/>
              <a:r>
                <a:rPr lang="en-US" sz="2200">
                  <a:latin typeface="Arial Narrow" pitchFamily="34" charset="0"/>
                </a:rPr>
                <a:t>amanah</a:t>
              </a:r>
            </a:p>
            <a:p>
              <a:pPr algn="just"/>
              <a:r>
                <a:rPr lang="en-US" sz="2200">
                  <a:latin typeface="Arial Narrow" pitchFamily="34" charset="0"/>
                </a:rPr>
                <a:t>-contoh dalam S. al-Alaq</a:t>
              </a:r>
            </a:p>
            <a:p>
              <a:pPr algn="just"/>
              <a:r>
                <a:rPr lang="en-US" sz="2200">
                  <a:latin typeface="Arial Narrow" pitchFamily="34" charset="0"/>
                </a:rPr>
                <a:t>: 5 S. al-Ahzab: 72</a:t>
              </a:r>
            </a:p>
          </p:txBody>
        </p:sp>
        <p:sp>
          <p:nvSpPr>
            <p:cNvPr id="7182" name="Rectangle 14"/>
            <p:cNvSpPr>
              <a:spLocks noChangeArrowheads="1"/>
            </p:cNvSpPr>
            <p:nvPr/>
          </p:nvSpPr>
          <p:spPr bwMode="auto">
            <a:xfrm>
              <a:off x="3957" y="1632"/>
              <a:ext cx="1707" cy="25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just"/>
              <a:r>
                <a:rPr lang="en-US" sz="2300">
                  <a:latin typeface="Arial Narrow" pitchFamily="34" charset="0"/>
                </a:rPr>
                <a:t>-Dalam al-Qur’an </a:t>
              </a:r>
            </a:p>
            <a:p>
              <a:pPr algn="just"/>
              <a:r>
                <a:rPr lang="en-US" sz="2300">
                  <a:latin typeface="Arial Narrow" pitchFamily="34" charset="0"/>
                </a:rPr>
                <a:t>Diketemukan sebanyak </a:t>
              </a:r>
            </a:p>
            <a:p>
              <a:pPr algn="just"/>
              <a:r>
                <a:rPr lang="en-US" sz="2300">
                  <a:latin typeface="Arial Narrow" pitchFamily="34" charset="0"/>
                </a:rPr>
                <a:t>240Kali</a:t>
              </a:r>
            </a:p>
            <a:p>
              <a:pPr algn="just"/>
              <a:r>
                <a:rPr lang="en-US" sz="2300">
                  <a:latin typeface="Arial Narrow" pitchFamily="34" charset="0"/>
                </a:rPr>
                <a:t>-Maknanya merujuk</a:t>
              </a:r>
            </a:p>
            <a:p>
              <a:pPr algn="just"/>
              <a:r>
                <a:rPr lang="en-US" sz="2300">
                  <a:latin typeface="Arial Narrow" pitchFamily="34" charset="0"/>
                </a:rPr>
                <a:t> pada Sifat manusia </a:t>
              </a:r>
            </a:p>
            <a:p>
              <a:pPr algn="just"/>
              <a:r>
                <a:rPr lang="en-US" sz="2300">
                  <a:latin typeface="Arial Narrow" pitchFamily="34" charset="0"/>
                </a:rPr>
                <a:t>sebagai Makhluk </a:t>
              </a:r>
            </a:p>
            <a:p>
              <a:pPr algn="just"/>
              <a:r>
                <a:rPr lang="en-US" sz="2300">
                  <a:latin typeface="Arial Narrow" pitchFamily="34" charset="0"/>
                </a:rPr>
                <a:t>sosial atau kolektif </a:t>
              </a:r>
            </a:p>
            <a:p>
              <a:pPr algn="just"/>
              <a:r>
                <a:rPr lang="en-US" sz="2300">
                  <a:latin typeface="Arial Narrow" pitchFamily="34" charset="0"/>
                </a:rPr>
                <a:t>-contoh dalam </a:t>
              </a:r>
            </a:p>
            <a:p>
              <a:pPr algn="just"/>
              <a:r>
                <a:rPr lang="en-US" sz="2300">
                  <a:latin typeface="Arial Narrow" pitchFamily="34" charset="0"/>
                </a:rPr>
                <a:t>S. al-Zumar:27</a:t>
              </a:r>
            </a:p>
          </p:txBody>
        </p:sp>
        <p:sp>
          <p:nvSpPr>
            <p:cNvPr id="7183" name="Line 15"/>
            <p:cNvSpPr>
              <a:spLocks noChangeShapeType="1"/>
            </p:cNvSpPr>
            <p:nvPr/>
          </p:nvSpPr>
          <p:spPr bwMode="auto">
            <a:xfrm flipH="1">
              <a:off x="816" y="624"/>
              <a:ext cx="206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id-ID"/>
            </a:p>
          </p:txBody>
        </p:sp>
        <p:sp>
          <p:nvSpPr>
            <p:cNvPr id="7184" name="Line 16"/>
            <p:cNvSpPr>
              <a:spLocks noChangeShapeType="1"/>
            </p:cNvSpPr>
            <p:nvPr/>
          </p:nvSpPr>
          <p:spPr bwMode="auto">
            <a:xfrm>
              <a:off x="2880" y="624"/>
              <a:ext cx="192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id-ID"/>
            </a:p>
          </p:txBody>
        </p:sp>
        <p:sp>
          <p:nvSpPr>
            <p:cNvPr id="7185" name="Line 17"/>
            <p:cNvSpPr>
              <a:spLocks noChangeShapeType="1"/>
            </p:cNvSpPr>
            <p:nvPr/>
          </p:nvSpPr>
          <p:spPr bwMode="auto">
            <a:xfrm>
              <a:off x="2880" y="62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id-ID"/>
            </a:p>
          </p:txBody>
        </p:sp>
        <p:sp>
          <p:nvSpPr>
            <p:cNvPr id="7187" name="Line 19"/>
            <p:cNvSpPr>
              <a:spLocks noChangeShapeType="1"/>
            </p:cNvSpPr>
            <p:nvPr/>
          </p:nvSpPr>
          <p:spPr bwMode="auto">
            <a:xfrm>
              <a:off x="864" y="134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id-ID"/>
            </a:p>
          </p:txBody>
        </p:sp>
        <p:sp>
          <p:nvSpPr>
            <p:cNvPr id="7188" name="Line 20"/>
            <p:cNvSpPr>
              <a:spLocks noChangeShapeType="1"/>
            </p:cNvSpPr>
            <p:nvPr/>
          </p:nvSpPr>
          <p:spPr bwMode="auto">
            <a:xfrm>
              <a:off x="2880" y="134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id-ID"/>
            </a:p>
          </p:txBody>
        </p:sp>
        <p:sp>
          <p:nvSpPr>
            <p:cNvPr id="7189" name="Line 21"/>
            <p:cNvSpPr>
              <a:spLocks noChangeShapeType="1"/>
            </p:cNvSpPr>
            <p:nvPr/>
          </p:nvSpPr>
          <p:spPr bwMode="auto">
            <a:xfrm>
              <a:off x="4800" y="134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id-ID"/>
            </a:p>
          </p:txBody>
        </p:sp>
      </p:grp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560388"/>
          </a:xfrm>
        </p:spPr>
        <p:txBody>
          <a:bodyPr>
            <a:normAutofit fontScale="90000"/>
          </a:bodyPr>
          <a:lstStyle/>
          <a:p>
            <a:r>
              <a:rPr lang="id-ID" sz="3200" b="1" dirty="0" smtClean="0">
                <a:latin typeface="Arial Narrow" pitchFamily="34" charset="0"/>
              </a:rPr>
              <a:t>TUJUAN DAN PERAN </a:t>
            </a:r>
            <a:r>
              <a:rPr lang="en-US" sz="3200" b="1" dirty="0" smtClean="0">
                <a:latin typeface="Arial Narrow" pitchFamily="34" charset="0"/>
              </a:rPr>
              <a:t>MANUSIA</a:t>
            </a:r>
            <a:endParaRPr lang="en-US" sz="3200" b="1" dirty="0">
              <a:latin typeface="Arial Narrow" pitchFamily="34" charset="0"/>
            </a:endParaRPr>
          </a:p>
        </p:txBody>
      </p:sp>
      <p:sp>
        <p:nvSpPr>
          <p:cNvPr id="133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1066800"/>
            <a:ext cx="8229600" cy="52578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None/>
            </a:pPr>
            <a:r>
              <a:rPr lang="id-ID" sz="2800" dirty="0" smtClean="0"/>
              <a:t>1. </a:t>
            </a:r>
            <a:r>
              <a:rPr lang="id-ID" sz="2800" b="1" dirty="0" smtClean="0"/>
              <a:t>Hambah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id-ID" sz="2800" dirty="0"/>
              <a:t>	</a:t>
            </a:r>
            <a:r>
              <a:rPr lang="en-US" sz="2800" dirty="0" smtClean="0"/>
              <a:t>Allah </a:t>
            </a:r>
            <a:r>
              <a:rPr lang="en-US" sz="2800" dirty="0"/>
              <a:t>SWT. Hal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sebagaimana</a:t>
            </a:r>
            <a:r>
              <a:rPr lang="en-US" sz="2800" dirty="0"/>
              <a:t> </a:t>
            </a:r>
            <a:r>
              <a:rPr lang="en-US" sz="2800" dirty="0" err="1"/>
              <a:t>dijelaskan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al-Qur’an </a:t>
            </a:r>
            <a:r>
              <a:rPr lang="en-US" sz="2800" dirty="0" err="1"/>
              <a:t>Surat</a:t>
            </a:r>
            <a:r>
              <a:rPr lang="en-US" sz="2800" dirty="0"/>
              <a:t> </a:t>
            </a:r>
            <a:r>
              <a:rPr lang="en-US" sz="2800" dirty="0" err="1"/>
              <a:t>az-Dzariyat</a:t>
            </a:r>
            <a:r>
              <a:rPr lang="en-US" sz="2800" dirty="0"/>
              <a:t> :56 yang </a:t>
            </a:r>
            <a:r>
              <a:rPr lang="en-US" sz="2800" dirty="0" err="1"/>
              <a:t>berbunyi</a:t>
            </a:r>
            <a:r>
              <a:rPr lang="en-US" sz="2800" dirty="0"/>
              <a:t> :</a:t>
            </a:r>
          </a:p>
          <a:p>
            <a:pPr marL="609600" indent="-609600" algn="r" rtl="1">
              <a:lnSpc>
                <a:spcPct val="80000"/>
              </a:lnSpc>
              <a:buFont typeface="Arial" charset="0"/>
              <a:buNone/>
            </a:pPr>
            <a:r>
              <a:rPr lang="ar-SA" b="1" dirty="0">
                <a:cs typeface="Traditional Arabic" pitchFamily="2" charset="-78"/>
              </a:rPr>
              <a:t>وما خلقت الجن والانس الا ليعبدون</a:t>
            </a:r>
            <a:r>
              <a:rPr lang="en-US" b="1" dirty="0">
                <a:cs typeface="Traditional Arabic" pitchFamily="2" charset="-78"/>
              </a:rPr>
              <a:t> </a:t>
            </a: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en-US" sz="2800" dirty="0"/>
              <a:t>	“</a:t>
            </a:r>
            <a:r>
              <a:rPr lang="en-US" sz="2800" i="1" dirty="0"/>
              <a:t>Dan </a:t>
            </a:r>
            <a:r>
              <a:rPr lang="en-US" sz="2800" i="1" dirty="0" err="1"/>
              <a:t>aku</a:t>
            </a:r>
            <a:r>
              <a:rPr lang="en-US" sz="2800" i="1" dirty="0"/>
              <a:t> </a:t>
            </a:r>
            <a:r>
              <a:rPr lang="en-US" sz="2800" i="1" dirty="0" err="1"/>
              <a:t>tidak</a:t>
            </a:r>
            <a:r>
              <a:rPr lang="en-US" sz="2800" i="1" dirty="0"/>
              <a:t> </a:t>
            </a:r>
            <a:r>
              <a:rPr lang="en-US" sz="2800" i="1" dirty="0" err="1"/>
              <a:t>menciptakan</a:t>
            </a:r>
            <a:r>
              <a:rPr lang="en-US" sz="2800" i="1" dirty="0"/>
              <a:t> </a:t>
            </a:r>
            <a:r>
              <a:rPr lang="en-US" sz="2800" i="1" dirty="0" err="1"/>
              <a:t>jin</a:t>
            </a:r>
            <a:r>
              <a:rPr lang="en-US" sz="2800" i="1" dirty="0"/>
              <a:t> </a:t>
            </a:r>
            <a:r>
              <a:rPr lang="en-US" sz="2800" i="1" dirty="0" err="1"/>
              <a:t>dan</a:t>
            </a:r>
            <a:r>
              <a:rPr lang="en-US" sz="2800" i="1" dirty="0"/>
              <a:t> </a:t>
            </a:r>
            <a:r>
              <a:rPr lang="en-US" sz="2800" i="1" dirty="0" err="1"/>
              <a:t>manusia</a:t>
            </a:r>
            <a:r>
              <a:rPr lang="en-US" sz="2800" i="1" dirty="0"/>
              <a:t> </a:t>
            </a:r>
            <a:r>
              <a:rPr lang="en-US" sz="2800" i="1" dirty="0" err="1"/>
              <a:t>melainkan</a:t>
            </a:r>
            <a:r>
              <a:rPr lang="en-US" sz="2800" i="1" dirty="0"/>
              <a:t> </a:t>
            </a:r>
            <a:r>
              <a:rPr lang="en-US" sz="2800" i="1" dirty="0" err="1"/>
              <a:t>supaya</a:t>
            </a:r>
            <a:r>
              <a:rPr lang="en-US" sz="2800" i="1" dirty="0"/>
              <a:t> </a:t>
            </a:r>
            <a:r>
              <a:rPr lang="en-US" sz="2800" i="1" dirty="0" err="1"/>
              <a:t>mereka</a:t>
            </a:r>
            <a:r>
              <a:rPr lang="en-US" sz="2800" i="1" dirty="0"/>
              <a:t> </a:t>
            </a:r>
            <a:r>
              <a:rPr lang="en-US" sz="2800" i="1" dirty="0" err="1"/>
              <a:t>mengabdi</a:t>
            </a:r>
            <a:r>
              <a:rPr lang="en-US" sz="2800" i="1" dirty="0"/>
              <a:t> </a:t>
            </a:r>
            <a:r>
              <a:rPr lang="id-ID" sz="2800" i="1" dirty="0" smtClean="0"/>
              <a:t> (Ibadah) </a:t>
            </a:r>
            <a:r>
              <a:rPr lang="en-US" sz="2800" i="1" dirty="0" err="1" smtClean="0"/>
              <a:t>kepada</a:t>
            </a:r>
            <a:r>
              <a:rPr lang="en-US" sz="2800" i="1" dirty="0" smtClean="0"/>
              <a:t>-Ku</a:t>
            </a:r>
            <a:r>
              <a:rPr lang="en-US" sz="2800" dirty="0"/>
              <a:t>” </a:t>
            </a: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en-US" sz="2800" dirty="0"/>
              <a:t>	</a:t>
            </a:r>
            <a:endParaRPr lang="id-ID" sz="2800" dirty="0" smtClean="0"/>
          </a:p>
          <a:p>
            <a:pPr marL="360363" indent="-360363">
              <a:lnSpc>
                <a:spcPct val="80000"/>
              </a:lnSpc>
              <a:buFont typeface="Arial" charset="0"/>
              <a:buNone/>
            </a:pPr>
            <a:r>
              <a:rPr lang="id-ID" sz="2800" b="1" dirty="0" smtClean="0"/>
              <a:t>2</a:t>
            </a:r>
            <a:r>
              <a:rPr lang="id-ID" sz="2800" dirty="0" smtClean="0"/>
              <a:t>. </a:t>
            </a:r>
            <a:r>
              <a:rPr lang="en-US" sz="2800" b="1" dirty="0" smtClean="0"/>
              <a:t>K</a:t>
            </a:r>
            <a:r>
              <a:rPr lang="id-ID" sz="2800" b="1" dirty="0" smtClean="0"/>
              <a:t>holifah  (Pengganti, Wakil, Kepala Pemerintahan, Pemimipin)</a:t>
            </a:r>
            <a:endParaRPr lang="en-US" sz="2800" b="1" dirty="0" smtClean="0"/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id-ID" sz="2800" dirty="0" smtClean="0"/>
              <a:t>	</a:t>
            </a:r>
            <a:endParaRPr lang="en-US" sz="2800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457200" y="704850"/>
            <a:ext cx="8229600" cy="742950"/>
          </a:xfrm>
        </p:spPr>
        <p:txBody>
          <a:bodyPr/>
          <a:lstStyle/>
          <a:p>
            <a:pPr marL="0">
              <a:defRPr/>
            </a:pPr>
            <a:r>
              <a:rPr lang="en-US" sz="4000" dirty="0" smtClean="0">
                <a:latin typeface="Academy" pitchFamily="2" charset="0"/>
              </a:rPr>
              <a:t>Al </a:t>
            </a:r>
            <a:r>
              <a:rPr lang="en-US" sz="4000" dirty="0" err="1" smtClean="0">
                <a:latin typeface="Academy" pitchFamily="2" charset="0"/>
              </a:rPr>
              <a:t>Baqarah</a:t>
            </a:r>
            <a:r>
              <a:rPr lang="en-US" sz="4000" dirty="0" smtClean="0">
                <a:latin typeface="Academy" pitchFamily="2" charset="0"/>
              </a:rPr>
              <a:t> (2) : 30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sz="half" idx="4294967295"/>
          </p:nvPr>
        </p:nvSpPr>
        <p:spPr>
          <a:xfrm>
            <a:off x="533400" y="2643182"/>
            <a:ext cx="8153400" cy="3757618"/>
          </a:xfrm>
        </p:spPr>
        <p:txBody>
          <a:bodyPr/>
          <a:lstStyle/>
          <a:p>
            <a:r>
              <a:rPr lang="en-US" sz="2400" b="1" dirty="0" err="1" smtClean="0">
                <a:latin typeface="Century Gothic" pitchFamily="34" charset="0"/>
              </a:rPr>
              <a:t>Ingatlah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ketika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Tuhanmu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berfirman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kepada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para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malaikat</a:t>
            </a:r>
            <a:r>
              <a:rPr lang="en-US" sz="2400" b="1" dirty="0" smtClean="0">
                <a:latin typeface="Century Gothic" pitchFamily="34" charset="0"/>
              </a:rPr>
              <a:t>: "</a:t>
            </a:r>
            <a:r>
              <a:rPr lang="en-US" sz="2400" b="1" dirty="0" err="1" smtClean="0">
                <a:latin typeface="Century Gothic" pitchFamily="34" charset="0"/>
              </a:rPr>
              <a:t>Sesungguhnya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Aku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hendak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menjadikan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seorang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khalifah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di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muka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bumi</a:t>
            </a:r>
            <a:r>
              <a:rPr lang="en-US" sz="2400" b="1" dirty="0" smtClean="0">
                <a:latin typeface="Century Gothic" pitchFamily="34" charset="0"/>
              </a:rPr>
              <a:t>". </a:t>
            </a:r>
            <a:r>
              <a:rPr lang="en-US" sz="2400" b="1" dirty="0" err="1" smtClean="0">
                <a:latin typeface="Century Gothic" pitchFamily="34" charset="0"/>
              </a:rPr>
              <a:t>Mereka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berkata</a:t>
            </a:r>
            <a:r>
              <a:rPr lang="en-US" sz="2400" b="1" dirty="0" smtClean="0">
                <a:latin typeface="Century Gothic" pitchFamily="34" charset="0"/>
              </a:rPr>
              <a:t>: "</a:t>
            </a:r>
            <a:r>
              <a:rPr lang="en-US" sz="2400" b="1" dirty="0" err="1" smtClean="0">
                <a:latin typeface="Century Gothic" pitchFamily="34" charset="0"/>
              </a:rPr>
              <a:t>Mengapa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Engkau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hendak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menjadikan</a:t>
            </a:r>
            <a:r>
              <a:rPr lang="en-US" sz="2400" b="1" dirty="0" smtClean="0">
                <a:latin typeface="Century Gothic" pitchFamily="34" charset="0"/>
              </a:rPr>
              <a:t> (</a:t>
            </a:r>
            <a:r>
              <a:rPr lang="en-US" sz="2400" b="1" dirty="0" err="1" smtClean="0">
                <a:latin typeface="Century Gothic" pitchFamily="34" charset="0"/>
              </a:rPr>
              <a:t>khalifah</a:t>
            </a:r>
            <a:r>
              <a:rPr lang="en-US" sz="2400" b="1" dirty="0" smtClean="0">
                <a:latin typeface="Century Gothic" pitchFamily="34" charset="0"/>
              </a:rPr>
              <a:t>) </a:t>
            </a:r>
            <a:r>
              <a:rPr lang="en-US" sz="2400" b="1" dirty="0" err="1" smtClean="0">
                <a:latin typeface="Century Gothic" pitchFamily="34" charset="0"/>
              </a:rPr>
              <a:t>di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bumi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itu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orang</a:t>
            </a:r>
            <a:r>
              <a:rPr lang="en-US" sz="2400" b="1" dirty="0" smtClean="0">
                <a:latin typeface="Century Gothic" pitchFamily="34" charset="0"/>
              </a:rPr>
              <a:t> yang </a:t>
            </a:r>
            <a:r>
              <a:rPr lang="en-US" sz="2400" b="1" dirty="0" err="1" smtClean="0">
                <a:latin typeface="Century Gothic" pitchFamily="34" charset="0"/>
              </a:rPr>
              <a:t>akan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membuat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kerusakan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padanya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dan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menumpahkan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darah</a:t>
            </a:r>
            <a:r>
              <a:rPr lang="en-US" sz="2400" b="1" dirty="0" smtClean="0">
                <a:latin typeface="Century Gothic" pitchFamily="34" charset="0"/>
              </a:rPr>
              <a:t>, </a:t>
            </a:r>
            <a:r>
              <a:rPr lang="en-US" sz="2400" b="1" dirty="0" err="1" smtClean="0">
                <a:latin typeface="Century Gothic" pitchFamily="34" charset="0"/>
              </a:rPr>
              <a:t>padahal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kami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senantiasa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bertasbih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dengan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memuji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Engkau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dan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mensucikan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Engkau</a:t>
            </a:r>
            <a:r>
              <a:rPr lang="en-US" sz="2400" b="1" dirty="0" smtClean="0">
                <a:latin typeface="Century Gothic" pitchFamily="34" charset="0"/>
              </a:rPr>
              <a:t>?" </a:t>
            </a:r>
            <a:r>
              <a:rPr lang="en-US" sz="2400" b="1" dirty="0" err="1" smtClean="0">
                <a:latin typeface="Century Gothic" pitchFamily="34" charset="0"/>
              </a:rPr>
              <a:t>Tuhan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berfirman</a:t>
            </a:r>
            <a:r>
              <a:rPr lang="en-US" sz="2400" b="1" dirty="0" smtClean="0">
                <a:latin typeface="Century Gothic" pitchFamily="34" charset="0"/>
              </a:rPr>
              <a:t>: "</a:t>
            </a:r>
            <a:r>
              <a:rPr lang="en-US" sz="2400" b="1" dirty="0" err="1" smtClean="0">
                <a:latin typeface="Century Gothic" pitchFamily="34" charset="0"/>
              </a:rPr>
              <a:t>Sesungguhnya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Aku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mengetahui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apa</a:t>
            </a:r>
            <a:r>
              <a:rPr lang="en-US" sz="2400" b="1" dirty="0" smtClean="0">
                <a:latin typeface="Century Gothic" pitchFamily="34" charset="0"/>
              </a:rPr>
              <a:t> yang </a:t>
            </a:r>
            <a:r>
              <a:rPr lang="en-US" sz="2400" b="1" dirty="0" err="1" smtClean="0">
                <a:latin typeface="Century Gothic" pitchFamily="34" charset="0"/>
              </a:rPr>
              <a:t>tidak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kamu</a:t>
            </a:r>
            <a:r>
              <a:rPr lang="en-US" sz="2400" b="1" dirty="0" smtClean="0">
                <a:latin typeface="Century Gothic" pitchFamily="34" charset="0"/>
              </a:rPr>
              <a:t> </a:t>
            </a:r>
            <a:r>
              <a:rPr lang="en-US" sz="2400" b="1" dirty="0" err="1" smtClean="0">
                <a:latin typeface="Century Gothic" pitchFamily="34" charset="0"/>
              </a:rPr>
              <a:t>ketahui</a:t>
            </a:r>
            <a:r>
              <a:rPr lang="en-US" sz="2400" b="1" dirty="0" smtClean="0">
                <a:latin typeface="Century Gothic" pitchFamily="34" charset="0"/>
              </a:rPr>
              <a:t>".</a:t>
            </a:r>
          </a:p>
        </p:txBody>
      </p:sp>
      <p:pic>
        <p:nvPicPr>
          <p:cNvPr id="27652" name="Picture 5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51816" y="357166"/>
            <a:ext cx="8806464" cy="1928826"/>
          </a:xfr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704850"/>
            <a:ext cx="8229600" cy="1143000"/>
          </a:xfrm>
        </p:spPr>
        <p:txBody>
          <a:bodyPr>
            <a:normAutofit fontScale="90000"/>
          </a:bodyPr>
          <a:lstStyle/>
          <a:p>
            <a:pPr marL="0">
              <a:defRPr/>
            </a:pPr>
            <a:r>
              <a:rPr lang="en-US" baseline="-25000" smtClean="0">
                <a:latin typeface="+mj-lt"/>
              </a:rPr>
              <a:t/>
            </a:r>
            <a:br>
              <a:rPr lang="en-US" baseline="-25000" smtClean="0">
                <a:latin typeface="+mj-lt"/>
              </a:rPr>
            </a:br>
            <a:r>
              <a:rPr lang="en-US" sz="5400" smtClean="0">
                <a:latin typeface="Academy" pitchFamily="2" charset="0"/>
              </a:rPr>
              <a:t> </a:t>
            </a:r>
            <a:r>
              <a:rPr lang="en-US" sz="4000" smtClean="0">
                <a:latin typeface="Academy" pitchFamily="2" charset="0"/>
              </a:rPr>
              <a:t>At-Tin (95) : 4</a:t>
            </a:r>
            <a:endParaRPr lang="en-US" sz="4000" smtClean="0">
              <a:latin typeface="+mj-lt"/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sz="half" idx="4294967295"/>
          </p:nvPr>
        </p:nvSpPr>
        <p:spPr>
          <a:xfrm>
            <a:off x="457200" y="2592388"/>
            <a:ext cx="8153400" cy="3151187"/>
          </a:xfrm>
        </p:spPr>
        <p:txBody>
          <a:bodyPr/>
          <a:lstStyle/>
          <a:p>
            <a:r>
              <a:rPr lang="en-US" sz="2800" dirty="0" smtClean="0">
                <a:latin typeface="Century Gothic" pitchFamily="34" charset="0"/>
              </a:rPr>
              <a:t>004. </a:t>
            </a:r>
            <a:r>
              <a:rPr lang="en-US" sz="2800" dirty="0" err="1" smtClean="0">
                <a:latin typeface="Century Gothic" pitchFamily="34" charset="0"/>
              </a:rPr>
              <a:t>sesungguhnya</a:t>
            </a:r>
            <a:r>
              <a:rPr lang="en-US" sz="2800" dirty="0" smtClean="0">
                <a:latin typeface="Century Gothic" pitchFamily="34" charset="0"/>
              </a:rPr>
              <a:t> </a:t>
            </a:r>
            <a:r>
              <a:rPr lang="en-US" sz="2800" dirty="0" err="1" smtClean="0">
                <a:latin typeface="Century Gothic" pitchFamily="34" charset="0"/>
              </a:rPr>
              <a:t>Kami</a:t>
            </a:r>
            <a:r>
              <a:rPr lang="en-US" sz="2800" dirty="0" smtClean="0">
                <a:latin typeface="Century Gothic" pitchFamily="34" charset="0"/>
              </a:rPr>
              <a:t> </a:t>
            </a:r>
            <a:r>
              <a:rPr lang="en-US" sz="2800" dirty="0" err="1" smtClean="0">
                <a:latin typeface="Century Gothic" pitchFamily="34" charset="0"/>
              </a:rPr>
              <a:t>telah</a:t>
            </a:r>
            <a:r>
              <a:rPr lang="en-US" sz="2800" dirty="0" smtClean="0">
                <a:latin typeface="Century Gothic" pitchFamily="34" charset="0"/>
              </a:rPr>
              <a:t> </a:t>
            </a:r>
            <a:r>
              <a:rPr lang="en-US" sz="2800" dirty="0" err="1" smtClean="0">
                <a:latin typeface="Century Gothic" pitchFamily="34" charset="0"/>
              </a:rPr>
              <a:t>menciptakan</a:t>
            </a:r>
            <a:r>
              <a:rPr lang="en-US" sz="2800" dirty="0" smtClean="0">
                <a:latin typeface="Century Gothic" pitchFamily="34" charset="0"/>
              </a:rPr>
              <a:t> </a:t>
            </a:r>
            <a:r>
              <a:rPr lang="en-US" sz="2800" dirty="0" err="1" smtClean="0">
                <a:latin typeface="Century Gothic" pitchFamily="34" charset="0"/>
              </a:rPr>
              <a:t>manusia</a:t>
            </a:r>
            <a:r>
              <a:rPr lang="en-US" sz="2800" dirty="0" smtClean="0">
                <a:latin typeface="Century Gothic" pitchFamily="34" charset="0"/>
              </a:rPr>
              <a:t> </a:t>
            </a:r>
            <a:r>
              <a:rPr lang="en-US" sz="2800" dirty="0" err="1" smtClean="0">
                <a:latin typeface="Century Gothic" pitchFamily="34" charset="0"/>
              </a:rPr>
              <a:t>dalam</a:t>
            </a:r>
            <a:r>
              <a:rPr lang="en-US" sz="2800" dirty="0" smtClean="0">
                <a:latin typeface="Century Gothic" pitchFamily="34" charset="0"/>
              </a:rPr>
              <a:t> </a:t>
            </a:r>
            <a:r>
              <a:rPr lang="en-US" sz="2800" dirty="0" err="1" smtClean="0">
                <a:latin typeface="Century Gothic" pitchFamily="34" charset="0"/>
              </a:rPr>
              <a:t>bentuk</a:t>
            </a:r>
            <a:r>
              <a:rPr lang="en-US" sz="2800" dirty="0" smtClean="0">
                <a:latin typeface="Century Gothic" pitchFamily="34" charset="0"/>
              </a:rPr>
              <a:t> yang </a:t>
            </a:r>
            <a:r>
              <a:rPr lang="en-US" sz="2800" dirty="0" err="1" smtClean="0">
                <a:latin typeface="Century Gothic" pitchFamily="34" charset="0"/>
              </a:rPr>
              <a:t>sebaik-baiknya</a:t>
            </a:r>
            <a:r>
              <a:rPr lang="en-US" sz="2800" dirty="0" smtClean="0">
                <a:latin typeface="Century Gothic" pitchFamily="34" charset="0"/>
              </a:rPr>
              <a:t>.</a:t>
            </a:r>
          </a:p>
        </p:txBody>
      </p:sp>
      <p:pic>
        <p:nvPicPr>
          <p:cNvPr id="31748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838200" y="1066800"/>
            <a:ext cx="7696200" cy="1082675"/>
          </a:xfr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14422"/>
            <a:ext cx="7772400" cy="4554553"/>
          </a:xfrm>
        </p:spPr>
        <p:txBody>
          <a:bodyPr>
            <a:normAutofit fontScale="90000"/>
          </a:bodyPr>
          <a:lstStyle/>
          <a:p>
            <a:pPr algn="ctr"/>
            <a:r>
              <a:rPr lang="id-ID" sz="6600" dirty="0" smtClean="0"/>
              <a:t>PROSES PENCIPTAAN MANUSIA : SAMA DAN TIDAK ADA YANG DAPAT DISOMBONGKAN (QS. </a:t>
            </a:r>
            <a:r>
              <a:rPr lang="id-ID" sz="6600" smtClean="0"/>
              <a:t>AL-MUKMINUN :12-14)</a:t>
            </a:r>
            <a:endParaRPr lang="id-ID" sz="6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8596" y="214290"/>
            <a:ext cx="8501122" cy="6357982"/>
          </a:xfrm>
        </p:spPr>
        <p:txBody>
          <a:bodyPr>
            <a:normAutofit/>
          </a:bodyPr>
          <a:lstStyle/>
          <a:p>
            <a:pPr algn="ctr"/>
            <a:r>
              <a:rPr lang="id-ID" sz="6600" b="1" dirty="0" smtClean="0">
                <a:solidFill>
                  <a:srgbClr val="00B050"/>
                </a:solidFill>
              </a:rPr>
              <a:t>KUN FAYAKUN </a:t>
            </a:r>
          </a:p>
          <a:p>
            <a:pPr algn="ctr"/>
            <a:r>
              <a:rPr lang="id-ID" sz="6600" b="1" dirty="0" smtClean="0">
                <a:solidFill>
                  <a:srgbClr val="C00000"/>
                </a:solidFill>
              </a:rPr>
              <a:t>BUKAN</a:t>
            </a:r>
          </a:p>
          <a:p>
            <a:pPr algn="ctr"/>
            <a:r>
              <a:rPr lang="id-ID" sz="6600" b="1" dirty="0" smtClean="0">
                <a:solidFill>
                  <a:srgbClr val="7030A0"/>
                </a:solidFill>
              </a:rPr>
              <a:t>KUN FAKANA</a:t>
            </a:r>
          </a:p>
          <a:p>
            <a:pPr algn="ctr"/>
            <a:r>
              <a:rPr lang="id-ID" sz="6600" b="1" dirty="0" smtClean="0">
                <a:solidFill>
                  <a:srgbClr val="0070C0"/>
                </a:solidFill>
              </a:rPr>
              <a:t>(PROSES)</a:t>
            </a:r>
            <a:endParaRPr lang="id-ID" sz="5400" b="1" dirty="0" smtClean="0">
              <a:solidFill>
                <a:srgbClr val="0070C0"/>
              </a:solidFill>
            </a:endParaRPr>
          </a:p>
          <a:p>
            <a:pPr algn="ctr"/>
            <a:endParaRPr lang="id-ID" sz="5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627</Words>
  <Application>Microsoft Office PowerPoint</Application>
  <PresentationFormat>On-screen Show (4:3)</PresentationFormat>
  <Paragraphs>127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Analisis Diri dan Sosial</vt:lpstr>
      <vt:lpstr>Slide 2</vt:lpstr>
      <vt:lpstr>KONSEP MANUSIA</vt:lpstr>
      <vt:lpstr>Slide 4</vt:lpstr>
      <vt:lpstr>TUJUAN DAN PERAN MANUSIA</vt:lpstr>
      <vt:lpstr>Al Baqarah (2) : 30</vt:lpstr>
      <vt:lpstr>  At-Tin (95) : 4</vt:lpstr>
      <vt:lpstr>PROSES PENCIPTAAN MANUSIA : SAMA DAN TIDAK ADA YANG DAPAT DISOMBONGKAN (QS. AL-MUKMINUN :12-14)</vt:lpstr>
      <vt:lpstr>Slide 9</vt:lpstr>
      <vt:lpstr>Slide 10</vt:lpstr>
      <vt:lpstr>KENALI DIRI MELALUI </vt:lpstr>
      <vt:lpstr>TEORI-TEORI PSIKOLOGI MANUSIA </vt:lpstr>
      <vt:lpstr>SO..............!!!!!!!!!</vt:lpstr>
      <vt:lpstr>BELAJAR DARI PRIBADI MUHAMMAD</vt:lpstr>
      <vt:lpstr>RENUNGAN QS AL-IMRON ; 159</vt:lpstr>
      <vt:lpstr>DZIKIR, FIKIR, AMAL SHOLEH</vt:lpstr>
      <vt:lpstr>Slide 17</vt:lpstr>
      <vt:lpstr>MAHASISWA ALAM SEMESTA DAN ABADI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DIRI</dc:title>
  <dc:creator>Ketua</dc:creator>
  <cp:lastModifiedBy>Ketua</cp:lastModifiedBy>
  <cp:revision>21</cp:revision>
  <dcterms:created xsi:type="dcterms:W3CDTF">2015-06-04T08:01:50Z</dcterms:created>
  <dcterms:modified xsi:type="dcterms:W3CDTF">2019-02-11T02:07:47Z</dcterms:modified>
</cp:coreProperties>
</file>