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5"/>
  </p:notesMasterIdLst>
  <p:sldIdLst>
    <p:sldId id="264" r:id="rId2"/>
    <p:sldId id="265" r:id="rId3"/>
    <p:sldId id="266" r:id="rId4"/>
    <p:sldId id="267" r:id="rId5"/>
    <p:sldId id="268" r:id="rId6"/>
    <p:sldId id="261" r:id="rId7"/>
    <p:sldId id="262" r:id="rId8"/>
    <p:sldId id="269" r:id="rId9"/>
    <p:sldId id="270" r:id="rId10"/>
    <p:sldId id="259" r:id="rId11"/>
    <p:sldId id="271" r:id="rId12"/>
    <p:sldId id="273" r:id="rId13"/>
    <p:sldId id="281" r:id="rId14"/>
    <p:sldId id="276" r:id="rId15"/>
    <p:sldId id="282" r:id="rId16"/>
    <p:sldId id="283" r:id="rId17"/>
    <p:sldId id="284" r:id="rId18"/>
    <p:sldId id="285" r:id="rId19"/>
    <p:sldId id="286" r:id="rId20"/>
    <p:sldId id="258" r:id="rId21"/>
    <p:sldId id="272" r:id="rId22"/>
    <p:sldId id="256" r:id="rId23"/>
    <p:sldId id="257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4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88FD405-DA07-4DB6-B248-20FD2B6FBF70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E9F4D0C-20F6-41C6-B3A1-1845A8159648}">
      <dgm:prSet phldrT="[Text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600" b="1" dirty="0" err="1" smtClean="0">
              <a:solidFill>
                <a:schemeClr val="tx1"/>
              </a:solidFill>
              <a:latin typeface="Arial Black" pitchFamily="34" charset="0"/>
            </a:rPr>
            <a:t>Merumuskan</a:t>
          </a:r>
          <a:r>
            <a:rPr lang="en-US" sz="1600" b="1" dirty="0" smtClean="0">
              <a:solidFill>
                <a:schemeClr val="tx1"/>
              </a:solidFill>
              <a:latin typeface="Arial Black" pitchFamily="34" charset="0"/>
            </a:rPr>
            <a:t> </a:t>
          </a:r>
        </a:p>
        <a:p>
          <a:r>
            <a:rPr lang="en-US" sz="1600" b="1" dirty="0" err="1" smtClean="0">
              <a:solidFill>
                <a:schemeClr val="tx1"/>
              </a:solidFill>
              <a:latin typeface="Arial Black" pitchFamily="34" charset="0"/>
            </a:rPr>
            <a:t>masalah</a:t>
          </a:r>
          <a:endParaRPr lang="en-US" sz="1600" b="1" dirty="0">
            <a:solidFill>
              <a:schemeClr val="tx1"/>
            </a:solidFill>
            <a:latin typeface="Arial Black" pitchFamily="34" charset="0"/>
          </a:endParaRPr>
        </a:p>
      </dgm:t>
    </dgm:pt>
    <dgm:pt modelId="{61B45484-409B-44A9-8937-EDF75FEBEA8D}" type="parTrans" cxnId="{2A97361C-1D19-4AC5-A43A-083168E28532}">
      <dgm:prSet/>
      <dgm:spPr/>
      <dgm:t>
        <a:bodyPr/>
        <a:lstStyle/>
        <a:p>
          <a:endParaRPr lang="en-US"/>
        </a:p>
      </dgm:t>
    </dgm:pt>
    <dgm:pt modelId="{E0992947-A3C1-476E-824E-85BE666EA06D}" type="sibTrans" cxnId="{2A97361C-1D19-4AC5-A43A-083168E28532}">
      <dgm:prSet/>
      <dgm:spPr/>
      <dgm:t>
        <a:bodyPr/>
        <a:lstStyle/>
        <a:p>
          <a:endParaRPr lang="en-US"/>
        </a:p>
      </dgm:t>
    </dgm:pt>
    <dgm:pt modelId="{EAC5BA7E-6B9F-462C-9A82-FD5D9B66F583}">
      <dgm:prSet phldrT="[Text]" custT="1"/>
      <dgm:spPr/>
      <dgm:t>
        <a:bodyPr/>
        <a:lstStyle/>
        <a:p>
          <a:r>
            <a:rPr lang="en-US" sz="1600" b="1" dirty="0" err="1" smtClean="0"/>
            <a:t>mengajukan</a:t>
          </a:r>
          <a:r>
            <a:rPr lang="en-US" sz="1600" b="1" dirty="0" smtClean="0"/>
            <a:t> </a:t>
          </a:r>
          <a:r>
            <a:rPr lang="en-US" sz="1600" b="1" dirty="0" err="1" smtClean="0"/>
            <a:t>pertanyaan</a:t>
          </a:r>
          <a:r>
            <a:rPr lang="en-US" sz="1600" b="1" dirty="0" smtClean="0"/>
            <a:t> </a:t>
          </a:r>
          <a:r>
            <a:rPr lang="en-US" sz="1600" b="1" dirty="0" err="1" smtClean="0"/>
            <a:t>untuk</a:t>
          </a:r>
          <a:r>
            <a:rPr lang="en-US" sz="1600" b="1" dirty="0" smtClean="0"/>
            <a:t> </a:t>
          </a:r>
          <a:r>
            <a:rPr lang="en-US" sz="1600" b="1" dirty="0" err="1" smtClean="0"/>
            <a:t>dicarijawabanny</a:t>
          </a:r>
          <a:endParaRPr lang="en-US" sz="1600" b="1" dirty="0"/>
        </a:p>
      </dgm:t>
    </dgm:pt>
    <dgm:pt modelId="{C99C0E94-2259-4CA5-B6B2-B05E2F751B5C}" type="parTrans" cxnId="{3C35062A-0865-4CF5-BD9D-1182D7F828BB}">
      <dgm:prSet/>
      <dgm:spPr/>
      <dgm:t>
        <a:bodyPr/>
        <a:lstStyle/>
        <a:p>
          <a:endParaRPr lang="en-US"/>
        </a:p>
      </dgm:t>
    </dgm:pt>
    <dgm:pt modelId="{86EAA400-8F08-468E-B1AD-F1D9F8D8F52D}" type="sibTrans" cxnId="{3C35062A-0865-4CF5-BD9D-1182D7F828BB}">
      <dgm:prSet/>
      <dgm:spPr/>
      <dgm:t>
        <a:bodyPr/>
        <a:lstStyle/>
        <a:p>
          <a:endParaRPr lang="en-US"/>
        </a:p>
      </dgm:t>
    </dgm:pt>
    <dgm:pt modelId="{852E9041-F9D5-46F0-B45E-BD578C75D938}">
      <dgm:prSet phldrT="[Text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800" b="1" dirty="0" err="1" smtClean="0">
              <a:solidFill>
                <a:schemeClr val="tx1"/>
              </a:solidFill>
              <a:latin typeface="Arial Black" pitchFamily="34" charset="0"/>
            </a:rPr>
            <a:t>Mengajukan</a:t>
          </a:r>
          <a:r>
            <a:rPr lang="en-US" sz="1800" b="1" dirty="0" smtClean="0">
              <a:solidFill>
                <a:schemeClr val="tx1"/>
              </a:solidFill>
              <a:latin typeface="Arial Black" pitchFamily="34" charset="0"/>
            </a:rPr>
            <a:t> </a:t>
          </a:r>
          <a:r>
            <a:rPr lang="en-US" sz="1800" b="1" dirty="0" err="1" smtClean="0">
              <a:solidFill>
                <a:schemeClr val="tx1"/>
              </a:solidFill>
              <a:latin typeface="Arial Black" pitchFamily="34" charset="0"/>
            </a:rPr>
            <a:t>hipotesis</a:t>
          </a:r>
          <a:endParaRPr lang="en-US" sz="1800" b="1" dirty="0">
            <a:solidFill>
              <a:schemeClr val="tx1"/>
            </a:solidFill>
            <a:latin typeface="Arial Black" pitchFamily="34" charset="0"/>
          </a:endParaRPr>
        </a:p>
      </dgm:t>
    </dgm:pt>
    <dgm:pt modelId="{9B4FCEB3-D149-4A81-A592-2066F288E670}" type="parTrans" cxnId="{E24153B2-27A8-4D72-8927-C457D64F9E69}">
      <dgm:prSet/>
      <dgm:spPr/>
      <dgm:t>
        <a:bodyPr/>
        <a:lstStyle/>
        <a:p>
          <a:endParaRPr lang="en-US"/>
        </a:p>
      </dgm:t>
    </dgm:pt>
    <dgm:pt modelId="{5CA02750-F791-4AA8-B150-E3FE6971C037}" type="sibTrans" cxnId="{E24153B2-27A8-4D72-8927-C457D64F9E69}">
      <dgm:prSet/>
      <dgm:spPr/>
      <dgm:t>
        <a:bodyPr/>
        <a:lstStyle/>
        <a:p>
          <a:endParaRPr lang="en-US"/>
        </a:p>
      </dgm:t>
    </dgm:pt>
    <dgm:pt modelId="{39E1A381-5E0F-4D26-8DFD-438973BEC040}">
      <dgm:prSet phldrT="[Text]" custT="1"/>
      <dgm:spPr/>
      <dgm:t>
        <a:bodyPr/>
        <a:lstStyle/>
        <a:p>
          <a:r>
            <a:rPr lang="en-US" sz="1800" b="1" dirty="0" err="1" smtClean="0"/>
            <a:t>mengemukakan</a:t>
          </a:r>
          <a:r>
            <a:rPr lang="en-US" sz="1800" b="1" dirty="0" smtClean="0"/>
            <a:t> </a:t>
          </a:r>
          <a:r>
            <a:rPr lang="en-US" sz="1800" b="1" dirty="0" err="1" smtClean="0"/>
            <a:t>jawaban</a:t>
          </a:r>
          <a:r>
            <a:rPr lang="en-US" sz="1800" b="1" dirty="0" smtClean="0"/>
            <a:t> </a:t>
          </a:r>
          <a:r>
            <a:rPr lang="en-US" sz="1800" b="1" dirty="0" err="1" smtClean="0"/>
            <a:t>sementara</a:t>
          </a:r>
          <a:r>
            <a:rPr lang="en-US" sz="1800" b="1" dirty="0" smtClean="0"/>
            <a:t> (</a:t>
          </a:r>
          <a:r>
            <a:rPr lang="en-US" sz="1800" b="1" dirty="0" err="1" smtClean="0"/>
            <a:t>masih</a:t>
          </a:r>
          <a:r>
            <a:rPr lang="en-US" sz="1800" b="1" dirty="0" smtClean="0"/>
            <a:t> </a:t>
          </a:r>
          <a:r>
            <a:rPr lang="en-US" sz="1800" b="1" dirty="0" err="1" smtClean="0"/>
            <a:t>bersifat</a:t>
          </a:r>
          <a:r>
            <a:rPr lang="en-US" sz="1800" b="1" dirty="0" smtClean="0"/>
            <a:t> </a:t>
          </a:r>
          <a:r>
            <a:rPr lang="en-US" sz="1800" b="1" dirty="0" err="1" smtClean="0"/>
            <a:t>dugaan</a:t>
          </a:r>
          <a:r>
            <a:rPr lang="en-US" sz="1800" b="1" dirty="0" smtClean="0"/>
            <a:t>) </a:t>
          </a:r>
          <a:r>
            <a:rPr lang="en-US" sz="1800" b="1" dirty="0" err="1" smtClean="0"/>
            <a:t>atas</a:t>
          </a:r>
          <a:r>
            <a:rPr lang="en-US" sz="1800" b="1" dirty="0" smtClean="0"/>
            <a:t> </a:t>
          </a:r>
          <a:r>
            <a:rPr lang="en-US" sz="1800" b="1" dirty="0" err="1" smtClean="0"/>
            <a:t>pertanyaan</a:t>
          </a:r>
          <a:r>
            <a:rPr lang="en-US" sz="1800" b="1" dirty="0" smtClean="0"/>
            <a:t> yang </a:t>
          </a:r>
          <a:r>
            <a:rPr lang="en-US" sz="1800" b="1" dirty="0" err="1" smtClean="0"/>
            <a:t>diajukan</a:t>
          </a:r>
          <a:r>
            <a:rPr lang="en-US" sz="1800" b="1" dirty="0" smtClean="0"/>
            <a:t> </a:t>
          </a:r>
          <a:r>
            <a:rPr lang="en-US" sz="1800" b="1" dirty="0" err="1" smtClean="0"/>
            <a:t>sebelumnya</a:t>
          </a:r>
          <a:endParaRPr lang="en-US" sz="1800" b="1" dirty="0"/>
        </a:p>
      </dgm:t>
    </dgm:pt>
    <dgm:pt modelId="{923FF7A1-DFBD-4DFA-BD02-C9AA86942889}" type="parTrans" cxnId="{4380DDC1-B25D-4F17-BD4A-0AA0288AA1DF}">
      <dgm:prSet/>
      <dgm:spPr/>
      <dgm:t>
        <a:bodyPr/>
        <a:lstStyle/>
        <a:p>
          <a:endParaRPr lang="en-US"/>
        </a:p>
      </dgm:t>
    </dgm:pt>
    <dgm:pt modelId="{EAF46229-FB19-45B3-BD34-107EA9791BA3}" type="sibTrans" cxnId="{4380DDC1-B25D-4F17-BD4A-0AA0288AA1DF}">
      <dgm:prSet/>
      <dgm:spPr/>
      <dgm:t>
        <a:bodyPr/>
        <a:lstStyle/>
        <a:p>
          <a:endParaRPr lang="en-US"/>
        </a:p>
      </dgm:t>
    </dgm:pt>
    <dgm:pt modelId="{26AC14D3-35FB-4F12-9D31-F7AE0836D5CF}">
      <dgm:prSet phldrT="[Text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800" b="1" dirty="0" err="1" smtClean="0">
              <a:solidFill>
                <a:schemeClr val="tx1"/>
              </a:solidFill>
              <a:latin typeface="Arial Black" pitchFamily="34" charset="0"/>
            </a:rPr>
            <a:t>Verifikasi</a:t>
          </a:r>
          <a:r>
            <a:rPr lang="en-US" sz="1800" b="1" dirty="0" smtClean="0">
              <a:solidFill>
                <a:schemeClr val="tx1"/>
              </a:solidFill>
              <a:latin typeface="Arial Black" pitchFamily="34" charset="0"/>
            </a:rPr>
            <a:t> </a:t>
          </a:r>
        </a:p>
        <a:p>
          <a:r>
            <a:rPr lang="en-US" sz="1800" b="1" dirty="0" smtClean="0">
              <a:solidFill>
                <a:schemeClr val="tx1"/>
              </a:solidFill>
              <a:latin typeface="Arial Black" pitchFamily="34" charset="0"/>
            </a:rPr>
            <a:t>data</a:t>
          </a:r>
          <a:endParaRPr lang="en-US" sz="1800" b="1" dirty="0">
            <a:solidFill>
              <a:schemeClr val="tx1"/>
            </a:solidFill>
            <a:latin typeface="Arial Black" pitchFamily="34" charset="0"/>
          </a:endParaRPr>
        </a:p>
      </dgm:t>
    </dgm:pt>
    <dgm:pt modelId="{C09E6E6F-3F6D-4528-863E-4262D535FF61}" type="parTrans" cxnId="{4ABBBE52-D2D7-4D20-AC95-4A2F13C3EA11}">
      <dgm:prSet/>
      <dgm:spPr/>
      <dgm:t>
        <a:bodyPr/>
        <a:lstStyle/>
        <a:p>
          <a:endParaRPr lang="en-US"/>
        </a:p>
      </dgm:t>
    </dgm:pt>
    <dgm:pt modelId="{89338DF3-1EDE-47DF-9B50-699701CCAE88}" type="sibTrans" cxnId="{4ABBBE52-D2D7-4D20-AC95-4A2F13C3EA11}">
      <dgm:prSet/>
      <dgm:spPr/>
      <dgm:t>
        <a:bodyPr/>
        <a:lstStyle/>
        <a:p>
          <a:endParaRPr lang="en-US"/>
        </a:p>
      </dgm:t>
    </dgm:pt>
    <dgm:pt modelId="{76A53DA1-1E05-42E5-A7CA-C87F174253C4}">
      <dgm:prSet phldrT="[Text]"/>
      <dgm:spPr/>
      <dgm:t>
        <a:bodyPr/>
        <a:lstStyle/>
        <a:p>
          <a:r>
            <a:rPr lang="en-US" b="1" dirty="0" err="1" smtClean="0"/>
            <a:t>mengumpulkan</a:t>
          </a:r>
          <a:r>
            <a:rPr lang="en-US" b="1" dirty="0" smtClean="0"/>
            <a:t> data </a:t>
          </a:r>
          <a:r>
            <a:rPr lang="en-US" b="1" dirty="0" err="1" smtClean="0"/>
            <a:t>secara</a:t>
          </a:r>
          <a:r>
            <a:rPr lang="en-US" b="1" dirty="0" smtClean="0"/>
            <a:t> </a:t>
          </a:r>
          <a:r>
            <a:rPr lang="en-US" b="1" dirty="0" err="1" smtClean="0"/>
            <a:t>empiris</a:t>
          </a:r>
          <a:r>
            <a:rPr lang="en-US" b="1" dirty="0" smtClean="0"/>
            <a:t> </a:t>
          </a:r>
          <a:r>
            <a:rPr lang="en-US" b="1" dirty="0" err="1" smtClean="0"/>
            <a:t>kemudian</a:t>
          </a:r>
          <a:r>
            <a:rPr lang="en-US" b="1" dirty="0" smtClean="0"/>
            <a:t> </a:t>
          </a:r>
          <a:r>
            <a:rPr lang="en-US" b="1" dirty="0" err="1" smtClean="0"/>
            <a:t>mengolah</a:t>
          </a:r>
          <a:r>
            <a:rPr lang="en-US" b="1" dirty="0" smtClean="0"/>
            <a:t> </a:t>
          </a:r>
          <a:r>
            <a:rPr lang="en-US" b="1" dirty="0" err="1" smtClean="0"/>
            <a:t>dan</a:t>
          </a:r>
          <a:r>
            <a:rPr lang="en-US" b="1" dirty="0" smtClean="0"/>
            <a:t> </a:t>
          </a:r>
          <a:r>
            <a:rPr lang="en-US" b="1" dirty="0" err="1" smtClean="0"/>
            <a:t>menganalisis</a:t>
          </a:r>
          <a:r>
            <a:rPr lang="en-US" b="1" dirty="0" smtClean="0"/>
            <a:t> data </a:t>
          </a:r>
          <a:r>
            <a:rPr lang="en-US" b="1" dirty="0" err="1" smtClean="0"/>
            <a:t>untuk</a:t>
          </a:r>
          <a:r>
            <a:rPr lang="en-US" b="1" dirty="0" smtClean="0"/>
            <a:t> </a:t>
          </a:r>
          <a:r>
            <a:rPr lang="en-US" b="1" dirty="0" err="1" smtClean="0"/>
            <a:t>menguji</a:t>
          </a:r>
          <a:r>
            <a:rPr lang="en-US" b="1" dirty="0" smtClean="0"/>
            <a:t> </a:t>
          </a:r>
          <a:r>
            <a:rPr lang="en-US" b="1" dirty="0" err="1" smtClean="0"/>
            <a:t>kebenaran</a:t>
          </a:r>
          <a:r>
            <a:rPr lang="en-US" b="1" dirty="0" smtClean="0"/>
            <a:t> </a:t>
          </a:r>
          <a:r>
            <a:rPr lang="en-US" b="1" dirty="0" err="1" smtClean="0"/>
            <a:t>hipotesis</a:t>
          </a:r>
          <a:endParaRPr lang="en-US" b="1" dirty="0"/>
        </a:p>
      </dgm:t>
    </dgm:pt>
    <dgm:pt modelId="{69FB4340-18CB-4EF9-9B8F-EFF4A3DA9A40}" type="parTrans" cxnId="{B5B6E48E-3692-4692-8718-1A499B84A4D5}">
      <dgm:prSet/>
      <dgm:spPr/>
      <dgm:t>
        <a:bodyPr/>
        <a:lstStyle/>
        <a:p>
          <a:endParaRPr lang="en-US"/>
        </a:p>
      </dgm:t>
    </dgm:pt>
    <dgm:pt modelId="{EA3E029D-835C-4929-8D91-C50EAEF5E104}" type="sibTrans" cxnId="{B5B6E48E-3692-4692-8718-1A499B84A4D5}">
      <dgm:prSet/>
      <dgm:spPr/>
      <dgm:t>
        <a:bodyPr/>
        <a:lstStyle/>
        <a:p>
          <a:endParaRPr lang="en-US"/>
        </a:p>
      </dgm:t>
    </dgm:pt>
    <dgm:pt modelId="{B005BA87-CDFB-4E38-B3E1-85D55185F0E5}">
      <dgm:prSet phldrT="[Text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800" b="1" dirty="0" err="1" smtClean="0">
              <a:solidFill>
                <a:schemeClr val="tx1"/>
              </a:solidFill>
              <a:latin typeface="Arial Black" pitchFamily="34" charset="0"/>
            </a:rPr>
            <a:t>Menarik</a:t>
          </a:r>
          <a:r>
            <a:rPr lang="en-US" sz="1800" b="1" dirty="0" smtClean="0">
              <a:solidFill>
                <a:schemeClr val="tx1"/>
              </a:solidFill>
              <a:latin typeface="Arial Black" pitchFamily="34" charset="0"/>
            </a:rPr>
            <a:t> </a:t>
          </a:r>
          <a:r>
            <a:rPr lang="en-US" sz="1800" b="1" dirty="0" err="1" smtClean="0">
              <a:solidFill>
                <a:schemeClr val="tx1"/>
              </a:solidFill>
              <a:latin typeface="Arial Black" pitchFamily="34" charset="0"/>
            </a:rPr>
            <a:t>kesimpulan</a:t>
          </a:r>
          <a:endParaRPr lang="en-US" sz="1800" b="1" dirty="0">
            <a:solidFill>
              <a:schemeClr val="tx1"/>
            </a:solidFill>
            <a:latin typeface="Arial Black" pitchFamily="34" charset="0"/>
          </a:endParaRPr>
        </a:p>
      </dgm:t>
    </dgm:pt>
    <dgm:pt modelId="{4CC81A9D-F85A-4B06-BDE1-A9BB1917188A}" type="parTrans" cxnId="{7C835B4F-7E5E-4EDD-AFB3-CD85EE45841B}">
      <dgm:prSet/>
      <dgm:spPr/>
      <dgm:t>
        <a:bodyPr/>
        <a:lstStyle/>
        <a:p>
          <a:endParaRPr lang="en-US"/>
        </a:p>
      </dgm:t>
    </dgm:pt>
    <dgm:pt modelId="{443B8007-4807-465D-A760-B1A044C25E62}" type="sibTrans" cxnId="{7C835B4F-7E5E-4EDD-AFB3-CD85EE45841B}">
      <dgm:prSet/>
      <dgm:spPr/>
      <dgm:t>
        <a:bodyPr/>
        <a:lstStyle/>
        <a:p>
          <a:endParaRPr lang="en-US"/>
        </a:p>
      </dgm:t>
    </dgm:pt>
    <dgm:pt modelId="{1770E7FB-73DE-4157-9B3C-B412710367E2}">
      <dgm:prSet phldrT="[Text]" custT="1"/>
      <dgm:spPr/>
      <dgm:t>
        <a:bodyPr/>
        <a:lstStyle/>
        <a:p>
          <a:r>
            <a:rPr lang="en-US" sz="1600" b="1" dirty="0" err="1" smtClean="0"/>
            <a:t>Rumusan</a:t>
          </a:r>
          <a:r>
            <a:rPr lang="en-US" sz="1600" b="1" dirty="0" smtClean="0"/>
            <a:t> </a:t>
          </a:r>
          <a:r>
            <a:rPr lang="en-US" sz="1600" b="1" dirty="0" err="1" smtClean="0"/>
            <a:t>masalah</a:t>
          </a:r>
          <a:r>
            <a:rPr lang="en-US" sz="1600" b="1" dirty="0" smtClean="0"/>
            <a:t> </a:t>
          </a:r>
          <a:r>
            <a:rPr lang="en-US" sz="1600" b="1" dirty="0" err="1" smtClean="0"/>
            <a:t>penelitian</a:t>
          </a:r>
          <a:r>
            <a:rPr lang="en-US" sz="1600" b="1" dirty="0" smtClean="0"/>
            <a:t> </a:t>
          </a:r>
          <a:r>
            <a:rPr lang="en-US" sz="1600" b="1" dirty="0" err="1" smtClean="0"/>
            <a:t>pada</a:t>
          </a:r>
          <a:r>
            <a:rPr lang="en-US" sz="1600" b="1" dirty="0" smtClean="0"/>
            <a:t> </a:t>
          </a:r>
          <a:r>
            <a:rPr lang="en-US" sz="1600" b="1" dirty="0" err="1" smtClean="0"/>
            <a:t>umumnya</a:t>
          </a:r>
          <a:r>
            <a:rPr lang="en-US" sz="1600" b="1" dirty="0" smtClean="0"/>
            <a:t> </a:t>
          </a:r>
          <a:r>
            <a:rPr lang="en-US" sz="1600" b="1" dirty="0" err="1" smtClean="0"/>
            <a:t>diajukan</a:t>
          </a:r>
          <a:r>
            <a:rPr lang="en-US" sz="1600" b="1" dirty="0" smtClean="0"/>
            <a:t> </a:t>
          </a:r>
          <a:r>
            <a:rPr lang="en-US" sz="1600" b="1" dirty="0" err="1" smtClean="0"/>
            <a:t>dalam</a:t>
          </a:r>
          <a:r>
            <a:rPr lang="en-US" sz="1600" b="1" dirty="0" smtClean="0"/>
            <a:t> </a:t>
          </a:r>
          <a:r>
            <a:rPr lang="en-US" sz="1600" b="1" dirty="0" err="1" smtClean="0"/>
            <a:t>bentuk</a:t>
          </a:r>
          <a:r>
            <a:rPr lang="en-US" sz="1600" b="1" dirty="0" smtClean="0"/>
            <a:t> </a:t>
          </a:r>
          <a:r>
            <a:rPr lang="en-US" sz="1600" b="1" dirty="0" err="1" smtClean="0"/>
            <a:t>pertanyaan</a:t>
          </a:r>
          <a:endParaRPr lang="en-US" sz="1600" b="1" dirty="0"/>
        </a:p>
      </dgm:t>
    </dgm:pt>
    <dgm:pt modelId="{5E7C3F02-02D2-428D-9967-549DD150F3EB}" type="parTrans" cxnId="{55D6A886-12F4-4C5B-9B15-80982E5E64C6}">
      <dgm:prSet/>
      <dgm:spPr/>
      <dgm:t>
        <a:bodyPr/>
        <a:lstStyle/>
        <a:p>
          <a:endParaRPr lang="en-US"/>
        </a:p>
      </dgm:t>
    </dgm:pt>
    <dgm:pt modelId="{4650ECD4-22FB-49BF-AB86-E94C10FCC1C0}" type="sibTrans" cxnId="{55D6A886-12F4-4C5B-9B15-80982E5E64C6}">
      <dgm:prSet/>
      <dgm:spPr/>
      <dgm:t>
        <a:bodyPr/>
        <a:lstStyle/>
        <a:p>
          <a:endParaRPr lang="en-US"/>
        </a:p>
      </dgm:t>
    </dgm:pt>
    <dgm:pt modelId="{1ADD514F-9A0E-4325-9CA0-05C36B3ACE9C}">
      <dgm:prSet/>
      <dgm:spPr/>
      <dgm:t>
        <a:bodyPr/>
        <a:lstStyle/>
        <a:p>
          <a:r>
            <a:rPr lang="en-US" b="1" dirty="0" err="1" smtClean="0"/>
            <a:t>menentukan</a:t>
          </a:r>
          <a:r>
            <a:rPr lang="en-US" b="1" dirty="0" smtClean="0"/>
            <a:t> </a:t>
          </a:r>
          <a:r>
            <a:rPr lang="en-US" b="1" dirty="0" err="1" smtClean="0"/>
            <a:t>jawaban-jawaban</a:t>
          </a:r>
          <a:r>
            <a:rPr lang="en-US" b="1" dirty="0" smtClean="0"/>
            <a:t> </a:t>
          </a:r>
          <a:r>
            <a:rPr lang="en-US" b="1" dirty="0" err="1" smtClean="0"/>
            <a:t>definitif</a:t>
          </a:r>
          <a:r>
            <a:rPr lang="en-US" b="1" dirty="0" smtClean="0"/>
            <a:t> </a:t>
          </a:r>
          <a:r>
            <a:rPr lang="en-US" b="1" dirty="0" err="1" smtClean="0"/>
            <a:t>atas</a:t>
          </a:r>
          <a:r>
            <a:rPr lang="en-US" b="1" dirty="0" smtClean="0"/>
            <a:t> </a:t>
          </a:r>
          <a:r>
            <a:rPr lang="en-US" b="1" dirty="0" err="1" smtClean="0"/>
            <a:t>setiap</a:t>
          </a:r>
          <a:r>
            <a:rPr lang="en-US" b="1" dirty="0" smtClean="0"/>
            <a:t> </a:t>
          </a:r>
          <a:r>
            <a:rPr lang="en-US" b="1" dirty="0" err="1" smtClean="0"/>
            <a:t>pertanyaan</a:t>
          </a:r>
          <a:r>
            <a:rPr lang="en-US" b="1" dirty="0" smtClean="0"/>
            <a:t> yang </a:t>
          </a:r>
          <a:r>
            <a:rPr lang="en-US" b="1" dirty="0" err="1" smtClean="0"/>
            <a:t>diajukan</a:t>
          </a:r>
          <a:r>
            <a:rPr lang="en-US" b="1" dirty="0" smtClean="0"/>
            <a:t> (</a:t>
          </a:r>
          <a:r>
            <a:rPr lang="en-US" b="1" dirty="0" err="1" smtClean="0"/>
            <a:t>menerima</a:t>
          </a:r>
          <a:r>
            <a:rPr lang="en-US" b="1" dirty="0" smtClean="0"/>
            <a:t> </a:t>
          </a:r>
          <a:r>
            <a:rPr lang="en-US" b="1" dirty="0" err="1" smtClean="0"/>
            <a:t>atau</a:t>
          </a:r>
          <a:r>
            <a:rPr lang="en-US" b="1" dirty="0" smtClean="0"/>
            <a:t> </a:t>
          </a:r>
          <a:r>
            <a:rPr lang="en-US" b="1" dirty="0" err="1" smtClean="0"/>
            <a:t>menolak</a:t>
          </a:r>
          <a:r>
            <a:rPr lang="en-US" b="1" dirty="0" smtClean="0"/>
            <a:t> </a:t>
          </a:r>
          <a:r>
            <a:rPr lang="en-US" b="1" dirty="0" err="1" smtClean="0"/>
            <a:t>hipotesis</a:t>
          </a:r>
          <a:r>
            <a:rPr lang="en-US" b="1" dirty="0" smtClean="0"/>
            <a:t>).</a:t>
          </a:r>
          <a:endParaRPr lang="en-US" b="1" dirty="0"/>
        </a:p>
      </dgm:t>
    </dgm:pt>
    <dgm:pt modelId="{BCB54481-4E89-40B1-822B-AFBF61819759}" type="parTrans" cxnId="{A159810C-1A2A-4AB8-9844-69E3FD6F08F1}">
      <dgm:prSet/>
      <dgm:spPr/>
    </dgm:pt>
    <dgm:pt modelId="{D08ED4A1-B58A-4E24-8FB8-9E930F22A01E}" type="sibTrans" cxnId="{A159810C-1A2A-4AB8-9844-69E3FD6F08F1}">
      <dgm:prSet/>
      <dgm:spPr/>
    </dgm:pt>
    <dgm:pt modelId="{CDEDC786-8371-4627-98A3-AC90B9F3BA7F}" type="pres">
      <dgm:prSet presAssocID="{788FD405-DA07-4DB6-B248-20FD2B6FBF70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AD17546-0EAD-4048-93C7-BEA9EF76C0C0}" type="pres">
      <dgm:prSet presAssocID="{3E9F4D0C-20F6-41C6-B3A1-1845A8159648}" presName="composite" presStyleCnt="0"/>
      <dgm:spPr/>
    </dgm:pt>
    <dgm:pt modelId="{A4DBACA8-A6AA-46CD-B840-7CF51B27817B}" type="pres">
      <dgm:prSet presAssocID="{3E9F4D0C-20F6-41C6-B3A1-1845A8159648}" presName="parentText" presStyleLbl="alignNode1" presStyleIdx="0" presStyleCnt="4" custScaleX="22292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4862683-B141-47DB-96B1-4622A167E92C}" type="pres">
      <dgm:prSet presAssocID="{3E9F4D0C-20F6-41C6-B3A1-1845A8159648}" presName="descendantText" presStyleLbl="alignAcc1" presStyleIdx="0" presStyleCnt="4" custScaleX="82052" custLinFactNeighborX="9868" custLinFactNeighborY="90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EC42A7-3B3D-43E0-88F0-C1CDC4A2DD68}" type="pres">
      <dgm:prSet presAssocID="{E0992947-A3C1-476E-824E-85BE666EA06D}" presName="sp" presStyleCnt="0"/>
      <dgm:spPr/>
    </dgm:pt>
    <dgm:pt modelId="{BC3AED91-7315-497E-AFE2-8CB74421C06E}" type="pres">
      <dgm:prSet presAssocID="{852E9041-F9D5-46F0-B45E-BD578C75D938}" presName="composite" presStyleCnt="0"/>
      <dgm:spPr/>
    </dgm:pt>
    <dgm:pt modelId="{17320BFA-12EE-4F08-B890-2774A2D18BBA}" type="pres">
      <dgm:prSet presAssocID="{852E9041-F9D5-46F0-B45E-BD578C75D938}" presName="parentText" presStyleLbl="alignNode1" presStyleIdx="1" presStyleCnt="4" custScaleX="205365" custLinFactNeighborY="-1469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758F5D9-13B6-46CB-8CFB-AE5CC4DCDFC9}" type="pres">
      <dgm:prSet presAssocID="{852E9041-F9D5-46F0-B45E-BD578C75D938}" presName="descendantText" presStyleLbl="alignAcc1" presStyleIdx="1" presStyleCnt="4" custScaleX="82330" custLinFactNeighborX="15802" custLinFactNeighborY="-1315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CF64F02-196B-4631-BFBC-A65BEAA69CE4}" type="pres">
      <dgm:prSet presAssocID="{5CA02750-F791-4AA8-B150-E3FE6971C037}" presName="sp" presStyleCnt="0"/>
      <dgm:spPr/>
    </dgm:pt>
    <dgm:pt modelId="{7FE045DD-E25B-490E-8479-5A818BEAFB9A}" type="pres">
      <dgm:prSet presAssocID="{26AC14D3-35FB-4F12-9D31-F7AE0836D5CF}" presName="composite" presStyleCnt="0"/>
      <dgm:spPr/>
    </dgm:pt>
    <dgm:pt modelId="{9849639C-491B-416F-ABE4-6BAD5BD33859}" type="pres">
      <dgm:prSet presAssocID="{26AC14D3-35FB-4F12-9D31-F7AE0836D5CF}" presName="parentText" presStyleLbl="alignNode1" presStyleIdx="2" presStyleCnt="4" custScaleX="206121" custLinFactNeighborX="8844" custLinFactNeighborY="-24589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C08B24-D87D-407F-8AF3-86BA71B4A7C7}" type="pres">
      <dgm:prSet presAssocID="{26AC14D3-35FB-4F12-9D31-F7AE0836D5CF}" presName="descendantText" presStyleLbl="alignAcc1" presStyleIdx="2" presStyleCnt="4" custScaleX="83052" custScaleY="108771" custLinFactNeighborX="21755" custLinFactNeighborY="-2586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9C3F336-5291-4CAE-A332-5A6A788C9AD1}" type="pres">
      <dgm:prSet presAssocID="{89338DF3-1EDE-47DF-9B50-699701CCAE88}" presName="sp" presStyleCnt="0"/>
      <dgm:spPr/>
    </dgm:pt>
    <dgm:pt modelId="{3FD28B76-8DB0-403B-94CA-4DCEDF088813}" type="pres">
      <dgm:prSet presAssocID="{B005BA87-CDFB-4E38-B3E1-85D55185F0E5}" presName="composite" presStyleCnt="0"/>
      <dgm:spPr/>
    </dgm:pt>
    <dgm:pt modelId="{5249A131-2172-418D-950C-04D83B7332F3}" type="pres">
      <dgm:prSet presAssocID="{B005BA87-CDFB-4E38-B3E1-85D55185F0E5}" presName="parentText" presStyleLbl="alignNode1" presStyleIdx="3" presStyleCnt="4" custScaleX="204350" custLinFactNeighborX="9729" custLinFactNeighborY="-3227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A336D21-E435-45C3-93AC-5CBBBA859911}" type="pres">
      <dgm:prSet presAssocID="{B005BA87-CDFB-4E38-B3E1-85D55185F0E5}" presName="descendantText" presStyleLbl="alignAcc1" presStyleIdx="3" presStyleCnt="4" custScaleX="83152" custLinFactNeighborX="9571" custLinFactNeighborY="-2108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C835B4F-7E5E-4EDD-AFB3-CD85EE45841B}" srcId="{788FD405-DA07-4DB6-B248-20FD2B6FBF70}" destId="{B005BA87-CDFB-4E38-B3E1-85D55185F0E5}" srcOrd="3" destOrd="0" parTransId="{4CC81A9D-F85A-4B06-BDE1-A9BB1917188A}" sibTransId="{443B8007-4807-465D-A760-B1A044C25E62}"/>
    <dgm:cxn modelId="{64FEDD19-C48C-4796-B6A9-88EA869DA70F}" type="presOf" srcId="{1770E7FB-73DE-4157-9B3C-B412710367E2}" destId="{24862683-B141-47DB-96B1-4622A167E92C}" srcOrd="0" destOrd="1" presId="urn:microsoft.com/office/officeart/2005/8/layout/chevron2"/>
    <dgm:cxn modelId="{F25D8BA2-86CB-4BA5-B7C5-C00645CFD344}" type="presOf" srcId="{B005BA87-CDFB-4E38-B3E1-85D55185F0E5}" destId="{5249A131-2172-418D-950C-04D83B7332F3}" srcOrd="0" destOrd="0" presId="urn:microsoft.com/office/officeart/2005/8/layout/chevron2"/>
    <dgm:cxn modelId="{3C35062A-0865-4CF5-BD9D-1182D7F828BB}" srcId="{3E9F4D0C-20F6-41C6-B3A1-1845A8159648}" destId="{EAC5BA7E-6B9F-462C-9A82-FD5D9B66F583}" srcOrd="0" destOrd="0" parTransId="{C99C0E94-2259-4CA5-B6B2-B05E2F751B5C}" sibTransId="{86EAA400-8F08-468E-B1AD-F1D9F8D8F52D}"/>
    <dgm:cxn modelId="{A63F3F10-1429-409A-8401-87D50392857D}" type="presOf" srcId="{1ADD514F-9A0E-4325-9CA0-05C36B3ACE9C}" destId="{8A336D21-E435-45C3-93AC-5CBBBA859911}" srcOrd="0" destOrd="0" presId="urn:microsoft.com/office/officeart/2005/8/layout/chevron2"/>
    <dgm:cxn modelId="{ABE64570-9372-44B4-9CB6-84E89453DB3A}" type="presOf" srcId="{3E9F4D0C-20F6-41C6-B3A1-1845A8159648}" destId="{A4DBACA8-A6AA-46CD-B840-7CF51B27817B}" srcOrd="0" destOrd="0" presId="urn:microsoft.com/office/officeart/2005/8/layout/chevron2"/>
    <dgm:cxn modelId="{E24153B2-27A8-4D72-8927-C457D64F9E69}" srcId="{788FD405-DA07-4DB6-B248-20FD2B6FBF70}" destId="{852E9041-F9D5-46F0-B45E-BD578C75D938}" srcOrd="1" destOrd="0" parTransId="{9B4FCEB3-D149-4A81-A592-2066F288E670}" sibTransId="{5CA02750-F791-4AA8-B150-E3FE6971C037}"/>
    <dgm:cxn modelId="{4ABBBE52-D2D7-4D20-AC95-4A2F13C3EA11}" srcId="{788FD405-DA07-4DB6-B248-20FD2B6FBF70}" destId="{26AC14D3-35FB-4F12-9D31-F7AE0836D5CF}" srcOrd="2" destOrd="0" parTransId="{C09E6E6F-3F6D-4528-863E-4262D535FF61}" sibTransId="{89338DF3-1EDE-47DF-9B50-699701CCAE88}"/>
    <dgm:cxn modelId="{55D6A886-12F4-4C5B-9B15-80982E5E64C6}" srcId="{3E9F4D0C-20F6-41C6-B3A1-1845A8159648}" destId="{1770E7FB-73DE-4157-9B3C-B412710367E2}" srcOrd="1" destOrd="0" parTransId="{5E7C3F02-02D2-428D-9967-549DD150F3EB}" sibTransId="{4650ECD4-22FB-49BF-AB86-E94C10FCC1C0}"/>
    <dgm:cxn modelId="{719412F4-0758-44F3-8319-43F63F0D4631}" type="presOf" srcId="{788FD405-DA07-4DB6-B248-20FD2B6FBF70}" destId="{CDEDC786-8371-4627-98A3-AC90B9F3BA7F}" srcOrd="0" destOrd="0" presId="urn:microsoft.com/office/officeart/2005/8/layout/chevron2"/>
    <dgm:cxn modelId="{2A97361C-1D19-4AC5-A43A-083168E28532}" srcId="{788FD405-DA07-4DB6-B248-20FD2B6FBF70}" destId="{3E9F4D0C-20F6-41C6-B3A1-1845A8159648}" srcOrd="0" destOrd="0" parTransId="{61B45484-409B-44A9-8937-EDF75FEBEA8D}" sibTransId="{E0992947-A3C1-476E-824E-85BE666EA06D}"/>
    <dgm:cxn modelId="{745A9C70-5CC9-46AA-AA69-806D51D4B90C}" type="presOf" srcId="{26AC14D3-35FB-4F12-9D31-F7AE0836D5CF}" destId="{9849639C-491B-416F-ABE4-6BAD5BD33859}" srcOrd="0" destOrd="0" presId="urn:microsoft.com/office/officeart/2005/8/layout/chevron2"/>
    <dgm:cxn modelId="{4DBA10F5-4BE5-4E45-8B67-1BBB444ECC4C}" type="presOf" srcId="{39E1A381-5E0F-4D26-8DFD-438973BEC040}" destId="{2758F5D9-13B6-46CB-8CFB-AE5CC4DCDFC9}" srcOrd="0" destOrd="0" presId="urn:microsoft.com/office/officeart/2005/8/layout/chevron2"/>
    <dgm:cxn modelId="{B5B6E48E-3692-4692-8718-1A499B84A4D5}" srcId="{26AC14D3-35FB-4F12-9D31-F7AE0836D5CF}" destId="{76A53DA1-1E05-42E5-A7CA-C87F174253C4}" srcOrd="0" destOrd="0" parTransId="{69FB4340-18CB-4EF9-9B8F-EFF4A3DA9A40}" sibTransId="{EA3E029D-835C-4929-8D91-C50EAEF5E104}"/>
    <dgm:cxn modelId="{DDF06494-A5F9-4305-959A-1F19191377B1}" type="presOf" srcId="{852E9041-F9D5-46F0-B45E-BD578C75D938}" destId="{17320BFA-12EE-4F08-B890-2774A2D18BBA}" srcOrd="0" destOrd="0" presId="urn:microsoft.com/office/officeart/2005/8/layout/chevron2"/>
    <dgm:cxn modelId="{E57828EF-FB45-4181-A89A-E552C1CB0312}" type="presOf" srcId="{76A53DA1-1E05-42E5-A7CA-C87F174253C4}" destId="{A4C08B24-D87D-407F-8AF3-86BA71B4A7C7}" srcOrd="0" destOrd="0" presId="urn:microsoft.com/office/officeart/2005/8/layout/chevron2"/>
    <dgm:cxn modelId="{A159810C-1A2A-4AB8-9844-69E3FD6F08F1}" srcId="{B005BA87-CDFB-4E38-B3E1-85D55185F0E5}" destId="{1ADD514F-9A0E-4325-9CA0-05C36B3ACE9C}" srcOrd="0" destOrd="0" parTransId="{BCB54481-4E89-40B1-822B-AFBF61819759}" sibTransId="{D08ED4A1-B58A-4E24-8FB8-9E930F22A01E}"/>
    <dgm:cxn modelId="{4380DDC1-B25D-4F17-BD4A-0AA0288AA1DF}" srcId="{852E9041-F9D5-46F0-B45E-BD578C75D938}" destId="{39E1A381-5E0F-4D26-8DFD-438973BEC040}" srcOrd="0" destOrd="0" parTransId="{923FF7A1-DFBD-4DFA-BD02-C9AA86942889}" sibTransId="{EAF46229-FB19-45B3-BD34-107EA9791BA3}"/>
    <dgm:cxn modelId="{E141CA8A-AF3F-45A7-8FA7-DB7EE147F9C2}" type="presOf" srcId="{EAC5BA7E-6B9F-462C-9A82-FD5D9B66F583}" destId="{24862683-B141-47DB-96B1-4622A167E92C}" srcOrd="0" destOrd="0" presId="urn:microsoft.com/office/officeart/2005/8/layout/chevron2"/>
    <dgm:cxn modelId="{599B444A-67E7-42B5-9AD7-474C9848A47C}" type="presParOf" srcId="{CDEDC786-8371-4627-98A3-AC90B9F3BA7F}" destId="{1AD17546-0EAD-4048-93C7-BEA9EF76C0C0}" srcOrd="0" destOrd="0" presId="urn:microsoft.com/office/officeart/2005/8/layout/chevron2"/>
    <dgm:cxn modelId="{B32F50FB-D432-4103-85A5-E1519572C6D2}" type="presParOf" srcId="{1AD17546-0EAD-4048-93C7-BEA9EF76C0C0}" destId="{A4DBACA8-A6AA-46CD-B840-7CF51B27817B}" srcOrd="0" destOrd="0" presId="urn:microsoft.com/office/officeart/2005/8/layout/chevron2"/>
    <dgm:cxn modelId="{11827D4D-993C-4887-B308-D4966AC3B975}" type="presParOf" srcId="{1AD17546-0EAD-4048-93C7-BEA9EF76C0C0}" destId="{24862683-B141-47DB-96B1-4622A167E92C}" srcOrd="1" destOrd="0" presId="urn:microsoft.com/office/officeart/2005/8/layout/chevron2"/>
    <dgm:cxn modelId="{D93A191D-74D4-410C-BFA3-1A02C5A892F7}" type="presParOf" srcId="{CDEDC786-8371-4627-98A3-AC90B9F3BA7F}" destId="{31EC42A7-3B3D-43E0-88F0-C1CDC4A2DD68}" srcOrd="1" destOrd="0" presId="urn:microsoft.com/office/officeart/2005/8/layout/chevron2"/>
    <dgm:cxn modelId="{F624ED97-1971-4EBE-87B8-CCEEC532066B}" type="presParOf" srcId="{CDEDC786-8371-4627-98A3-AC90B9F3BA7F}" destId="{BC3AED91-7315-497E-AFE2-8CB74421C06E}" srcOrd="2" destOrd="0" presId="urn:microsoft.com/office/officeart/2005/8/layout/chevron2"/>
    <dgm:cxn modelId="{97D4A1BF-7AAC-4860-940C-E21D883B5FC7}" type="presParOf" srcId="{BC3AED91-7315-497E-AFE2-8CB74421C06E}" destId="{17320BFA-12EE-4F08-B890-2774A2D18BBA}" srcOrd="0" destOrd="0" presId="urn:microsoft.com/office/officeart/2005/8/layout/chevron2"/>
    <dgm:cxn modelId="{5C1AEA94-57D3-4374-9079-2BD1FC520709}" type="presParOf" srcId="{BC3AED91-7315-497E-AFE2-8CB74421C06E}" destId="{2758F5D9-13B6-46CB-8CFB-AE5CC4DCDFC9}" srcOrd="1" destOrd="0" presId="urn:microsoft.com/office/officeart/2005/8/layout/chevron2"/>
    <dgm:cxn modelId="{895B11CB-68C4-4B13-A0EA-82009E2CCC83}" type="presParOf" srcId="{CDEDC786-8371-4627-98A3-AC90B9F3BA7F}" destId="{5CF64F02-196B-4631-BFBC-A65BEAA69CE4}" srcOrd="3" destOrd="0" presId="urn:microsoft.com/office/officeart/2005/8/layout/chevron2"/>
    <dgm:cxn modelId="{A85AFEBC-A4C2-4191-AFDA-AAAE954A40F0}" type="presParOf" srcId="{CDEDC786-8371-4627-98A3-AC90B9F3BA7F}" destId="{7FE045DD-E25B-490E-8479-5A818BEAFB9A}" srcOrd="4" destOrd="0" presId="urn:microsoft.com/office/officeart/2005/8/layout/chevron2"/>
    <dgm:cxn modelId="{5377FDEA-1765-4F13-870E-9B110E275A73}" type="presParOf" srcId="{7FE045DD-E25B-490E-8479-5A818BEAFB9A}" destId="{9849639C-491B-416F-ABE4-6BAD5BD33859}" srcOrd="0" destOrd="0" presId="urn:microsoft.com/office/officeart/2005/8/layout/chevron2"/>
    <dgm:cxn modelId="{E16C97EB-9B71-4AE0-B7FB-BCF8902829DB}" type="presParOf" srcId="{7FE045DD-E25B-490E-8479-5A818BEAFB9A}" destId="{A4C08B24-D87D-407F-8AF3-86BA71B4A7C7}" srcOrd="1" destOrd="0" presId="urn:microsoft.com/office/officeart/2005/8/layout/chevron2"/>
    <dgm:cxn modelId="{AECD01A8-E1C8-4FA0-A90B-D11283D63154}" type="presParOf" srcId="{CDEDC786-8371-4627-98A3-AC90B9F3BA7F}" destId="{89C3F336-5291-4CAE-A332-5A6A788C9AD1}" srcOrd="5" destOrd="0" presId="urn:microsoft.com/office/officeart/2005/8/layout/chevron2"/>
    <dgm:cxn modelId="{CEE515BC-DC29-4DA3-87DF-7687F60695F5}" type="presParOf" srcId="{CDEDC786-8371-4627-98A3-AC90B9F3BA7F}" destId="{3FD28B76-8DB0-403B-94CA-4DCEDF088813}" srcOrd="6" destOrd="0" presId="urn:microsoft.com/office/officeart/2005/8/layout/chevron2"/>
    <dgm:cxn modelId="{A2BDFB9F-1F74-412D-AF62-8C764ADDE3A6}" type="presParOf" srcId="{3FD28B76-8DB0-403B-94CA-4DCEDF088813}" destId="{5249A131-2172-418D-950C-04D83B7332F3}" srcOrd="0" destOrd="0" presId="urn:microsoft.com/office/officeart/2005/8/layout/chevron2"/>
    <dgm:cxn modelId="{163C125F-9B05-470F-8554-4B786FB7ECA2}" type="presParOf" srcId="{3FD28B76-8DB0-403B-94CA-4DCEDF088813}" destId="{8A336D21-E435-45C3-93AC-5CBBBA859911}" srcOrd="1" destOrd="0" presId="urn:microsoft.com/office/officeart/2005/8/layout/chevron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EC49C5-3614-4115-BA4E-6477B91DD44F}" type="datetimeFigureOut">
              <a:rPr lang="en-US" smtClean="0"/>
              <a:pPr/>
              <a:t>12/16/2018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5D58D9-F211-46E1-9890-DE050D5037C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4AC0FC-A3CA-4BAB-8CB9-258121320E42}" type="slidenum">
              <a:rPr lang="en-GB" smtClean="0"/>
              <a:pPr/>
              <a:t>1</a:t>
            </a:fld>
            <a:endParaRPr lang="en-GB" smtClean="0"/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id-ID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100AE-831A-4FA8-B9D8-B7B73904F5EC}" type="datetimeFigureOut">
              <a:rPr lang="en-US" smtClean="0"/>
              <a:pPr/>
              <a:t>12/16/2018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18381-1076-4C31-8305-7CE3E84E05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100AE-831A-4FA8-B9D8-B7B73904F5EC}" type="datetimeFigureOut">
              <a:rPr lang="en-US" smtClean="0"/>
              <a:pPr/>
              <a:t>12/16/2018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18381-1076-4C31-8305-7CE3E84E05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100AE-831A-4FA8-B9D8-B7B73904F5EC}" type="datetimeFigureOut">
              <a:rPr lang="en-US" smtClean="0"/>
              <a:pPr/>
              <a:t>12/16/2018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18381-1076-4C31-8305-7CE3E84E05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981200"/>
            <a:ext cx="8229600" cy="4114800"/>
          </a:xfrm>
        </p:spPr>
        <p:txBody>
          <a:bodyPr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42D4CB-8E42-4D1E-87BC-50E865B442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trips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100AE-831A-4FA8-B9D8-B7B73904F5EC}" type="datetimeFigureOut">
              <a:rPr lang="en-US" smtClean="0"/>
              <a:pPr/>
              <a:t>12/16/2018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18381-1076-4C31-8305-7CE3E84E05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100AE-831A-4FA8-B9D8-B7B73904F5EC}" type="datetimeFigureOut">
              <a:rPr lang="en-US" smtClean="0"/>
              <a:pPr/>
              <a:t>12/16/2018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18381-1076-4C31-8305-7CE3E84E05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100AE-831A-4FA8-B9D8-B7B73904F5EC}" type="datetimeFigureOut">
              <a:rPr lang="en-US" smtClean="0"/>
              <a:pPr/>
              <a:t>12/16/2018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18381-1076-4C31-8305-7CE3E84E05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100AE-831A-4FA8-B9D8-B7B73904F5EC}" type="datetimeFigureOut">
              <a:rPr lang="en-US" smtClean="0"/>
              <a:pPr/>
              <a:t>12/16/2018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18381-1076-4C31-8305-7CE3E84E05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100AE-831A-4FA8-B9D8-B7B73904F5EC}" type="datetimeFigureOut">
              <a:rPr lang="en-US" smtClean="0"/>
              <a:pPr/>
              <a:t>12/16/2018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18381-1076-4C31-8305-7CE3E84E05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100AE-831A-4FA8-B9D8-B7B73904F5EC}" type="datetimeFigureOut">
              <a:rPr lang="en-US" smtClean="0"/>
              <a:pPr/>
              <a:t>12/16/2018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18381-1076-4C31-8305-7CE3E84E05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100AE-831A-4FA8-B9D8-B7B73904F5EC}" type="datetimeFigureOut">
              <a:rPr lang="en-US" smtClean="0"/>
              <a:pPr/>
              <a:t>12/16/2018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18381-1076-4C31-8305-7CE3E84E05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100AE-831A-4FA8-B9D8-B7B73904F5EC}" type="datetimeFigureOut">
              <a:rPr lang="en-US" smtClean="0"/>
              <a:pPr/>
              <a:t>12/16/2018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18381-1076-4C31-8305-7CE3E84E05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D100AE-831A-4FA8-B9D8-B7B73904F5EC}" type="datetimeFigureOut">
              <a:rPr lang="en-US" smtClean="0"/>
              <a:pPr/>
              <a:t>12/16/2018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218381-1076-4C31-8305-7CE3E84E05D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685800"/>
            <a:ext cx="8305800" cy="1524000"/>
          </a:xfrm>
        </p:spPr>
        <p:txBody>
          <a:bodyPr/>
          <a:lstStyle/>
          <a:p>
            <a:pPr eaLnBrk="1" hangingPunct="1">
              <a:lnSpc>
                <a:spcPct val="70000"/>
              </a:lnSpc>
            </a:pPr>
            <a:r>
              <a:rPr lang="id-ID" dirty="0" smtClean="0">
                <a:latin typeface="Copperplate Gothic Bold" pitchFamily="34" charset="0"/>
              </a:rPr>
              <a:t>penelitian</a:t>
            </a:r>
            <a:r>
              <a:rPr lang="en-US" dirty="0" smtClean="0">
                <a:latin typeface="Copperplate Gothic Bold" pitchFamily="34" charset="0"/>
              </a:rPr>
              <a:t/>
            </a:r>
            <a:br>
              <a:rPr lang="en-US" dirty="0" smtClean="0">
                <a:latin typeface="Copperplate Gothic Bold" pitchFamily="34" charset="0"/>
              </a:rPr>
            </a:br>
            <a:r>
              <a:rPr lang="en-US" dirty="0" smtClean="0">
                <a:latin typeface="Copperplate Gothic Bold" pitchFamily="34" charset="0"/>
              </a:rPr>
              <a:t>KUANTITATIF</a:t>
            </a:r>
            <a:endParaRPr lang="en-US" dirty="0" smtClean="0">
              <a:latin typeface="Berlin Sans FB Demi" pitchFamily="34" charset="0"/>
            </a:endParaRPr>
          </a:p>
        </p:txBody>
      </p:sp>
      <p:sp>
        <p:nvSpPr>
          <p:cNvPr id="62467" name="Subtitle 4"/>
          <p:cNvSpPr>
            <a:spLocks noGrp="1"/>
          </p:cNvSpPr>
          <p:nvPr>
            <p:ph type="subTitle" idx="1"/>
          </p:nvPr>
        </p:nvSpPr>
        <p:spPr>
          <a:xfrm>
            <a:off x="1447800" y="4343400"/>
            <a:ext cx="6400800" cy="838200"/>
          </a:xfrm>
        </p:spPr>
        <p:txBody>
          <a:bodyPr>
            <a:normAutofit/>
          </a:bodyPr>
          <a:lstStyle/>
          <a:p>
            <a:r>
              <a:rPr lang="en-US" b="1" i="1" dirty="0" smtClean="0">
                <a:solidFill>
                  <a:schemeClr val="tx1"/>
                </a:solidFill>
              </a:rPr>
              <a:t>Sukarno</a:t>
            </a:r>
          </a:p>
          <a:p>
            <a:endParaRPr lang="en-US" dirty="0"/>
          </a:p>
          <a:p>
            <a:endParaRPr lang="en-US" b="1" i="1" dirty="0" smtClean="0">
              <a:solidFill>
                <a:schemeClr val="tx1"/>
              </a:solidFill>
            </a:endParaRPr>
          </a:p>
          <a:p>
            <a:endParaRPr lang="en-US" i="1" dirty="0" smtClean="0">
              <a:solidFill>
                <a:schemeClr val="tx1"/>
              </a:solidFill>
            </a:endParaRPr>
          </a:p>
          <a:p>
            <a:endParaRPr lang="en-US" b="1" i="1" dirty="0" smtClean="0">
              <a:solidFill>
                <a:schemeClr val="tx1"/>
              </a:solidFill>
            </a:endParaRPr>
          </a:p>
          <a:p>
            <a:endParaRPr lang="en-US" i="1" dirty="0" smtClean="0">
              <a:solidFill>
                <a:schemeClr val="tx1"/>
              </a:solidFill>
            </a:endParaRPr>
          </a:p>
          <a:p>
            <a:endParaRPr lang="en-US" b="1" i="1" dirty="0" smtClean="0">
              <a:solidFill>
                <a:schemeClr val="tx1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3505200" y="6172200"/>
            <a:ext cx="5410200" cy="5334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n-US" i="1" dirty="0" err="1" smtClean="0"/>
              <a:t>Trainining</a:t>
            </a:r>
            <a:r>
              <a:rPr lang="en-US" i="1" dirty="0" smtClean="0"/>
              <a:t> Of Trainer</a:t>
            </a:r>
          </a:p>
          <a:p>
            <a:pPr algn="r"/>
            <a:r>
              <a:rPr lang="en-US" i="1" dirty="0" err="1" smtClean="0"/>
              <a:t>Prodi</a:t>
            </a:r>
            <a:r>
              <a:rPr lang="en-US" i="1" dirty="0" smtClean="0"/>
              <a:t> PAI FTT IAIN </a:t>
            </a:r>
            <a:r>
              <a:rPr lang="en-US" i="1" dirty="0"/>
              <a:t>B</a:t>
            </a:r>
            <a:r>
              <a:rPr lang="en-US" i="1" dirty="0" smtClean="0"/>
              <a:t>engkulu, </a:t>
            </a:r>
            <a:r>
              <a:rPr lang="en-US" i="1" dirty="0" err="1" smtClean="0"/>
              <a:t>Tahun</a:t>
            </a:r>
            <a:r>
              <a:rPr lang="en-US" i="1" dirty="0" smtClean="0"/>
              <a:t> 2018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82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2274" grpId="1"/>
      <p:bldP spid="62467" grpId="0" build="p"/>
      <p:bldP spid="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14"/>
          <p:cNvSpPr txBox="1">
            <a:spLocks noChangeArrowheads="1"/>
          </p:cNvSpPr>
          <p:nvPr/>
        </p:nvSpPr>
        <p:spPr bwMode="auto">
          <a:xfrm>
            <a:off x="2743200" y="304801"/>
            <a:ext cx="35052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/>
            <a:r>
              <a:rPr lang="en-US" altLang="id-ID" sz="2800" b="1" dirty="0" smtClean="0">
                <a:latin typeface="Times New Roman" pitchFamily="18" charset="0"/>
              </a:rPr>
              <a:t>C</a:t>
            </a:r>
          </a:p>
          <a:p>
            <a:pPr algn="ctr" eaLnBrk="1" hangingPunct="1"/>
            <a:r>
              <a:rPr lang="en-US" altLang="id-ID" sz="2800" b="1" dirty="0" err="1" smtClean="0">
                <a:latin typeface="Times New Roman" pitchFamily="18" charset="0"/>
              </a:rPr>
              <a:t>Penelitian</a:t>
            </a:r>
            <a:r>
              <a:rPr lang="en-US" altLang="id-ID" sz="2800" b="1" dirty="0" smtClean="0">
                <a:latin typeface="Times New Roman" pitchFamily="18" charset="0"/>
              </a:rPr>
              <a:t> </a:t>
            </a:r>
            <a:r>
              <a:rPr lang="en-US" altLang="id-ID" sz="2800" b="1" dirty="0" err="1">
                <a:latin typeface="Times New Roman" pitchFamily="18" charset="0"/>
              </a:rPr>
              <a:t>Kuantitatif</a:t>
            </a:r>
            <a:endParaRPr lang="en-US" altLang="id-ID" sz="2800" b="1" dirty="0">
              <a:latin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4800" y="1600200"/>
            <a:ext cx="82296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 typeface="Wingdings" pitchFamily="2" charset="2"/>
              <a:buChar char="v"/>
            </a:pPr>
            <a:r>
              <a:rPr lang="en-US" sz="2400" b="1" dirty="0" err="1"/>
              <a:t>Penelitian</a:t>
            </a:r>
            <a:r>
              <a:rPr lang="en-US" sz="2400" b="1" dirty="0"/>
              <a:t> </a:t>
            </a:r>
            <a:r>
              <a:rPr lang="en-US" sz="2400" b="1" dirty="0" err="1"/>
              <a:t>kuantitatif</a:t>
            </a:r>
            <a:r>
              <a:rPr lang="en-US" sz="2400" b="1" dirty="0"/>
              <a:t> </a:t>
            </a:r>
            <a:r>
              <a:rPr lang="en-US" sz="2400" b="1" dirty="0" err="1"/>
              <a:t>adalah</a:t>
            </a:r>
            <a:r>
              <a:rPr lang="en-US" sz="2400" b="1" dirty="0"/>
              <a:t> </a:t>
            </a:r>
            <a:r>
              <a:rPr lang="en-US" sz="2400" b="1" dirty="0" err="1"/>
              <a:t>jenis</a:t>
            </a:r>
            <a:r>
              <a:rPr lang="en-US" sz="2400" b="1" dirty="0"/>
              <a:t> </a:t>
            </a:r>
            <a:r>
              <a:rPr lang="en-US" sz="2400" b="1" dirty="0" err="1"/>
              <a:t>penelitian</a:t>
            </a:r>
            <a:r>
              <a:rPr lang="en-US" sz="2400" b="1" dirty="0"/>
              <a:t> yang </a:t>
            </a:r>
            <a:r>
              <a:rPr lang="en-US" sz="2400" b="1" dirty="0" err="1"/>
              <a:t>diaplikasikan</a:t>
            </a:r>
            <a:r>
              <a:rPr lang="en-US" sz="2400" b="1" dirty="0"/>
              <a:t> </a:t>
            </a:r>
            <a:r>
              <a:rPr lang="en-US" sz="2400" b="1" dirty="0" err="1" smtClean="0"/>
              <a:t>untuk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menggambarkan</a:t>
            </a:r>
            <a:r>
              <a:rPr lang="en-US" sz="2400" b="1" dirty="0" smtClean="0"/>
              <a:t> </a:t>
            </a:r>
            <a:r>
              <a:rPr lang="en-US" sz="2400" b="1" dirty="0" err="1"/>
              <a:t>kondisi-kondisi</a:t>
            </a:r>
            <a:r>
              <a:rPr lang="en-US" sz="2400" b="1" dirty="0"/>
              <a:t> </a:t>
            </a:r>
            <a:r>
              <a:rPr lang="en-US" sz="2400" b="1" dirty="0" err="1"/>
              <a:t>terkini</a:t>
            </a:r>
            <a:r>
              <a:rPr lang="en-US" sz="2400" b="1" dirty="0"/>
              <a:t> </a:t>
            </a:r>
            <a:r>
              <a:rPr lang="en-US" sz="2400" b="1" dirty="0" err="1"/>
              <a:t>atau</a:t>
            </a:r>
            <a:r>
              <a:rPr lang="en-US" sz="2400" b="1" dirty="0"/>
              <a:t> </a:t>
            </a:r>
            <a:r>
              <a:rPr lang="en-US" sz="2400" b="1" dirty="0" err="1"/>
              <a:t>untuk</a:t>
            </a:r>
            <a:r>
              <a:rPr lang="en-US" sz="2400" b="1" dirty="0"/>
              <a:t> </a:t>
            </a:r>
            <a:r>
              <a:rPr lang="en-US" sz="2400" b="1" dirty="0" err="1"/>
              <a:t>meneliti</a:t>
            </a:r>
            <a:r>
              <a:rPr lang="en-US" sz="2400" b="1" dirty="0"/>
              <a:t> </a:t>
            </a:r>
            <a:r>
              <a:rPr lang="en-US" sz="2400" b="1" dirty="0" err="1" smtClean="0"/>
              <a:t>hubungan</a:t>
            </a:r>
            <a:r>
              <a:rPr lang="en-US" sz="2400" b="1" dirty="0" smtClean="0"/>
              <a:t> -</a:t>
            </a:r>
            <a:r>
              <a:rPr lang="en-US" sz="2400" b="1" dirty="0" err="1" smtClean="0"/>
              <a:t>hubungan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termasuk</a:t>
            </a:r>
            <a:r>
              <a:rPr lang="en-US" sz="2400" b="1" dirty="0" smtClean="0"/>
              <a:t> </a:t>
            </a:r>
            <a:r>
              <a:rPr lang="en-US" sz="2400" b="1" dirty="0" err="1"/>
              <a:t>hubungan</a:t>
            </a:r>
            <a:r>
              <a:rPr lang="en-US" sz="2400" b="1" dirty="0"/>
              <a:t> </a:t>
            </a:r>
            <a:r>
              <a:rPr lang="en-US" sz="2400" b="1" dirty="0" err="1"/>
              <a:t>sebab</a:t>
            </a:r>
            <a:r>
              <a:rPr lang="en-US" sz="2400" b="1" dirty="0"/>
              <a:t> </a:t>
            </a:r>
            <a:r>
              <a:rPr lang="en-US" sz="2400" b="1" dirty="0" err="1"/>
              <a:t>akibat</a:t>
            </a:r>
            <a:r>
              <a:rPr lang="en-US" sz="2400" b="1" dirty="0"/>
              <a:t> </a:t>
            </a:r>
            <a:endParaRPr lang="en-US" sz="2400" b="1" dirty="0" smtClean="0"/>
          </a:p>
          <a:p>
            <a:pPr algn="ctr"/>
            <a:r>
              <a:rPr lang="en-US" sz="1400" b="1" i="1" dirty="0" smtClean="0"/>
              <a:t>(</a:t>
            </a:r>
            <a:r>
              <a:rPr lang="en-US" sz="1400" b="1" i="1" dirty="0"/>
              <a:t>Gay, </a:t>
            </a:r>
            <a:r>
              <a:rPr lang="en-US" sz="1400" b="1" i="1" dirty="0" smtClean="0"/>
              <a:t>1996)</a:t>
            </a:r>
            <a:r>
              <a:rPr lang="en-US" sz="2400" b="1" dirty="0" smtClean="0"/>
              <a:t>.</a:t>
            </a:r>
            <a:endParaRPr lang="en-US" sz="2400" b="1" dirty="0"/>
          </a:p>
        </p:txBody>
      </p:sp>
      <p:sp>
        <p:nvSpPr>
          <p:cNvPr id="12" name="Rectangle 11"/>
          <p:cNvSpPr/>
          <p:nvPr/>
        </p:nvSpPr>
        <p:spPr>
          <a:xfrm>
            <a:off x="228600" y="3505200"/>
            <a:ext cx="85344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 typeface="Wingdings" pitchFamily="2" charset="2"/>
              <a:buChar char="v"/>
            </a:pPr>
            <a:r>
              <a:rPr lang="en-US" sz="2400" b="1" dirty="0" err="1" smtClean="0"/>
              <a:t>penelitian</a:t>
            </a:r>
            <a:r>
              <a:rPr lang="en-US" sz="2400" b="1" dirty="0" smtClean="0"/>
              <a:t> </a:t>
            </a:r>
            <a:r>
              <a:rPr lang="en-US" sz="2400" b="1" dirty="0" err="1"/>
              <a:t>kuantitatif</a:t>
            </a:r>
            <a:r>
              <a:rPr lang="en-US" sz="2400" b="1" dirty="0"/>
              <a:t> </a:t>
            </a:r>
            <a:r>
              <a:rPr lang="en-US" sz="2400" b="1" dirty="0" err="1"/>
              <a:t>merupakan</a:t>
            </a:r>
            <a:r>
              <a:rPr lang="en-US" sz="2400" b="1" dirty="0"/>
              <a:t> </a:t>
            </a:r>
            <a:r>
              <a:rPr lang="en-US" sz="2400" b="1" dirty="0" err="1"/>
              <a:t>metode</a:t>
            </a:r>
            <a:r>
              <a:rPr lang="en-US" sz="2400" b="1" dirty="0"/>
              <a:t> </a:t>
            </a:r>
            <a:r>
              <a:rPr lang="en-US" sz="2400" b="1" dirty="0" err="1"/>
              <a:t>penelitian</a:t>
            </a:r>
            <a:r>
              <a:rPr lang="en-US" sz="2400" b="1" dirty="0"/>
              <a:t> yang </a:t>
            </a:r>
            <a:r>
              <a:rPr lang="en-US" sz="2400" b="1" dirty="0" err="1"/>
              <a:t>berlandaskan</a:t>
            </a:r>
            <a:r>
              <a:rPr lang="en-US" sz="2400" b="1" dirty="0"/>
              <a:t> </a:t>
            </a:r>
            <a:r>
              <a:rPr lang="en-US" sz="2400" b="1" dirty="0" err="1"/>
              <a:t>pada</a:t>
            </a:r>
            <a:r>
              <a:rPr lang="en-US" sz="2400" b="1" dirty="0"/>
              <a:t> </a:t>
            </a:r>
            <a:r>
              <a:rPr lang="en-US" sz="2400" b="1" dirty="0" err="1"/>
              <a:t>filsafat</a:t>
            </a:r>
            <a:r>
              <a:rPr lang="en-US" sz="2400" b="1" dirty="0"/>
              <a:t> </a:t>
            </a:r>
            <a:r>
              <a:rPr lang="en-US" sz="2400" b="1" dirty="0" err="1"/>
              <a:t>positivisme</a:t>
            </a:r>
            <a:r>
              <a:rPr lang="en-US" sz="2400" b="1" dirty="0"/>
              <a:t>, </a:t>
            </a:r>
            <a:r>
              <a:rPr lang="en-US" sz="2400" b="1" dirty="0" err="1"/>
              <a:t>digunakan</a:t>
            </a:r>
            <a:r>
              <a:rPr lang="en-US" sz="2400" b="1" dirty="0"/>
              <a:t> </a:t>
            </a:r>
            <a:r>
              <a:rPr lang="en-US" sz="2400" b="1" dirty="0" err="1"/>
              <a:t>untuk</a:t>
            </a:r>
            <a:r>
              <a:rPr lang="en-US" sz="2400" b="1" dirty="0"/>
              <a:t> </a:t>
            </a:r>
            <a:r>
              <a:rPr lang="en-US" sz="2400" b="1" dirty="0" err="1"/>
              <a:t>meneliti</a:t>
            </a:r>
            <a:r>
              <a:rPr lang="en-US" sz="2400" b="1" dirty="0"/>
              <a:t> </a:t>
            </a:r>
            <a:r>
              <a:rPr lang="en-US" sz="2400" b="1" dirty="0" err="1"/>
              <a:t>pada</a:t>
            </a:r>
            <a:r>
              <a:rPr lang="en-US" sz="2400" b="1" dirty="0"/>
              <a:t> </a:t>
            </a:r>
            <a:r>
              <a:rPr lang="en-US" sz="2400" b="1" dirty="0" err="1"/>
              <a:t>populasi</a:t>
            </a:r>
            <a:r>
              <a:rPr lang="en-US" sz="2400" b="1" dirty="0"/>
              <a:t> </a:t>
            </a:r>
            <a:r>
              <a:rPr lang="en-US" sz="2400" b="1" dirty="0" err="1"/>
              <a:t>atau</a:t>
            </a:r>
            <a:r>
              <a:rPr lang="en-US" sz="2400" b="1" dirty="0"/>
              <a:t> </a:t>
            </a:r>
            <a:r>
              <a:rPr lang="en-US" sz="2400" b="1" dirty="0" err="1"/>
              <a:t>sampel</a:t>
            </a:r>
            <a:r>
              <a:rPr lang="en-US" sz="2400" b="1" dirty="0"/>
              <a:t> </a:t>
            </a:r>
            <a:r>
              <a:rPr lang="en-US" sz="2400" b="1" dirty="0" err="1"/>
              <a:t>tertentu</a:t>
            </a:r>
            <a:r>
              <a:rPr lang="en-US" sz="2400" b="1" dirty="0"/>
              <a:t>, </a:t>
            </a:r>
            <a:r>
              <a:rPr lang="en-US" sz="2400" b="1" dirty="0" err="1"/>
              <a:t>teknik</a:t>
            </a:r>
            <a:r>
              <a:rPr lang="en-US" sz="2400" b="1" dirty="0"/>
              <a:t> </a:t>
            </a:r>
            <a:r>
              <a:rPr lang="en-US" sz="2400" b="1" dirty="0" err="1"/>
              <a:t>pengambilan</a:t>
            </a:r>
            <a:r>
              <a:rPr lang="en-US" sz="2400" b="1" dirty="0"/>
              <a:t> </a:t>
            </a:r>
            <a:r>
              <a:rPr lang="en-US" sz="2400" b="1" dirty="0" err="1"/>
              <a:t>sampel</a:t>
            </a:r>
            <a:r>
              <a:rPr lang="en-US" sz="2400" b="1" dirty="0"/>
              <a:t> </a:t>
            </a:r>
            <a:r>
              <a:rPr lang="en-US" sz="2400" b="1" dirty="0" err="1"/>
              <a:t>pada</a:t>
            </a:r>
            <a:r>
              <a:rPr lang="en-US" sz="2400" b="1" dirty="0"/>
              <a:t> </a:t>
            </a:r>
            <a:r>
              <a:rPr lang="en-US" sz="2400" b="1" dirty="0" err="1"/>
              <a:t>umumnya</a:t>
            </a:r>
            <a:r>
              <a:rPr lang="en-US" sz="2400" b="1" dirty="0"/>
              <a:t> </a:t>
            </a:r>
            <a:r>
              <a:rPr lang="en-US" sz="2400" b="1" dirty="0" err="1"/>
              <a:t>dilakukan</a:t>
            </a:r>
            <a:r>
              <a:rPr lang="en-US" sz="2400" b="1" dirty="0"/>
              <a:t> </a:t>
            </a:r>
            <a:r>
              <a:rPr lang="en-US" sz="2400" b="1" dirty="0" err="1"/>
              <a:t>secara</a:t>
            </a:r>
            <a:r>
              <a:rPr lang="en-US" sz="2400" b="1" dirty="0"/>
              <a:t> random, </a:t>
            </a:r>
            <a:r>
              <a:rPr lang="en-US" sz="2400" b="1" dirty="0" err="1"/>
              <a:t>pengumpulan</a:t>
            </a:r>
            <a:r>
              <a:rPr lang="en-US" sz="2400" b="1" dirty="0"/>
              <a:t> data </a:t>
            </a:r>
            <a:r>
              <a:rPr lang="en-US" sz="2400" b="1" dirty="0" err="1"/>
              <a:t>menggunakan</a:t>
            </a:r>
            <a:r>
              <a:rPr lang="en-US" sz="2400" b="1" dirty="0"/>
              <a:t> </a:t>
            </a:r>
            <a:r>
              <a:rPr lang="en-US" sz="2400" b="1" dirty="0" err="1"/>
              <a:t>instrumen</a:t>
            </a:r>
            <a:r>
              <a:rPr lang="en-US" sz="2400" b="1" dirty="0"/>
              <a:t> </a:t>
            </a:r>
            <a:r>
              <a:rPr lang="en-US" sz="2400" b="1" dirty="0" err="1"/>
              <a:t>penelitian</a:t>
            </a:r>
            <a:r>
              <a:rPr lang="en-US" sz="2400" b="1" dirty="0"/>
              <a:t>, </a:t>
            </a:r>
            <a:r>
              <a:rPr lang="en-US" sz="2400" b="1" dirty="0" err="1"/>
              <a:t>analisis</a:t>
            </a:r>
            <a:r>
              <a:rPr lang="en-US" sz="2400" b="1" dirty="0"/>
              <a:t> data </a:t>
            </a:r>
            <a:r>
              <a:rPr lang="en-US" sz="2400" b="1" dirty="0" err="1"/>
              <a:t>bersifat</a:t>
            </a:r>
            <a:r>
              <a:rPr lang="en-US" sz="2400" b="1" dirty="0"/>
              <a:t> </a:t>
            </a:r>
            <a:r>
              <a:rPr lang="en-US" sz="2400" b="1" dirty="0" err="1"/>
              <a:t>kuantitatif</a:t>
            </a:r>
            <a:r>
              <a:rPr lang="en-US" sz="2400" b="1" dirty="0"/>
              <a:t>/</a:t>
            </a:r>
            <a:r>
              <a:rPr lang="en-US" sz="2400" b="1" dirty="0" err="1"/>
              <a:t>statistik</a:t>
            </a:r>
            <a:r>
              <a:rPr lang="en-US" sz="2400" b="1" dirty="0"/>
              <a:t> </a:t>
            </a:r>
            <a:r>
              <a:rPr lang="en-US" sz="2400" b="1" dirty="0" err="1"/>
              <a:t>dengan</a:t>
            </a:r>
            <a:r>
              <a:rPr lang="en-US" sz="2400" b="1" dirty="0"/>
              <a:t> </a:t>
            </a:r>
            <a:r>
              <a:rPr lang="en-US" sz="2400" b="1" dirty="0" err="1"/>
              <a:t>tujuan</a:t>
            </a:r>
            <a:r>
              <a:rPr lang="en-US" sz="2400" b="1" dirty="0"/>
              <a:t> </a:t>
            </a:r>
            <a:r>
              <a:rPr lang="en-US" sz="2400" b="1" dirty="0" err="1"/>
              <a:t>untuk</a:t>
            </a:r>
            <a:r>
              <a:rPr lang="en-US" sz="2400" b="1" dirty="0"/>
              <a:t> </a:t>
            </a:r>
            <a:r>
              <a:rPr lang="en-US" sz="2400" b="1" dirty="0" err="1"/>
              <a:t>menguji</a:t>
            </a:r>
            <a:r>
              <a:rPr lang="en-US" sz="2400" b="1" dirty="0"/>
              <a:t> </a:t>
            </a:r>
            <a:r>
              <a:rPr lang="en-US" sz="2400" b="1" dirty="0" err="1"/>
              <a:t>hipotesis</a:t>
            </a:r>
            <a:r>
              <a:rPr lang="en-US" sz="2400" b="1" dirty="0"/>
              <a:t> yang </a:t>
            </a:r>
            <a:r>
              <a:rPr lang="en-US" sz="2400" b="1" dirty="0" err="1"/>
              <a:t>telah</a:t>
            </a:r>
            <a:r>
              <a:rPr lang="en-US" sz="2400" b="1" dirty="0"/>
              <a:t> </a:t>
            </a:r>
            <a:r>
              <a:rPr lang="en-US" sz="2400" b="1" dirty="0" err="1" smtClean="0"/>
              <a:t>ditetapkan</a:t>
            </a:r>
            <a:r>
              <a:rPr lang="en-US" sz="2400" b="1" dirty="0" smtClean="0"/>
              <a:t>  </a:t>
            </a:r>
            <a:r>
              <a:rPr lang="en-US" b="1" i="1" dirty="0" smtClean="0"/>
              <a:t>(</a:t>
            </a:r>
            <a:r>
              <a:rPr lang="en-US" i="1" dirty="0" err="1"/>
              <a:t>Sugiyono</a:t>
            </a:r>
            <a:r>
              <a:rPr lang="en-US" i="1" dirty="0"/>
              <a:t> </a:t>
            </a:r>
            <a:r>
              <a:rPr lang="en-US" i="1" dirty="0" smtClean="0"/>
              <a:t>:</a:t>
            </a:r>
            <a:r>
              <a:rPr lang="en-US" i="1" dirty="0"/>
              <a:t>2015)</a:t>
            </a:r>
            <a:endParaRPr lang="en-US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 fontScale="77500" lnSpcReduction="20000"/>
          </a:bodyPr>
          <a:lstStyle/>
          <a:p>
            <a:pPr algn="ctr">
              <a:buFont typeface="Wingdings" pitchFamily="2" charset="2"/>
              <a:buChar char="v"/>
            </a:pP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,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kuantitatif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mementingkan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variabel-variabel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objek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didefinisikan</a:t>
            </a:r>
            <a:r>
              <a:rPr lang="en-US" dirty="0" smtClean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operasionalisasi</a:t>
            </a:r>
            <a:r>
              <a:rPr lang="en-US" dirty="0"/>
              <a:t> variable </a:t>
            </a:r>
            <a:r>
              <a:rPr lang="en-US" dirty="0" err="1"/>
              <a:t>masing-masing</a:t>
            </a:r>
            <a:r>
              <a:rPr lang="en-US" dirty="0"/>
              <a:t>. </a:t>
            </a:r>
            <a:endParaRPr lang="en-US" dirty="0" smtClean="0"/>
          </a:p>
          <a:p>
            <a:pPr algn="ctr">
              <a:buNone/>
            </a:pPr>
            <a:r>
              <a:rPr lang="en-US" i="1" dirty="0" err="1" smtClean="0"/>
              <a:t>Reliabilitas</a:t>
            </a:r>
            <a:r>
              <a:rPr lang="en-US" i="1" dirty="0" smtClean="0"/>
              <a:t> </a:t>
            </a:r>
            <a:r>
              <a:rPr lang="en-US" i="1" dirty="0" err="1"/>
              <a:t>dan</a:t>
            </a:r>
            <a:r>
              <a:rPr lang="en-US" i="1" dirty="0"/>
              <a:t> </a:t>
            </a:r>
            <a:r>
              <a:rPr lang="en-US" i="1" dirty="0" err="1"/>
              <a:t>validitas</a:t>
            </a:r>
            <a:r>
              <a:rPr lang="en-US" i="1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syarat</a:t>
            </a:r>
            <a:r>
              <a:rPr lang="en-US" dirty="0"/>
              <a:t> </a:t>
            </a:r>
            <a:r>
              <a:rPr lang="en-US" dirty="0" err="1"/>
              <a:t>mutlak</a:t>
            </a:r>
            <a:r>
              <a:rPr lang="en-US" dirty="0"/>
              <a:t> 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dipenuhi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/>
              <a:t>elemen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kualitas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 smtClean="0"/>
              <a:t>replikasi</a:t>
            </a:r>
            <a:r>
              <a:rPr lang="en-US" dirty="0" smtClean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generalisasi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model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sejenis</a:t>
            </a:r>
            <a:r>
              <a:rPr lang="en-US" dirty="0"/>
              <a:t>. </a:t>
            </a:r>
            <a:endParaRPr lang="en-US" dirty="0" smtClean="0"/>
          </a:p>
          <a:p>
            <a:pPr algn="ctr">
              <a:buNone/>
            </a:pPr>
            <a:r>
              <a:rPr lang="en-US" dirty="0" err="1" smtClean="0"/>
              <a:t>Selanjutnya</a:t>
            </a:r>
            <a:r>
              <a:rPr lang="en-US" dirty="0"/>
              <a:t>,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kuantitatif</a:t>
            </a:r>
            <a:r>
              <a:rPr lang="en-US" dirty="0"/>
              <a:t> </a:t>
            </a:r>
            <a:r>
              <a:rPr lang="en-US" dirty="0" err="1"/>
              <a:t>memerlukan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hipotesa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pengujian</a:t>
            </a:r>
            <a:r>
              <a:rPr lang="en-US" dirty="0"/>
              <a:t> yang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tahapan-tahapan</a:t>
            </a:r>
            <a:r>
              <a:rPr lang="en-US" dirty="0"/>
              <a:t> </a:t>
            </a:r>
            <a:r>
              <a:rPr lang="en-US" dirty="0" err="1"/>
              <a:t>berikutnya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penentuan</a:t>
            </a:r>
            <a:r>
              <a:rPr lang="en-US" dirty="0"/>
              <a:t> </a:t>
            </a:r>
            <a:r>
              <a:rPr lang="en-US" dirty="0" err="1"/>
              <a:t>teknik</a:t>
            </a:r>
            <a:r>
              <a:rPr lang="en-US" dirty="0"/>
              <a:t> </a:t>
            </a:r>
            <a:r>
              <a:rPr lang="en-US" dirty="0" err="1"/>
              <a:t>analisa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formula </a:t>
            </a:r>
            <a:r>
              <a:rPr lang="en-US" dirty="0" err="1"/>
              <a:t>statistik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. </a:t>
            </a:r>
            <a:endParaRPr lang="en-US" dirty="0" smtClean="0"/>
          </a:p>
          <a:p>
            <a:pPr algn="ctr">
              <a:buNone/>
            </a:pP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makna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hubungannya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penafsiran</a:t>
            </a:r>
            <a:r>
              <a:rPr lang="en-US" dirty="0"/>
              <a:t> </a:t>
            </a:r>
            <a:r>
              <a:rPr lang="en-US" dirty="0" err="1"/>
              <a:t>angka</a:t>
            </a:r>
            <a:r>
              <a:rPr lang="en-US" dirty="0"/>
              <a:t> </a:t>
            </a:r>
            <a:r>
              <a:rPr lang="en-US" dirty="0" err="1" smtClean="0"/>
              <a:t>statistik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makna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kebahasaan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kulturalnya</a:t>
            </a:r>
            <a:r>
              <a:rPr lang="en-US" dirty="0" smtClean="0"/>
              <a:t>.</a:t>
            </a:r>
          </a:p>
          <a:p>
            <a:pPr algn="ctr">
              <a:buNone/>
            </a:pPr>
            <a:r>
              <a:rPr lang="en-US" dirty="0" smtClean="0"/>
              <a:t> </a:t>
            </a:r>
            <a:r>
              <a:rPr lang="en-US" i="1" dirty="0"/>
              <a:t>(</a:t>
            </a:r>
            <a:r>
              <a:rPr lang="en-US" i="1" dirty="0" err="1"/>
              <a:t>musafa</a:t>
            </a:r>
            <a:r>
              <a:rPr lang="en-US" i="1" dirty="0"/>
              <a:t> </a:t>
            </a:r>
            <a:r>
              <a:rPr lang="en-US" i="1" dirty="0" err="1"/>
              <a:t>nanang</a:t>
            </a:r>
            <a:r>
              <a:rPr lang="en-US" i="1" dirty="0"/>
              <a:t>, 2012).</a:t>
            </a:r>
            <a:endParaRPr lang="en-US" i="1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28600"/>
            <a:ext cx="9144000" cy="6477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2819400" y="304800"/>
            <a:ext cx="6324600" cy="12954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schemeClr val="tx1"/>
                </a:solidFill>
              </a:rPr>
              <a:t>Bila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masalah</a:t>
            </a:r>
            <a:r>
              <a:rPr lang="en-US" b="1" dirty="0">
                <a:solidFill>
                  <a:schemeClr val="tx1"/>
                </a:solidFill>
              </a:rPr>
              <a:t> yang </a:t>
            </a:r>
            <a:r>
              <a:rPr lang="en-US" b="1" dirty="0" err="1">
                <a:solidFill>
                  <a:schemeClr val="tx1"/>
                </a:solidFill>
              </a:rPr>
              <a:t>merupakan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titik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tolak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penelitian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sudah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i="1" dirty="0" err="1">
                <a:solidFill>
                  <a:schemeClr val="tx1"/>
                </a:solidFill>
              </a:rPr>
              <a:t>jelas</a:t>
            </a:r>
            <a:r>
              <a:rPr lang="en-US" b="1" i="1" dirty="0">
                <a:solidFill>
                  <a:schemeClr val="tx1"/>
                </a:solidFill>
              </a:rPr>
              <a:t>. </a:t>
            </a:r>
            <a:r>
              <a:rPr lang="en-US" b="1" i="1" dirty="0" err="1">
                <a:solidFill>
                  <a:schemeClr val="tx1"/>
                </a:solidFill>
              </a:rPr>
              <a:t>Masalah</a:t>
            </a:r>
            <a:r>
              <a:rPr lang="en-US" b="1" i="1" dirty="0">
                <a:solidFill>
                  <a:schemeClr val="tx1"/>
                </a:solidFill>
              </a:rPr>
              <a:t> </a:t>
            </a:r>
            <a:r>
              <a:rPr lang="en-US" b="1" i="1" dirty="0" err="1">
                <a:solidFill>
                  <a:schemeClr val="tx1"/>
                </a:solidFill>
              </a:rPr>
              <a:t>adalah</a:t>
            </a:r>
            <a:r>
              <a:rPr lang="en-US" b="1" i="1" dirty="0">
                <a:solidFill>
                  <a:schemeClr val="tx1"/>
                </a:solidFill>
              </a:rPr>
              <a:t> </a:t>
            </a:r>
            <a:r>
              <a:rPr lang="en-US" b="1" i="1" dirty="0" err="1">
                <a:solidFill>
                  <a:schemeClr val="tx1"/>
                </a:solidFill>
              </a:rPr>
              <a:t>penyimpangan</a:t>
            </a:r>
            <a:r>
              <a:rPr lang="en-US" b="1" i="1" dirty="0">
                <a:solidFill>
                  <a:schemeClr val="tx1"/>
                </a:solidFill>
              </a:rPr>
              <a:t> </a:t>
            </a:r>
            <a:r>
              <a:rPr lang="en-US" b="1" i="1" dirty="0" err="1">
                <a:solidFill>
                  <a:schemeClr val="tx1"/>
                </a:solidFill>
              </a:rPr>
              <a:t>antara</a:t>
            </a:r>
            <a:r>
              <a:rPr lang="en-US" b="1" i="1" dirty="0">
                <a:solidFill>
                  <a:schemeClr val="tx1"/>
                </a:solidFill>
              </a:rPr>
              <a:t> yang </a:t>
            </a:r>
            <a:r>
              <a:rPr lang="en-US" b="1" i="1" dirty="0" err="1">
                <a:solidFill>
                  <a:schemeClr val="tx1"/>
                </a:solidFill>
              </a:rPr>
              <a:t>seharusnya</a:t>
            </a:r>
            <a:r>
              <a:rPr lang="en-US" b="1" i="1" dirty="0">
                <a:solidFill>
                  <a:schemeClr val="tx1"/>
                </a:solidFill>
              </a:rPr>
              <a:t> </a:t>
            </a:r>
            <a:r>
              <a:rPr lang="en-US" b="1" i="1" dirty="0" err="1">
                <a:solidFill>
                  <a:schemeClr val="tx1"/>
                </a:solidFill>
              </a:rPr>
              <a:t>dengan</a:t>
            </a:r>
            <a:r>
              <a:rPr lang="en-US" b="1" i="1" dirty="0">
                <a:solidFill>
                  <a:schemeClr val="tx1"/>
                </a:solidFill>
              </a:rPr>
              <a:t> yang </a:t>
            </a:r>
            <a:r>
              <a:rPr lang="en-US" b="1" i="1" dirty="0" err="1">
                <a:solidFill>
                  <a:schemeClr val="tx1"/>
                </a:solidFill>
              </a:rPr>
              <a:t>terjadi</a:t>
            </a:r>
            <a:r>
              <a:rPr lang="en-US" b="1" i="1" dirty="0">
                <a:solidFill>
                  <a:schemeClr val="tx1"/>
                </a:solidFill>
              </a:rPr>
              <a:t>, </a:t>
            </a:r>
            <a:r>
              <a:rPr lang="en-US" b="1" i="1" dirty="0" err="1">
                <a:solidFill>
                  <a:schemeClr val="tx1"/>
                </a:solidFill>
              </a:rPr>
              <a:t>antara</a:t>
            </a:r>
            <a:r>
              <a:rPr lang="en-US" b="1" i="1" dirty="0">
                <a:solidFill>
                  <a:schemeClr val="tx1"/>
                </a:solidFill>
              </a:rPr>
              <a:t> </a:t>
            </a:r>
            <a:r>
              <a:rPr lang="en-US" b="1" i="1" dirty="0" err="1">
                <a:solidFill>
                  <a:schemeClr val="tx1"/>
                </a:solidFill>
              </a:rPr>
              <a:t>aturan</a:t>
            </a:r>
            <a:r>
              <a:rPr lang="en-US" b="1" i="1" dirty="0">
                <a:solidFill>
                  <a:schemeClr val="tx1"/>
                </a:solidFill>
              </a:rPr>
              <a:t> </a:t>
            </a:r>
            <a:r>
              <a:rPr lang="en-US" b="1" i="1" dirty="0" err="1">
                <a:solidFill>
                  <a:schemeClr val="tx1"/>
                </a:solidFill>
              </a:rPr>
              <a:t>dengan</a:t>
            </a:r>
            <a:r>
              <a:rPr lang="en-US" b="1" i="1" dirty="0">
                <a:solidFill>
                  <a:schemeClr val="tx1"/>
                </a:solidFill>
              </a:rPr>
              <a:t> </a:t>
            </a:r>
            <a:r>
              <a:rPr lang="en-US" b="1" i="1" dirty="0" err="1">
                <a:solidFill>
                  <a:schemeClr val="tx1"/>
                </a:solidFill>
              </a:rPr>
              <a:t>pelaksanaan</a:t>
            </a:r>
            <a:r>
              <a:rPr lang="en-US" b="1" i="1" dirty="0">
                <a:solidFill>
                  <a:schemeClr val="tx1"/>
                </a:solidFill>
              </a:rPr>
              <a:t>, </a:t>
            </a:r>
            <a:r>
              <a:rPr lang="en-US" b="1" i="1" dirty="0" err="1">
                <a:solidFill>
                  <a:schemeClr val="tx1"/>
                </a:solidFill>
              </a:rPr>
              <a:t>antara</a:t>
            </a:r>
            <a:r>
              <a:rPr lang="en-US" b="1" i="1" dirty="0">
                <a:solidFill>
                  <a:schemeClr val="tx1"/>
                </a:solidFill>
              </a:rPr>
              <a:t> </a:t>
            </a:r>
            <a:r>
              <a:rPr lang="en-US" b="1" i="1" dirty="0" err="1">
                <a:solidFill>
                  <a:schemeClr val="tx1"/>
                </a:solidFill>
              </a:rPr>
              <a:t>teori</a:t>
            </a:r>
            <a:r>
              <a:rPr lang="en-US" b="1" i="1" dirty="0">
                <a:solidFill>
                  <a:schemeClr val="tx1"/>
                </a:solidFill>
              </a:rPr>
              <a:t> </a:t>
            </a:r>
            <a:r>
              <a:rPr lang="en-US" b="1" i="1" dirty="0" err="1">
                <a:solidFill>
                  <a:schemeClr val="tx1"/>
                </a:solidFill>
              </a:rPr>
              <a:t>dan</a:t>
            </a:r>
            <a:r>
              <a:rPr lang="en-US" b="1" i="1" dirty="0">
                <a:solidFill>
                  <a:schemeClr val="tx1"/>
                </a:solidFill>
              </a:rPr>
              <a:t> </a:t>
            </a:r>
            <a:r>
              <a:rPr lang="en-US" b="1" i="1" dirty="0" err="1">
                <a:solidFill>
                  <a:schemeClr val="tx1"/>
                </a:solidFill>
              </a:rPr>
              <a:t>praktek</a:t>
            </a:r>
            <a:r>
              <a:rPr lang="en-US" b="1" i="1" dirty="0">
                <a:solidFill>
                  <a:schemeClr val="tx1"/>
                </a:solidFill>
              </a:rPr>
              <a:t>, </a:t>
            </a:r>
            <a:r>
              <a:rPr lang="en-US" b="1" i="1" dirty="0" err="1">
                <a:solidFill>
                  <a:schemeClr val="tx1"/>
                </a:solidFill>
              </a:rPr>
              <a:t>antara</a:t>
            </a:r>
            <a:r>
              <a:rPr lang="en-US" b="1" i="1" dirty="0">
                <a:solidFill>
                  <a:schemeClr val="tx1"/>
                </a:solidFill>
              </a:rPr>
              <a:t> </a:t>
            </a:r>
            <a:r>
              <a:rPr lang="en-US" b="1" i="1" dirty="0" err="1">
                <a:solidFill>
                  <a:schemeClr val="tx1"/>
                </a:solidFill>
              </a:rPr>
              <a:t>rencana</a:t>
            </a:r>
            <a:r>
              <a:rPr lang="en-US" b="1" i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dengan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pelaksanaan</a:t>
            </a:r>
            <a:r>
              <a:rPr lang="en-US" b="1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2819400" y="1752600"/>
            <a:ext cx="6324600" cy="12954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err="1">
                <a:solidFill>
                  <a:schemeClr val="tx1"/>
                </a:solidFill>
              </a:rPr>
              <a:t>Bila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peneliti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ingin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mendapatkan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informasi</a:t>
            </a:r>
            <a:r>
              <a:rPr lang="en-US" sz="2000" b="1" dirty="0">
                <a:solidFill>
                  <a:schemeClr val="tx1"/>
                </a:solidFill>
              </a:rPr>
              <a:t> yang </a:t>
            </a:r>
            <a:r>
              <a:rPr lang="en-US" sz="2000" b="1" dirty="0" err="1">
                <a:solidFill>
                  <a:schemeClr val="tx1"/>
                </a:solidFill>
              </a:rPr>
              <a:t>luas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dari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suatu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populasi</a:t>
            </a:r>
            <a:r>
              <a:rPr lang="en-US" sz="2000" b="1" dirty="0">
                <a:solidFill>
                  <a:schemeClr val="tx1"/>
                </a:solidFill>
              </a:rPr>
              <a:t>. </a:t>
            </a:r>
            <a:r>
              <a:rPr lang="en-US" sz="2000" b="1" dirty="0" err="1">
                <a:solidFill>
                  <a:schemeClr val="tx1"/>
                </a:solidFill>
              </a:rPr>
              <a:t>Metode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penelitian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kuantitatif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cocok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digunakan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untuk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mendapatkan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informasi</a:t>
            </a:r>
            <a:r>
              <a:rPr lang="en-US" sz="2000" b="1" dirty="0">
                <a:solidFill>
                  <a:schemeClr val="tx1"/>
                </a:solidFill>
              </a:rPr>
              <a:t> yang </a:t>
            </a:r>
            <a:r>
              <a:rPr lang="en-US" sz="2000" b="1" dirty="0" err="1">
                <a:solidFill>
                  <a:schemeClr val="tx1"/>
                </a:solidFill>
              </a:rPr>
              <a:t>luas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tetapi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tidak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mendalam</a:t>
            </a:r>
            <a:r>
              <a:rPr lang="en-US" sz="2000" b="1" dirty="0">
                <a:solidFill>
                  <a:schemeClr val="tx1"/>
                </a:solidFill>
              </a:rPr>
              <a:t>. 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81000" y="2743200"/>
            <a:ext cx="1981200" cy="1524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chemeClr val="tx1"/>
                </a:solidFill>
              </a:rPr>
              <a:t>Penggunaan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Metode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Kuantitatif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2819400" y="4800600"/>
            <a:ext cx="6324600" cy="7620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chemeClr val="tx1"/>
                </a:solidFill>
              </a:rPr>
              <a:t>Bila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peneliti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bermaksud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menguji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hipotesis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penelitian</a:t>
            </a:r>
            <a:r>
              <a:rPr lang="en-US" sz="2800" b="1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2819400" y="3200400"/>
            <a:ext cx="6324600" cy="1371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tx1"/>
                </a:solidFill>
              </a:rPr>
              <a:t>Bila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ingin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diketahui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pengaruh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perlakuan</a:t>
            </a:r>
            <a:r>
              <a:rPr lang="en-US" sz="2400" b="1" dirty="0">
                <a:solidFill>
                  <a:schemeClr val="tx1"/>
                </a:solidFill>
              </a:rPr>
              <a:t>/treatment </a:t>
            </a:r>
            <a:r>
              <a:rPr lang="en-US" sz="2400" b="1" dirty="0" err="1">
                <a:solidFill>
                  <a:schemeClr val="tx1"/>
                </a:solidFill>
              </a:rPr>
              <a:t>tertentu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terhadap</a:t>
            </a:r>
            <a:r>
              <a:rPr lang="en-US" sz="2400" b="1" dirty="0">
                <a:solidFill>
                  <a:schemeClr val="tx1"/>
                </a:solidFill>
              </a:rPr>
              <a:t> yang lain. </a:t>
            </a:r>
            <a:r>
              <a:rPr lang="en-US" sz="2400" b="1" dirty="0" err="1">
                <a:solidFill>
                  <a:schemeClr val="tx1"/>
                </a:solidFill>
              </a:rPr>
              <a:t>Untuk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kepentingan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ini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metode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eksperimen</a:t>
            </a:r>
            <a:r>
              <a:rPr lang="en-US" sz="2400" b="1" dirty="0">
                <a:solidFill>
                  <a:schemeClr val="tx1"/>
                </a:solidFill>
              </a:rPr>
              <a:t> paling </a:t>
            </a:r>
            <a:r>
              <a:rPr lang="en-US" sz="2400" b="1" dirty="0" err="1">
                <a:solidFill>
                  <a:schemeClr val="tx1"/>
                </a:solidFill>
              </a:rPr>
              <a:t>cocok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digunakan</a:t>
            </a:r>
            <a:r>
              <a:rPr lang="en-US" sz="2400" b="1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2895600" y="5715000"/>
            <a:ext cx="6248400" cy="990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2000" b="1" dirty="0"/>
              <a:t>Bila ingin menguji terhadap adanya keragu-raguan tentang validitas pengetahuan, teori, dan produk tertentu.</a:t>
            </a:r>
            <a:r>
              <a:rPr lang="en-US" sz="2000" b="1" dirty="0" smtClean="0"/>
              <a:t>.</a:t>
            </a:r>
            <a:endParaRPr lang="en-US" sz="2000" b="1" dirty="0"/>
          </a:p>
        </p:txBody>
      </p:sp>
      <p:cxnSp>
        <p:nvCxnSpPr>
          <p:cNvPr id="16" name="Straight Arrow Connector 15"/>
          <p:cNvCxnSpPr>
            <a:stCxn id="10" idx="3"/>
            <a:endCxn id="7" idx="1"/>
          </p:cNvCxnSpPr>
          <p:nvPr/>
        </p:nvCxnSpPr>
        <p:spPr>
          <a:xfrm flipV="1">
            <a:off x="2362200" y="952500"/>
            <a:ext cx="457200" cy="25527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0" idx="3"/>
            <a:endCxn id="9" idx="1"/>
          </p:cNvCxnSpPr>
          <p:nvPr/>
        </p:nvCxnSpPr>
        <p:spPr>
          <a:xfrm flipV="1">
            <a:off x="2362200" y="2400300"/>
            <a:ext cx="457200" cy="11049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endCxn id="12" idx="1"/>
          </p:cNvCxnSpPr>
          <p:nvPr/>
        </p:nvCxnSpPr>
        <p:spPr>
          <a:xfrm>
            <a:off x="2362200" y="3505200"/>
            <a:ext cx="457200" cy="381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10" idx="3"/>
            <a:endCxn id="11" idx="1"/>
          </p:cNvCxnSpPr>
          <p:nvPr/>
        </p:nvCxnSpPr>
        <p:spPr>
          <a:xfrm>
            <a:off x="2362200" y="3505200"/>
            <a:ext cx="457200" cy="1676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0" idx="3"/>
            <a:endCxn id="14" idx="1"/>
          </p:cNvCxnSpPr>
          <p:nvPr/>
        </p:nvCxnSpPr>
        <p:spPr>
          <a:xfrm>
            <a:off x="2362200" y="3505200"/>
            <a:ext cx="533400" cy="27051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0"/>
          <a:ext cx="9144000" cy="7493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676400"/>
                <a:gridCol w="1828800"/>
                <a:gridCol w="1905000"/>
                <a:gridCol w="1905000"/>
              </a:tblGrid>
              <a:tr h="685800">
                <a:tc gridSpan="5"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LANHKAH-LANGKAH PENELITIAN</a:t>
                      </a:r>
                      <a:endParaRPr lang="en-US" sz="3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7200">
                <a:tc rowSpan="3"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1. </a:t>
                      </a:r>
                    </a:p>
                    <a:p>
                      <a:pPr algn="ctr"/>
                      <a:r>
                        <a:rPr lang="en-US" sz="2000" b="1" dirty="0" err="1" smtClean="0"/>
                        <a:t>Memilih</a:t>
                      </a:r>
                      <a:r>
                        <a:rPr lang="en-US" sz="2000" b="1" dirty="0" smtClean="0"/>
                        <a:t> </a:t>
                      </a:r>
                      <a:r>
                        <a:rPr lang="en-US" sz="2000" b="1" dirty="0" err="1" smtClean="0"/>
                        <a:t>Bidang</a:t>
                      </a:r>
                      <a:r>
                        <a:rPr lang="en-US" sz="2000" b="1" dirty="0" smtClean="0"/>
                        <a:t> </a:t>
                      </a:r>
                      <a:r>
                        <a:rPr lang="en-US" sz="2000" b="1" dirty="0" err="1" smtClean="0"/>
                        <a:t>Permasalahan</a:t>
                      </a:r>
                      <a:endParaRPr lang="en-US" sz="2000" b="1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2.</a:t>
                      </a:r>
                    </a:p>
                    <a:p>
                      <a:pPr algn="ctr"/>
                      <a:r>
                        <a:rPr lang="en-US" dirty="0" smtClean="0"/>
                        <a:t> </a:t>
                      </a:r>
                      <a:r>
                        <a:rPr lang="en-US" sz="2000" b="1" dirty="0" err="1" smtClean="0"/>
                        <a:t>Studi</a:t>
                      </a:r>
                      <a:r>
                        <a:rPr lang="en-US" sz="2000" b="1" dirty="0" smtClean="0"/>
                        <a:t> </a:t>
                      </a:r>
                      <a:r>
                        <a:rPr lang="en-US" sz="2000" b="1" dirty="0" err="1" smtClean="0"/>
                        <a:t>Pendahuluan</a:t>
                      </a:r>
                      <a:endParaRPr lang="en-US" sz="2000" b="1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Arial Narrow" pitchFamily="34" charset="0"/>
                          <a:cs typeface="Arial" pitchFamily="34" charset="0"/>
                        </a:rPr>
                        <a:t>LB</a:t>
                      </a:r>
                      <a:endParaRPr lang="en-US" sz="2400" b="1" dirty="0">
                        <a:latin typeface="Arial Narrow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/>
                        <a:t>3.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err="1" smtClean="0">
                          <a:latin typeface="Arial Narrow" pitchFamily="34" charset="0"/>
                          <a:cs typeface="Arial" pitchFamily="34" charset="0"/>
                        </a:rPr>
                        <a:t>Merumuskan</a:t>
                      </a:r>
                      <a:r>
                        <a:rPr lang="en-US" sz="2000" b="1" dirty="0" smtClean="0">
                          <a:latin typeface="Arial Narrow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dirty="0" err="1" smtClean="0">
                          <a:latin typeface="Arial Narrow" pitchFamily="34" charset="0"/>
                          <a:cs typeface="Arial" pitchFamily="34" charset="0"/>
                        </a:rPr>
                        <a:t>Masalah</a:t>
                      </a:r>
                      <a:endParaRPr lang="en-US" sz="2000" b="1" dirty="0" smtClean="0">
                        <a:latin typeface="Arial Narrow" pitchFamily="34" charset="0"/>
                        <a:cs typeface="Arial" pitchFamily="34" charset="0"/>
                      </a:endParaRPr>
                    </a:p>
                    <a:p>
                      <a:pPr algn="ctr"/>
                      <a:endParaRPr lang="en-US" sz="2000" b="1" dirty="0"/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4.</a:t>
                      </a:r>
                    </a:p>
                    <a:p>
                      <a:pPr algn="ctr"/>
                      <a:r>
                        <a:rPr lang="en-US" sz="2400" b="1" dirty="0" err="1" smtClean="0">
                          <a:latin typeface="Arial Narrow" pitchFamily="34" charset="0"/>
                        </a:rPr>
                        <a:t>Merumuskan</a:t>
                      </a:r>
                      <a:r>
                        <a:rPr lang="en-US" sz="2400" b="1" dirty="0" smtClean="0">
                          <a:latin typeface="Arial Narrow" pitchFamily="34" charset="0"/>
                        </a:rPr>
                        <a:t> </a:t>
                      </a:r>
                      <a:r>
                        <a:rPr lang="en-US" sz="2400" b="1" dirty="0" err="1" smtClean="0">
                          <a:latin typeface="Arial Narrow" pitchFamily="34" charset="0"/>
                        </a:rPr>
                        <a:t>Tujuan</a:t>
                      </a:r>
                      <a:endParaRPr lang="en-US" sz="2400" b="1" dirty="0" smtClean="0">
                        <a:latin typeface="Arial Narrow" pitchFamily="34" charset="0"/>
                      </a:endParaRPr>
                    </a:p>
                    <a:p>
                      <a:endParaRPr lang="en-US" dirty="0"/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</a:tr>
              <a:tr h="4572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 smtClean="0">
                          <a:latin typeface="Arial Narrow" pitchFamily="34" charset="0"/>
                          <a:cs typeface="Arial" pitchFamily="34" charset="0"/>
                        </a:rPr>
                        <a:t>Identifikasi</a:t>
                      </a:r>
                      <a:endParaRPr lang="en-US" sz="2400" b="1" dirty="0">
                        <a:latin typeface="Arial Narrow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572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 smtClean="0">
                          <a:latin typeface="Arial Narrow" pitchFamily="34" charset="0"/>
                          <a:cs typeface="Arial" pitchFamily="34" charset="0"/>
                        </a:rPr>
                        <a:t>Batasan</a:t>
                      </a:r>
                      <a:r>
                        <a:rPr lang="en-US" sz="2400" b="1" dirty="0" smtClean="0">
                          <a:latin typeface="Arial Narrow" pitchFamily="34" charset="0"/>
                          <a:cs typeface="Arial" pitchFamily="34" charset="0"/>
                        </a:rPr>
                        <a:t> </a:t>
                      </a:r>
                      <a:endParaRPr lang="en-US" sz="2400" b="1" dirty="0">
                        <a:latin typeface="Arial Narrow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447800">
                <a:tc>
                  <a:txBody>
                    <a:bodyPr/>
                    <a:lstStyle/>
                    <a:p>
                      <a:pPr algn="ctr"/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7. </a:t>
                      </a:r>
                      <a:r>
                        <a:rPr lang="en-US" sz="2000" b="1" dirty="0" err="1" smtClean="0"/>
                        <a:t>Merumuskan</a:t>
                      </a:r>
                      <a:r>
                        <a:rPr lang="en-US" sz="2000" b="1" dirty="0" smtClean="0"/>
                        <a:t> </a:t>
                      </a:r>
                      <a:r>
                        <a:rPr lang="en-US" sz="2000" b="1" dirty="0" err="1" smtClean="0"/>
                        <a:t>Hipotesis</a:t>
                      </a:r>
                      <a:endParaRPr lang="en-US" sz="2000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6.</a:t>
                      </a:r>
                    </a:p>
                    <a:p>
                      <a:pPr algn="ctr"/>
                      <a:r>
                        <a:rPr lang="en-US" sz="2000" b="1" dirty="0" smtClean="0"/>
                        <a:t> </a:t>
                      </a:r>
                      <a:r>
                        <a:rPr lang="en-US" sz="2000" b="1" dirty="0" err="1" smtClean="0"/>
                        <a:t>Mnyusun</a:t>
                      </a:r>
                      <a:r>
                        <a:rPr lang="en-US" sz="2000" b="1" dirty="0" smtClean="0"/>
                        <a:t> </a:t>
                      </a:r>
                      <a:r>
                        <a:rPr lang="en-US" sz="2000" b="1" dirty="0" err="1" smtClean="0"/>
                        <a:t>Kerangkan</a:t>
                      </a:r>
                      <a:r>
                        <a:rPr lang="en-US" sz="2000" b="1" baseline="0" dirty="0" smtClean="0"/>
                        <a:t> </a:t>
                      </a:r>
                      <a:r>
                        <a:rPr lang="en-US" sz="2000" b="1" baseline="0" dirty="0" err="1" smtClean="0"/>
                        <a:t>Berpikir</a:t>
                      </a:r>
                      <a:endParaRPr lang="en-US" sz="2000" b="1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5.</a:t>
                      </a:r>
                      <a:r>
                        <a:rPr lang="en-US" sz="2000" b="1" baseline="0" dirty="0" smtClean="0"/>
                        <a:t> </a:t>
                      </a:r>
                      <a:r>
                        <a:rPr lang="en-US" sz="2000" b="1" baseline="0" dirty="0" err="1" smtClean="0"/>
                        <a:t>Merumuskan</a:t>
                      </a:r>
                      <a:r>
                        <a:rPr lang="en-US" sz="2000" b="1" baseline="0" dirty="0" smtClean="0"/>
                        <a:t> </a:t>
                      </a:r>
                      <a:r>
                        <a:rPr lang="en-US" sz="2000" b="1" baseline="0" dirty="0" err="1" smtClean="0"/>
                        <a:t>Teori</a:t>
                      </a:r>
                      <a:r>
                        <a:rPr lang="en-US" sz="2000" b="1" baseline="0" dirty="0" smtClean="0"/>
                        <a:t> </a:t>
                      </a:r>
                      <a:r>
                        <a:rPr lang="en-US" sz="2000" b="1" baseline="0" dirty="0" err="1" smtClean="0"/>
                        <a:t>dan</a:t>
                      </a:r>
                      <a:r>
                        <a:rPr lang="en-US" sz="2000" b="1" baseline="0" dirty="0" smtClean="0"/>
                        <a:t> </a:t>
                      </a:r>
                      <a:r>
                        <a:rPr lang="en-US" sz="2000" b="1" baseline="0" dirty="0" err="1" smtClean="0"/>
                        <a:t>Hasil</a:t>
                      </a:r>
                      <a:r>
                        <a:rPr lang="en-US" sz="2000" b="1" baseline="0" dirty="0" smtClean="0"/>
                        <a:t> </a:t>
                      </a:r>
                      <a:r>
                        <a:rPr lang="en-US" sz="2000" b="1" baseline="0" dirty="0" err="1" smtClean="0"/>
                        <a:t>Penelitian</a:t>
                      </a:r>
                      <a:r>
                        <a:rPr lang="en-US" sz="2000" b="1" baseline="0" dirty="0" smtClean="0"/>
                        <a:t> </a:t>
                      </a:r>
                      <a:r>
                        <a:rPr lang="en-US" sz="2000" b="1" baseline="0" dirty="0" err="1" smtClean="0"/>
                        <a:t>terdahulu</a:t>
                      </a:r>
                      <a:endParaRPr lang="en-US" sz="20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 8. </a:t>
                      </a:r>
                    </a:p>
                    <a:p>
                      <a:pPr algn="ctr"/>
                      <a:r>
                        <a:rPr lang="en-US" sz="1800" b="1" dirty="0" err="1" smtClean="0"/>
                        <a:t>Memilih</a:t>
                      </a:r>
                      <a:r>
                        <a:rPr lang="en-US" sz="1800" b="1" dirty="0" smtClean="0"/>
                        <a:t> </a:t>
                      </a:r>
                      <a:r>
                        <a:rPr lang="en-US" sz="1800" b="1" dirty="0" err="1" smtClean="0"/>
                        <a:t>Metode</a:t>
                      </a:r>
                      <a:r>
                        <a:rPr lang="en-US" sz="1800" b="1" dirty="0" smtClean="0"/>
                        <a:t> </a:t>
                      </a:r>
                      <a:r>
                        <a:rPr lang="en-US" sz="1800" b="1" dirty="0" err="1" smtClean="0"/>
                        <a:t>Penelitian</a:t>
                      </a:r>
                      <a:endParaRPr lang="en-US" sz="1800" b="1" dirty="0" smtClean="0"/>
                    </a:p>
                    <a:p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>
                    <a:blipFill>
                      <a:blip r:embed="rId4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9. </a:t>
                      </a:r>
                    </a:p>
                    <a:p>
                      <a:pPr algn="ctr"/>
                      <a:r>
                        <a:rPr lang="en-US" sz="1800" b="1" dirty="0" err="1" smtClean="0"/>
                        <a:t>Definisi</a:t>
                      </a:r>
                      <a:r>
                        <a:rPr lang="en-US" sz="1800" b="1" dirty="0" smtClean="0"/>
                        <a:t> </a:t>
                      </a:r>
                      <a:r>
                        <a:rPr lang="en-US" sz="1800" b="1" dirty="0" err="1" smtClean="0"/>
                        <a:t>Operasional</a:t>
                      </a:r>
                      <a:r>
                        <a:rPr lang="en-US" sz="1800" b="1" dirty="0" smtClean="0"/>
                        <a:t> </a:t>
                      </a:r>
                      <a:r>
                        <a:rPr lang="en-US" sz="1800" b="1" dirty="0" err="1" smtClean="0"/>
                        <a:t>Variabel</a:t>
                      </a:r>
                      <a:endParaRPr lang="en-US" sz="1800" b="1" dirty="0" smtClean="0"/>
                    </a:p>
                    <a:p>
                      <a:endParaRPr lang="en-US" dirty="0"/>
                    </a:p>
                  </a:txBody>
                  <a:tcPr>
                    <a:blipFill>
                      <a:blip r:embed="rId5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10. </a:t>
                      </a:r>
                      <a:r>
                        <a:rPr lang="en-US" sz="2000" b="1" dirty="0" err="1" smtClean="0"/>
                        <a:t>Menentukan</a:t>
                      </a:r>
                      <a:r>
                        <a:rPr lang="en-US" sz="2000" b="1" dirty="0" smtClean="0"/>
                        <a:t> </a:t>
                      </a:r>
                      <a:r>
                        <a:rPr lang="en-US" sz="2000" b="1" dirty="0" err="1" smtClean="0"/>
                        <a:t>Populasi</a:t>
                      </a:r>
                      <a:r>
                        <a:rPr lang="en-US" sz="2000" b="1" dirty="0" smtClean="0"/>
                        <a:t> </a:t>
                      </a:r>
                      <a:r>
                        <a:rPr lang="en-US" sz="2000" b="1" dirty="0" err="1" smtClean="0"/>
                        <a:t>dan</a:t>
                      </a:r>
                      <a:r>
                        <a:rPr lang="en-US" sz="2000" b="1" dirty="0" smtClean="0"/>
                        <a:t> </a:t>
                      </a:r>
                      <a:r>
                        <a:rPr lang="en-US" sz="2000" b="1" dirty="0" err="1" smtClean="0"/>
                        <a:t>Sampel</a:t>
                      </a:r>
                      <a:endParaRPr lang="en-US" sz="2000" b="1" dirty="0"/>
                    </a:p>
                  </a:txBody>
                  <a:tcPr>
                    <a:blipFill>
                      <a:blip r:embed="rId6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11.</a:t>
                      </a:r>
                    </a:p>
                    <a:p>
                      <a:pPr algn="ctr"/>
                      <a:r>
                        <a:rPr lang="en-US" sz="2000" b="1" dirty="0" err="1" smtClean="0"/>
                        <a:t>Memilih</a:t>
                      </a:r>
                      <a:r>
                        <a:rPr lang="en-US" sz="2000" b="1" baseline="0" dirty="0" smtClean="0"/>
                        <a:t> </a:t>
                      </a:r>
                      <a:r>
                        <a:rPr lang="en-US" sz="2000" b="1" baseline="0" dirty="0" err="1" smtClean="0"/>
                        <a:t>Teknik</a:t>
                      </a:r>
                      <a:r>
                        <a:rPr lang="en-US" sz="2000" b="1" baseline="0" dirty="0" smtClean="0"/>
                        <a:t> </a:t>
                      </a:r>
                      <a:r>
                        <a:rPr lang="en-US" sz="2000" b="1" baseline="0" dirty="0" err="1" smtClean="0"/>
                        <a:t>dan</a:t>
                      </a:r>
                      <a:r>
                        <a:rPr lang="en-US" sz="2000" b="1" baseline="0" dirty="0" smtClean="0"/>
                        <a:t> </a:t>
                      </a:r>
                      <a:r>
                        <a:rPr lang="en-US" sz="2000" b="1" baseline="0" dirty="0" err="1" smtClean="0"/>
                        <a:t>Alat</a:t>
                      </a:r>
                      <a:r>
                        <a:rPr lang="en-US" sz="2000" b="1" baseline="0" dirty="0" smtClean="0"/>
                        <a:t> </a:t>
                      </a:r>
                      <a:r>
                        <a:rPr lang="en-US" sz="2000" b="1" baseline="0" dirty="0" err="1" smtClean="0"/>
                        <a:t>Pengumpul</a:t>
                      </a:r>
                      <a:r>
                        <a:rPr lang="en-US" sz="2000" b="1" baseline="0" dirty="0" smtClean="0"/>
                        <a:t> Data</a:t>
                      </a:r>
                      <a:endParaRPr lang="en-US" sz="2000" b="1" dirty="0"/>
                    </a:p>
                  </a:txBody>
                  <a:tcPr>
                    <a:blipFill>
                      <a:blip r:embed="rId7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12.  </a:t>
                      </a:r>
                      <a:r>
                        <a:rPr lang="en-US" sz="2000" b="1" dirty="0" err="1" smtClean="0"/>
                        <a:t>Menentukan</a:t>
                      </a:r>
                      <a:r>
                        <a:rPr lang="en-US" sz="2000" b="1" dirty="0" smtClean="0"/>
                        <a:t> </a:t>
                      </a:r>
                      <a:r>
                        <a:rPr lang="en-US" sz="2000" b="1" dirty="0" err="1" smtClean="0"/>
                        <a:t>Teknik</a:t>
                      </a:r>
                      <a:r>
                        <a:rPr lang="en-US" sz="2000" b="1" dirty="0" smtClean="0"/>
                        <a:t> </a:t>
                      </a:r>
                      <a:r>
                        <a:rPr lang="en-US" sz="2000" b="1" dirty="0" err="1" smtClean="0"/>
                        <a:t>Analisis</a:t>
                      </a:r>
                      <a:r>
                        <a:rPr lang="en-US" sz="2000" b="1" dirty="0" smtClean="0"/>
                        <a:t> Data</a:t>
                      </a:r>
                      <a:endParaRPr lang="en-US" sz="2000" b="1" dirty="0"/>
                    </a:p>
                  </a:txBody>
                  <a:tcPr/>
                </a:tc>
              </a:tr>
              <a:tr h="10795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16. </a:t>
                      </a:r>
                    </a:p>
                    <a:p>
                      <a:pPr algn="ctr"/>
                      <a:r>
                        <a:rPr lang="en-US" sz="2000" b="1" dirty="0" err="1" smtClean="0"/>
                        <a:t>Menarik</a:t>
                      </a:r>
                      <a:r>
                        <a:rPr lang="en-US" sz="2000" b="1" dirty="0" smtClean="0"/>
                        <a:t> </a:t>
                      </a:r>
                      <a:r>
                        <a:rPr lang="en-US" sz="2000" b="1" dirty="0" err="1" smtClean="0"/>
                        <a:t>Kesimpulan</a:t>
                      </a:r>
                      <a:endParaRPr lang="en-US" sz="2000" b="1" dirty="0"/>
                    </a:p>
                  </a:txBody>
                  <a:tcPr>
                    <a:blipFill>
                      <a:blip r:embed="rId8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15. </a:t>
                      </a:r>
                      <a:r>
                        <a:rPr lang="en-US" sz="2000" b="1" dirty="0" err="1" smtClean="0"/>
                        <a:t>Pembahasan</a:t>
                      </a:r>
                      <a:endParaRPr lang="en-US" sz="2000" b="1" dirty="0"/>
                    </a:p>
                  </a:txBody>
                  <a:tcPr>
                    <a:blipFill>
                      <a:blip r:embed="rId9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14.</a:t>
                      </a:r>
                    </a:p>
                    <a:p>
                      <a:pPr algn="ctr"/>
                      <a:r>
                        <a:rPr lang="en-US" sz="2000" b="1" baseline="0" dirty="0" smtClean="0"/>
                        <a:t> </a:t>
                      </a:r>
                      <a:r>
                        <a:rPr lang="en-US" sz="2000" b="1" baseline="0" dirty="0" err="1" smtClean="0"/>
                        <a:t>Penyajian</a:t>
                      </a:r>
                      <a:r>
                        <a:rPr lang="en-US" sz="2000" b="1" baseline="0" dirty="0" smtClean="0"/>
                        <a:t> </a:t>
                      </a:r>
                      <a:r>
                        <a:rPr lang="en-US" sz="2000" b="1" baseline="0" dirty="0" err="1" smtClean="0"/>
                        <a:t>dan</a:t>
                      </a:r>
                      <a:r>
                        <a:rPr lang="en-US" sz="2000" b="1" baseline="0" dirty="0" smtClean="0"/>
                        <a:t> </a:t>
                      </a:r>
                      <a:r>
                        <a:rPr lang="en-US" sz="2000" b="1" baseline="0" dirty="0" err="1" smtClean="0"/>
                        <a:t>Analisa</a:t>
                      </a:r>
                      <a:r>
                        <a:rPr lang="en-US" sz="2000" b="1" baseline="0" dirty="0" smtClean="0"/>
                        <a:t> Data</a:t>
                      </a:r>
                      <a:endParaRPr lang="en-US" sz="2000" b="1" dirty="0"/>
                    </a:p>
                  </a:txBody>
                  <a:tcPr>
                    <a:blipFill>
                      <a:blip r:embed="rId10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13. </a:t>
                      </a:r>
                      <a:r>
                        <a:rPr lang="en-US" sz="2000" b="1" dirty="0" err="1" smtClean="0"/>
                        <a:t>Mengumpulkan</a:t>
                      </a:r>
                      <a:r>
                        <a:rPr lang="en-US" sz="2000" b="1" dirty="0" smtClean="0"/>
                        <a:t> Data</a:t>
                      </a:r>
                      <a:endParaRPr lang="en-US" sz="2000" b="1" dirty="0"/>
                    </a:p>
                  </a:txBody>
                  <a:tcPr>
                    <a:blipFill>
                      <a:blip r:embed="rId11"/>
                      <a:tile tx="0" ty="0" sx="100000" sy="100000" flip="none" algn="tl"/>
                    </a:blipFill>
                  </a:tcPr>
                </a:tc>
              </a:tr>
              <a:tr h="1079500">
                <a:tc gridSpan="5">
                  <a:txBody>
                    <a:bodyPr/>
                    <a:lstStyle/>
                    <a:p>
                      <a:pPr algn="l"/>
                      <a:r>
                        <a:rPr lang="en-US" sz="2400" b="1" baseline="0" dirty="0" smtClean="0"/>
                        <a:t>          </a:t>
                      </a:r>
                    </a:p>
                    <a:p>
                      <a:pPr algn="l"/>
                      <a:r>
                        <a:rPr lang="en-US" sz="2400" b="1" baseline="0" dirty="0" smtClean="0"/>
                        <a:t>                                  </a:t>
                      </a:r>
                      <a:r>
                        <a:rPr lang="en-US" sz="2400" b="1" dirty="0" smtClean="0"/>
                        <a:t>17. </a:t>
                      </a:r>
                      <a:r>
                        <a:rPr lang="en-US" sz="2400" b="1" dirty="0" err="1" smtClean="0"/>
                        <a:t>Menyusun</a:t>
                      </a:r>
                      <a:r>
                        <a:rPr lang="en-US" sz="2400" b="1" dirty="0" smtClean="0"/>
                        <a:t> </a:t>
                      </a:r>
                      <a:r>
                        <a:rPr lang="en-US" sz="2400" b="1" dirty="0" err="1" smtClean="0"/>
                        <a:t>Laporan</a:t>
                      </a:r>
                      <a:endParaRPr lang="en-US" sz="2400" b="1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ight Arrow 4"/>
          <p:cNvSpPr/>
          <p:nvPr/>
        </p:nvSpPr>
        <p:spPr>
          <a:xfrm flipV="1">
            <a:off x="3124200" y="1828800"/>
            <a:ext cx="4572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>
            <a:off x="1371600" y="1905000"/>
            <a:ext cx="6096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>
            <a:off x="6553200" y="1752600"/>
            <a:ext cx="8382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Down Arrow 7"/>
          <p:cNvSpPr/>
          <p:nvPr/>
        </p:nvSpPr>
        <p:spPr>
          <a:xfrm>
            <a:off x="8001000" y="1905000"/>
            <a:ext cx="121919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Left Arrow 8"/>
          <p:cNvSpPr/>
          <p:nvPr/>
        </p:nvSpPr>
        <p:spPr>
          <a:xfrm>
            <a:off x="7010400" y="3352800"/>
            <a:ext cx="533400" cy="1524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Left Arrow 9"/>
          <p:cNvSpPr/>
          <p:nvPr/>
        </p:nvSpPr>
        <p:spPr>
          <a:xfrm>
            <a:off x="5181600" y="3352800"/>
            <a:ext cx="533400" cy="1524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Bent Arrow 11"/>
          <p:cNvSpPr/>
          <p:nvPr/>
        </p:nvSpPr>
        <p:spPr>
          <a:xfrm rot="16200000" flipH="1">
            <a:off x="2171700" y="1943100"/>
            <a:ext cx="304800" cy="2971800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3" name="Bent-Up Arrow 22"/>
          <p:cNvSpPr/>
          <p:nvPr/>
        </p:nvSpPr>
        <p:spPr>
          <a:xfrm rot="5400000">
            <a:off x="1104900" y="4305300"/>
            <a:ext cx="609600" cy="990600"/>
          </a:xfrm>
          <a:prstGeom prst="bentUpArrow">
            <a:avLst>
              <a:gd name="adj1" fmla="val 15781"/>
              <a:gd name="adj2" fmla="val 19622"/>
              <a:gd name="adj3" fmla="val 1608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ight Arrow 23"/>
          <p:cNvSpPr/>
          <p:nvPr/>
        </p:nvSpPr>
        <p:spPr>
          <a:xfrm>
            <a:off x="990600" y="5334000"/>
            <a:ext cx="45719" cy="76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ight Arrow 24"/>
          <p:cNvSpPr/>
          <p:nvPr/>
        </p:nvSpPr>
        <p:spPr>
          <a:xfrm>
            <a:off x="3048000" y="4876800"/>
            <a:ext cx="6858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ight Arrow 25"/>
          <p:cNvSpPr/>
          <p:nvPr/>
        </p:nvSpPr>
        <p:spPr>
          <a:xfrm>
            <a:off x="4953000" y="4876800"/>
            <a:ext cx="6858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ight Arrow 26"/>
          <p:cNvSpPr/>
          <p:nvPr/>
        </p:nvSpPr>
        <p:spPr>
          <a:xfrm>
            <a:off x="7010400" y="4876800"/>
            <a:ext cx="12954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Down Arrow 27"/>
          <p:cNvSpPr/>
          <p:nvPr/>
        </p:nvSpPr>
        <p:spPr>
          <a:xfrm>
            <a:off x="8458200" y="5029200"/>
            <a:ext cx="152400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Left Arrow 29"/>
          <p:cNvSpPr/>
          <p:nvPr/>
        </p:nvSpPr>
        <p:spPr>
          <a:xfrm>
            <a:off x="7086600" y="6096000"/>
            <a:ext cx="990600" cy="762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Left Arrow 30"/>
          <p:cNvSpPr/>
          <p:nvPr/>
        </p:nvSpPr>
        <p:spPr>
          <a:xfrm>
            <a:off x="5181600" y="6019800"/>
            <a:ext cx="609600" cy="1524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Left Arrow 31"/>
          <p:cNvSpPr/>
          <p:nvPr/>
        </p:nvSpPr>
        <p:spPr>
          <a:xfrm>
            <a:off x="3352800" y="6019800"/>
            <a:ext cx="990600" cy="1524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Down Arrow 32"/>
          <p:cNvSpPr/>
          <p:nvPr/>
        </p:nvSpPr>
        <p:spPr>
          <a:xfrm>
            <a:off x="2590800" y="6096000"/>
            <a:ext cx="304800" cy="457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5" name="Straight Arrow Connector 34"/>
          <p:cNvCxnSpPr/>
          <p:nvPr/>
        </p:nvCxnSpPr>
        <p:spPr>
          <a:xfrm rot="16200000" flipV="1">
            <a:off x="5219700" y="1028700"/>
            <a:ext cx="457200" cy="3810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rot="10800000">
            <a:off x="5257800" y="1447800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rot="5400000">
            <a:off x="5219700" y="1485900"/>
            <a:ext cx="457200" cy="3810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4" name="Right Brace 43"/>
          <p:cNvSpPr/>
          <p:nvPr/>
        </p:nvSpPr>
        <p:spPr>
          <a:xfrm>
            <a:off x="3429000" y="762000"/>
            <a:ext cx="228600" cy="990600"/>
          </a:xfrm>
          <a:prstGeom prst="righ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b="1" smtClean="0">
                <a:solidFill>
                  <a:srgbClr val="FF0000"/>
                </a:solidFill>
              </a:rPr>
              <a:t>METODE PENELITIAN</a:t>
            </a:r>
            <a:br>
              <a:rPr lang="en-US" b="1" smtClean="0">
                <a:solidFill>
                  <a:srgbClr val="FF0000"/>
                </a:solidFill>
              </a:rPr>
            </a:br>
            <a:r>
              <a:rPr lang="en-US" sz="2800" smtClean="0"/>
              <a:t>(Berdasarkan Pendekatan)  </a:t>
            </a:r>
          </a:p>
        </p:txBody>
      </p:sp>
      <p:graphicFrame>
        <p:nvGraphicFramePr>
          <p:cNvPr id="7228" name="Group 60"/>
          <p:cNvGraphicFramePr>
            <a:graphicFrameLocks noGrp="1"/>
          </p:cNvGraphicFramePr>
          <p:nvPr>
            <p:ph type="tbl" idx="1"/>
          </p:nvPr>
        </p:nvGraphicFramePr>
        <p:xfrm>
          <a:off x="609600" y="1731773"/>
          <a:ext cx="7924800" cy="3877056"/>
        </p:xfrm>
        <a:graphic>
          <a:graphicData uri="http://schemas.openxmlformats.org/drawingml/2006/table">
            <a:tbl>
              <a:tblPr/>
              <a:tblGrid>
                <a:gridCol w="1981200"/>
                <a:gridCol w="1981200"/>
                <a:gridCol w="1981200"/>
                <a:gridCol w="1981200"/>
              </a:tblGrid>
              <a:tr h="21336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KUANTITATIF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KUALITATIF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EKSPERIMENTAL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NON EKSPERIMENTAL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INTERAKTIF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NON INTERAKTIF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04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Char char="l"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Eksperimental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murni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Char char="l"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Eksperimental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kuasi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Char char="l"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Deskriptif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Char char="l"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Komparatif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Char char="l"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Korelasional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Char char="l"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Survay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Char char="l"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Etnografis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Char char="l"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Historis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Char char="l"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Fenomenologis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Char char="l"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Studi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Kasus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Char char="l"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Studi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Kritis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Char char="l"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Analisis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konsep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Char char="l"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Analisis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kebijakan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Char char="l"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analisis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historis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Tindakan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GB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45516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Penelitian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Pengembangan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(R&amp;D)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GB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Quasi </a:t>
            </a:r>
            <a:r>
              <a:rPr lang="en-US" dirty="0" err="1" smtClean="0"/>
              <a:t>Eksperimen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Pengaruh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r>
              <a:rPr lang="en-US" dirty="0"/>
              <a:t> </a:t>
            </a:r>
            <a:r>
              <a:rPr lang="en-US" i="1" dirty="0" err="1" smtClean="0"/>
              <a:t>ContextualTeaching</a:t>
            </a:r>
            <a:r>
              <a:rPr lang="en-US" i="1" dirty="0" smtClean="0"/>
              <a:t> </a:t>
            </a:r>
            <a:r>
              <a:rPr lang="en-US" i="1" dirty="0"/>
              <a:t>Learning (CTL) </a:t>
            </a:r>
            <a:r>
              <a:rPr lang="en-US" i="1" dirty="0" err="1" smtClean="0"/>
              <a:t>terhadap</a:t>
            </a:r>
            <a:r>
              <a:rPr lang="en-US" i="1" dirty="0" smtClean="0"/>
              <a:t> </a:t>
            </a:r>
            <a:r>
              <a:rPr lang="en-US" i="1" dirty="0" err="1"/>
              <a:t>Hasil</a:t>
            </a:r>
            <a:r>
              <a:rPr lang="en-US" i="1" dirty="0"/>
              <a:t> </a:t>
            </a:r>
            <a:r>
              <a:rPr lang="en-US" i="1" dirty="0" err="1"/>
              <a:t>Belajar</a:t>
            </a:r>
            <a:r>
              <a:rPr lang="en-US" i="1" dirty="0"/>
              <a:t> </a:t>
            </a:r>
            <a:r>
              <a:rPr lang="en-US" i="1" dirty="0" err="1" smtClean="0"/>
              <a:t>Pendidikan</a:t>
            </a:r>
            <a:r>
              <a:rPr lang="en-US" i="1" dirty="0" smtClean="0"/>
              <a:t> </a:t>
            </a:r>
            <a:r>
              <a:rPr lang="en-US" dirty="0" smtClean="0"/>
              <a:t>Agama Islam </a:t>
            </a:r>
            <a:r>
              <a:rPr lang="en-US" dirty="0" err="1" smtClean="0"/>
              <a:t>di</a:t>
            </a:r>
            <a:r>
              <a:rPr lang="en-US" dirty="0" smtClean="0"/>
              <a:t> SMA X.”</a:t>
            </a:r>
          </a:p>
          <a:p>
            <a:r>
              <a:rPr lang="en-US" dirty="0" err="1" smtClean="0"/>
              <a:t>PengaruhMetode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r>
              <a:rPr lang="en-US" dirty="0" smtClean="0"/>
              <a:t> </a:t>
            </a:r>
            <a:r>
              <a:rPr lang="en-US" i="1" dirty="0" err="1" smtClean="0"/>
              <a:t>ContextualTeaching</a:t>
            </a:r>
            <a:r>
              <a:rPr lang="en-US" i="1" dirty="0" smtClean="0"/>
              <a:t> Learning (CTL) </a:t>
            </a:r>
            <a:r>
              <a:rPr lang="en-US" i="1" dirty="0" err="1" smtClean="0"/>
              <a:t>dan</a:t>
            </a:r>
            <a:r>
              <a:rPr lang="en-US" i="1" dirty="0" smtClean="0"/>
              <a:t> </a:t>
            </a:r>
            <a:r>
              <a:rPr lang="en-US" i="1" dirty="0" err="1" smtClean="0"/>
              <a:t>Konsep</a:t>
            </a:r>
            <a:r>
              <a:rPr lang="en-US" i="1" dirty="0" smtClean="0"/>
              <a:t> </a:t>
            </a:r>
            <a:r>
              <a:rPr lang="en-US" i="1" dirty="0" err="1" smtClean="0"/>
              <a:t>Diri</a:t>
            </a:r>
            <a:r>
              <a:rPr lang="en-US" i="1" dirty="0" smtClean="0"/>
              <a:t> </a:t>
            </a:r>
            <a:r>
              <a:rPr lang="en-US" i="1" dirty="0" err="1" smtClean="0"/>
              <a:t>terhadap</a:t>
            </a:r>
            <a:r>
              <a:rPr lang="en-US" i="1" dirty="0" smtClean="0"/>
              <a:t> </a:t>
            </a:r>
            <a:r>
              <a:rPr lang="en-US" i="1" dirty="0" err="1" smtClean="0"/>
              <a:t>Hasil</a:t>
            </a:r>
            <a:r>
              <a:rPr lang="en-US" i="1" dirty="0" smtClean="0"/>
              <a:t> </a:t>
            </a:r>
            <a:r>
              <a:rPr lang="en-US" i="1" dirty="0" err="1" smtClean="0"/>
              <a:t>Belajar</a:t>
            </a:r>
            <a:r>
              <a:rPr lang="en-US" i="1" dirty="0" smtClean="0"/>
              <a:t> </a:t>
            </a:r>
            <a:r>
              <a:rPr lang="en-US" i="1" dirty="0" err="1" smtClean="0"/>
              <a:t>Pendidikan</a:t>
            </a:r>
            <a:r>
              <a:rPr lang="en-US" i="1" dirty="0" smtClean="0"/>
              <a:t> </a:t>
            </a:r>
            <a:r>
              <a:rPr lang="en-US" dirty="0" smtClean="0"/>
              <a:t>Agama Islam </a:t>
            </a:r>
            <a:r>
              <a:rPr lang="en-US" dirty="0" err="1" smtClean="0"/>
              <a:t>di</a:t>
            </a:r>
            <a:r>
              <a:rPr lang="en-US" dirty="0" smtClean="0"/>
              <a:t> SMA X.”</a:t>
            </a:r>
          </a:p>
          <a:p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Deskriptif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 smtClean="0"/>
              <a:t>Persepsi</a:t>
            </a:r>
            <a:r>
              <a:rPr lang="en-US" dirty="0" smtClean="0"/>
              <a:t> </a:t>
            </a:r>
            <a:r>
              <a:rPr lang="en-US" dirty="0" err="1" smtClean="0"/>
              <a:t>siswa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profesional</a:t>
            </a:r>
            <a:r>
              <a:rPr lang="en-US" dirty="0" smtClean="0"/>
              <a:t> Guru PAI  </a:t>
            </a:r>
            <a:r>
              <a:rPr lang="en-US" dirty="0" err="1" smtClean="0"/>
              <a:t>di</a:t>
            </a:r>
            <a:r>
              <a:rPr lang="en-US" dirty="0" smtClean="0"/>
              <a:t> SMAN…………………………………………………………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( </a:t>
            </a:r>
            <a:r>
              <a:rPr lang="en-US" sz="2800" i="1" dirty="0" smtClean="0"/>
              <a:t>Yang </a:t>
            </a:r>
            <a:r>
              <a:rPr lang="en-US" sz="2800" i="1" dirty="0" err="1" smtClean="0"/>
              <a:t>perlu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diingat</a:t>
            </a:r>
            <a:r>
              <a:rPr lang="en-US" sz="2800" i="1" dirty="0" smtClean="0"/>
              <a:t>, </a:t>
            </a:r>
            <a:r>
              <a:rPr lang="en-US" sz="2800" i="1" dirty="0" err="1" smtClean="0"/>
              <a:t>bahwa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untuk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Penelitian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deskriptif</a:t>
            </a:r>
            <a:r>
              <a:rPr lang="en-US" sz="2800" i="1" dirty="0" smtClean="0"/>
              <a:t> </a:t>
            </a:r>
            <a:r>
              <a:rPr lang="en-US" sz="2800" i="1" dirty="0" smtClean="0"/>
              <a:t>:</a:t>
            </a:r>
            <a:r>
              <a:rPr lang="en-US" sz="2800" i="1" dirty="0" err="1" smtClean="0"/>
              <a:t>variabel</a:t>
            </a:r>
            <a:r>
              <a:rPr lang="en-US" sz="2800" i="1" dirty="0" smtClean="0"/>
              <a:t> /</a:t>
            </a:r>
            <a:r>
              <a:rPr lang="en-US" sz="2800" i="1" dirty="0" err="1" smtClean="0"/>
              <a:t>obyek</a:t>
            </a:r>
            <a:r>
              <a:rPr lang="en-US" sz="2800" i="1" dirty="0" smtClean="0"/>
              <a:t> yang </a:t>
            </a:r>
            <a:r>
              <a:rPr lang="en-US" sz="2800" i="1" dirty="0" err="1" smtClean="0"/>
              <a:t>diteliti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bersifat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mandiri</a:t>
            </a:r>
            <a:r>
              <a:rPr lang="en-US" sz="2800" i="1" dirty="0" smtClean="0"/>
              <a:t> / </a:t>
            </a:r>
            <a:r>
              <a:rPr lang="en-US" sz="2800" i="1" dirty="0" err="1" smtClean="0"/>
              <a:t>tidak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dihubungkan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dengan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variabel</a:t>
            </a:r>
            <a:r>
              <a:rPr lang="en-US" sz="2800" i="1" dirty="0" smtClean="0"/>
              <a:t> Lain)</a:t>
            </a:r>
            <a:endParaRPr lang="en-US" sz="28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Komparatif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Adakah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produktivitas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pegawai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swasta</a:t>
            </a:r>
            <a:r>
              <a:rPr lang="en-US" dirty="0" smtClean="0"/>
              <a:t>? (</a:t>
            </a:r>
            <a:r>
              <a:rPr lang="en-US" sz="2000" i="1" dirty="0" err="1" smtClean="0"/>
              <a:t>satu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variabel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pada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dua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sampel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Adakah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disiplin</a:t>
            </a:r>
            <a:r>
              <a:rPr lang="en-US" dirty="0" smtClean="0"/>
              <a:t> </a:t>
            </a:r>
            <a:r>
              <a:rPr lang="en-US" dirty="0" err="1" smtClean="0"/>
              <a:t>belajar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pegawai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pegawai</a:t>
            </a:r>
            <a:r>
              <a:rPr lang="en-US" dirty="0" smtClean="0"/>
              <a:t> </a:t>
            </a:r>
            <a:r>
              <a:rPr lang="en-US" dirty="0" err="1" smtClean="0"/>
              <a:t>swasta</a:t>
            </a:r>
            <a:r>
              <a:rPr lang="en-US" dirty="0" smtClean="0"/>
              <a:t>? </a:t>
            </a:r>
            <a:r>
              <a:rPr lang="en-US" dirty="0" smtClean="0"/>
              <a:t>(</a:t>
            </a:r>
            <a:r>
              <a:rPr lang="en-US" sz="2000" i="1" dirty="0" err="1" smtClean="0"/>
              <a:t>dua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variabel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pada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dua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sampel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Adakah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motivasi</a:t>
            </a:r>
            <a:r>
              <a:rPr lang="en-US" dirty="0" smtClean="0"/>
              <a:t> </a:t>
            </a:r>
            <a:r>
              <a:rPr lang="en-US" dirty="0" err="1" smtClean="0"/>
              <a:t>belajar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belajar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murid</a:t>
            </a:r>
            <a:r>
              <a:rPr lang="en-US" dirty="0" smtClean="0"/>
              <a:t> yang </a:t>
            </a:r>
            <a:r>
              <a:rPr lang="en-US" dirty="0" err="1" smtClean="0"/>
              <a:t>berasal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keluarga</a:t>
            </a:r>
            <a:r>
              <a:rPr lang="en-US" dirty="0" smtClean="0"/>
              <a:t> Guru, </a:t>
            </a:r>
            <a:r>
              <a:rPr lang="en-US" dirty="0" err="1" smtClean="0"/>
              <a:t>Pegawai</a:t>
            </a:r>
            <a:r>
              <a:rPr lang="en-US" dirty="0" smtClean="0"/>
              <a:t> </a:t>
            </a:r>
            <a:r>
              <a:rPr lang="en-US" dirty="0" err="1" smtClean="0"/>
              <a:t>Swasta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Pedagang</a:t>
            </a:r>
            <a:r>
              <a:rPr lang="en-US" dirty="0" smtClean="0"/>
              <a:t>? </a:t>
            </a:r>
            <a:r>
              <a:rPr lang="en-US" sz="2200" i="1" dirty="0" smtClean="0"/>
              <a:t>(</a:t>
            </a:r>
            <a:r>
              <a:rPr lang="en-US" sz="2200" i="1" dirty="0" err="1" smtClean="0"/>
              <a:t>dua</a:t>
            </a:r>
            <a:r>
              <a:rPr lang="en-US" sz="2200" i="1" dirty="0" smtClean="0"/>
              <a:t> </a:t>
            </a:r>
            <a:r>
              <a:rPr lang="en-US" sz="2200" i="1" dirty="0" err="1" smtClean="0"/>
              <a:t>variabel</a:t>
            </a:r>
            <a:r>
              <a:rPr lang="en-US" sz="2200" i="1" dirty="0" smtClean="0"/>
              <a:t> </a:t>
            </a:r>
            <a:r>
              <a:rPr lang="en-US" sz="2200" i="1" dirty="0" err="1" smtClean="0"/>
              <a:t>pada</a:t>
            </a:r>
            <a:r>
              <a:rPr lang="en-US" sz="2200" i="1" dirty="0" smtClean="0"/>
              <a:t> </a:t>
            </a:r>
            <a:r>
              <a:rPr lang="en-US" sz="2200" i="1" dirty="0" err="1" smtClean="0"/>
              <a:t>tiga</a:t>
            </a:r>
            <a:r>
              <a:rPr lang="en-US" sz="2200" i="1" dirty="0" smtClean="0"/>
              <a:t> </a:t>
            </a:r>
            <a:r>
              <a:rPr lang="en-US" sz="2200" i="1" dirty="0" err="1" smtClean="0"/>
              <a:t>sampel</a:t>
            </a:r>
            <a:r>
              <a:rPr lang="en-US" sz="2200" i="1" dirty="0" smtClean="0"/>
              <a:t>)</a:t>
            </a:r>
            <a:endParaRPr lang="en-US" sz="22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Assosiatif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Adakah</a:t>
            </a:r>
            <a:r>
              <a:rPr lang="en-US" dirty="0" smtClean="0"/>
              <a:t> </a:t>
            </a:r>
            <a:r>
              <a:rPr lang="en-US" dirty="0" err="1" smtClean="0"/>
              <a:t>pengaruh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tua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prestasi</a:t>
            </a:r>
            <a:r>
              <a:rPr lang="en-US" dirty="0" smtClean="0"/>
              <a:t> </a:t>
            </a:r>
            <a:r>
              <a:rPr lang="en-US" dirty="0" err="1" smtClean="0"/>
              <a:t>belajar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? </a:t>
            </a:r>
            <a:r>
              <a:rPr lang="en-US" sz="2000" i="1" dirty="0" smtClean="0"/>
              <a:t>(</a:t>
            </a:r>
            <a:r>
              <a:rPr lang="en-US" sz="2000" i="1" dirty="0" err="1" smtClean="0"/>
              <a:t>pendidikan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orang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tua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merupakan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variabel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independen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dan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prestasi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belajar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merupakan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variabel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dependen</a:t>
            </a:r>
            <a:r>
              <a:rPr lang="en-US" sz="2000" i="1" dirty="0" smtClean="0"/>
              <a:t>)</a:t>
            </a:r>
          </a:p>
          <a:p>
            <a:r>
              <a:rPr lang="en-US" dirty="0" err="1" smtClean="0"/>
              <a:t>Seberapa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pengaruh</a:t>
            </a:r>
            <a:r>
              <a:rPr lang="en-US" dirty="0" smtClean="0"/>
              <a:t> </a:t>
            </a:r>
            <a:r>
              <a:rPr lang="en-US" dirty="0" err="1" smtClean="0"/>
              <a:t>kepemimpinan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SMK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kecepatan</a:t>
            </a:r>
            <a:r>
              <a:rPr lang="en-US" dirty="0" smtClean="0"/>
              <a:t> </a:t>
            </a:r>
            <a:r>
              <a:rPr lang="en-US" dirty="0" err="1" smtClean="0"/>
              <a:t>lulusan</a:t>
            </a:r>
            <a:r>
              <a:rPr lang="en-US" dirty="0" smtClean="0"/>
              <a:t> </a:t>
            </a:r>
            <a:r>
              <a:rPr lang="en-US" dirty="0" err="1" smtClean="0"/>
              <a:t>memperoleh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? (</a:t>
            </a:r>
            <a:r>
              <a:rPr lang="en-US" sz="2000" i="1" dirty="0" err="1" smtClean="0"/>
              <a:t>kepemimpinan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merupakan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variabel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independen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dan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kecepatan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memperoleh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pekerjaan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merupakan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variabel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dependen</a:t>
            </a:r>
            <a:r>
              <a:rPr lang="en-US" sz="2000" i="1" dirty="0" smtClean="0"/>
              <a:t>)</a:t>
            </a:r>
          </a:p>
          <a:p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motivasi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prestasi</a:t>
            </a:r>
            <a:r>
              <a:rPr lang="en-US" sz="2000" dirty="0" smtClean="0"/>
              <a:t>. </a:t>
            </a:r>
            <a:r>
              <a:rPr lang="en-US" sz="2000" i="1" dirty="0" err="1" smtClean="0"/>
              <a:t>Disini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dapat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dinyatakan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motivasi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mempengaruhi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prestasi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dan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juga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prestasi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mempengaruhi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motivasi</a:t>
            </a:r>
            <a:r>
              <a:rPr lang="en-US" sz="2000" i="1" dirty="0" smtClean="0"/>
              <a:t>.</a:t>
            </a:r>
            <a:endParaRPr lang="en-US" sz="2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Survey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Survey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sikap</a:t>
            </a:r>
            <a:r>
              <a:rPr lang="en-US" dirty="0" smtClean="0"/>
              <a:t> </a:t>
            </a:r>
            <a:r>
              <a:rPr lang="en-US" dirty="0" err="1" smtClean="0"/>
              <a:t>siswa</a:t>
            </a:r>
            <a:r>
              <a:rPr lang="en-US" dirty="0" smtClean="0"/>
              <a:t> </a:t>
            </a:r>
            <a:r>
              <a:rPr lang="en-US" dirty="0" smtClean="0"/>
              <a:t>SMA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pakaian</a:t>
            </a:r>
            <a:r>
              <a:rPr lang="en-US" dirty="0" smtClean="0"/>
              <a:t> </a:t>
            </a:r>
            <a:r>
              <a:rPr lang="en-US" dirty="0" err="1" smtClean="0"/>
              <a:t>Busana</a:t>
            </a:r>
            <a:r>
              <a:rPr lang="en-US" dirty="0" smtClean="0"/>
              <a:t> </a:t>
            </a:r>
            <a:r>
              <a:rPr lang="en-US" dirty="0" err="1" smtClean="0"/>
              <a:t>muslim</a:t>
            </a:r>
            <a:endParaRPr lang="en-US" dirty="0" smtClean="0"/>
          </a:p>
          <a:p>
            <a:r>
              <a:rPr lang="en-US" dirty="0" err="1" smtClean="0"/>
              <a:t>survei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prestasi</a:t>
            </a:r>
            <a:r>
              <a:rPr lang="en-US" dirty="0" smtClean="0"/>
              <a:t> </a:t>
            </a:r>
            <a:r>
              <a:rPr lang="en-US" dirty="0" err="1" smtClean="0"/>
              <a:t>belajar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lemah</a:t>
            </a:r>
            <a:r>
              <a:rPr lang="en-US" dirty="0" smtClean="0"/>
              <a:t> mental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umur</a:t>
            </a:r>
            <a:r>
              <a:rPr lang="en-US" dirty="0" smtClean="0"/>
              <a:t> 6 </a:t>
            </a:r>
            <a:r>
              <a:rPr lang="en-US" dirty="0" err="1" smtClean="0"/>
              <a:t>sampai</a:t>
            </a:r>
            <a:r>
              <a:rPr lang="en-US" dirty="0" smtClean="0"/>
              <a:t> 10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/>
          <a:lstStyle/>
          <a:p>
            <a:r>
              <a:rPr lang="en-US" b="1" dirty="0"/>
              <a:t>A. </a:t>
            </a:r>
            <a:r>
              <a:rPr lang="en-US" b="1" dirty="0" err="1"/>
              <a:t>Hakikat</a:t>
            </a:r>
            <a:r>
              <a:rPr lang="en-US" b="1" dirty="0"/>
              <a:t> </a:t>
            </a:r>
            <a:r>
              <a:rPr lang="en-US" b="1" dirty="0" err="1"/>
              <a:t>Penelitian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8915400" cy="55626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dirty="0"/>
              <a:t>Rasa </a:t>
            </a:r>
            <a:r>
              <a:rPr lang="en-US" dirty="0" err="1"/>
              <a:t>ingin</a:t>
            </a:r>
            <a:r>
              <a:rPr lang="en-US" dirty="0"/>
              <a:t> </a:t>
            </a:r>
            <a:r>
              <a:rPr lang="en-US" dirty="0" err="1"/>
              <a:t>tahu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sifat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dimiliki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. </a:t>
            </a:r>
            <a:r>
              <a:rPr lang="en-US" dirty="0" err="1" smtClean="0"/>
              <a:t>Sifat</a:t>
            </a:r>
            <a:r>
              <a:rPr lang="en-US" dirty="0" smtClean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mendorong</a:t>
            </a:r>
            <a:r>
              <a:rPr lang="en-US" dirty="0" smtClean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bertanya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untukmendapatkan</a:t>
            </a:r>
            <a:r>
              <a:rPr lang="en-US" dirty="0" smtClean="0"/>
              <a:t> </a:t>
            </a:r>
            <a:r>
              <a:rPr lang="en-US" dirty="0" err="1" smtClean="0"/>
              <a:t>pengetahuan.Setiap</a:t>
            </a:r>
            <a:r>
              <a:rPr lang="en-US" dirty="0" smtClean="0"/>
              <a:t> </a:t>
            </a:r>
            <a:r>
              <a:rPr lang="en-US" dirty="0" err="1"/>
              <a:t>manusia</a:t>
            </a:r>
            <a:r>
              <a:rPr lang="en-US" dirty="0"/>
              <a:t> yang </a:t>
            </a:r>
            <a:r>
              <a:rPr lang="en-US" dirty="0" err="1"/>
              <a:t>berakal</a:t>
            </a:r>
            <a:r>
              <a:rPr lang="en-US" dirty="0"/>
              <a:t> </a:t>
            </a:r>
            <a:r>
              <a:rPr lang="en-US" dirty="0" err="1"/>
              <a:t>sehat</a:t>
            </a:r>
            <a:r>
              <a:rPr lang="en-US" dirty="0"/>
              <a:t>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pasti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 smtClean="0"/>
              <a:t>pengetahuan,baik</a:t>
            </a:r>
            <a:r>
              <a:rPr lang="en-US" dirty="0" smtClean="0"/>
              <a:t> 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dirty="0" err="1"/>
              <a:t>fakta</a:t>
            </a:r>
            <a:r>
              <a:rPr lang="en-US" dirty="0"/>
              <a:t>, </a:t>
            </a:r>
            <a:r>
              <a:rPr lang="en-US" dirty="0" err="1"/>
              <a:t>konsep</a:t>
            </a:r>
            <a:r>
              <a:rPr lang="en-US" dirty="0"/>
              <a:t>, </a:t>
            </a:r>
            <a:r>
              <a:rPr lang="en-US" dirty="0" err="1"/>
              <a:t>prinsip</a:t>
            </a:r>
            <a:r>
              <a:rPr lang="en-US" dirty="0"/>
              <a:t>,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prosedur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 smtClean="0"/>
              <a:t>obyek.Pengetahuan</a:t>
            </a:r>
            <a:r>
              <a:rPr lang="en-US" dirty="0" smtClean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dimiliki</a:t>
            </a:r>
            <a:r>
              <a:rPr lang="en-US" dirty="0"/>
              <a:t> </a:t>
            </a:r>
            <a:r>
              <a:rPr lang="en-US" dirty="0" err="1"/>
              <a:t>berkat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pengalaman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 smtClean="0"/>
              <a:t>interaksiantara</a:t>
            </a:r>
            <a:r>
              <a:rPr lang="en-US" dirty="0" smtClean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lingkungannya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4008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2000" b="1" dirty="0"/>
              <a:t>MASALAH-MASALAH PENDIDIKAN</a:t>
            </a:r>
          </a:p>
          <a:p>
            <a:pPr>
              <a:buNone/>
            </a:pPr>
            <a:r>
              <a:rPr lang="en-US" sz="2000" b="1" dirty="0" smtClean="0"/>
              <a:t>1.   </a:t>
            </a:r>
            <a:r>
              <a:rPr lang="en-US" sz="2000" b="1" dirty="0" err="1" smtClean="0"/>
              <a:t>Komponen</a:t>
            </a:r>
            <a:r>
              <a:rPr lang="en-US" sz="2000" b="1" dirty="0" smtClean="0"/>
              <a:t>  raw </a:t>
            </a:r>
            <a:r>
              <a:rPr lang="en-US" sz="2000" b="1" dirty="0"/>
              <a:t>input</a:t>
            </a:r>
          </a:p>
          <a:p>
            <a:pPr>
              <a:buNone/>
            </a:pPr>
            <a:r>
              <a:rPr lang="en-US" sz="2000" b="1" dirty="0" smtClean="0"/>
              <a:t>		</a:t>
            </a:r>
            <a:r>
              <a:rPr lang="en-US" sz="2000" b="1" i="1" dirty="0" smtClean="0"/>
              <a:t>(</a:t>
            </a:r>
            <a:r>
              <a:rPr lang="en-US" sz="2000" b="1" i="1" dirty="0" err="1"/>
              <a:t>karakteristik</a:t>
            </a:r>
            <a:r>
              <a:rPr lang="en-US" sz="2000" b="1" i="1" dirty="0"/>
              <a:t> </a:t>
            </a:r>
            <a:r>
              <a:rPr lang="en-US" sz="2000" b="1" i="1" dirty="0" err="1"/>
              <a:t>pribadi</a:t>
            </a:r>
            <a:r>
              <a:rPr lang="en-US" sz="2000" b="1" i="1" dirty="0"/>
              <a:t> </a:t>
            </a:r>
            <a:r>
              <a:rPr lang="en-US" sz="2000" b="1" i="1" dirty="0" err="1" smtClean="0"/>
              <a:t>peserta</a:t>
            </a:r>
            <a:r>
              <a:rPr lang="en-US" sz="2000" b="1" i="1" dirty="0" smtClean="0"/>
              <a:t> </a:t>
            </a:r>
            <a:r>
              <a:rPr lang="en-US" sz="2000" b="1" i="1" dirty="0" err="1"/>
              <a:t>didik</a:t>
            </a:r>
            <a:r>
              <a:rPr lang="en-US" sz="2000" b="1" i="1" dirty="0"/>
              <a:t>, </a:t>
            </a:r>
            <a:r>
              <a:rPr lang="en-US" sz="2000" b="1" i="1" dirty="0" err="1"/>
              <a:t>siswa</a:t>
            </a:r>
            <a:r>
              <a:rPr lang="en-US" sz="2000" b="1" i="1" dirty="0"/>
              <a:t>, </a:t>
            </a:r>
            <a:r>
              <a:rPr lang="en-US" sz="2000" b="1" i="1" dirty="0" err="1"/>
              <a:t>mahasiswa</a:t>
            </a:r>
            <a:r>
              <a:rPr lang="en-US" sz="2000" b="1" i="1" dirty="0"/>
              <a:t>, </a:t>
            </a:r>
            <a:r>
              <a:rPr lang="en-US" sz="2000" b="1" i="1" dirty="0" err="1" smtClean="0"/>
              <a:t>seperti</a:t>
            </a:r>
            <a:r>
              <a:rPr lang="en-US" sz="2000" b="1" i="1" dirty="0"/>
              <a:t>: </a:t>
            </a:r>
            <a:r>
              <a:rPr lang="en-US" sz="2000" b="1" i="1" dirty="0" err="1"/>
              <a:t>kecerdasan</a:t>
            </a:r>
            <a:r>
              <a:rPr lang="en-US" sz="2000" b="1" i="1" dirty="0"/>
              <a:t>, </a:t>
            </a:r>
            <a:r>
              <a:rPr lang="en-US" sz="2000" b="1" i="1" dirty="0" err="1"/>
              <a:t>motivasi</a:t>
            </a:r>
            <a:r>
              <a:rPr lang="en-US" sz="2000" b="1" i="1" dirty="0"/>
              <a:t> </a:t>
            </a:r>
            <a:r>
              <a:rPr lang="en-US" sz="2000" b="1" i="1" dirty="0" err="1"/>
              <a:t>belajar</a:t>
            </a:r>
            <a:r>
              <a:rPr lang="en-US" sz="2000" b="1" i="1" dirty="0"/>
              <a:t>, </a:t>
            </a:r>
            <a:r>
              <a:rPr lang="en-US" sz="2000" b="1" i="1" dirty="0" err="1"/>
              <a:t>kemampuan</a:t>
            </a:r>
            <a:r>
              <a:rPr lang="en-US" sz="2000" b="1" i="1" dirty="0"/>
              <a:t> </a:t>
            </a:r>
            <a:r>
              <a:rPr lang="en-US" sz="2000" b="1" i="1" dirty="0" err="1" smtClean="0"/>
              <a:t>berkonsentrasi</a:t>
            </a:r>
            <a:r>
              <a:rPr lang="en-US" sz="2000" b="1" i="1" dirty="0" smtClean="0"/>
              <a:t> </a:t>
            </a:r>
            <a:r>
              <a:rPr lang="en-US" sz="2000" b="1" i="1" dirty="0" err="1"/>
              <a:t>dalam</a:t>
            </a:r>
            <a:r>
              <a:rPr lang="en-US" sz="2000" b="1" i="1" dirty="0"/>
              <a:t> </a:t>
            </a:r>
            <a:r>
              <a:rPr lang="en-US" sz="2000" b="1" i="1" dirty="0" err="1"/>
              <a:t>belajar</a:t>
            </a:r>
            <a:r>
              <a:rPr lang="en-US" sz="2000" b="1" i="1" dirty="0"/>
              <a:t>, </a:t>
            </a:r>
            <a:r>
              <a:rPr lang="en-US" sz="2000" b="1" i="1" dirty="0" err="1" smtClean="0"/>
              <a:t>kebiasaan</a:t>
            </a:r>
            <a:r>
              <a:rPr lang="en-US" sz="2000" b="1" i="1" dirty="0" smtClean="0"/>
              <a:t> </a:t>
            </a:r>
            <a:r>
              <a:rPr lang="en-US" sz="2000" b="1" i="1" dirty="0" err="1"/>
              <a:t>belajar</a:t>
            </a:r>
            <a:r>
              <a:rPr lang="en-US" sz="2000" b="1" i="1" dirty="0"/>
              <a:t>, </a:t>
            </a:r>
            <a:r>
              <a:rPr lang="en-US" sz="2000" b="1" i="1" dirty="0" err="1" smtClean="0"/>
              <a:t>disipilin</a:t>
            </a:r>
            <a:r>
              <a:rPr lang="en-US" sz="2000" b="1" i="1" dirty="0" smtClean="0"/>
              <a:t> </a:t>
            </a:r>
            <a:r>
              <a:rPr lang="en-US" sz="2000" b="1" i="1" dirty="0" err="1" smtClean="0"/>
              <a:t>belajar</a:t>
            </a:r>
            <a:r>
              <a:rPr lang="en-US" sz="2000" b="1" i="1" dirty="0" smtClean="0"/>
              <a:t>, </a:t>
            </a:r>
            <a:r>
              <a:rPr lang="en-US" sz="2000" b="1" i="1" dirty="0" err="1" smtClean="0"/>
              <a:t>kerativitas</a:t>
            </a:r>
            <a:r>
              <a:rPr lang="en-US" sz="2000" b="1" i="1" dirty="0" smtClean="0"/>
              <a:t>, </a:t>
            </a:r>
            <a:r>
              <a:rPr lang="en-US" sz="2000" b="1" i="1" dirty="0" err="1" smtClean="0"/>
              <a:t>sikap</a:t>
            </a:r>
            <a:r>
              <a:rPr lang="en-US" sz="2000" b="1" i="1" dirty="0" smtClean="0"/>
              <a:t> </a:t>
            </a:r>
            <a:r>
              <a:rPr lang="en-US" sz="2000" b="1" i="1" dirty="0" err="1" smtClean="0"/>
              <a:t>belajar,percaya</a:t>
            </a:r>
            <a:r>
              <a:rPr lang="en-US" sz="2000" b="1" i="1" dirty="0" smtClean="0"/>
              <a:t> </a:t>
            </a:r>
            <a:r>
              <a:rPr lang="en-US" sz="2000" b="1" i="1" dirty="0" err="1" smtClean="0"/>
              <a:t>diri</a:t>
            </a:r>
            <a:r>
              <a:rPr lang="en-US" sz="2000" b="1" i="1" dirty="0" smtClean="0"/>
              <a:t>; </a:t>
            </a:r>
            <a:r>
              <a:rPr lang="en-US" sz="2000" b="1" i="1" dirty="0" err="1" smtClean="0"/>
              <a:t>dst</a:t>
            </a:r>
            <a:r>
              <a:rPr lang="en-US" sz="2000" b="1" i="1" dirty="0" smtClean="0"/>
              <a:t>)</a:t>
            </a:r>
            <a:endParaRPr lang="en-US" sz="2000" b="1" i="1" dirty="0"/>
          </a:p>
          <a:p>
            <a:pPr marL="457200" indent="-457200">
              <a:buAutoNum type="arabicPeriod" startAt="2"/>
            </a:pPr>
            <a:r>
              <a:rPr lang="en-US" sz="2000" b="1" dirty="0" err="1" smtClean="0"/>
              <a:t>Komponen</a:t>
            </a:r>
            <a:r>
              <a:rPr lang="en-US" sz="2000" b="1" dirty="0" smtClean="0"/>
              <a:t> instrumental input)</a:t>
            </a:r>
          </a:p>
          <a:p>
            <a:pPr marL="457200" indent="-457200">
              <a:buNone/>
            </a:pPr>
            <a:r>
              <a:rPr lang="en-US" sz="2000" b="1" dirty="0"/>
              <a:t> </a:t>
            </a:r>
            <a:r>
              <a:rPr lang="en-US" sz="2000" b="1" dirty="0" smtClean="0"/>
              <a:t>               </a:t>
            </a:r>
            <a:r>
              <a:rPr lang="en-US" sz="2000" b="1" i="1" dirty="0" smtClean="0"/>
              <a:t>(</a:t>
            </a:r>
            <a:r>
              <a:rPr lang="en-US" sz="2000" b="1" i="1" dirty="0" err="1" smtClean="0"/>
              <a:t>seperti</a:t>
            </a:r>
            <a:r>
              <a:rPr lang="en-US" sz="2000" b="1" i="1" dirty="0" smtClean="0"/>
              <a:t> </a:t>
            </a:r>
            <a:r>
              <a:rPr lang="en-US" sz="2000" b="1" i="1" dirty="0" err="1"/>
              <a:t>karakteristik</a:t>
            </a:r>
            <a:r>
              <a:rPr lang="en-US" sz="2000" b="1" i="1" dirty="0"/>
              <a:t> </a:t>
            </a:r>
            <a:r>
              <a:rPr lang="en-US" sz="2000" b="1" i="1" dirty="0" err="1"/>
              <a:t>pribadi</a:t>
            </a:r>
            <a:r>
              <a:rPr lang="en-US" sz="2000" b="1" i="1" dirty="0"/>
              <a:t> </a:t>
            </a:r>
            <a:r>
              <a:rPr lang="en-US" sz="2000" b="1" i="1" dirty="0" err="1" smtClean="0"/>
              <a:t>guru,kurikulum</a:t>
            </a:r>
            <a:r>
              <a:rPr lang="en-US" sz="2000" b="1" i="1" dirty="0" smtClean="0"/>
              <a:t> </a:t>
            </a:r>
            <a:r>
              <a:rPr lang="en-US" sz="2000" b="1" i="1" dirty="0" err="1"/>
              <a:t>dan</a:t>
            </a:r>
            <a:r>
              <a:rPr lang="en-US" sz="2000" b="1" i="1" dirty="0"/>
              <a:t> </a:t>
            </a:r>
            <a:r>
              <a:rPr lang="en-US" sz="2000" b="1" i="1" dirty="0" smtClean="0"/>
              <a:t> </a:t>
            </a:r>
            <a:r>
              <a:rPr lang="en-US" sz="2000" b="1" i="1" dirty="0" err="1" smtClean="0"/>
              <a:t>sumber</a:t>
            </a:r>
            <a:r>
              <a:rPr lang="en-US" sz="2000" b="1" i="1" dirty="0" smtClean="0"/>
              <a:t> </a:t>
            </a:r>
            <a:r>
              <a:rPr lang="en-US" sz="2000" b="1" i="1" dirty="0" err="1"/>
              <a:t>belajar</a:t>
            </a:r>
            <a:r>
              <a:rPr lang="en-US" sz="2000" b="1" i="1" dirty="0"/>
              <a:t>); </a:t>
            </a:r>
          </a:p>
          <a:p>
            <a:pPr marL="457200" indent="-457200">
              <a:buAutoNum type="arabicPeriod" startAt="3"/>
            </a:pPr>
            <a:r>
              <a:rPr lang="en-US" sz="2000" b="1" dirty="0" err="1" smtClean="0"/>
              <a:t>Komponen</a:t>
            </a:r>
            <a:r>
              <a:rPr lang="en-US" sz="2000" b="1" dirty="0" smtClean="0"/>
              <a:t> environmental input </a:t>
            </a:r>
          </a:p>
          <a:p>
            <a:pPr marL="457200" indent="-457200">
              <a:buNone/>
            </a:pPr>
            <a:r>
              <a:rPr lang="en-US" sz="2000" b="1" dirty="0"/>
              <a:t> </a:t>
            </a:r>
            <a:r>
              <a:rPr lang="en-US" sz="2000" b="1" dirty="0" smtClean="0"/>
              <a:t>               </a:t>
            </a:r>
            <a:r>
              <a:rPr lang="en-US" sz="2000" b="1" i="1" dirty="0" smtClean="0"/>
              <a:t>(</a:t>
            </a:r>
            <a:r>
              <a:rPr lang="en-US" sz="2000" b="1" i="1" dirty="0" err="1" smtClean="0"/>
              <a:t>seperti</a:t>
            </a:r>
            <a:r>
              <a:rPr lang="en-US" sz="2000" b="1" i="1" dirty="0" smtClean="0"/>
              <a:t> </a:t>
            </a:r>
            <a:r>
              <a:rPr lang="en-US" sz="2000" b="1" i="1" dirty="0" err="1"/>
              <a:t>iklim</a:t>
            </a:r>
            <a:r>
              <a:rPr lang="en-US" sz="2000" b="1" i="1" dirty="0"/>
              <a:t> </a:t>
            </a:r>
            <a:r>
              <a:rPr lang="en-US" sz="2000" b="1" i="1" dirty="0" err="1"/>
              <a:t>lingkungan</a:t>
            </a:r>
            <a:r>
              <a:rPr lang="en-US" sz="2000" b="1" i="1" dirty="0"/>
              <a:t> </a:t>
            </a:r>
            <a:r>
              <a:rPr lang="en-US" sz="2000" b="1" i="1" dirty="0" err="1"/>
              <a:t>keluarga</a:t>
            </a:r>
            <a:r>
              <a:rPr lang="en-US" sz="2000" b="1" i="1" dirty="0"/>
              <a:t>, </a:t>
            </a:r>
            <a:r>
              <a:rPr lang="en-US" sz="2000" b="1" i="1" dirty="0" err="1"/>
              <a:t>lingkungan</a:t>
            </a:r>
            <a:r>
              <a:rPr lang="en-US" sz="2000" b="1" i="1" dirty="0"/>
              <a:t> </a:t>
            </a:r>
            <a:r>
              <a:rPr lang="en-US" sz="2000" b="1" i="1" dirty="0" err="1" smtClean="0"/>
              <a:t>sekolah</a:t>
            </a:r>
            <a:r>
              <a:rPr lang="en-US" sz="2000" b="1" i="1" dirty="0"/>
              <a:t>, </a:t>
            </a:r>
            <a:r>
              <a:rPr lang="en-US" sz="2000" b="1" i="1" dirty="0" err="1"/>
              <a:t>kelompok</a:t>
            </a:r>
            <a:r>
              <a:rPr lang="en-US" sz="2000" b="1" i="1" dirty="0"/>
              <a:t> </a:t>
            </a:r>
            <a:r>
              <a:rPr lang="en-US" sz="2000" b="1" i="1" dirty="0" err="1"/>
              <a:t>teman</a:t>
            </a:r>
            <a:r>
              <a:rPr lang="en-US" sz="2000" b="1" i="1" dirty="0"/>
              <a:t> </a:t>
            </a:r>
            <a:r>
              <a:rPr lang="en-US" sz="2000" b="1" i="1" dirty="0" err="1"/>
              <a:t>sebaya</a:t>
            </a:r>
            <a:r>
              <a:rPr lang="en-US" sz="2000" b="1" i="1" dirty="0"/>
              <a:t>, </a:t>
            </a:r>
            <a:r>
              <a:rPr lang="en-US" sz="2000" b="1" i="1" dirty="0" err="1"/>
              <a:t>kehidupan</a:t>
            </a:r>
            <a:r>
              <a:rPr lang="en-US" sz="2000" b="1" i="1" dirty="0"/>
              <a:t> </a:t>
            </a:r>
            <a:r>
              <a:rPr lang="en-US" sz="2000" b="1" i="1" dirty="0" err="1" smtClean="0"/>
              <a:t>beragama</a:t>
            </a:r>
            <a:r>
              <a:rPr lang="en-US" sz="2000" b="1" i="1" dirty="0" smtClean="0"/>
              <a:t>, </a:t>
            </a:r>
            <a:r>
              <a:rPr lang="en-US" sz="2000" b="1" i="1" dirty="0" err="1" smtClean="0"/>
              <a:t>fasilitas</a:t>
            </a:r>
            <a:r>
              <a:rPr lang="en-US" sz="2000" b="1" i="1" dirty="0" smtClean="0"/>
              <a:t> </a:t>
            </a:r>
            <a:r>
              <a:rPr lang="en-US" sz="2000" b="1" i="1" dirty="0" err="1"/>
              <a:t>pembelajaran</a:t>
            </a:r>
            <a:r>
              <a:rPr lang="en-US" sz="2000" b="1" i="1" dirty="0"/>
              <a:t>, </a:t>
            </a:r>
            <a:r>
              <a:rPr lang="en-US" sz="2000" b="1" i="1" dirty="0" err="1" smtClean="0"/>
              <a:t>dan</a:t>
            </a:r>
            <a:r>
              <a:rPr lang="en-US" sz="2000" b="1" i="1" dirty="0" smtClean="0"/>
              <a:t> </a:t>
            </a:r>
            <a:r>
              <a:rPr lang="en-US" sz="2000" b="1" i="1" dirty="0" err="1"/>
              <a:t>kondisi</a:t>
            </a:r>
            <a:r>
              <a:rPr lang="en-US" sz="2000" b="1" i="1" dirty="0"/>
              <a:t> </a:t>
            </a:r>
            <a:r>
              <a:rPr lang="en-US" sz="2000" b="1" i="1" dirty="0" err="1"/>
              <a:t>kehidupan</a:t>
            </a:r>
            <a:r>
              <a:rPr lang="en-US" sz="2000" b="1" i="1" dirty="0"/>
              <a:t> social-</a:t>
            </a:r>
            <a:r>
              <a:rPr lang="en-US" sz="2000" b="1" i="1" dirty="0" err="1"/>
              <a:t>ekonomi</a:t>
            </a:r>
            <a:r>
              <a:rPr lang="en-US" sz="2000" b="1" i="1" dirty="0"/>
              <a:t>-</a:t>
            </a:r>
            <a:r>
              <a:rPr lang="en-US" sz="2000" b="1" i="1" dirty="0" err="1"/>
              <a:t>politik</a:t>
            </a:r>
            <a:r>
              <a:rPr lang="en-US" sz="2000" b="1" i="1" dirty="0"/>
              <a:t>); </a:t>
            </a:r>
          </a:p>
          <a:p>
            <a:pPr marL="457200" indent="-457200">
              <a:buAutoNum type="arabicPeriod" startAt="4"/>
            </a:pPr>
            <a:r>
              <a:rPr lang="en-US" sz="2000" b="1" dirty="0" err="1" smtClean="0"/>
              <a:t>Komponen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proses</a:t>
            </a:r>
            <a:endParaRPr lang="en-US" sz="2000" b="1" dirty="0" smtClean="0"/>
          </a:p>
          <a:p>
            <a:pPr marL="457200" indent="-457200">
              <a:buNone/>
            </a:pPr>
            <a:r>
              <a:rPr lang="en-US" sz="2000" b="1" i="1" dirty="0"/>
              <a:t> </a:t>
            </a:r>
            <a:r>
              <a:rPr lang="en-US" sz="2000" b="1" i="1" dirty="0" smtClean="0"/>
              <a:t>                (</a:t>
            </a:r>
            <a:r>
              <a:rPr lang="en-US" sz="2000" b="1" i="1" dirty="0" err="1" smtClean="0"/>
              <a:t>seperti</a:t>
            </a:r>
            <a:r>
              <a:rPr lang="en-US" sz="2000" b="1" i="1" dirty="0" smtClean="0"/>
              <a:t> </a:t>
            </a:r>
            <a:r>
              <a:rPr lang="en-US" sz="2000" b="1" i="1" dirty="0" err="1"/>
              <a:t>kualitas</a:t>
            </a:r>
            <a:r>
              <a:rPr lang="en-US" sz="2000" b="1" i="1" dirty="0"/>
              <a:t> </a:t>
            </a:r>
            <a:r>
              <a:rPr lang="en-US" sz="2000" b="1" i="1" dirty="0" err="1"/>
              <a:t>interaksi</a:t>
            </a:r>
            <a:r>
              <a:rPr lang="en-US" sz="2000" b="1" i="1" dirty="0"/>
              <a:t> guru-</a:t>
            </a:r>
            <a:r>
              <a:rPr lang="en-US" sz="2000" b="1" i="1" dirty="0" err="1"/>
              <a:t>siswa</a:t>
            </a:r>
            <a:r>
              <a:rPr lang="en-US" sz="2000" b="1" i="1" dirty="0"/>
              <a:t>, </a:t>
            </a:r>
            <a:r>
              <a:rPr lang="en-US" sz="2000" b="1" i="1" dirty="0" err="1" smtClean="0"/>
              <a:t>penerapan</a:t>
            </a:r>
            <a:r>
              <a:rPr lang="en-US" sz="2000" b="1" i="1" dirty="0" smtClean="0"/>
              <a:t> </a:t>
            </a:r>
            <a:r>
              <a:rPr lang="en-US" sz="2000" b="1" i="1" dirty="0" err="1" smtClean="0"/>
              <a:t>metode-metode</a:t>
            </a:r>
            <a:r>
              <a:rPr lang="en-US" sz="2000" b="1" i="1" dirty="0" smtClean="0"/>
              <a:t> </a:t>
            </a:r>
            <a:r>
              <a:rPr lang="en-US" sz="2000" b="1" i="1" dirty="0" err="1"/>
              <a:t>pembelajaran</a:t>
            </a:r>
            <a:r>
              <a:rPr lang="en-US" sz="2000" b="1" i="1" dirty="0"/>
              <a:t>, </a:t>
            </a:r>
            <a:r>
              <a:rPr lang="en-US" sz="2000" b="1" i="1" dirty="0" err="1"/>
              <a:t>dan</a:t>
            </a:r>
            <a:r>
              <a:rPr lang="en-US" sz="2000" b="1" i="1" dirty="0"/>
              <a:t> </a:t>
            </a:r>
            <a:r>
              <a:rPr lang="en-US" sz="2000" b="1" i="1" dirty="0" err="1"/>
              <a:t>pemanfaatan</a:t>
            </a:r>
            <a:r>
              <a:rPr lang="en-US" sz="2000" b="1" i="1" dirty="0"/>
              <a:t> </a:t>
            </a:r>
            <a:r>
              <a:rPr lang="en-US" sz="2000" b="1" i="1" dirty="0" err="1"/>
              <a:t>teknologi</a:t>
            </a:r>
            <a:r>
              <a:rPr lang="en-US" sz="2000" b="1" i="1" dirty="0"/>
              <a:t> </a:t>
            </a:r>
            <a:r>
              <a:rPr lang="en-US" sz="2000" b="1" i="1" dirty="0" err="1" smtClean="0"/>
              <a:t>pendidikan</a:t>
            </a:r>
            <a:r>
              <a:rPr lang="en-US" sz="2000" b="1" i="1" dirty="0" smtClean="0"/>
              <a:t> </a:t>
            </a:r>
            <a:r>
              <a:rPr lang="en-US" sz="2000" b="1" i="1" dirty="0" err="1"/>
              <a:t>dalam</a:t>
            </a:r>
            <a:r>
              <a:rPr lang="en-US" sz="2000" b="1" i="1" dirty="0"/>
              <a:t> </a:t>
            </a:r>
            <a:r>
              <a:rPr lang="en-US" sz="2000" b="1" i="1" dirty="0" err="1" smtClean="0"/>
              <a:t>pembelajaran</a:t>
            </a:r>
            <a:r>
              <a:rPr lang="en-US" sz="2000" b="1" i="1" dirty="0"/>
              <a:t>); </a:t>
            </a:r>
            <a:r>
              <a:rPr lang="en-US" sz="2000" b="1" i="1" dirty="0" err="1" smtClean="0"/>
              <a:t>dan</a:t>
            </a:r>
            <a:endParaRPr lang="en-US" sz="2000" b="1" i="1" dirty="0"/>
          </a:p>
          <a:p>
            <a:pPr>
              <a:buNone/>
            </a:pPr>
            <a:r>
              <a:rPr lang="en-US" sz="2000" b="1" dirty="0" smtClean="0"/>
              <a:t>5. </a:t>
            </a:r>
            <a:r>
              <a:rPr lang="en-US" sz="2000" b="1" dirty="0" err="1" smtClean="0"/>
              <a:t>komponen</a:t>
            </a:r>
            <a:r>
              <a:rPr lang="en-US" sz="2000" b="1" dirty="0" smtClean="0"/>
              <a:t> output</a:t>
            </a:r>
          </a:p>
          <a:p>
            <a:pPr>
              <a:buNone/>
            </a:pPr>
            <a:r>
              <a:rPr lang="en-US" sz="2000" b="1" i="1" dirty="0"/>
              <a:t> </a:t>
            </a:r>
            <a:r>
              <a:rPr lang="en-US" sz="2000" b="1" i="1" dirty="0" smtClean="0"/>
              <a:t>                (</a:t>
            </a:r>
            <a:r>
              <a:rPr lang="en-US" sz="2000" b="1" i="1" dirty="0" err="1" smtClean="0"/>
              <a:t>seperti</a:t>
            </a:r>
            <a:r>
              <a:rPr lang="en-US" sz="2000" b="1" i="1" dirty="0" smtClean="0"/>
              <a:t> </a:t>
            </a:r>
            <a:r>
              <a:rPr lang="en-US" sz="2000" b="1" i="1" dirty="0" err="1"/>
              <a:t>kualitas</a:t>
            </a:r>
            <a:r>
              <a:rPr lang="en-US" sz="2000" b="1" i="1" dirty="0"/>
              <a:t> </a:t>
            </a:r>
            <a:r>
              <a:rPr lang="en-US" sz="2000" b="1" i="1" dirty="0" err="1"/>
              <a:t>indek</a:t>
            </a:r>
            <a:r>
              <a:rPr lang="en-US" sz="2000" b="1" i="1" dirty="0"/>
              <a:t> </a:t>
            </a:r>
            <a:r>
              <a:rPr lang="en-US" sz="2000" b="1" i="1" dirty="0" err="1"/>
              <a:t>prestasi</a:t>
            </a:r>
            <a:r>
              <a:rPr lang="en-US" sz="2000" b="1" i="1" dirty="0"/>
              <a:t> </a:t>
            </a:r>
            <a:r>
              <a:rPr lang="en-US" sz="2000" b="1" i="1" dirty="0" err="1"/>
              <a:t>belajar</a:t>
            </a:r>
            <a:r>
              <a:rPr lang="en-US" sz="2000" b="1" i="1" dirty="0"/>
              <a:t>, </a:t>
            </a:r>
            <a:r>
              <a:rPr lang="en-US" sz="2000" b="1" i="1" dirty="0" err="1" smtClean="0"/>
              <a:t>kualitas</a:t>
            </a:r>
            <a:r>
              <a:rPr lang="en-US" sz="2000" b="1" i="1" dirty="0" smtClean="0"/>
              <a:t> </a:t>
            </a:r>
            <a:r>
              <a:rPr lang="en-US" sz="2000" b="1" i="1" dirty="0" err="1"/>
              <a:t>sikap</a:t>
            </a:r>
            <a:r>
              <a:rPr lang="en-US" sz="2000" b="1" i="1" dirty="0"/>
              <a:t> </a:t>
            </a:r>
            <a:r>
              <a:rPr lang="en-US" sz="2000" b="1" i="1" dirty="0" err="1"/>
              <a:t>dan</a:t>
            </a:r>
            <a:r>
              <a:rPr lang="en-US" sz="2000" b="1" i="1" dirty="0"/>
              <a:t> </a:t>
            </a:r>
            <a:r>
              <a:rPr lang="en-US" sz="2000" b="1" i="1" dirty="0" err="1"/>
              <a:t>prilaku</a:t>
            </a:r>
            <a:r>
              <a:rPr lang="en-US" sz="2000" b="1" i="1" dirty="0"/>
              <a:t> </a:t>
            </a:r>
            <a:r>
              <a:rPr lang="en-US" sz="2000" b="1" i="1" dirty="0" err="1"/>
              <a:t>dan</a:t>
            </a:r>
            <a:r>
              <a:rPr lang="en-US" sz="2000" b="1" i="1" dirty="0"/>
              <a:t> </a:t>
            </a:r>
            <a:r>
              <a:rPr lang="en-US" sz="2000" b="1" i="1" dirty="0" err="1" smtClean="0"/>
              <a:t>keterampilan</a:t>
            </a:r>
            <a:r>
              <a:rPr lang="en-US" sz="2000" b="1" i="1" dirty="0" smtClean="0"/>
              <a:t>/</a:t>
            </a:r>
            <a:r>
              <a:rPr lang="en-US" sz="2000" b="1" i="1" dirty="0" err="1" smtClean="0"/>
              <a:t>kecakapan</a:t>
            </a:r>
            <a:r>
              <a:rPr lang="en-US" sz="2000" b="1" i="1" dirty="0"/>
              <a:t>). </a:t>
            </a:r>
          </a:p>
          <a:p>
            <a:endParaRPr 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1" dirty="0"/>
              <a:t>DAFTAR PUSTAKA</a:t>
            </a:r>
            <a:endParaRPr lang="en-US" dirty="0" smtClean="0"/>
          </a:p>
          <a:p>
            <a:r>
              <a:rPr lang="en-US" b="1" dirty="0"/>
              <a:t> </a:t>
            </a:r>
            <a:r>
              <a:rPr lang="en-US" dirty="0" smtClean="0"/>
              <a:t> </a:t>
            </a:r>
          </a:p>
          <a:p>
            <a:r>
              <a:rPr lang="en-US" dirty="0" err="1"/>
              <a:t>Sugiyono</a:t>
            </a:r>
            <a:r>
              <a:rPr lang="en-US" dirty="0"/>
              <a:t>, (2015). </a:t>
            </a:r>
            <a:r>
              <a:rPr lang="en-US" i="1" dirty="0" err="1"/>
              <a:t>Metode</a:t>
            </a:r>
            <a:r>
              <a:rPr lang="en-US" i="1" dirty="0"/>
              <a:t> </a:t>
            </a:r>
            <a:r>
              <a:rPr lang="en-US" i="1" dirty="0" err="1"/>
              <a:t>Penelitian</a:t>
            </a:r>
            <a:r>
              <a:rPr lang="en-US" i="1" dirty="0"/>
              <a:t> </a:t>
            </a:r>
            <a:r>
              <a:rPr lang="en-US" i="1" dirty="0" err="1"/>
              <a:t>Pendidikan</a:t>
            </a:r>
            <a:r>
              <a:rPr lang="en-US" dirty="0"/>
              <a:t>. Bandung: </a:t>
            </a:r>
            <a:r>
              <a:rPr lang="en-US" dirty="0" err="1"/>
              <a:t>Alfabeta</a:t>
            </a:r>
            <a:r>
              <a:rPr lang="en-US" dirty="0"/>
              <a:t>.</a:t>
            </a:r>
            <a:endParaRPr lang="en-US" dirty="0" smtClean="0"/>
          </a:p>
          <a:p>
            <a:r>
              <a:rPr lang="en-US" dirty="0" err="1"/>
              <a:t>Sukmadinata</a:t>
            </a:r>
            <a:r>
              <a:rPr lang="en-US" dirty="0"/>
              <a:t>, N.S. (2013). </a:t>
            </a:r>
            <a:r>
              <a:rPr lang="en-US" i="1" dirty="0" err="1"/>
              <a:t>Metode</a:t>
            </a:r>
            <a:r>
              <a:rPr lang="en-US" i="1" dirty="0"/>
              <a:t> </a:t>
            </a:r>
            <a:r>
              <a:rPr lang="en-US" i="1" dirty="0" err="1"/>
              <a:t>Penelitian</a:t>
            </a:r>
            <a:r>
              <a:rPr lang="en-US" i="1" dirty="0"/>
              <a:t> </a:t>
            </a:r>
            <a:r>
              <a:rPr lang="en-US" i="1" dirty="0" err="1"/>
              <a:t>Pendidikan</a:t>
            </a:r>
            <a:r>
              <a:rPr lang="en-US" dirty="0"/>
              <a:t>. Bandung: PT. </a:t>
            </a:r>
            <a:r>
              <a:rPr lang="en-US" dirty="0" err="1"/>
              <a:t>Remaja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err="1"/>
              <a:t>Rosdakarya</a:t>
            </a:r>
            <a:r>
              <a:rPr lang="en-US" dirty="0"/>
              <a:t>.</a:t>
            </a:r>
            <a:endParaRPr lang="en-US" dirty="0" smtClean="0"/>
          </a:p>
          <a:p>
            <a:r>
              <a:rPr lang="en-US" dirty="0" err="1"/>
              <a:t>Mushafa</a:t>
            </a:r>
            <a:r>
              <a:rPr lang="en-US" dirty="0"/>
              <a:t>, N. (2012).</a:t>
            </a:r>
            <a:r>
              <a:rPr lang="en-US" i="1" dirty="0" err="1"/>
              <a:t>Makalah</a:t>
            </a:r>
            <a:r>
              <a:rPr lang="en-US" i="1" dirty="0"/>
              <a:t> </a:t>
            </a:r>
            <a:r>
              <a:rPr lang="en-US" i="1" dirty="0" err="1"/>
              <a:t>dan</a:t>
            </a:r>
            <a:r>
              <a:rPr lang="en-US" i="1" dirty="0"/>
              <a:t> </a:t>
            </a:r>
            <a:r>
              <a:rPr lang="en-US" i="1" dirty="0" err="1"/>
              <a:t>Artikel</a:t>
            </a:r>
            <a:r>
              <a:rPr lang="en-US" i="1" dirty="0"/>
              <a:t> </a:t>
            </a:r>
            <a:r>
              <a:rPr lang="en-US" i="1" dirty="0" err="1"/>
              <a:t>Pendidikan</a:t>
            </a:r>
            <a:r>
              <a:rPr lang="en-US" i="1" dirty="0"/>
              <a:t>  </a:t>
            </a:r>
            <a:r>
              <a:rPr lang="en-US" i="1" dirty="0" err="1"/>
              <a:t>Penelitian</a:t>
            </a:r>
            <a:r>
              <a:rPr lang="en-US" i="1" dirty="0"/>
              <a:t> </a:t>
            </a:r>
            <a:r>
              <a:rPr lang="en-US" i="1" dirty="0" err="1"/>
              <a:t>Kuantitatif</a:t>
            </a:r>
            <a:r>
              <a:rPr lang="en-US" dirty="0"/>
              <a:t>. [Online]. </a:t>
            </a:r>
            <a:r>
              <a:rPr lang="en-US" dirty="0" err="1"/>
              <a:t>Tersedia</a:t>
            </a:r>
            <a:r>
              <a:rPr lang="en-US" dirty="0"/>
              <a:t>: http://www.blogspot.com. [02 </a:t>
            </a:r>
            <a:r>
              <a:rPr lang="en-US" dirty="0" err="1"/>
              <a:t>Oktober</a:t>
            </a:r>
            <a:r>
              <a:rPr lang="en-US" dirty="0"/>
              <a:t> 2015].</a:t>
            </a:r>
            <a:endParaRPr lang="en-US" dirty="0" smtClean="0"/>
          </a:p>
          <a:p>
            <a:r>
              <a:rPr lang="en-US" dirty="0" err="1"/>
              <a:t>Sudarto</a:t>
            </a:r>
            <a:r>
              <a:rPr lang="en-US" dirty="0"/>
              <a:t>, A. (2013).</a:t>
            </a:r>
            <a:r>
              <a:rPr lang="en-US" i="1" dirty="0" err="1"/>
              <a:t>Indikator-Dimensi-Konsep-Proposis</a:t>
            </a:r>
            <a:r>
              <a:rPr lang="en-US" i="1" dirty="0"/>
              <a:t> </a:t>
            </a:r>
            <a:r>
              <a:rPr lang="en-US" dirty="0"/>
              <a:t>[Online]. </a:t>
            </a:r>
            <a:r>
              <a:rPr lang="en-US" dirty="0" err="1"/>
              <a:t>Tersedia</a:t>
            </a:r>
            <a:r>
              <a:rPr lang="en-US" dirty="0"/>
              <a:t>: http://www.blogspot.com. [03 </a:t>
            </a:r>
            <a:r>
              <a:rPr lang="en-US" dirty="0" err="1"/>
              <a:t>Oktober</a:t>
            </a:r>
            <a:r>
              <a:rPr lang="en-US" dirty="0"/>
              <a:t> 2015].</a:t>
            </a:r>
            <a:endParaRPr lang="en-US" dirty="0" smtClean="0"/>
          </a:p>
          <a:p>
            <a:r>
              <a:rPr lang="en-US" dirty="0" err="1"/>
              <a:t>Mubah</a:t>
            </a:r>
            <a:r>
              <a:rPr lang="en-US" dirty="0"/>
              <a:t>, S. (2007).</a:t>
            </a:r>
            <a:r>
              <a:rPr lang="en-US" i="1" dirty="0" err="1"/>
              <a:t>Penelitian</a:t>
            </a:r>
            <a:r>
              <a:rPr lang="en-US" i="1" dirty="0"/>
              <a:t> </a:t>
            </a:r>
            <a:r>
              <a:rPr lang="en-US" i="1" dirty="0" err="1"/>
              <a:t>Analisis</a:t>
            </a:r>
            <a:r>
              <a:rPr lang="en-US" i="1" dirty="0"/>
              <a:t> Data </a:t>
            </a:r>
            <a:r>
              <a:rPr lang="en-US" i="1" dirty="0" err="1"/>
              <a:t>Sekunder</a:t>
            </a:r>
            <a:r>
              <a:rPr lang="en-US" i="1" dirty="0"/>
              <a:t> </a:t>
            </a:r>
            <a:r>
              <a:rPr lang="en-US" dirty="0"/>
              <a:t>[Online]. </a:t>
            </a:r>
            <a:r>
              <a:rPr lang="en-US" dirty="0" err="1"/>
              <a:t>Tersedia</a:t>
            </a:r>
            <a:r>
              <a:rPr lang="en-US" dirty="0"/>
              <a:t>: http://www.blogspot.com. [03 </a:t>
            </a:r>
            <a:r>
              <a:rPr lang="en-US" dirty="0" err="1"/>
              <a:t>Oktober</a:t>
            </a:r>
            <a:r>
              <a:rPr lang="en-US" dirty="0"/>
              <a:t> 2015].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381000"/>
            <a:ext cx="8686800" cy="6248400"/>
          </a:xfrm>
        </p:spPr>
        <p:txBody>
          <a:bodyPr>
            <a:normAutofit fontScale="25000" lnSpcReduction="20000"/>
          </a:bodyPr>
          <a:lstStyle/>
          <a:p>
            <a:r>
              <a:rPr lang="en-US" sz="8000" b="1" dirty="0">
                <a:solidFill>
                  <a:schemeClr val="bg1"/>
                </a:solidFill>
                <a:latin typeface="Algerian" pitchFamily="82" charset="0"/>
              </a:rPr>
              <a:t>A. </a:t>
            </a:r>
            <a:r>
              <a:rPr lang="en-US" sz="8000" b="1" dirty="0" err="1">
                <a:solidFill>
                  <a:schemeClr val="bg1"/>
                </a:solidFill>
                <a:latin typeface="Algerian" pitchFamily="82" charset="0"/>
              </a:rPr>
              <a:t>Pengertian</a:t>
            </a:r>
            <a:r>
              <a:rPr lang="en-US" sz="8000" b="1" dirty="0">
                <a:solidFill>
                  <a:schemeClr val="bg1"/>
                </a:solidFill>
                <a:latin typeface="Algerian" pitchFamily="82" charset="0"/>
              </a:rPr>
              <a:t> </a:t>
            </a:r>
            <a:r>
              <a:rPr lang="en-US" sz="8000" b="1" dirty="0" err="1">
                <a:solidFill>
                  <a:schemeClr val="bg1"/>
                </a:solidFill>
                <a:latin typeface="Algerian" pitchFamily="82" charset="0"/>
              </a:rPr>
              <a:t>Paradigma</a:t>
            </a:r>
            <a:endParaRPr lang="en-US" sz="8000" b="1" dirty="0">
              <a:solidFill>
                <a:schemeClr val="bg1"/>
              </a:solidFill>
              <a:latin typeface="Algerian" pitchFamily="82" charset="0"/>
            </a:endParaRPr>
          </a:p>
          <a:p>
            <a:endParaRPr lang="en-US" sz="3600" b="1" i="1" dirty="0" smtClean="0">
              <a:solidFill>
                <a:schemeClr val="bg1"/>
              </a:solidFill>
              <a:latin typeface="Arial Black" pitchFamily="34" charset="0"/>
            </a:endParaRPr>
          </a:p>
          <a:p>
            <a:endParaRPr lang="en-US" sz="3600" b="1" i="1" dirty="0">
              <a:solidFill>
                <a:schemeClr val="bg1"/>
              </a:solidFill>
              <a:latin typeface="Arial Black" pitchFamily="34" charset="0"/>
            </a:endParaRPr>
          </a:p>
          <a:p>
            <a:pPr>
              <a:lnSpc>
                <a:spcPct val="170000"/>
              </a:lnSpc>
            </a:pPr>
            <a:r>
              <a:rPr lang="en-US" sz="4800" b="1" i="1" dirty="0" err="1" smtClean="0">
                <a:solidFill>
                  <a:schemeClr val="bg1"/>
                </a:solidFill>
                <a:latin typeface="Arial Black" pitchFamily="34" charset="0"/>
              </a:rPr>
              <a:t>Istilah</a:t>
            </a:r>
            <a:r>
              <a:rPr lang="en-US" sz="4800" b="1" i="1" dirty="0" smtClean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paradigma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pertama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kali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diperkenalkan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oleh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Thomas Kuhn (1962)[1],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dan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kemudian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dipopulerkan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oleh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Robert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Friedrichs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(1970).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Menurut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Kuhn,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paradigma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adalah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cara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mengetahui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realitas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sosial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yang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dikonstruksi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oleh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mode of thought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atau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mode of inquiry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tertentu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, yang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kemudian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menghasilkan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mode of knowing yang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spesifik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[2].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Definisi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tersebut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dipertegas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oleh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Friedrichs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,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sebagai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suatu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pandangan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yang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mendasar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dari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suatu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disiplin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ilmu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tentang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apa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yang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menjadi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pokok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persoalan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yang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semestinya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dipelajari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.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Pengertian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lain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dikemukakan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oleh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George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Ritzer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(1980),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dengan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menyatakan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paradigma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sebagai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pandangan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yang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mendasar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dari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para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ilmuan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tentang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apa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yang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menjadi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pokok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persoalan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yang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semestinya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dipelajari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oleh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salah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satu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cabang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/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disiplin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ilmu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pengetahuan</a:t>
            </a:r>
            <a:r>
              <a:rPr lang="en-US" sz="4800" b="1" i="1" dirty="0" smtClean="0">
                <a:solidFill>
                  <a:schemeClr val="bg1"/>
                </a:solidFill>
                <a:latin typeface="Arial Black" pitchFamily="34" charset="0"/>
              </a:rPr>
              <a:t>.</a:t>
            </a:r>
            <a:endParaRPr lang="en-US" sz="4800" b="1" i="1" dirty="0">
              <a:solidFill>
                <a:schemeClr val="bg1"/>
              </a:solidFill>
              <a:latin typeface="Arial Black" pitchFamily="34" charset="0"/>
            </a:endParaRPr>
          </a:p>
          <a:p>
            <a:pPr>
              <a:lnSpc>
                <a:spcPct val="170000"/>
              </a:lnSpc>
            </a:pP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Norman K.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Denzin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membagi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paradigma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kepada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tiga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elemen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yang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meliputi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;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epistemologi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,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ontologi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,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dan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metodologi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.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Epistemologi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mempertanyakan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tentang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bagimana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cara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kita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mengetahui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sesuatu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,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dan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apa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hubungan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antara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peneliti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dengan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pengetahuan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.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Ontologi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berkaitan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dengan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pertanyaan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dasar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tentang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hakikat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realitas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.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Metodologi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memfocuskan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pada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bagaimana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cara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kita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memperoleh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pengetahuan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[3]. Dari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definisi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dan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muatan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paradigma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ini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,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Zamroni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mengungkapkan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tentang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posisi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paradigma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sebagai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alat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bantu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bagi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ilmuwan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untuk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merumuskan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berbagai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hal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yang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berkaitan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dengan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; (1)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apa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yang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harus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dipelajari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; (2)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persoalan-persoalan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apa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yang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harus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dijawab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; (3)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bagaimana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metode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untuk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menjawabnya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;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dan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(4)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aturan-aturan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apa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yang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harus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diikuti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dalam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menginterpretasikan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informasi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 yang </a:t>
            </a:r>
            <a:r>
              <a:rPr lang="en-US" sz="4800" b="1" i="1" dirty="0" err="1">
                <a:solidFill>
                  <a:schemeClr val="bg1"/>
                </a:solidFill>
                <a:latin typeface="Arial Black" pitchFamily="34" charset="0"/>
              </a:rPr>
              <a:t>diperoleh</a:t>
            </a:r>
            <a:r>
              <a:rPr lang="en-US" sz="4800" b="1" i="1" dirty="0">
                <a:solidFill>
                  <a:schemeClr val="bg1"/>
                </a:solidFill>
                <a:latin typeface="Arial Black" pitchFamily="34" charset="0"/>
              </a:rPr>
              <a:t>[4].</a:t>
            </a:r>
          </a:p>
          <a:p>
            <a:pPr>
              <a:lnSpc>
                <a:spcPct val="170000"/>
              </a:lnSpc>
            </a:pPr>
            <a:r>
              <a:rPr lang="en-US" sz="5600" dirty="0">
                <a:solidFill>
                  <a:schemeClr val="tx1"/>
                </a:solidFill>
                <a:latin typeface="Arial Black" pitchFamily="34" charset="0"/>
              </a:rPr>
              <a:t/>
            </a:r>
            <a:br>
              <a:rPr lang="en-US" sz="5600" dirty="0">
                <a:solidFill>
                  <a:schemeClr val="tx1"/>
                </a:solidFill>
                <a:latin typeface="Arial Black" pitchFamily="34" charset="0"/>
              </a:rPr>
            </a:br>
            <a:r>
              <a:rPr lang="en-US" sz="5600" dirty="0">
                <a:solidFill>
                  <a:schemeClr val="tx1"/>
                </a:solidFill>
                <a:latin typeface="Arial Black" pitchFamily="34" charset="0"/>
              </a:rPr>
              <a:t/>
            </a:r>
            <a:br>
              <a:rPr lang="en-US" sz="5600" dirty="0">
                <a:solidFill>
                  <a:schemeClr val="tx1"/>
                </a:solidFill>
                <a:latin typeface="Arial Black" pitchFamily="34" charset="0"/>
              </a:rPr>
            </a:br>
            <a:endParaRPr lang="en-US" sz="5600" dirty="0">
              <a:solidFill>
                <a:schemeClr val="tx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>
            <a:normAutofit fontScale="25000" lnSpcReduction="20000"/>
          </a:bodyPr>
          <a:lstStyle/>
          <a:p>
            <a:pPr algn="ctr">
              <a:buNone/>
            </a:pPr>
            <a:r>
              <a:rPr lang="en-US" sz="8000" b="1" dirty="0" err="1" smtClean="0">
                <a:solidFill>
                  <a:schemeClr val="bg1"/>
                </a:solidFill>
              </a:rPr>
              <a:t>Paradigma</a:t>
            </a:r>
            <a:r>
              <a:rPr lang="en-US" sz="8000" b="1" dirty="0" smtClean="0">
                <a:solidFill>
                  <a:schemeClr val="bg1"/>
                </a:solidFill>
              </a:rPr>
              <a:t> </a:t>
            </a:r>
            <a:r>
              <a:rPr lang="en-US" sz="8000" b="1" dirty="0" err="1">
                <a:solidFill>
                  <a:schemeClr val="bg1"/>
                </a:solidFill>
              </a:rPr>
              <a:t>kuantitatif</a:t>
            </a:r>
            <a:r>
              <a:rPr lang="en-US" sz="8000" b="1" dirty="0" smtClean="0">
                <a:solidFill>
                  <a:schemeClr val="bg1"/>
                </a:solidFill>
              </a:rPr>
              <a:t>:</a:t>
            </a:r>
          </a:p>
          <a:p>
            <a:pPr algn="ctr">
              <a:buNone/>
            </a:pPr>
            <a:endParaRPr lang="en-US" b="1" dirty="0">
              <a:solidFill>
                <a:schemeClr val="bg1"/>
              </a:solidFill>
            </a:endParaRPr>
          </a:p>
          <a:p>
            <a:pPr algn="ctr">
              <a:buNone/>
            </a:pPr>
            <a:endParaRPr lang="en-US" b="1" dirty="0">
              <a:solidFill>
                <a:schemeClr val="bg1"/>
              </a:solidFill>
            </a:endParaRPr>
          </a:p>
          <a:p>
            <a:pPr algn="ctr"/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Paradigma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kuantitatif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merupakan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satu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pendekatan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penelitian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yang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dibangun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berdasarkan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filsafat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positivisme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.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Positivisme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adalah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satu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aliran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filsafat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yang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menolak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unsur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metafisik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dan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teologik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dari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realitas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sosial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.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Karena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penolakannya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terhadap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unsur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metafisis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dan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teologis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,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positivisme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kadang-kadang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dianggap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sebagai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sebuah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varian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dari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Materialisme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(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bila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yang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terakhir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ini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dikontraskan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dengan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Idealisme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).</a:t>
            </a:r>
          </a:p>
          <a:p>
            <a:pPr algn="ctr"/>
            <a:endParaRPr lang="en-US" sz="8600" b="1" dirty="0" smtClean="0">
              <a:solidFill>
                <a:schemeClr val="bg1"/>
              </a:solidFill>
              <a:latin typeface="Agency FB" pitchFamily="34" charset="0"/>
            </a:endParaRPr>
          </a:p>
          <a:p>
            <a:pPr algn="ctr"/>
            <a:r>
              <a:rPr lang="en-US" sz="8600" b="1" dirty="0" err="1" smtClean="0">
                <a:solidFill>
                  <a:schemeClr val="bg1"/>
                </a:solidFill>
                <a:latin typeface="Agency FB" pitchFamily="34" charset="0"/>
              </a:rPr>
              <a:t>Dalam</a:t>
            </a:r>
            <a:r>
              <a:rPr lang="en-US" sz="8600" b="1" dirty="0" smtClean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penelitian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kuantitatif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diyakini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,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bahwa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satu-satunya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pengetahuan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(knowledge)  yang valid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adalah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ilmu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pengetahuan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(science),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yaitu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pengetahuan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yang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berawal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dan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didasarkan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pada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pengalaman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(experience) yang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tertangkap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lewat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pancaindera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untuk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kemudian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diolah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oleh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nalar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(reason)[8].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Secara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epistemologis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,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dalam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penelitian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kuantitatif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diterima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suatu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paradigma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,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bahwa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sumber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pengetahuan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paling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utama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adalah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fakta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yang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sudah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pernah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terjadi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,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dan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lebih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khusus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lagi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hal-hal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yang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dapat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ditangkap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pancaindera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(exposed to sensory experience). Hal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ini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sekaligus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mengindikasikan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,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bahwa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secara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ontologis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,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obyek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studi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penelitian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kuantitatif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adalah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fenomena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dan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hubungan-hubungan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umum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antara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fenomena-fenomena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(general relations between phenomena). Yang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dimaksud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dengan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fenomena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di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sini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adalah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sejalan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dengan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prinsip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sensory experience yang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terbatas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pada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external appearance given in sense perception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saja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.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Karena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pengetahuan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itu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bersumber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dari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fakta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yang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diperoleh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melalui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pancaindera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,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maka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ilmu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pengetahuan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harus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didasarkan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pada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eksperimen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,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induksi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dan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8600" b="1" dirty="0" err="1">
                <a:solidFill>
                  <a:schemeClr val="bg1"/>
                </a:solidFill>
                <a:latin typeface="Agency FB" pitchFamily="34" charset="0"/>
              </a:rPr>
              <a:t>observasi</a:t>
            </a:r>
            <a:r>
              <a:rPr lang="en-US" sz="8600" b="1" dirty="0">
                <a:solidFill>
                  <a:schemeClr val="bg1"/>
                </a:solidFill>
                <a:latin typeface="Agency FB" pitchFamily="34" charset="0"/>
              </a:rPr>
              <a:t>.</a:t>
            </a:r>
          </a:p>
          <a:p>
            <a:r>
              <a:rPr lang="en-US" sz="8600" dirty="0">
                <a:latin typeface="Agency FB" pitchFamily="34" charset="0"/>
              </a:rPr>
              <a:t/>
            </a:r>
            <a:br>
              <a:rPr lang="en-US" sz="8600" dirty="0">
                <a:latin typeface="Agency FB" pitchFamily="34" charset="0"/>
              </a:rPr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en-US" dirty="0" smtClean="0"/>
              <a:t>           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/>
              <a:t>universal,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selama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mendasari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: </a:t>
            </a:r>
            <a:endParaRPr lang="en-US" dirty="0" smtClean="0"/>
          </a:p>
          <a:p>
            <a:pPr marL="514350" indent="-514350" algn="just">
              <a:buAutoNum type="arabicParenBoth"/>
            </a:pPr>
            <a:r>
              <a:rPr lang="en-US" b="1" dirty="0" err="1" smtClean="0"/>
              <a:t>logika</a:t>
            </a:r>
            <a:r>
              <a:rPr lang="en-US" i="1" dirty="0" smtClean="0"/>
              <a:t> yang </a:t>
            </a:r>
            <a:r>
              <a:rPr lang="en-US" i="1" dirty="0" err="1"/>
              <a:t>dapat</a:t>
            </a:r>
            <a:r>
              <a:rPr lang="en-US" i="1" dirty="0"/>
              <a:t> </a:t>
            </a:r>
            <a:r>
              <a:rPr lang="en-US" i="1" dirty="0" err="1"/>
              <a:t>membedakan</a:t>
            </a:r>
            <a:r>
              <a:rPr lang="en-US" i="1" dirty="0"/>
              <a:t> </a:t>
            </a:r>
            <a:r>
              <a:rPr lang="en-US" i="1" dirty="0" err="1"/>
              <a:t>antara</a:t>
            </a:r>
            <a:r>
              <a:rPr lang="en-US" i="1" dirty="0"/>
              <a:t> </a:t>
            </a:r>
            <a:r>
              <a:rPr lang="en-US" i="1" dirty="0" err="1"/>
              <a:t>benar</a:t>
            </a:r>
            <a:r>
              <a:rPr lang="en-US" i="1" dirty="0"/>
              <a:t> </a:t>
            </a:r>
            <a:r>
              <a:rPr lang="en-US" i="1" dirty="0" err="1"/>
              <a:t>dan</a:t>
            </a:r>
            <a:r>
              <a:rPr lang="en-US" i="1" dirty="0"/>
              <a:t> </a:t>
            </a:r>
            <a:r>
              <a:rPr lang="en-US" i="1" dirty="0" err="1"/>
              <a:t>salah</a:t>
            </a:r>
            <a:r>
              <a:rPr lang="en-US" i="1" dirty="0"/>
              <a:t>; </a:t>
            </a:r>
            <a:endParaRPr lang="en-US" i="1" dirty="0" smtClean="0"/>
          </a:p>
          <a:p>
            <a:pPr marL="514350" indent="-514350" algn="just">
              <a:buAutoNum type="arabicParenBoth"/>
            </a:pPr>
            <a:r>
              <a:rPr lang="en-US" b="1" dirty="0" err="1" smtClean="0"/>
              <a:t>Etika</a:t>
            </a:r>
            <a:r>
              <a:rPr lang="en-US" i="1" dirty="0" smtClean="0"/>
              <a:t> </a:t>
            </a:r>
            <a:r>
              <a:rPr lang="en-US" i="1" dirty="0"/>
              <a:t>yang </a:t>
            </a:r>
            <a:r>
              <a:rPr lang="en-US" i="1" dirty="0" err="1" smtClean="0"/>
              <a:t>dapat</a:t>
            </a:r>
            <a:r>
              <a:rPr lang="en-US" i="1" dirty="0" smtClean="0"/>
              <a:t> </a:t>
            </a:r>
            <a:r>
              <a:rPr lang="en-US" i="1" dirty="0" err="1" smtClean="0"/>
              <a:t>membedakan</a:t>
            </a:r>
            <a:r>
              <a:rPr lang="en-US" i="1" dirty="0" smtClean="0"/>
              <a:t> </a:t>
            </a:r>
            <a:r>
              <a:rPr lang="en-US" i="1" dirty="0" err="1" smtClean="0"/>
              <a:t>antara</a:t>
            </a:r>
            <a:r>
              <a:rPr lang="en-US" i="1" dirty="0" smtClean="0"/>
              <a:t> </a:t>
            </a:r>
            <a:r>
              <a:rPr lang="en-US" i="1" dirty="0" err="1"/>
              <a:t>baik</a:t>
            </a:r>
            <a:r>
              <a:rPr lang="en-US" i="1" dirty="0"/>
              <a:t> </a:t>
            </a:r>
            <a:r>
              <a:rPr lang="en-US" i="1" dirty="0" err="1"/>
              <a:t>dan</a:t>
            </a:r>
            <a:r>
              <a:rPr lang="en-US" i="1" dirty="0"/>
              <a:t> </a:t>
            </a:r>
            <a:r>
              <a:rPr lang="en-US" i="1" dirty="0" err="1"/>
              <a:t>buruk</a:t>
            </a:r>
            <a:r>
              <a:rPr lang="en-US" i="1" dirty="0"/>
              <a:t>; </a:t>
            </a:r>
            <a:endParaRPr lang="en-US" i="1" dirty="0" smtClean="0"/>
          </a:p>
          <a:p>
            <a:pPr marL="514350" indent="-514350" algn="just">
              <a:buAutoNum type="arabicParenBoth"/>
            </a:pPr>
            <a:r>
              <a:rPr lang="en-US" b="1" dirty="0" err="1" smtClean="0"/>
              <a:t>Estetika</a:t>
            </a:r>
            <a:r>
              <a:rPr lang="en-US" i="1" dirty="0" smtClean="0"/>
              <a:t> </a:t>
            </a:r>
            <a:r>
              <a:rPr lang="en-US" i="1" dirty="0"/>
              <a:t>yang </a:t>
            </a:r>
            <a:r>
              <a:rPr lang="en-US" i="1" dirty="0" err="1"/>
              <a:t>dapat</a:t>
            </a:r>
            <a:r>
              <a:rPr lang="en-US" i="1" dirty="0"/>
              <a:t> </a:t>
            </a:r>
            <a:r>
              <a:rPr lang="en-US" i="1" dirty="0" err="1" smtClean="0"/>
              <a:t>membedakan</a:t>
            </a:r>
            <a:r>
              <a:rPr lang="en-US" i="1" dirty="0" smtClean="0"/>
              <a:t> </a:t>
            </a:r>
            <a:r>
              <a:rPr lang="en-US" i="1" dirty="0" err="1" smtClean="0"/>
              <a:t>antara</a:t>
            </a:r>
            <a:r>
              <a:rPr lang="en-US" i="1" dirty="0" smtClean="0"/>
              <a:t> </a:t>
            </a:r>
            <a:r>
              <a:rPr lang="en-US" i="1" dirty="0" err="1"/>
              <a:t>indah</a:t>
            </a:r>
            <a:r>
              <a:rPr lang="en-US" i="1" dirty="0"/>
              <a:t> </a:t>
            </a:r>
            <a:r>
              <a:rPr lang="en-US" i="1" dirty="0" err="1"/>
              <a:t>dan</a:t>
            </a:r>
            <a:r>
              <a:rPr lang="en-US" i="1" dirty="0"/>
              <a:t> </a:t>
            </a:r>
            <a:r>
              <a:rPr lang="en-US" i="1" dirty="0" err="1"/>
              <a:t>jelek</a:t>
            </a:r>
            <a:r>
              <a:rPr lang="en-US" i="1" dirty="0"/>
              <a:t>. </a:t>
            </a:r>
            <a:endParaRPr lang="en-US" i="1" dirty="0" smtClean="0"/>
          </a:p>
          <a:p>
            <a:pPr marL="514350" indent="-514350" algn="just">
              <a:buNone/>
            </a:pPr>
            <a:r>
              <a:rPr lang="en-US" i="1" dirty="0" smtClean="0"/>
              <a:t>              </a:t>
            </a:r>
            <a:r>
              <a:rPr lang="en-US" i="1" dirty="0" err="1" smtClean="0"/>
              <a:t>Kepekaan</a:t>
            </a:r>
            <a:r>
              <a:rPr lang="en-US" i="1" dirty="0" smtClean="0"/>
              <a:t> </a:t>
            </a:r>
            <a:r>
              <a:rPr lang="en-US" i="1" dirty="0" err="1"/>
              <a:t>indra</a:t>
            </a:r>
            <a:r>
              <a:rPr lang="en-US" i="1" dirty="0"/>
              <a:t> yang </a:t>
            </a:r>
            <a:r>
              <a:rPr lang="en-US" i="1" dirty="0" err="1"/>
              <a:t>dimiliki</a:t>
            </a:r>
            <a:r>
              <a:rPr lang="en-US" i="1" dirty="0"/>
              <a:t>, </a:t>
            </a:r>
            <a:r>
              <a:rPr lang="en-US" i="1" dirty="0" err="1"/>
              <a:t>merupakan</a:t>
            </a:r>
            <a:r>
              <a:rPr lang="en-US" i="1" dirty="0"/>
              <a:t> </a:t>
            </a:r>
            <a:r>
              <a:rPr lang="en-US" i="1" dirty="0" smtClean="0"/>
              <a:t>modal </a:t>
            </a:r>
            <a:r>
              <a:rPr lang="en-US" i="1" dirty="0" err="1" smtClean="0"/>
              <a:t>dasar</a:t>
            </a:r>
            <a:r>
              <a:rPr lang="en-US" i="1" dirty="0" smtClean="0"/>
              <a:t> </a:t>
            </a:r>
            <a:r>
              <a:rPr lang="en-US" i="1" dirty="0" err="1"/>
              <a:t>dalam</a:t>
            </a:r>
            <a:r>
              <a:rPr lang="en-US" i="1" dirty="0"/>
              <a:t> </a:t>
            </a:r>
            <a:r>
              <a:rPr lang="en-US" i="1" dirty="0" err="1"/>
              <a:t>memperoleh</a:t>
            </a:r>
            <a:r>
              <a:rPr lang="en-US" i="1" dirty="0"/>
              <a:t> </a:t>
            </a:r>
            <a:r>
              <a:rPr lang="en-US" i="1" dirty="0" err="1"/>
              <a:t>pengetahuan</a:t>
            </a:r>
            <a:r>
              <a:rPr lang="en-US" i="1" dirty="0"/>
              <a:t> </a:t>
            </a:r>
            <a:r>
              <a:rPr lang="en-US" i="1" dirty="0" err="1"/>
              <a:t>tersebut</a:t>
            </a:r>
            <a:r>
              <a:rPr lang="en-US" i="1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458200" cy="6324600"/>
          </a:xfrm>
        </p:spPr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en-US" dirty="0" smtClean="0"/>
              <a:t>            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wujud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 yang </a:t>
            </a:r>
            <a:r>
              <a:rPr lang="en-US" dirty="0" err="1"/>
              <a:t>dimiliki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/>
              <a:t>ilmiah</a:t>
            </a:r>
            <a:r>
              <a:rPr lang="en-US" dirty="0"/>
              <a:t> yang </a:t>
            </a:r>
            <a:r>
              <a:rPr lang="en-US" dirty="0" err="1"/>
              <a:t>lazim</a:t>
            </a:r>
            <a:r>
              <a:rPr lang="en-US" dirty="0"/>
              <a:t> </a:t>
            </a:r>
            <a:r>
              <a:rPr lang="en-US" dirty="0" err="1"/>
              <a:t>dikatakan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“</a:t>
            </a:r>
            <a:r>
              <a:rPr lang="en-US" dirty="0" err="1"/>
              <a:t>ilmu</a:t>
            </a:r>
            <a:r>
              <a:rPr lang="en-US" dirty="0"/>
              <a:t>”.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/>
              <a:t>, </a:t>
            </a:r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dikatakan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. </a:t>
            </a:r>
            <a:r>
              <a:rPr lang="en-US" i="1" dirty="0" err="1" smtClean="0">
                <a:solidFill>
                  <a:srgbClr val="FF0000"/>
                </a:solidFill>
              </a:rPr>
              <a:t>Ilmu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adalah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pengetahuan</a:t>
            </a:r>
            <a:r>
              <a:rPr lang="en-US" i="1" dirty="0">
                <a:solidFill>
                  <a:srgbClr val="FF0000"/>
                </a:solidFill>
              </a:rPr>
              <a:t> yang </a:t>
            </a:r>
            <a:r>
              <a:rPr lang="en-US" i="1" dirty="0" err="1">
                <a:solidFill>
                  <a:srgbClr val="FF0000"/>
                </a:solidFill>
              </a:rPr>
              <a:t>didasari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oleh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dua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teori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kebenaran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yaitu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koherensi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dan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korespondensi</a:t>
            </a:r>
            <a:r>
              <a:rPr lang="en-US" i="1" dirty="0">
                <a:solidFill>
                  <a:srgbClr val="FF0000"/>
                </a:solidFill>
              </a:rPr>
              <a:t>.</a:t>
            </a:r>
            <a:r>
              <a:rPr lang="en-US" dirty="0"/>
              <a:t> </a:t>
            </a:r>
            <a:r>
              <a:rPr lang="en-US" dirty="0" err="1">
                <a:solidFill>
                  <a:srgbClr val="00B050"/>
                </a:solidFill>
              </a:rPr>
              <a:t>Koherensi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 err="1">
                <a:solidFill>
                  <a:srgbClr val="00B050"/>
                </a:solidFill>
              </a:rPr>
              <a:t>menyatakan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 err="1">
                <a:solidFill>
                  <a:srgbClr val="00B050"/>
                </a:solidFill>
              </a:rPr>
              <a:t>bahwa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 err="1">
                <a:solidFill>
                  <a:srgbClr val="00B050"/>
                </a:solidFill>
              </a:rPr>
              <a:t>sesuatu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pernyataan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sv-SE" dirty="0" smtClean="0">
                <a:solidFill>
                  <a:srgbClr val="00B050"/>
                </a:solidFill>
              </a:rPr>
              <a:t>dikatakan </a:t>
            </a:r>
            <a:r>
              <a:rPr lang="sv-SE" dirty="0">
                <a:solidFill>
                  <a:srgbClr val="00B050"/>
                </a:solidFill>
              </a:rPr>
              <a:t>benar jika pernyataan tersebut konsisten dengan </a:t>
            </a:r>
            <a:r>
              <a:rPr lang="sv-SE" dirty="0" smtClean="0">
                <a:solidFill>
                  <a:srgbClr val="00B050"/>
                </a:solidFill>
              </a:rPr>
              <a:t>pernyataan </a:t>
            </a:r>
            <a:r>
              <a:rPr lang="en-US" dirty="0" err="1" smtClean="0">
                <a:solidFill>
                  <a:srgbClr val="00B050"/>
                </a:solidFill>
              </a:rPr>
              <a:t>sebelumnya</a:t>
            </a:r>
            <a:r>
              <a:rPr lang="en-US" dirty="0"/>
              <a:t>. </a:t>
            </a:r>
            <a:r>
              <a:rPr lang="en-US" dirty="0" err="1"/>
              <a:t>Koherensi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 </a:t>
            </a:r>
            <a:r>
              <a:rPr lang="en-US" dirty="0" err="1"/>
              <a:t>diperoleh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logis</a:t>
            </a:r>
            <a:r>
              <a:rPr lang="en-US" dirty="0" smtClean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berpikir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rasional</a:t>
            </a:r>
            <a:r>
              <a:rPr lang="en-US" dirty="0"/>
              <a:t>. </a:t>
            </a:r>
            <a:r>
              <a:rPr lang="en-US" dirty="0" smtClean="0"/>
              <a:t>            </a:t>
            </a:r>
          </a:p>
          <a:p>
            <a:pPr algn="just">
              <a:buNone/>
            </a:pPr>
            <a:r>
              <a:rPr lang="en-US" dirty="0"/>
              <a:t> </a:t>
            </a:r>
            <a:r>
              <a:rPr lang="en-US" dirty="0" smtClean="0"/>
              <a:t>            </a:t>
            </a:r>
          </a:p>
          <a:p>
            <a:pPr algn="just">
              <a:buNone/>
            </a:pPr>
            <a:r>
              <a:rPr lang="en-US" dirty="0"/>
              <a:t> </a:t>
            </a:r>
            <a:r>
              <a:rPr lang="en-US" dirty="0" smtClean="0"/>
              <a:t>             </a:t>
            </a:r>
            <a:r>
              <a:rPr lang="en-US" i="1" dirty="0" err="1" smtClean="0">
                <a:solidFill>
                  <a:srgbClr val="00B050"/>
                </a:solidFill>
              </a:rPr>
              <a:t>Korespondensi</a:t>
            </a:r>
            <a:r>
              <a:rPr lang="en-US" i="1" dirty="0" smtClean="0">
                <a:solidFill>
                  <a:srgbClr val="00B050"/>
                </a:solidFill>
              </a:rPr>
              <a:t> </a:t>
            </a:r>
            <a:r>
              <a:rPr lang="en-US" i="1" dirty="0" err="1">
                <a:solidFill>
                  <a:srgbClr val="00B050"/>
                </a:solidFill>
              </a:rPr>
              <a:t>menyatakan</a:t>
            </a:r>
            <a:r>
              <a:rPr lang="en-US" i="1" dirty="0">
                <a:solidFill>
                  <a:srgbClr val="00B050"/>
                </a:solidFill>
              </a:rPr>
              <a:t> </a:t>
            </a:r>
            <a:r>
              <a:rPr lang="en-US" i="1" dirty="0" err="1">
                <a:solidFill>
                  <a:srgbClr val="00B050"/>
                </a:solidFill>
              </a:rPr>
              <a:t>bahwa</a:t>
            </a:r>
            <a:r>
              <a:rPr lang="en-US" i="1" dirty="0">
                <a:solidFill>
                  <a:srgbClr val="00B050"/>
                </a:solidFill>
              </a:rPr>
              <a:t> </a:t>
            </a:r>
            <a:r>
              <a:rPr lang="en-US" i="1" dirty="0" err="1" smtClean="0">
                <a:solidFill>
                  <a:srgbClr val="00B050"/>
                </a:solidFill>
              </a:rPr>
              <a:t>suatu</a:t>
            </a:r>
            <a:r>
              <a:rPr lang="en-US" i="1" dirty="0" smtClean="0">
                <a:solidFill>
                  <a:srgbClr val="00B050"/>
                </a:solidFill>
              </a:rPr>
              <a:t> </a:t>
            </a:r>
            <a:r>
              <a:rPr lang="en-US" i="1" dirty="0" err="1" smtClean="0">
                <a:solidFill>
                  <a:srgbClr val="00B050"/>
                </a:solidFill>
              </a:rPr>
              <a:t>pernyataan</a:t>
            </a:r>
            <a:r>
              <a:rPr lang="en-US" i="1" dirty="0" smtClean="0">
                <a:solidFill>
                  <a:srgbClr val="00B050"/>
                </a:solidFill>
              </a:rPr>
              <a:t> </a:t>
            </a:r>
            <a:r>
              <a:rPr lang="en-US" i="1" dirty="0" err="1">
                <a:solidFill>
                  <a:srgbClr val="00B050"/>
                </a:solidFill>
              </a:rPr>
              <a:t>dikatakan</a:t>
            </a:r>
            <a:r>
              <a:rPr lang="en-US" i="1" dirty="0">
                <a:solidFill>
                  <a:srgbClr val="00B050"/>
                </a:solidFill>
              </a:rPr>
              <a:t> </a:t>
            </a:r>
            <a:r>
              <a:rPr lang="en-US" i="1" dirty="0" err="1">
                <a:solidFill>
                  <a:srgbClr val="00B050"/>
                </a:solidFill>
              </a:rPr>
              <a:t>benar</a:t>
            </a:r>
            <a:r>
              <a:rPr lang="en-US" i="1" dirty="0">
                <a:solidFill>
                  <a:srgbClr val="00B050"/>
                </a:solidFill>
              </a:rPr>
              <a:t> </a:t>
            </a:r>
            <a:r>
              <a:rPr lang="en-US" i="1" dirty="0" err="1">
                <a:solidFill>
                  <a:srgbClr val="00B050"/>
                </a:solidFill>
              </a:rPr>
              <a:t>jika</a:t>
            </a:r>
            <a:r>
              <a:rPr lang="en-US" i="1" dirty="0">
                <a:solidFill>
                  <a:srgbClr val="00B050"/>
                </a:solidFill>
              </a:rPr>
              <a:t> </a:t>
            </a:r>
            <a:r>
              <a:rPr lang="en-US" i="1" dirty="0" err="1">
                <a:solidFill>
                  <a:srgbClr val="00B050"/>
                </a:solidFill>
              </a:rPr>
              <a:t>pernyataan</a:t>
            </a:r>
            <a:r>
              <a:rPr lang="en-US" i="1" dirty="0">
                <a:solidFill>
                  <a:srgbClr val="00B050"/>
                </a:solidFill>
              </a:rPr>
              <a:t> </a:t>
            </a:r>
            <a:r>
              <a:rPr lang="en-US" i="1" dirty="0" err="1">
                <a:solidFill>
                  <a:srgbClr val="00B050"/>
                </a:solidFill>
              </a:rPr>
              <a:t>tersebut</a:t>
            </a:r>
            <a:r>
              <a:rPr lang="en-US" i="1" dirty="0">
                <a:solidFill>
                  <a:srgbClr val="00B050"/>
                </a:solidFill>
              </a:rPr>
              <a:t> </a:t>
            </a:r>
            <a:r>
              <a:rPr lang="en-US" i="1" dirty="0" err="1">
                <a:solidFill>
                  <a:srgbClr val="00B050"/>
                </a:solidFill>
              </a:rPr>
              <a:t>didasarkan</a:t>
            </a:r>
            <a:r>
              <a:rPr lang="en-US" i="1" dirty="0">
                <a:solidFill>
                  <a:srgbClr val="00B050"/>
                </a:solidFill>
              </a:rPr>
              <a:t> </a:t>
            </a:r>
            <a:r>
              <a:rPr lang="en-US" i="1" dirty="0" err="1">
                <a:solidFill>
                  <a:srgbClr val="00B050"/>
                </a:solidFill>
              </a:rPr>
              <a:t>atas</a:t>
            </a:r>
            <a:r>
              <a:rPr lang="en-US" i="1" dirty="0">
                <a:solidFill>
                  <a:srgbClr val="00B050"/>
                </a:solidFill>
              </a:rPr>
              <a:t> </a:t>
            </a:r>
            <a:r>
              <a:rPr lang="en-US" i="1" dirty="0" err="1" smtClean="0">
                <a:solidFill>
                  <a:srgbClr val="00B050"/>
                </a:solidFill>
              </a:rPr>
              <a:t>fakta</a:t>
            </a:r>
            <a:r>
              <a:rPr lang="en-US" i="1" dirty="0" smtClean="0">
                <a:solidFill>
                  <a:srgbClr val="00B050"/>
                </a:solidFill>
              </a:rPr>
              <a:t> </a:t>
            </a:r>
            <a:r>
              <a:rPr lang="en-US" i="1" dirty="0" err="1" smtClean="0">
                <a:solidFill>
                  <a:srgbClr val="00B050"/>
                </a:solidFill>
              </a:rPr>
              <a:t>atau</a:t>
            </a:r>
            <a:r>
              <a:rPr lang="en-US" i="1" dirty="0" smtClean="0">
                <a:solidFill>
                  <a:srgbClr val="00B050"/>
                </a:solidFill>
              </a:rPr>
              <a:t> </a:t>
            </a:r>
            <a:r>
              <a:rPr lang="en-US" i="1" dirty="0" err="1">
                <a:solidFill>
                  <a:srgbClr val="00B050"/>
                </a:solidFill>
              </a:rPr>
              <a:t>realita</a:t>
            </a:r>
            <a:r>
              <a:rPr lang="en-US" dirty="0"/>
              <a:t>. </a:t>
            </a:r>
            <a:r>
              <a:rPr lang="en-US" dirty="0" err="1" smtClean="0"/>
              <a:t>Korespondensi</a:t>
            </a:r>
            <a:r>
              <a:rPr lang="en-US" dirty="0" smtClean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 </a:t>
            </a:r>
            <a:r>
              <a:rPr lang="en-US" dirty="0" err="1"/>
              <a:t>diperoleh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empirik</a:t>
            </a:r>
            <a:r>
              <a:rPr lang="en-US" dirty="0" smtClean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bertolak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fakta</a:t>
            </a:r>
            <a:r>
              <a:rPr lang="en-US" dirty="0"/>
              <a:t>. </a:t>
            </a:r>
            <a:endParaRPr lang="en-US" dirty="0" smtClean="0"/>
          </a:p>
          <a:p>
            <a:pPr algn="just">
              <a:buNone/>
            </a:pPr>
            <a:endParaRPr lang="en-US" dirty="0" smtClean="0"/>
          </a:p>
          <a:p>
            <a:pPr algn="just">
              <a:buNone/>
            </a:pPr>
            <a:r>
              <a:rPr lang="en-US" dirty="0"/>
              <a:t> </a:t>
            </a:r>
            <a:r>
              <a:rPr lang="en-US" dirty="0" smtClean="0"/>
              <a:t>             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2400" y="5638800"/>
            <a:ext cx="8763000" cy="91440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  <a:latin typeface="Algerian" pitchFamily="82" charset="0"/>
              </a:rPr>
              <a:t>Dengan</a:t>
            </a:r>
            <a:r>
              <a:rPr lang="en-US" dirty="0" smtClean="0">
                <a:solidFill>
                  <a:schemeClr val="tx1"/>
                </a:solidFill>
                <a:latin typeface="Algerian" pitchFamily="8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lgerian" pitchFamily="82" charset="0"/>
              </a:rPr>
              <a:t>demikian</a:t>
            </a:r>
            <a:r>
              <a:rPr lang="en-US" dirty="0" smtClean="0">
                <a:solidFill>
                  <a:schemeClr val="tx1"/>
                </a:solidFill>
                <a:latin typeface="Algerian" pitchFamily="82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Algerian" pitchFamily="82" charset="0"/>
              </a:rPr>
              <a:t>kebenaran</a:t>
            </a:r>
            <a:r>
              <a:rPr lang="en-US" dirty="0" smtClean="0">
                <a:solidFill>
                  <a:schemeClr val="tx1"/>
                </a:solidFill>
                <a:latin typeface="Algerian" pitchFamily="8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lgerian" pitchFamily="82" charset="0"/>
              </a:rPr>
              <a:t>ilmu</a:t>
            </a:r>
            <a:r>
              <a:rPr lang="en-US" dirty="0" smtClean="0">
                <a:solidFill>
                  <a:schemeClr val="tx1"/>
                </a:solidFill>
                <a:latin typeface="Algerian" pitchFamily="8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lgerian" pitchFamily="82" charset="0"/>
              </a:rPr>
              <a:t>harus</a:t>
            </a:r>
            <a:r>
              <a:rPr lang="en-US" dirty="0" smtClean="0">
                <a:solidFill>
                  <a:schemeClr val="tx1"/>
                </a:solidFill>
                <a:latin typeface="Algerian" pitchFamily="8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lgerian" pitchFamily="82" charset="0"/>
              </a:rPr>
              <a:t>dapat</a:t>
            </a:r>
            <a:r>
              <a:rPr lang="en-US" dirty="0" smtClean="0">
                <a:solidFill>
                  <a:schemeClr val="tx1"/>
                </a:solidFill>
                <a:latin typeface="Algerian" pitchFamily="8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lgerian" pitchFamily="82" charset="0"/>
              </a:rPr>
              <a:t>dideskripsikan</a:t>
            </a:r>
            <a:r>
              <a:rPr lang="en-US" dirty="0" smtClean="0">
                <a:solidFill>
                  <a:schemeClr val="tx1"/>
                </a:solidFill>
                <a:latin typeface="Algerian" pitchFamily="8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lgerian" pitchFamily="82" charset="0"/>
              </a:rPr>
              <a:t>secara</a:t>
            </a:r>
            <a:r>
              <a:rPr lang="en-US" dirty="0" smtClean="0">
                <a:solidFill>
                  <a:schemeClr val="tx1"/>
                </a:solidFill>
                <a:latin typeface="Algerian" pitchFamily="8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lgerian" pitchFamily="82" charset="0"/>
              </a:rPr>
              <a:t>rasional</a:t>
            </a:r>
            <a:r>
              <a:rPr lang="en-US" dirty="0" smtClean="0">
                <a:solidFill>
                  <a:schemeClr val="tx1"/>
                </a:solidFill>
                <a:latin typeface="Algerian" pitchFamily="8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lgerian" pitchFamily="82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Algerian" pitchFamily="8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lgerian" pitchFamily="82" charset="0"/>
              </a:rPr>
              <a:t>dibuktikan</a:t>
            </a:r>
            <a:r>
              <a:rPr lang="en-US" dirty="0" smtClean="0">
                <a:solidFill>
                  <a:schemeClr val="tx1"/>
                </a:solidFill>
                <a:latin typeface="Algerian" pitchFamily="8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lgerian" pitchFamily="82" charset="0"/>
              </a:rPr>
              <a:t>secara</a:t>
            </a:r>
            <a:r>
              <a:rPr lang="en-US" dirty="0" smtClean="0">
                <a:solidFill>
                  <a:schemeClr val="tx1"/>
                </a:solidFill>
                <a:latin typeface="Algerian" pitchFamily="8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lgerian" pitchFamily="82" charset="0"/>
              </a:rPr>
              <a:t>empirik</a:t>
            </a:r>
            <a:r>
              <a:rPr lang="en-US" dirty="0" smtClean="0">
                <a:solidFill>
                  <a:srgbClr val="0070C0"/>
                </a:solidFill>
              </a:rPr>
              <a:t>.</a:t>
            </a:r>
            <a:endParaRPr lang="en-US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752600" y="457200"/>
            <a:ext cx="5562600" cy="76200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i="1" dirty="0" err="1" smtClean="0">
                <a:solidFill>
                  <a:schemeClr val="tx1"/>
                </a:solidFill>
              </a:rPr>
              <a:t>koherensi</a:t>
            </a:r>
            <a:r>
              <a:rPr lang="en-US" sz="3200" i="1" dirty="0" smtClean="0">
                <a:solidFill>
                  <a:schemeClr val="tx1"/>
                </a:solidFill>
              </a:rPr>
              <a:t> </a:t>
            </a:r>
            <a:r>
              <a:rPr lang="en-US" sz="3200" i="1" dirty="0" err="1" smtClean="0">
                <a:solidFill>
                  <a:schemeClr val="tx1"/>
                </a:solidFill>
              </a:rPr>
              <a:t>dan</a:t>
            </a:r>
            <a:r>
              <a:rPr lang="en-US" sz="3200" i="1" dirty="0" smtClean="0">
                <a:solidFill>
                  <a:schemeClr val="tx1"/>
                </a:solidFill>
              </a:rPr>
              <a:t> </a:t>
            </a:r>
            <a:r>
              <a:rPr lang="en-US" sz="3200" i="1" dirty="0" err="1" smtClean="0">
                <a:solidFill>
                  <a:schemeClr val="tx1"/>
                </a:solidFill>
              </a:rPr>
              <a:t>korespondensi</a:t>
            </a:r>
            <a:endParaRPr lang="en-US" sz="3200" dirty="0" smtClean="0">
              <a:solidFill>
                <a:schemeClr val="tx1"/>
              </a:solidFill>
            </a:endParaRPr>
          </a:p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914400" y="1600200"/>
            <a:ext cx="7543800" cy="609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latin typeface="Arial Black" pitchFamily="34" charset="0"/>
              </a:rPr>
              <a:t>cara</a:t>
            </a:r>
            <a:r>
              <a:rPr lang="en-US" sz="2400" b="1" dirty="0">
                <a:latin typeface="Arial Black" pitchFamily="34" charset="0"/>
              </a:rPr>
              <a:t> </a:t>
            </a:r>
            <a:r>
              <a:rPr lang="en-US" sz="2400" b="1" dirty="0" err="1">
                <a:latin typeface="Arial Black" pitchFamily="34" charset="0"/>
              </a:rPr>
              <a:t>mendapatkan</a:t>
            </a:r>
            <a:r>
              <a:rPr lang="en-US" sz="2400" b="1" dirty="0">
                <a:latin typeface="Arial Black" pitchFamily="34" charset="0"/>
              </a:rPr>
              <a:t> </a:t>
            </a:r>
            <a:r>
              <a:rPr lang="en-US" sz="2400" b="1" dirty="0" err="1">
                <a:latin typeface="Arial Black" pitchFamily="34" charset="0"/>
              </a:rPr>
              <a:t>kebenaran</a:t>
            </a:r>
            <a:r>
              <a:rPr lang="en-US" sz="2400" b="1" dirty="0">
                <a:latin typeface="Arial Black" pitchFamily="34" charset="0"/>
              </a:rPr>
              <a:t> </a:t>
            </a:r>
            <a:r>
              <a:rPr lang="en-US" sz="2400" b="1" dirty="0" err="1">
                <a:latin typeface="Arial Black" pitchFamily="34" charset="0"/>
              </a:rPr>
              <a:t>ilmiah</a:t>
            </a:r>
            <a:endParaRPr lang="en-US" sz="2400" b="1" dirty="0">
              <a:latin typeface="Arial Black" pitchFamily="34" charset="0"/>
            </a:endParaRPr>
          </a:p>
        </p:txBody>
      </p:sp>
      <p:sp>
        <p:nvSpPr>
          <p:cNvPr id="7" name="Down Arrow 6"/>
          <p:cNvSpPr/>
          <p:nvPr/>
        </p:nvSpPr>
        <p:spPr>
          <a:xfrm flipH="1">
            <a:off x="4572000" y="1219200"/>
            <a:ext cx="152400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133600" y="2895600"/>
            <a:ext cx="4876800" cy="685800"/>
          </a:xfrm>
          <a:prstGeom prst="rect">
            <a:avLst/>
          </a:prstGeom>
        </p:spPr>
        <p:style>
          <a:lnRef idx="1">
            <a:schemeClr val="accent4"/>
          </a:lnRef>
          <a:fillRef idx="1002">
            <a:schemeClr val="dk2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>
                <a:solidFill>
                  <a:schemeClr val="tx1"/>
                </a:solidFill>
              </a:rPr>
              <a:t>Penelitian</a:t>
            </a:r>
            <a:endParaRPr lang="en-US" sz="4400" b="1" dirty="0">
              <a:solidFill>
                <a:schemeClr val="tx1"/>
              </a:solidFill>
            </a:endParaRPr>
          </a:p>
        </p:txBody>
      </p:sp>
      <p:sp>
        <p:nvSpPr>
          <p:cNvPr id="9" name="Up Arrow 8"/>
          <p:cNvSpPr/>
          <p:nvPr/>
        </p:nvSpPr>
        <p:spPr>
          <a:xfrm>
            <a:off x="3352800" y="2209800"/>
            <a:ext cx="2590800" cy="685800"/>
          </a:xfrm>
          <a:prstGeom prst="up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/>
              <a:t>melalu</a:t>
            </a:r>
            <a:r>
              <a:rPr lang="en-US" sz="2400" dirty="0" err="1" smtClean="0"/>
              <a:t>i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 noChangeArrowheads="1"/>
          </p:cNvSpPr>
          <p:nvPr>
            <p:ph type="title"/>
          </p:nvPr>
        </p:nvSpPr>
        <p:spPr>
          <a:xfrm>
            <a:off x="685800" y="333375"/>
            <a:ext cx="7772400" cy="581025"/>
          </a:xfrm>
        </p:spPr>
        <p:txBody>
          <a:bodyPr/>
          <a:lstStyle/>
          <a:p>
            <a:r>
              <a:rPr lang="en-US" sz="3200" b="1" dirty="0" smtClean="0"/>
              <a:t>BEBERAPA DEFINISI “PENELITIAN”</a:t>
            </a:r>
            <a:endParaRPr lang="en-US" altLang="id-ID" sz="3200" b="1" dirty="0" smtClean="0">
              <a:solidFill>
                <a:srgbClr val="FF0000"/>
              </a:solidFill>
            </a:endParaRPr>
          </a:p>
        </p:txBody>
      </p:sp>
      <p:sp>
        <p:nvSpPr>
          <p:cNvPr id="5123" name="Content Placeholder 2">
            <a:extLst>
              <a:ext uri="{FF2B5EF4-FFF2-40B4-BE49-F238E27FC236}"/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5800" y="1066800"/>
            <a:ext cx="7772400" cy="5675313"/>
          </a:xfrm>
        </p:spPr>
        <p:txBody>
          <a:bodyPr>
            <a:normAutofit fontScale="85000" lnSpcReduction="10000"/>
          </a:bodyPr>
          <a:lstStyle/>
          <a:p>
            <a:pPr>
              <a:buFontTx/>
              <a:buNone/>
              <a:defRPr/>
            </a:pPr>
            <a:r>
              <a:rPr lang="id-ID" sz="2400" b="1" dirty="0"/>
              <a:t>Secara etimologi ;</a:t>
            </a:r>
          </a:p>
          <a:p>
            <a:pPr algn="just">
              <a:buFontTx/>
              <a:buNone/>
              <a:defRPr/>
            </a:pPr>
            <a:r>
              <a:rPr lang="id-ID" b="1" dirty="0"/>
              <a:t> </a:t>
            </a:r>
            <a:r>
              <a:rPr lang="en-US" b="1" dirty="0" smtClean="0"/>
              <a:t>            </a:t>
            </a:r>
            <a:r>
              <a:rPr lang="id-ID" b="1" i="1" dirty="0" smtClean="0"/>
              <a:t>penelitian </a:t>
            </a:r>
            <a:r>
              <a:rPr lang="id-ID" b="1" i="1" dirty="0"/>
              <a:t>dari bahasa </a:t>
            </a:r>
            <a:r>
              <a:rPr lang="id-ID" b="1" i="1" dirty="0" smtClean="0"/>
              <a:t>ing</a:t>
            </a:r>
            <a:r>
              <a:rPr lang="en-US" b="1" i="1" dirty="0" smtClean="0"/>
              <a:t>g</a:t>
            </a:r>
            <a:r>
              <a:rPr lang="id-ID" b="1" i="1" dirty="0" smtClean="0"/>
              <a:t>ris</a:t>
            </a:r>
            <a:r>
              <a:rPr lang="id-ID" b="1" i="1" dirty="0"/>
              <a:t>, yaitu dari kata </a:t>
            </a:r>
            <a:r>
              <a:rPr lang="id-ID" b="1" i="1" dirty="0" smtClean="0"/>
              <a:t>re</a:t>
            </a:r>
            <a:r>
              <a:rPr lang="en-US" b="1" i="1" dirty="0" smtClean="0"/>
              <a:t> </a:t>
            </a:r>
            <a:r>
              <a:rPr lang="id-ID" b="1" i="1" dirty="0" smtClean="0"/>
              <a:t>dan </a:t>
            </a:r>
            <a:r>
              <a:rPr lang="id-ID" b="1" i="1" dirty="0"/>
              <a:t>search. </a:t>
            </a:r>
            <a:r>
              <a:rPr lang="id-ID" b="1" i="1" dirty="0">
                <a:solidFill>
                  <a:srgbClr val="FF0000"/>
                </a:solidFill>
              </a:rPr>
              <a:t>Re berarti kembali </a:t>
            </a:r>
            <a:r>
              <a:rPr lang="id-ID" b="1" i="1" dirty="0"/>
              <a:t>atau berulang-ulang, dan </a:t>
            </a:r>
            <a:r>
              <a:rPr lang="id-ID" b="1" i="1" dirty="0">
                <a:solidFill>
                  <a:srgbClr val="FF0000"/>
                </a:solidFill>
              </a:rPr>
              <a:t>search berarti mencari</a:t>
            </a:r>
            <a:r>
              <a:rPr lang="id-ID" b="1" i="1" dirty="0"/>
              <a:t>, </a:t>
            </a:r>
            <a:r>
              <a:rPr lang="id-ID" b="1" i="1" dirty="0">
                <a:solidFill>
                  <a:srgbClr val="FF0000"/>
                </a:solidFill>
              </a:rPr>
              <a:t>menjelajahi, atau menemukan makna kembali secara berulang-ulang</a:t>
            </a:r>
            <a:r>
              <a:rPr lang="id-ID" b="1" i="1" dirty="0"/>
              <a:t>. Kata “menemukan makna kembali” mengandung konotasi bahwa penelitian bersifat  ex-post facto yaitu ; membedah, mengangkat atau merekonstruksi fenomena yang sudah ada yang selama </a:t>
            </a:r>
            <a:r>
              <a:rPr lang="id-ID" b="1" i="1" dirty="0" smtClean="0"/>
              <a:t>ini</a:t>
            </a:r>
            <a:r>
              <a:rPr lang="en-US" b="1" i="1" dirty="0" smtClean="0"/>
              <a:t> </a:t>
            </a:r>
            <a:r>
              <a:rPr lang="id-ID" b="1" i="1" dirty="0" smtClean="0"/>
              <a:t>masih </a:t>
            </a:r>
            <a:r>
              <a:rPr lang="id-ID" b="1" i="1" dirty="0"/>
              <a:t>tersembunyi (Sudarwan Danim</a:t>
            </a:r>
            <a:r>
              <a:rPr lang="id-ID" b="1" i="1" dirty="0" smtClean="0"/>
              <a:t>).</a:t>
            </a:r>
            <a:endParaRPr lang="en-US" b="1" i="1" dirty="0" smtClean="0"/>
          </a:p>
          <a:p>
            <a:pPr algn="just">
              <a:buFontTx/>
              <a:buNone/>
              <a:defRPr/>
            </a:pPr>
            <a:endParaRPr lang="id-ID" sz="1800" b="1" i="1" dirty="0"/>
          </a:p>
          <a:p>
            <a:pPr algn="just">
              <a:buNone/>
              <a:defRPr/>
            </a:pPr>
            <a:r>
              <a:rPr lang="en-US" altLang="id-ID" b="1" i="1" dirty="0" smtClean="0"/>
              <a:t>            </a:t>
            </a:r>
            <a:r>
              <a:rPr lang="en-US" altLang="id-ID" b="1" i="1" dirty="0" err="1" smtClean="0"/>
              <a:t>Penelitian</a:t>
            </a:r>
            <a:r>
              <a:rPr lang="en-US" altLang="id-ID" dirty="0" smtClean="0"/>
              <a:t> </a:t>
            </a:r>
            <a:r>
              <a:rPr lang="en-US" altLang="id-ID" dirty="0"/>
              <a:t>: </a:t>
            </a:r>
            <a:r>
              <a:rPr lang="en-US" altLang="id-ID" i="1" dirty="0" err="1"/>
              <a:t>proses</a:t>
            </a:r>
            <a:r>
              <a:rPr lang="en-US" altLang="id-ID" i="1" dirty="0"/>
              <a:t> </a:t>
            </a:r>
            <a:r>
              <a:rPr lang="en-US" altLang="id-ID" i="1" dirty="0" err="1"/>
              <a:t>penemuan</a:t>
            </a:r>
            <a:r>
              <a:rPr lang="en-US" altLang="id-ID" i="1" dirty="0"/>
              <a:t> yang </a:t>
            </a:r>
            <a:r>
              <a:rPr lang="en-US" altLang="id-ID" i="1" dirty="0" err="1"/>
              <a:t>mempunyai</a:t>
            </a:r>
            <a:r>
              <a:rPr lang="en-US" altLang="id-ID" i="1" dirty="0"/>
              <a:t> </a:t>
            </a:r>
            <a:r>
              <a:rPr lang="en-US" altLang="id-ID" i="1" dirty="0" err="1"/>
              <a:t>karakteristik</a:t>
            </a:r>
            <a:r>
              <a:rPr lang="en-US" altLang="id-ID" i="1" dirty="0"/>
              <a:t> </a:t>
            </a:r>
            <a:r>
              <a:rPr lang="en-US" altLang="id-ID" i="1" dirty="0" err="1"/>
              <a:t>sistematis</a:t>
            </a:r>
            <a:r>
              <a:rPr lang="en-US" altLang="id-ID" i="1" dirty="0"/>
              <a:t>, </a:t>
            </a:r>
            <a:r>
              <a:rPr lang="en-US" altLang="id-ID" i="1" dirty="0" err="1"/>
              <a:t>terkontrol</a:t>
            </a:r>
            <a:r>
              <a:rPr lang="en-US" altLang="id-ID" i="1" dirty="0"/>
              <a:t>, </a:t>
            </a:r>
            <a:r>
              <a:rPr lang="en-US" altLang="id-ID" i="1" dirty="0" err="1"/>
              <a:t>empiris</a:t>
            </a:r>
            <a:r>
              <a:rPr lang="en-US" altLang="id-ID" i="1" dirty="0"/>
              <a:t> </a:t>
            </a:r>
            <a:r>
              <a:rPr lang="en-US" altLang="id-ID" i="1" dirty="0" err="1"/>
              <a:t>dan</a:t>
            </a:r>
            <a:r>
              <a:rPr lang="en-US" altLang="id-ID" i="1" dirty="0"/>
              <a:t> </a:t>
            </a:r>
            <a:r>
              <a:rPr lang="en-US" altLang="id-ID" i="1" dirty="0" err="1"/>
              <a:t>mendasarkan</a:t>
            </a:r>
            <a:r>
              <a:rPr lang="en-US" altLang="id-ID" i="1" dirty="0"/>
              <a:t> </a:t>
            </a:r>
            <a:r>
              <a:rPr lang="en-US" altLang="id-ID" i="1" dirty="0" err="1"/>
              <a:t>pada</a:t>
            </a:r>
            <a:r>
              <a:rPr lang="en-US" altLang="id-ID" i="1" dirty="0"/>
              <a:t> </a:t>
            </a:r>
            <a:r>
              <a:rPr lang="en-US" altLang="id-ID" i="1" dirty="0" err="1"/>
              <a:t>teori</a:t>
            </a:r>
            <a:r>
              <a:rPr lang="en-US" altLang="id-ID" i="1" dirty="0"/>
              <a:t> </a:t>
            </a:r>
            <a:r>
              <a:rPr lang="en-US" altLang="id-ID" i="1" dirty="0" err="1"/>
              <a:t>dan</a:t>
            </a:r>
            <a:r>
              <a:rPr lang="en-US" altLang="id-ID" i="1" dirty="0"/>
              <a:t> </a:t>
            </a:r>
            <a:r>
              <a:rPr lang="en-US" altLang="id-ID" i="1" dirty="0" err="1"/>
              <a:t>hipotesis</a:t>
            </a:r>
            <a:r>
              <a:rPr lang="en-US" altLang="id-ID" i="1" dirty="0"/>
              <a:t>.</a:t>
            </a:r>
            <a:r>
              <a:rPr lang="en-US" altLang="id-ID" dirty="0"/>
              <a:t> (</a:t>
            </a:r>
            <a:r>
              <a:rPr lang="en-US" altLang="id-ID" dirty="0" err="1"/>
              <a:t>Kerlinger</a:t>
            </a:r>
            <a:r>
              <a:rPr lang="en-US" altLang="id-ID" dirty="0"/>
              <a:t>, 1986</a:t>
            </a:r>
            <a:r>
              <a:rPr lang="en-US" altLang="id-ID" b="1" dirty="0">
                <a:solidFill>
                  <a:srgbClr val="C00000"/>
                </a:solidFill>
              </a:rPr>
              <a:t> </a:t>
            </a:r>
            <a:r>
              <a:rPr lang="en-US" altLang="id-ID" b="1" dirty="0"/>
              <a:t>)</a:t>
            </a:r>
          </a:p>
          <a:p>
            <a:pPr>
              <a:buFontTx/>
              <a:buNone/>
              <a:defRPr/>
            </a:pPr>
            <a:endParaRPr lang="en-US" altLang="id-ID" sz="36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Content Placeholder 2"/>
          <p:cNvSpPr>
            <a:spLocks noGrp="1" noChangeArrowheads="1"/>
          </p:cNvSpPr>
          <p:nvPr>
            <p:ph idx="1"/>
          </p:nvPr>
        </p:nvSpPr>
        <p:spPr>
          <a:xfrm>
            <a:off x="685800" y="457200"/>
            <a:ext cx="7772400" cy="5619750"/>
          </a:xfrm>
          <a:ln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sz="2400" b="1" i="1" dirty="0" smtClean="0"/>
              <a:t>            </a:t>
            </a:r>
            <a:r>
              <a:rPr lang="en-US" sz="2400" b="1" i="1" dirty="0" err="1" smtClean="0"/>
              <a:t>penelitian</a:t>
            </a:r>
            <a:r>
              <a:rPr lang="en-US" sz="2400" b="1" i="1" dirty="0" smtClean="0"/>
              <a:t> </a:t>
            </a:r>
            <a:r>
              <a:rPr lang="en-US" sz="2400" i="1" dirty="0" err="1" smtClean="0"/>
              <a:t>adalah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langkah</a:t>
            </a:r>
            <a:r>
              <a:rPr lang="en-US" sz="2400" i="1" dirty="0" smtClean="0"/>
              <a:t> </a:t>
            </a:r>
            <a:r>
              <a:rPr lang="en-US" sz="2400" i="1" dirty="0" err="1"/>
              <a:t>sistematis</a:t>
            </a:r>
            <a:r>
              <a:rPr lang="en-US" sz="2400" i="1" dirty="0"/>
              <a:t> </a:t>
            </a:r>
            <a:r>
              <a:rPr lang="en-US" sz="2400" i="1" dirty="0" err="1"/>
              <a:t>dalam</a:t>
            </a:r>
            <a:r>
              <a:rPr lang="en-US" sz="2400" i="1" dirty="0"/>
              <a:t> </a:t>
            </a:r>
            <a:r>
              <a:rPr lang="en-US" sz="2400" i="1" dirty="0" err="1"/>
              <a:t>upaya</a:t>
            </a:r>
            <a:r>
              <a:rPr lang="en-US" sz="2400" i="1" dirty="0"/>
              <a:t> </a:t>
            </a:r>
            <a:r>
              <a:rPr lang="en-US" sz="2400" i="1" dirty="0" err="1"/>
              <a:t>memecahkan</a:t>
            </a:r>
            <a:r>
              <a:rPr lang="en-US" sz="2400" i="1" dirty="0"/>
              <a:t> </a:t>
            </a:r>
            <a:r>
              <a:rPr lang="en-US" sz="2400" i="1" dirty="0" err="1"/>
              <a:t>masalah</a:t>
            </a:r>
            <a:r>
              <a:rPr lang="en-US" sz="2400" i="1" dirty="0"/>
              <a:t>. </a:t>
            </a:r>
            <a:r>
              <a:rPr lang="en-US" sz="2400" i="1" dirty="0" err="1" smtClean="0"/>
              <a:t>Penelitian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merupakan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penelaahan</a:t>
            </a:r>
            <a:r>
              <a:rPr lang="en-US" sz="2400" i="1" dirty="0" smtClean="0"/>
              <a:t> </a:t>
            </a:r>
            <a:r>
              <a:rPr lang="en-US" sz="2400" i="1" dirty="0" err="1"/>
              <a:t>terkendali</a:t>
            </a:r>
            <a:r>
              <a:rPr lang="en-US" sz="2400" i="1" dirty="0"/>
              <a:t> yang </a:t>
            </a:r>
            <a:r>
              <a:rPr lang="en-US" sz="2400" i="1" dirty="0" err="1"/>
              <a:t>mengandung</a:t>
            </a:r>
            <a:r>
              <a:rPr lang="en-US" sz="2400" i="1" dirty="0"/>
              <a:t> </a:t>
            </a:r>
            <a:r>
              <a:rPr lang="en-US" sz="2400" i="1" dirty="0" err="1"/>
              <a:t>dua</a:t>
            </a:r>
            <a:r>
              <a:rPr lang="en-US" sz="2400" i="1" dirty="0"/>
              <a:t> </a:t>
            </a:r>
            <a:r>
              <a:rPr lang="en-US" sz="2400" i="1" dirty="0" err="1"/>
              <a:t>hal</a:t>
            </a:r>
            <a:r>
              <a:rPr lang="en-US" sz="2400" i="1" dirty="0"/>
              <a:t> </a:t>
            </a:r>
            <a:r>
              <a:rPr lang="en-US" sz="2400" i="1" dirty="0" err="1"/>
              <a:t>pokok</a:t>
            </a:r>
            <a:r>
              <a:rPr lang="en-US" sz="2400" i="1" dirty="0"/>
              <a:t> </a:t>
            </a:r>
            <a:r>
              <a:rPr lang="en-US" sz="2400" i="1" dirty="0" err="1"/>
              <a:t>yaitu</a:t>
            </a:r>
            <a:r>
              <a:rPr lang="en-US" sz="2400" i="1" dirty="0"/>
              <a:t> </a:t>
            </a:r>
            <a:r>
              <a:rPr lang="en-US" sz="2400" i="1" dirty="0" smtClean="0"/>
              <a:t>                            </a:t>
            </a:r>
            <a:r>
              <a:rPr lang="en-US" sz="2400" i="1" dirty="0" err="1" smtClean="0">
                <a:solidFill>
                  <a:srgbClr val="FF0000"/>
                </a:solidFill>
              </a:rPr>
              <a:t>Logika</a:t>
            </a:r>
            <a:r>
              <a:rPr lang="en-US" sz="2400" i="1" dirty="0" smtClean="0">
                <a:solidFill>
                  <a:srgbClr val="FF0000"/>
                </a:solidFill>
              </a:rPr>
              <a:t> </a:t>
            </a:r>
            <a:r>
              <a:rPr lang="en-US" sz="2400" i="1" dirty="0" err="1" smtClean="0">
                <a:solidFill>
                  <a:srgbClr val="FF0000"/>
                </a:solidFill>
              </a:rPr>
              <a:t>berpikir</a:t>
            </a:r>
            <a:r>
              <a:rPr lang="en-US" sz="2400" i="1" dirty="0" smtClean="0">
                <a:solidFill>
                  <a:srgbClr val="FF0000"/>
                </a:solidFill>
              </a:rPr>
              <a:t> </a:t>
            </a:r>
            <a:r>
              <a:rPr lang="en-US" sz="2400" i="1" dirty="0" err="1" smtClean="0"/>
              <a:t>dan</a:t>
            </a:r>
            <a:r>
              <a:rPr lang="en-US" sz="2400" i="1" dirty="0" smtClean="0"/>
              <a:t> </a:t>
            </a:r>
            <a:r>
              <a:rPr lang="en-US" sz="2400" i="1" dirty="0"/>
              <a:t>data </a:t>
            </a:r>
            <a:r>
              <a:rPr lang="en-US" sz="2400" i="1" dirty="0" err="1"/>
              <a:t>atau</a:t>
            </a:r>
            <a:r>
              <a:rPr lang="en-US" sz="2400" i="1" dirty="0"/>
              <a:t> </a:t>
            </a:r>
            <a:r>
              <a:rPr lang="en-US" sz="2400" i="1" dirty="0" err="1"/>
              <a:t>informasi</a:t>
            </a:r>
            <a:r>
              <a:rPr lang="en-US" sz="2400" i="1" dirty="0"/>
              <a:t> </a:t>
            </a:r>
            <a:r>
              <a:rPr lang="en-US" sz="2400" i="1" dirty="0" smtClean="0"/>
              <a:t>yang </a:t>
            </a:r>
            <a:r>
              <a:rPr lang="en-US" sz="2400" i="1" dirty="0" err="1" smtClean="0"/>
              <a:t>dikumpulkan</a:t>
            </a:r>
            <a:r>
              <a:rPr lang="en-US" sz="2400" i="1" dirty="0"/>
              <a:t> </a:t>
            </a:r>
            <a:r>
              <a:rPr lang="en-US" sz="2400" i="1" dirty="0" smtClean="0"/>
              <a:t>    </a:t>
            </a:r>
            <a:r>
              <a:rPr lang="en-US" sz="2400" i="1" dirty="0" err="1" smtClean="0"/>
              <a:t>secara</a:t>
            </a:r>
            <a:r>
              <a:rPr lang="en-US" sz="2400" i="1" dirty="0" smtClean="0"/>
              <a:t>    </a:t>
            </a:r>
            <a:r>
              <a:rPr lang="en-US" sz="2400" i="1" dirty="0" err="1" smtClean="0">
                <a:solidFill>
                  <a:srgbClr val="FF0000"/>
                </a:solidFill>
              </a:rPr>
              <a:t>Empiris</a:t>
            </a:r>
            <a:r>
              <a:rPr lang="en-US" sz="2400" i="1" dirty="0" smtClean="0"/>
              <a:t>  (</a:t>
            </a:r>
            <a:r>
              <a:rPr lang="en-US" sz="2400" i="1" dirty="0" err="1" smtClean="0"/>
              <a:t>Sudjana</a:t>
            </a:r>
            <a:r>
              <a:rPr lang="en-US" sz="2400" i="1" dirty="0" smtClean="0"/>
              <a:t>,  2001).</a:t>
            </a:r>
            <a:endParaRPr lang="en-US" sz="2400" b="1" i="1" dirty="0">
              <a:solidFill>
                <a:srgbClr val="C00000"/>
              </a:solidFill>
            </a:endParaRPr>
          </a:p>
          <a:p>
            <a:pPr algn="just"/>
            <a:endParaRPr lang="en-US" altLang="id-ID" sz="2800" i="1" dirty="0" smtClean="0"/>
          </a:p>
          <a:p>
            <a:pPr algn="ctr"/>
            <a:endParaRPr lang="en-US" altLang="id-ID" dirty="0" smtClean="0"/>
          </a:p>
          <a:p>
            <a:endParaRPr lang="id-ID" dirty="0" smtClean="0"/>
          </a:p>
        </p:txBody>
      </p:sp>
      <p:cxnSp>
        <p:nvCxnSpPr>
          <p:cNvPr id="5" name="Straight Arrow Connector 4"/>
          <p:cNvCxnSpPr/>
          <p:nvPr/>
        </p:nvCxnSpPr>
        <p:spPr>
          <a:xfrm rot="5400000">
            <a:off x="1524794" y="2285206"/>
            <a:ext cx="762000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Rounded Rectangle 5"/>
          <p:cNvSpPr/>
          <p:nvPr/>
        </p:nvSpPr>
        <p:spPr>
          <a:xfrm>
            <a:off x="609600" y="2667000"/>
            <a:ext cx="3657600" cy="24384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err="1"/>
              <a:t>tampak</a:t>
            </a:r>
            <a:r>
              <a:rPr lang="en-US" sz="2000" b="1" dirty="0"/>
              <a:t> </a:t>
            </a:r>
            <a:r>
              <a:rPr lang="en-US" sz="2000" b="1" dirty="0" err="1"/>
              <a:t>dalam</a:t>
            </a:r>
            <a:r>
              <a:rPr lang="en-US" sz="2000" b="1" dirty="0"/>
              <a:t> </a:t>
            </a:r>
            <a:r>
              <a:rPr lang="en-US" sz="2000" b="1" dirty="0" err="1"/>
              <a:t>langkah-langkah</a:t>
            </a:r>
            <a:r>
              <a:rPr lang="en-US" sz="2000" b="1" dirty="0"/>
              <a:t> </a:t>
            </a:r>
            <a:r>
              <a:rPr lang="en-US" sz="2000" b="1" dirty="0" err="1"/>
              <a:t>sistematis</a:t>
            </a:r>
            <a:r>
              <a:rPr lang="en-US" sz="2000" b="1" dirty="0"/>
              <a:t> </a:t>
            </a:r>
            <a:r>
              <a:rPr lang="en-US" sz="2000" b="1" dirty="0" err="1"/>
              <a:t>mulai</a:t>
            </a:r>
            <a:r>
              <a:rPr lang="en-US" sz="2000" b="1" dirty="0"/>
              <a:t> </a:t>
            </a:r>
            <a:r>
              <a:rPr lang="en-US" sz="2000" b="1" dirty="0" err="1"/>
              <a:t>dari</a:t>
            </a:r>
            <a:endParaRPr lang="en-US" sz="2000" b="1" dirty="0"/>
          </a:p>
          <a:p>
            <a:pPr algn="ctr"/>
            <a:r>
              <a:rPr lang="en-US" sz="2000" b="1" dirty="0" err="1"/>
              <a:t>pengumpulan</a:t>
            </a:r>
            <a:r>
              <a:rPr lang="en-US" sz="2000" b="1" dirty="0"/>
              <a:t>, </a:t>
            </a:r>
            <a:r>
              <a:rPr lang="en-US" sz="2000" b="1" dirty="0" err="1" smtClean="0"/>
              <a:t>Penyusunan</a:t>
            </a:r>
            <a:r>
              <a:rPr lang="en-US" sz="2000" b="1" dirty="0" smtClean="0"/>
              <a:t>, </a:t>
            </a:r>
            <a:r>
              <a:rPr lang="en-US" sz="2000" b="1" dirty="0" err="1" smtClean="0"/>
              <a:t>penyajian</a:t>
            </a:r>
            <a:r>
              <a:rPr lang="en-US" sz="2000" b="1" dirty="0" smtClean="0"/>
              <a:t>, </a:t>
            </a:r>
            <a:r>
              <a:rPr lang="en-US" sz="2000" b="1" dirty="0" err="1" smtClean="0"/>
              <a:t>pengolahan</a:t>
            </a:r>
            <a:r>
              <a:rPr lang="en-US" sz="2000" b="1" dirty="0"/>
              <a:t>, </a:t>
            </a:r>
            <a:r>
              <a:rPr lang="en-US" sz="2000" b="1" dirty="0" err="1"/>
              <a:t>analisis</a:t>
            </a:r>
            <a:r>
              <a:rPr lang="en-US" sz="2000" b="1" dirty="0"/>
              <a:t>, </a:t>
            </a:r>
            <a:r>
              <a:rPr lang="en-US" sz="2000" b="1" dirty="0" err="1"/>
              <a:t>penafsiran</a:t>
            </a:r>
            <a:r>
              <a:rPr lang="en-US" sz="2000" b="1" dirty="0"/>
              <a:t> </a:t>
            </a:r>
            <a:r>
              <a:rPr lang="en-US" sz="2000" b="1" dirty="0" err="1"/>
              <a:t>dan</a:t>
            </a:r>
            <a:r>
              <a:rPr lang="en-US" sz="2000" b="1" dirty="0"/>
              <a:t> </a:t>
            </a:r>
            <a:r>
              <a:rPr lang="en-US" sz="2000" b="1" dirty="0" err="1"/>
              <a:t>pengujian</a:t>
            </a:r>
            <a:r>
              <a:rPr lang="en-US" sz="2000" b="1" dirty="0"/>
              <a:t> data </a:t>
            </a:r>
            <a:r>
              <a:rPr lang="en-US" sz="2000" b="1" dirty="0" err="1"/>
              <a:t>sampai</a:t>
            </a:r>
            <a:endParaRPr lang="en-US" sz="2000" b="1" dirty="0"/>
          </a:p>
          <a:p>
            <a:pPr algn="ctr"/>
            <a:r>
              <a:rPr lang="en-US" sz="2000" b="1" dirty="0" err="1"/>
              <a:t>diperolehnya</a:t>
            </a:r>
            <a:r>
              <a:rPr lang="en-US" sz="2000" b="1" dirty="0"/>
              <a:t> </a:t>
            </a:r>
            <a:r>
              <a:rPr lang="en-US" sz="2000" b="1" dirty="0" err="1"/>
              <a:t>suatau</a:t>
            </a:r>
            <a:r>
              <a:rPr lang="en-US" sz="2000" b="1" dirty="0"/>
              <a:t> </a:t>
            </a:r>
            <a:r>
              <a:rPr lang="en-US" sz="2000" b="1" dirty="0" err="1"/>
              <a:t>kesimpulan</a:t>
            </a:r>
            <a:endParaRPr lang="en-US" sz="2000" b="1" dirty="0"/>
          </a:p>
        </p:txBody>
      </p:sp>
      <p:sp>
        <p:nvSpPr>
          <p:cNvPr id="10" name="Rounded Rectangle 9"/>
          <p:cNvSpPr/>
          <p:nvPr/>
        </p:nvSpPr>
        <p:spPr>
          <a:xfrm>
            <a:off x="5029200" y="2819400"/>
            <a:ext cx="3505200" cy="22860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err="1"/>
              <a:t>jika</a:t>
            </a:r>
            <a:r>
              <a:rPr lang="en-US" sz="2000" b="1" dirty="0"/>
              <a:t> </a:t>
            </a:r>
            <a:r>
              <a:rPr lang="en-US" sz="2000" b="1" dirty="0" err="1"/>
              <a:t>sumber</a:t>
            </a:r>
            <a:endParaRPr lang="en-US" sz="2000" b="1" dirty="0"/>
          </a:p>
          <a:p>
            <a:pPr algn="ctr"/>
            <a:r>
              <a:rPr lang="en-US" sz="2000" b="1" dirty="0"/>
              <a:t>data </a:t>
            </a:r>
            <a:r>
              <a:rPr lang="en-US" sz="2000" b="1" dirty="0" err="1"/>
              <a:t>mengambarkan</a:t>
            </a:r>
            <a:r>
              <a:rPr lang="en-US" sz="2000" b="1" dirty="0"/>
              <a:t> </a:t>
            </a:r>
            <a:r>
              <a:rPr lang="en-US" sz="2000" b="1" dirty="0" err="1"/>
              <a:t>fakta</a:t>
            </a:r>
            <a:r>
              <a:rPr lang="en-US" sz="2000" b="1" dirty="0"/>
              <a:t> yang </a:t>
            </a:r>
            <a:r>
              <a:rPr lang="en-US" sz="2000" b="1" dirty="0" err="1"/>
              <a:t>terjadi</a:t>
            </a:r>
            <a:r>
              <a:rPr lang="en-US" sz="2000" b="1" dirty="0"/>
              <a:t> </a:t>
            </a:r>
            <a:r>
              <a:rPr lang="en-US" sz="2000" b="1" dirty="0" err="1"/>
              <a:t>bukan</a:t>
            </a:r>
            <a:r>
              <a:rPr lang="en-US" sz="2000" b="1" dirty="0"/>
              <a:t> </a:t>
            </a:r>
            <a:r>
              <a:rPr lang="en-US" sz="2000" b="1" dirty="0" err="1"/>
              <a:t>sekedar</a:t>
            </a:r>
            <a:r>
              <a:rPr lang="en-US" sz="2000" b="1" dirty="0"/>
              <a:t> </a:t>
            </a:r>
            <a:r>
              <a:rPr lang="en-US" sz="2000" b="1" dirty="0" err="1"/>
              <a:t>pemikiran</a:t>
            </a:r>
            <a:r>
              <a:rPr lang="en-US" sz="2000" b="1" dirty="0"/>
              <a:t> </a:t>
            </a:r>
            <a:r>
              <a:rPr lang="en-US" sz="2000" b="1" dirty="0" err="1"/>
              <a:t>atau</a:t>
            </a:r>
            <a:endParaRPr lang="en-US" sz="2000" b="1" dirty="0"/>
          </a:p>
          <a:p>
            <a:pPr algn="ctr"/>
            <a:r>
              <a:rPr lang="en-US" sz="2000" b="1" dirty="0" err="1"/>
              <a:t>rekayasa</a:t>
            </a:r>
            <a:r>
              <a:rPr lang="en-US" sz="2000" b="1" dirty="0"/>
              <a:t> </a:t>
            </a:r>
            <a:r>
              <a:rPr lang="en-US" sz="2000" b="1" dirty="0" err="1"/>
              <a:t>peneliti</a:t>
            </a:r>
            <a:endParaRPr lang="en-US" sz="2000" b="1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2819400" y="2362200"/>
            <a:ext cx="3429000" cy="4572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0" name="Up Arrow Callout 19"/>
          <p:cNvSpPr/>
          <p:nvPr/>
        </p:nvSpPr>
        <p:spPr>
          <a:xfrm>
            <a:off x="1676400" y="4114800"/>
            <a:ext cx="6019800" cy="1905000"/>
          </a:xfrm>
          <a:prstGeom prst="upArrowCallout">
            <a:avLst>
              <a:gd name="adj1" fmla="val 11526"/>
              <a:gd name="adj2" fmla="val 14245"/>
              <a:gd name="adj3" fmla="val 25000"/>
              <a:gd name="adj4" fmla="val 400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err="1">
                <a:solidFill>
                  <a:schemeClr val="tx1"/>
                </a:solidFill>
              </a:rPr>
              <a:t>Penelitian</a:t>
            </a:r>
            <a:r>
              <a:rPr lang="en-US" sz="1400" b="1" dirty="0">
                <a:solidFill>
                  <a:schemeClr val="tx1"/>
                </a:solidFill>
              </a:rPr>
              <a:t> </a:t>
            </a:r>
            <a:r>
              <a:rPr lang="en-US" sz="1400" b="1" dirty="0" err="1">
                <a:solidFill>
                  <a:schemeClr val="tx1"/>
                </a:solidFill>
              </a:rPr>
              <a:t>menggabungkan</a:t>
            </a:r>
            <a:r>
              <a:rPr lang="en-US" sz="1400" b="1" dirty="0">
                <a:solidFill>
                  <a:schemeClr val="tx1"/>
                </a:solidFill>
              </a:rPr>
              <a:t> </a:t>
            </a:r>
            <a:r>
              <a:rPr lang="en-US" sz="1400" b="1" dirty="0" err="1">
                <a:solidFill>
                  <a:schemeClr val="tx1"/>
                </a:solidFill>
              </a:rPr>
              <a:t>cara</a:t>
            </a:r>
            <a:r>
              <a:rPr lang="en-US" sz="1400" b="1" dirty="0">
                <a:solidFill>
                  <a:schemeClr val="tx1"/>
                </a:solidFill>
              </a:rPr>
              <a:t> </a:t>
            </a:r>
            <a:r>
              <a:rPr lang="en-US" sz="1400" b="1" dirty="0" err="1">
                <a:solidFill>
                  <a:schemeClr val="tx1"/>
                </a:solidFill>
              </a:rPr>
              <a:t>berpikir</a:t>
            </a:r>
            <a:r>
              <a:rPr lang="en-US" sz="1400" b="1" dirty="0">
                <a:solidFill>
                  <a:schemeClr val="tx1"/>
                </a:solidFill>
              </a:rPr>
              <a:t> </a:t>
            </a:r>
            <a:r>
              <a:rPr lang="en-US" sz="1400" b="1" dirty="0" err="1">
                <a:solidFill>
                  <a:schemeClr val="tx1"/>
                </a:solidFill>
              </a:rPr>
              <a:t>rasional</a:t>
            </a:r>
            <a:r>
              <a:rPr lang="en-US" sz="1400" b="1" dirty="0">
                <a:solidFill>
                  <a:schemeClr val="tx1"/>
                </a:solidFill>
              </a:rPr>
              <a:t> yang</a:t>
            </a:r>
          </a:p>
          <a:p>
            <a:pPr algn="ctr"/>
            <a:r>
              <a:rPr lang="en-US" sz="1400" b="1" dirty="0" err="1">
                <a:solidFill>
                  <a:schemeClr val="tx1"/>
                </a:solidFill>
              </a:rPr>
              <a:t>didasari</a:t>
            </a:r>
            <a:r>
              <a:rPr lang="en-US" sz="1400" b="1" dirty="0">
                <a:solidFill>
                  <a:schemeClr val="tx1"/>
                </a:solidFill>
              </a:rPr>
              <a:t> </a:t>
            </a:r>
            <a:r>
              <a:rPr lang="en-US" sz="1400" b="1" dirty="0" err="1">
                <a:solidFill>
                  <a:schemeClr val="tx1"/>
                </a:solidFill>
              </a:rPr>
              <a:t>oleh</a:t>
            </a:r>
            <a:r>
              <a:rPr lang="en-US" sz="1400" b="1" dirty="0">
                <a:solidFill>
                  <a:schemeClr val="tx1"/>
                </a:solidFill>
              </a:rPr>
              <a:t> </a:t>
            </a:r>
            <a:r>
              <a:rPr lang="en-US" sz="1400" b="1" dirty="0" err="1">
                <a:solidFill>
                  <a:schemeClr val="tx1"/>
                </a:solidFill>
              </a:rPr>
              <a:t>logika</a:t>
            </a:r>
            <a:r>
              <a:rPr lang="en-US" sz="1400" b="1" dirty="0">
                <a:solidFill>
                  <a:schemeClr val="tx1"/>
                </a:solidFill>
              </a:rPr>
              <a:t>/</a:t>
            </a:r>
            <a:r>
              <a:rPr lang="en-US" sz="1400" b="1" dirty="0" err="1">
                <a:solidFill>
                  <a:schemeClr val="tx1"/>
                </a:solidFill>
              </a:rPr>
              <a:t>penalaran</a:t>
            </a:r>
            <a:r>
              <a:rPr lang="en-US" sz="1400" b="1" dirty="0">
                <a:solidFill>
                  <a:schemeClr val="tx1"/>
                </a:solidFill>
              </a:rPr>
              <a:t> </a:t>
            </a:r>
            <a:r>
              <a:rPr lang="en-US" sz="1400" b="1" dirty="0" err="1">
                <a:solidFill>
                  <a:schemeClr val="tx1"/>
                </a:solidFill>
              </a:rPr>
              <a:t>dan</a:t>
            </a:r>
            <a:r>
              <a:rPr lang="en-US" sz="1400" b="1" dirty="0">
                <a:solidFill>
                  <a:schemeClr val="tx1"/>
                </a:solidFill>
              </a:rPr>
              <a:t> </a:t>
            </a:r>
            <a:r>
              <a:rPr lang="en-US" sz="1400" b="1" dirty="0" err="1">
                <a:solidFill>
                  <a:schemeClr val="tx1"/>
                </a:solidFill>
              </a:rPr>
              <a:t>cara</a:t>
            </a:r>
            <a:r>
              <a:rPr lang="en-US" sz="1400" b="1" dirty="0">
                <a:solidFill>
                  <a:schemeClr val="tx1"/>
                </a:solidFill>
              </a:rPr>
              <a:t> </a:t>
            </a:r>
            <a:r>
              <a:rPr lang="en-US" sz="1400" b="1" dirty="0" err="1">
                <a:solidFill>
                  <a:schemeClr val="tx1"/>
                </a:solidFill>
              </a:rPr>
              <a:t>berpikir</a:t>
            </a:r>
            <a:r>
              <a:rPr lang="en-US" sz="1400" b="1" dirty="0">
                <a:solidFill>
                  <a:schemeClr val="tx1"/>
                </a:solidFill>
              </a:rPr>
              <a:t> </a:t>
            </a:r>
            <a:r>
              <a:rPr lang="en-US" sz="1400" b="1" dirty="0" err="1">
                <a:solidFill>
                  <a:schemeClr val="tx1"/>
                </a:solidFill>
              </a:rPr>
              <a:t>empiris</a:t>
            </a:r>
            <a:r>
              <a:rPr lang="en-US" sz="1400" b="1" dirty="0">
                <a:solidFill>
                  <a:schemeClr val="tx1"/>
                </a:solidFill>
              </a:rPr>
              <a:t> yang </a:t>
            </a:r>
            <a:r>
              <a:rPr lang="en-US" sz="1400" b="1" dirty="0" err="1">
                <a:solidFill>
                  <a:schemeClr val="tx1"/>
                </a:solidFill>
              </a:rPr>
              <a:t>didasari</a:t>
            </a:r>
            <a:r>
              <a:rPr lang="en-US" sz="1400" b="1" dirty="0">
                <a:solidFill>
                  <a:schemeClr val="tx1"/>
                </a:solidFill>
              </a:rPr>
              <a:t> </a:t>
            </a:r>
            <a:r>
              <a:rPr lang="en-US" sz="1400" b="1" dirty="0" err="1">
                <a:solidFill>
                  <a:schemeClr val="tx1"/>
                </a:solidFill>
              </a:rPr>
              <a:t>oleh</a:t>
            </a:r>
            <a:endParaRPr lang="en-US" sz="1400" b="1" dirty="0">
              <a:solidFill>
                <a:schemeClr val="tx1"/>
              </a:solidFill>
            </a:endParaRPr>
          </a:p>
          <a:p>
            <a:pPr algn="ctr"/>
            <a:r>
              <a:rPr lang="en-US" sz="1400" b="1" dirty="0" err="1">
                <a:solidFill>
                  <a:schemeClr val="tx1"/>
                </a:solidFill>
              </a:rPr>
              <a:t>fakta</a:t>
            </a:r>
            <a:r>
              <a:rPr lang="en-US" sz="1400" b="1" dirty="0">
                <a:solidFill>
                  <a:schemeClr val="tx1"/>
                </a:solidFill>
              </a:rPr>
              <a:t>/ </a:t>
            </a:r>
            <a:r>
              <a:rPr lang="en-US" sz="1400" b="1" dirty="0" err="1">
                <a:solidFill>
                  <a:schemeClr val="tx1"/>
                </a:solidFill>
              </a:rPr>
              <a:t>realita</a:t>
            </a:r>
            <a:r>
              <a:rPr lang="en-US" sz="1400" b="1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22" name="Up-Down Arrow 21"/>
          <p:cNvSpPr/>
          <p:nvPr/>
        </p:nvSpPr>
        <p:spPr>
          <a:xfrm>
            <a:off x="4267200" y="3886200"/>
            <a:ext cx="762000" cy="152400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9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3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  <p:bldP spid="20" grpId="0" animBg="1"/>
      <p:bldP spid="2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905000" y="381000"/>
          <a:ext cx="6705600" cy="57451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angle 4"/>
          <p:cNvSpPr/>
          <p:nvPr/>
        </p:nvSpPr>
        <p:spPr>
          <a:xfrm>
            <a:off x="0" y="1676400"/>
            <a:ext cx="1447800" cy="3276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</a:rPr>
              <a:t>B</a:t>
            </a:r>
          </a:p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4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langkah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pokok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metode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ilmiah</a:t>
            </a:r>
            <a:r>
              <a:rPr lang="en-US" b="1" dirty="0">
                <a:solidFill>
                  <a:schemeClr val="tx1"/>
                </a:solidFill>
              </a:rPr>
              <a:t> yang </a:t>
            </a:r>
            <a:r>
              <a:rPr lang="en-US" b="1" dirty="0" err="1">
                <a:solidFill>
                  <a:schemeClr val="tx1"/>
                </a:solidFill>
              </a:rPr>
              <a:t>akan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mendasari</a:t>
            </a:r>
            <a:endParaRPr lang="en-US" b="1" dirty="0">
              <a:solidFill>
                <a:schemeClr val="tx1"/>
              </a:solidFill>
            </a:endParaRPr>
          </a:p>
          <a:p>
            <a:pPr algn="ctr"/>
            <a:r>
              <a:rPr lang="en-US" b="1" dirty="0" err="1">
                <a:solidFill>
                  <a:schemeClr val="tx1"/>
                </a:solidFill>
              </a:rPr>
              <a:t>langkah-langkah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penelitian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1447800" y="3276600"/>
            <a:ext cx="533400" cy="838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5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>
            <a:off x="381000" y="381000"/>
            <a:ext cx="2743200" cy="91440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MERUMUSKAN MASALAH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381000" y="2057400"/>
            <a:ext cx="2743200" cy="99060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MENGAJUKAN HIPOTESIS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381000" y="3657600"/>
            <a:ext cx="2743200" cy="106680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VERIFIKASI </a:t>
            </a:r>
          </a:p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DATA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81000" y="5334000"/>
            <a:ext cx="2743200" cy="91440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MENARIK KESIMPULAN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5791200" y="1219200"/>
            <a:ext cx="2743200" cy="8382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PENGAKAJIAN TEORI</a:t>
            </a:r>
            <a:endParaRPr lang="en-US" sz="2400" b="1" dirty="0"/>
          </a:p>
        </p:txBody>
      </p:sp>
      <p:sp>
        <p:nvSpPr>
          <p:cNvPr id="15" name="Rounded Rectangle 14"/>
          <p:cNvSpPr/>
          <p:nvPr/>
        </p:nvSpPr>
        <p:spPr>
          <a:xfrm>
            <a:off x="5791200" y="2895600"/>
            <a:ext cx="2743200" cy="8382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PENGUMPULAN DAN </a:t>
            </a:r>
            <a:r>
              <a:rPr lang="en-US" b="1" dirty="0" err="1" smtClean="0"/>
              <a:t>DAN</a:t>
            </a:r>
            <a:r>
              <a:rPr lang="en-US" b="1" dirty="0" smtClean="0"/>
              <a:t> ANALSIS DATA</a:t>
            </a:r>
            <a:endParaRPr lang="en-US" b="1" dirty="0"/>
          </a:p>
        </p:txBody>
      </p:sp>
      <p:sp>
        <p:nvSpPr>
          <p:cNvPr id="16" name="Rounded Rectangle 15"/>
          <p:cNvSpPr/>
          <p:nvPr/>
        </p:nvSpPr>
        <p:spPr>
          <a:xfrm>
            <a:off x="5791200" y="4495800"/>
            <a:ext cx="2743200" cy="9906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INTERPRETASI HASIL ANALISIS DATA</a:t>
            </a:r>
            <a:endParaRPr lang="en-US" sz="2400" b="1" dirty="0"/>
          </a:p>
        </p:txBody>
      </p:sp>
      <p:sp>
        <p:nvSpPr>
          <p:cNvPr id="17" name="Bent Arrow 16"/>
          <p:cNvSpPr/>
          <p:nvPr/>
        </p:nvSpPr>
        <p:spPr>
          <a:xfrm rot="5400000">
            <a:off x="5029200" y="-1066800"/>
            <a:ext cx="304800" cy="4114800"/>
          </a:xfrm>
          <a:prstGeom prst="bentArrow">
            <a:avLst>
              <a:gd name="adj1" fmla="val 25000"/>
              <a:gd name="adj2" fmla="val 23592"/>
              <a:gd name="adj3" fmla="val 25000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19" name="Straight Arrow Connector 18"/>
          <p:cNvCxnSpPr>
            <a:stCxn id="14" idx="1"/>
          </p:cNvCxnSpPr>
          <p:nvPr/>
        </p:nvCxnSpPr>
        <p:spPr>
          <a:xfrm rot="10800000" flipV="1">
            <a:off x="1676400" y="1638300"/>
            <a:ext cx="4114800" cy="381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Down Arrow 19"/>
          <p:cNvSpPr/>
          <p:nvPr/>
        </p:nvSpPr>
        <p:spPr>
          <a:xfrm>
            <a:off x="1447800" y="1371600"/>
            <a:ext cx="228600" cy="609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Down Arrow 20"/>
          <p:cNvSpPr/>
          <p:nvPr/>
        </p:nvSpPr>
        <p:spPr>
          <a:xfrm>
            <a:off x="1447800" y="3124200"/>
            <a:ext cx="198119" cy="457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Down Arrow 21"/>
          <p:cNvSpPr/>
          <p:nvPr/>
        </p:nvSpPr>
        <p:spPr>
          <a:xfrm>
            <a:off x="1447800" y="4724400"/>
            <a:ext cx="228600" cy="533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Bent Arrow 23"/>
          <p:cNvSpPr/>
          <p:nvPr/>
        </p:nvSpPr>
        <p:spPr>
          <a:xfrm rot="5400000">
            <a:off x="5029200" y="609600"/>
            <a:ext cx="304800" cy="4114800"/>
          </a:xfrm>
          <a:prstGeom prst="bentArrow">
            <a:avLst>
              <a:gd name="adj1" fmla="val 25000"/>
              <a:gd name="adj2" fmla="val 23592"/>
              <a:gd name="adj3" fmla="val 25000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5" name="Bent Arrow 24"/>
          <p:cNvSpPr/>
          <p:nvPr/>
        </p:nvSpPr>
        <p:spPr>
          <a:xfrm rot="5400000">
            <a:off x="5029200" y="2209800"/>
            <a:ext cx="304800" cy="4114800"/>
          </a:xfrm>
          <a:prstGeom prst="bentArrow">
            <a:avLst>
              <a:gd name="adj1" fmla="val 25000"/>
              <a:gd name="adj2" fmla="val 23592"/>
              <a:gd name="adj3" fmla="val 25000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26" name="Straight Arrow Connector 25"/>
          <p:cNvCxnSpPr/>
          <p:nvPr/>
        </p:nvCxnSpPr>
        <p:spPr>
          <a:xfrm rot="10800000" flipV="1">
            <a:off x="1676400" y="3276600"/>
            <a:ext cx="4114800" cy="381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rot="10800000" flipV="1">
            <a:off x="1676400" y="4953000"/>
            <a:ext cx="4114800" cy="381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3124200" y="6324600"/>
            <a:ext cx="5715000" cy="3048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i="1" dirty="0" err="1" smtClean="0">
                <a:solidFill>
                  <a:schemeClr val="tx1"/>
                </a:solidFill>
              </a:rPr>
              <a:t>Gambar</a:t>
            </a:r>
            <a:r>
              <a:rPr lang="en-US" sz="1400" b="1" i="1" dirty="0" smtClean="0">
                <a:solidFill>
                  <a:schemeClr val="tx1"/>
                </a:solidFill>
              </a:rPr>
              <a:t>. : </a:t>
            </a:r>
            <a:r>
              <a:rPr lang="en-US" sz="1400" b="1" i="1" dirty="0" err="1" smtClean="0">
                <a:solidFill>
                  <a:schemeClr val="tx1"/>
                </a:solidFill>
              </a:rPr>
              <a:t>Metode</a:t>
            </a:r>
            <a:r>
              <a:rPr lang="en-US" sz="1400" b="1" i="1" dirty="0" smtClean="0">
                <a:solidFill>
                  <a:schemeClr val="tx1"/>
                </a:solidFill>
              </a:rPr>
              <a:t> </a:t>
            </a:r>
            <a:r>
              <a:rPr lang="en-US" sz="1400" b="1" i="1" dirty="0" err="1">
                <a:solidFill>
                  <a:schemeClr val="tx1"/>
                </a:solidFill>
              </a:rPr>
              <a:t>Ilmiah</a:t>
            </a:r>
            <a:r>
              <a:rPr lang="en-US" sz="1400" b="1" i="1" dirty="0">
                <a:solidFill>
                  <a:schemeClr val="tx1"/>
                </a:solidFill>
              </a:rPr>
              <a:t> </a:t>
            </a:r>
            <a:r>
              <a:rPr lang="en-US" sz="1400" b="1" i="1" dirty="0" err="1">
                <a:solidFill>
                  <a:schemeClr val="tx1"/>
                </a:solidFill>
              </a:rPr>
              <a:t>Sebagai</a:t>
            </a:r>
            <a:r>
              <a:rPr lang="en-US" sz="1400" b="1" i="1" dirty="0">
                <a:solidFill>
                  <a:schemeClr val="tx1"/>
                </a:solidFill>
              </a:rPr>
              <a:t> </a:t>
            </a:r>
            <a:r>
              <a:rPr lang="en-US" sz="1400" b="1" i="1" dirty="0" err="1">
                <a:solidFill>
                  <a:schemeClr val="tx1"/>
                </a:solidFill>
              </a:rPr>
              <a:t>Dasar</a:t>
            </a:r>
            <a:r>
              <a:rPr lang="en-US" sz="1400" b="1" i="1" dirty="0">
                <a:solidFill>
                  <a:schemeClr val="tx1"/>
                </a:solidFill>
              </a:rPr>
              <a:t> </a:t>
            </a:r>
            <a:r>
              <a:rPr lang="en-US" sz="1400" b="1" i="1" dirty="0" err="1">
                <a:solidFill>
                  <a:schemeClr val="tx1"/>
                </a:solidFill>
              </a:rPr>
              <a:t>Langkah-langkah</a:t>
            </a:r>
            <a:r>
              <a:rPr lang="en-US" sz="1400" b="1" i="1" dirty="0">
                <a:solidFill>
                  <a:schemeClr val="tx1"/>
                </a:solidFill>
              </a:rPr>
              <a:t> </a:t>
            </a:r>
            <a:r>
              <a:rPr lang="en-US" sz="1400" b="1" i="1" dirty="0" err="1">
                <a:solidFill>
                  <a:schemeClr val="tx1"/>
                </a:solidFill>
              </a:rPr>
              <a:t>Penelitian</a:t>
            </a:r>
            <a:endParaRPr lang="en-US" sz="1400" i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5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0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0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0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20" grpId="0" animBg="1"/>
      <p:bldP spid="21" grpId="0" animBg="1"/>
      <p:bldP spid="22" grpId="0" animBg="1"/>
      <p:bldP spid="24" grpId="0" animBg="1"/>
      <p:bldP spid="25" grpId="0" animBg="1"/>
      <p:bldP spid="28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1611</TotalTime>
  <Words>1550</Words>
  <Application>Microsoft Office PowerPoint</Application>
  <PresentationFormat>On-screen Show (4:3)</PresentationFormat>
  <Paragraphs>194</Paragraphs>
  <Slides>23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penelitian KUANTITATIF</vt:lpstr>
      <vt:lpstr>A. Hakikat Penelitian</vt:lpstr>
      <vt:lpstr>Slide 3</vt:lpstr>
      <vt:lpstr>Slide 4</vt:lpstr>
      <vt:lpstr>Slide 5</vt:lpstr>
      <vt:lpstr>BEBERAPA DEFINISI “PENELITIAN”</vt:lpstr>
      <vt:lpstr>Slide 7</vt:lpstr>
      <vt:lpstr>Slide 8</vt:lpstr>
      <vt:lpstr>Slide 9</vt:lpstr>
      <vt:lpstr>Slide 10</vt:lpstr>
      <vt:lpstr>Slide 11</vt:lpstr>
      <vt:lpstr>Slide 12</vt:lpstr>
      <vt:lpstr>Slide 13</vt:lpstr>
      <vt:lpstr>METODE PENELITIAN (Berdasarkan Pendekatan)  </vt:lpstr>
      <vt:lpstr>Contoh Penelitian Quasi Eksperimen</vt:lpstr>
      <vt:lpstr>Contoh Penelitian Deskriptif</vt:lpstr>
      <vt:lpstr>Contoh Penelitian Komparatif</vt:lpstr>
      <vt:lpstr>Contoh penelitian Assosiatif</vt:lpstr>
      <vt:lpstr>Contoh Penelitian Survey</vt:lpstr>
      <vt:lpstr>Slide 20</vt:lpstr>
      <vt:lpstr>Slide 21</vt:lpstr>
      <vt:lpstr>Slide 22</vt:lpstr>
      <vt:lpstr>Slide 23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Owner</dc:creator>
  <cp:lastModifiedBy>Owner</cp:lastModifiedBy>
  <cp:revision>95</cp:revision>
  <dcterms:created xsi:type="dcterms:W3CDTF">2018-12-15T13:12:28Z</dcterms:created>
  <dcterms:modified xsi:type="dcterms:W3CDTF">2018-12-16T16:11:14Z</dcterms:modified>
</cp:coreProperties>
</file>