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68"/>
  </p:notesMasterIdLst>
  <p:sldIdLst>
    <p:sldId id="256" r:id="rId2"/>
    <p:sldId id="257" r:id="rId3"/>
    <p:sldId id="263" r:id="rId4"/>
    <p:sldId id="264" r:id="rId5"/>
    <p:sldId id="265" r:id="rId6"/>
    <p:sldId id="357" r:id="rId7"/>
    <p:sldId id="266" r:id="rId8"/>
    <p:sldId id="267" r:id="rId9"/>
    <p:sldId id="268" r:id="rId10"/>
    <p:sldId id="269" r:id="rId11"/>
    <p:sldId id="270" r:id="rId12"/>
    <p:sldId id="271" r:id="rId13"/>
    <p:sldId id="272" r:id="rId14"/>
    <p:sldId id="273" r:id="rId15"/>
    <p:sldId id="275" r:id="rId16"/>
    <p:sldId id="324" r:id="rId17"/>
    <p:sldId id="276" r:id="rId18"/>
    <p:sldId id="323" r:id="rId19"/>
    <p:sldId id="325" r:id="rId20"/>
    <p:sldId id="277" r:id="rId21"/>
    <p:sldId id="278" r:id="rId22"/>
    <p:sldId id="326" r:id="rId23"/>
    <p:sldId id="279" r:id="rId24"/>
    <p:sldId id="363" r:id="rId25"/>
    <p:sldId id="364" r:id="rId26"/>
    <p:sldId id="365" r:id="rId27"/>
    <p:sldId id="366" r:id="rId28"/>
    <p:sldId id="367" r:id="rId29"/>
    <p:sldId id="368" r:id="rId30"/>
    <p:sldId id="369" r:id="rId31"/>
    <p:sldId id="370" r:id="rId32"/>
    <p:sldId id="371" r:id="rId33"/>
    <p:sldId id="280" r:id="rId34"/>
    <p:sldId id="281" r:id="rId35"/>
    <p:sldId id="284" r:id="rId36"/>
    <p:sldId id="285" r:id="rId37"/>
    <p:sldId id="380" r:id="rId38"/>
    <p:sldId id="381" r:id="rId39"/>
    <p:sldId id="382" r:id="rId40"/>
    <p:sldId id="383" r:id="rId41"/>
    <p:sldId id="384" r:id="rId42"/>
    <p:sldId id="385" r:id="rId43"/>
    <p:sldId id="386" r:id="rId44"/>
    <p:sldId id="387" r:id="rId45"/>
    <p:sldId id="388" r:id="rId46"/>
    <p:sldId id="389" r:id="rId47"/>
    <p:sldId id="390" r:id="rId48"/>
    <p:sldId id="391" r:id="rId49"/>
    <p:sldId id="392" r:id="rId50"/>
    <p:sldId id="372" r:id="rId51"/>
    <p:sldId id="373" r:id="rId52"/>
    <p:sldId id="374" r:id="rId53"/>
    <p:sldId id="375" r:id="rId54"/>
    <p:sldId id="376" r:id="rId55"/>
    <p:sldId id="377" r:id="rId56"/>
    <p:sldId id="287" r:id="rId57"/>
    <p:sldId id="288" r:id="rId58"/>
    <p:sldId id="378" r:id="rId59"/>
    <p:sldId id="379" r:id="rId60"/>
    <p:sldId id="358" r:id="rId61"/>
    <p:sldId id="359" r:id="rId62"/>
    <p:sldId id="360" r:id="rId63"/>
    <p:sldId id="361" r:id="rId64"/>
    <p:sldId id="362" r:id="rId65"/>
    <p:sldId id="307" r:id="rId66"/>
    <p:sldId id="327" r:id="rId6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achtiar Abna" initials="BAbn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varScale="1">
        <p:scale>
          <a:sx n="58" d="100"/>
          <a:sy n="58" d="100"/>
        </p:scale>
        <p:origin x="-16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24CEC4-B778-0345-9B74-4DC7AB4E6EC9}" type="datetimeFigureOut">
              <a:rPr lang="en-US" smtClean="0"/>
              <a:pPr/>
              <a:t>12/14/2020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D6A552-83E5-2149-BF80-C7C40AF04D8C}" type="slidenum">
              <a:rPr lang="en-US" smtClean="0"/>
              <a:pPr/>
              <a:t>‹#›</a:t>
            </a:fld>
            <a:endParaRPr lang="en-US"/>
          </a:p>
        </p:txBody>
      </p:sp>
    </p:spTree>
    <p:extLst>
      <p:ext uri="{BB962C8B-B14F-4D97-AF65-F5344CB8AC3E}">
        <p14:creationId xmlns:p14="http://schemas.microsoft.com/office/powerpoint/2010/main" xmlns="" val="174256330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dalyerni.multiply.com/journal/compose" TargetMode="External"/><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265DB6A4-DBD6-403B-AFB1-8CD20FEB45FA}" type="slidenum">
              <a:rPr lang="en-US"/>
              <a:pPr/>
              <a:t>17</a:t>
            </a:fld>
            <a:endParaRPr lang="en-US"/>
          </a:p>
        </p:txBody>
      </p:sp>
      <p:sp>
        <p:nvSpPr>
          <p:cNvPr id="33795" name="Slide Image Placeholder 1"/>
          <p:cNvSpPr>
            <a:spLocks noGrp="1" noRot="1" noChangeAspect="1" noTextEdit="1"/>
          </p:cNvSpPr>
          <p:nvPr>
            <p:ph type="sldImg"/>
          </p:nvPr>
        </p:nvSpPr>
        <p:spPr>
          <a:ln/>
        </p:spPr>
      </p:sp>
      <p:sp>
        <p:nvSpPr>
          <p:cNvPr id="33796" name="Notes Placeholder 2"/>
          <p:cNvSpPr>
            <a:spLocks noGrp="1"/>
          </p:cNvSpPr>
          <p:nvPr>
            <p:ph type="body" idx="1"/>
          </p:nvPr>
        </p:nvSpPr>
        <p:spPr>
          <a:noFill/>
          <a:ln/>
        </p:spPr>
        <p:txBody>
          <a:bodyPr/>
          <a:lstStyle/>
          <a:p>
            <a:pPr eaLnBrk="1" hangingPunct="1">
              <a:spcBef>
                <a:spcPct val="0"/>
              </a:spcBef>
            </a:pPr>
            <a:endParaRPr lang="id-ID" smtClean="0"/>
          </a:p>
        </p:txBody>
      </p:sp>
      <p:sp>
        <p:nvSpPr>
          <p:cNvPr id="3379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76866E40-B497-4EB9-9E78-94289E38D0C8}" type="slidenum">
              <a:rPr lang="en-US" sz="1200">
                <a:latin typeface="Calibri" pitchFamily="34" charset="0"/>
              </a:rPr>
              <a:pPr algn="r" eaLnBrk="1" hangingPunct="1"/>
              <a:t>17</a:t>
            </a:fld>
            <a:endParaRPr lang="en-US" sz="12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4F3C54-D7A7-C749-AF15-0FEE36CE616A}" type="slidenum">
              <a:rPr lang="en-US"/>
              <a:pPr/>
              <a:t>66</a:t>
            </a:fld>
            <a:endParaRPr lang="en-US"/>
          </a:p>
        </p:txBody>
      </p:sp>
      <p:sp>
        <p:nvSpPr>
          <p:cNvPr id="614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6147" name="Rectangle 3"/>
          <p:cNvSpPr>
            <a:spLocks noGrp="1" noChangeArrowheads="1"/>
          </p:cNvSpPr>
          <p:nvPr>
            <p:ph type="body" idx="1"/>
          </p:nvPr>
        </p:nvSpPr>
        <p:spPr/>
        <p:txBody>
          <a:bodyPr/>
          <a:lstStyle/>
          <a:p>
            <a:pPr marL="228600" indent="-228600">
              <a:lnSpc>
                <a:spcPct val="80000"/>
              </a:lnSpc>
            </a:pPr>
            <a:r>
              <a:rPr lang="sv-SE" sz="800" b="1"/>
              <a:t>A. PENGANTAR</a:t>
            </a:r>
          </a:p>
          <a:p>
            <a:pPr marL="228600" indent="-228600">
              <a:lnSpc>
                <a:spcPct val="80000"/>
              </a:lnSpc>
            </a:pPr>
            <a:r>
              <a:rPr lang="sv-SE" sz="800" b="1"/>
              <a:t> </a:t>
            </a:r>
            <a:endParaRPr lang="sv-SE" sz="800"/>
          </a:p>
          <a:p>
            <a:pPr marL="228600" indent="-228600">
              <a:lnSpc>
                <a:spcPct val="80000"/>
              </a:lnSpc>
            </a:pPr>
            <a:r>
              <a:rPr lang="sv-SE" sz="800"/>
              <a:t>Pengumpulan data berarti mencatat peristiwa atau mencatat karakteristik/atribut elemen atau mencatat nilai variabel. Selain studi dokumen, ada dua alat pengumpulan data utama lain yang harus dikuasai oleh seorang peneliti dalam menjawab permasalahan penelitian. Alat pengumpulan data di samping studi dokumen, adalah pengamatan dan wawancara. Seperti telah diketahui dalam bab sebelumnya studi dokumen sebagai alat pengumpulan data dapat berdiri sendiri, artinya dapat saja sebuah penelitian hanya menggunakan studi dokumen sebagai satu-satunya alat pengumpulan data. Sedangkan alat pengumpulan data berupa wawancara dan/atau pengamatan harus menggunakan kombinasi dengan studi dokumen yang sifatnya saling melengkapi. Apabila informasi dan data yang tidak dapat dihimpun melalui pencermatan dokumen/studi dokumen tertulis dan wawancara, maka alat pengumpulan data berupa ”diskusi kelompok” – </a:t>
            </a:r>
            <a:r>
              <a:rPr lang="sv-SE" sz="800" i="1"/>
              <a:t>focus group discussion </a:t>
            </a:r>
            <a:r>
              <a:rPr lang="sv-SE" sz="800"/>
              <a:t>menjadi pilihan dalam pengumpulan data penelitian tersebut, dimana peserta diskusi terpilih karena mempresentasikan karakter kelompok  yang diwakilinya. </a:t>
            </a:r>
          </a:p>
          <a:p>
            <a:pPr marL="228600" indent="-228600">
              <a:lnSpc>
                <a:spcPct val="80000"/>
              </a:lnSpc>
            </a:pPr>
            <a:r>
              <a:rPr lang="sv-SE" sz="800"/>
              <a:t> </a:t>
            </a:r>
          </a:p>
          <a:p>
            <a:pPr marL="228600" indent="-228600">
              <a:lnSpc>
                <a:spcPct val="80000"/>
              </a:lnSpc>
            </a:pPr>
            <a:r>
              <a:rPr lang="sv-SE" sz="800"/>
              <a:t>Penggunaan berbagai alat atau teknik pengumpulan data sangat terkait kepada permasalahan penelitian. Peneliti harus tahu dengan benar spesifikasi data yang diperlukan yang digunakan untuk menjawab tujuan penelitian. Spesifikasi data yang dikumpulkan di antaranya mengidentifikasikan konsep-konsep yang terkandung dalam tujuan penelitian. Konsep-konsep tersebut kemudian dikembangkan ke dalam definisi operasional dimana definisi operasional ini menunjuk pada variabel-variabel. Di samping itu berkaitan dengan populasi penelitian, peneliti menentukan besar dan luasnya ruang lingkup penelitian. Yang membatasi jumlah hal yang harus diamati dan/atau diwawancari adalah kemampuan peneliti, keterbatasan penelitian dan waktu penelitian berlangsung. </a:t>
            </a:r>
          </a:p>
          <a:p>
            <a:pPr marL="228600" indent="-228600">
              <a:lnSpc>
                <a:spcPct val="80000"/>
              </a:lnSpc>
            </a:pPr>
            <a:r>
              <a:rPr lang="sv-SE" sz="800"/>
              <a:t> </a:t>
            </a:r>
          </a:p>
          <a:p>
            <a:pPr marL="228600" indent="-228600">
              <a:lnSpc>
                <a:spcPct val="80000"/>
              </a:lnSpc>
            </a:pPr>
            <a:r>
              <a:rPr lang="sv-SE" sz="800"/>
              <a:t>            Dalam pengumpulan data primer, yakni data yang diambil/diperoleh langsung dari lapangan disebut sebagai penelitian lapangan/penelitian empiris/penelitian sosiologis sebagai kontra dari penelitian dokumentasi/penelitian normatif murni maka peneliti harus menguasai teknik dari alat pengumpulan data yang digunakan. Dalam pengumpulan data, setelah mengetahui dengan jelas dan jernih spesifikasi data yang diperlukan, maka peneliti dituntut memiliki kemampuan akan:</a:t>
            </a:r>
            <a:endParaRPr lang="en-US" sz="800"/>
          </a:p>
          <a:p>
            <a:pPr marL="228600" indent="-228600">
              <a:lnSpc>
                <a:spcPct val="80000"/>
              </a:lnSpc>
            </a:pPr>
            <a:r>
              <a:rPr lang="sv-SE" sz="800"/>
              <a:t>Teknik pengumpulan data yang akan dipakai;</a:t>
            </a:r>
            <a:r>
              <a:rPr lang="en-US" sz="800"/>
              <a:t> </a:t>
            </a:r>
          </a:p>
          <a:p>
            <a:pPr marL="228600" indent="-228600">
              <a:lnSpc>
                <a:spcPct val="80000"/>
              </a:lnSpc>
            </a:pPr>
            <a:r>
              <a:rPr lang="sv-SE" sz="800"/>
              <a:t>Teknik pendekatan yang digunakan (nilai rata-rata/”</a:t>
            </a:r>
            <a:r>
              <a:rPr lang="sv-SE" sz="800" i="1"/>
              <a:t>mean</a:t>
            </a:r>
            <a:r>
              <a:rPr lang="sv-SE" sz="800"/>
              <a:t>”, nilai tengah/</a:t>
            </a:r>
            <a:r>
              <a:rPr lang="sv-SE" sz="800" i="1"/>
              <a:t>”median”. </a:t>
            </a:r>
            <a:r>
              <a:rPr lang="sv-SE" sz="800"/>
              <a:t>dan lain sebagainya;</a:t>
            </a:r>
            <a:r>
              <a:rPr lang="en-US" sz="800"/>
              <a:t> </a:t>
            </a:r>
          </a:p>
          <a:p>
            <a:pPr marL="228600" indent="-228600">
              <a:lnSpc>
                <a:spcPct val="80000"/>
              </a:lnSpc>
            </a:pPr>
            <a:r>
              <a:rPr lang="sv-SE" sz="800"/>
              <a:t>Instrumen yang akan digunakan (daftar pertanyaan berupa kuesioner, panduan/pedoman wawancara, daftar pengamatan, prosiding dari </a:t>
            </a:r>
            <a:r>
              <a:rPr lang="sv-SE" sz="800" i="1"/>
              <a:t>focus group discussion</a:t>
            </a:r>
            <a:r>
              <a:rPr lang="sv-SE" sz="800"/>
              <a:t>, dlsb);</a:t>
            </a:r>
            <a:r>
              <a:rPr lang="en-US" sz="800"/>
              <a:t> </a:t>
            </a:r>
          </a:p>
          <a:p>
            <a:pPr marL="228600" indent="-228600">
              <a:lnSpc>
                <a:spcPct val="80000"/>
              </a:lnSpc>
            </a:pPr>
            <a:r>
              <a:rPr lang="sv-SE" sz="800"/>
              <a:t>Mendeskripsikan langkah-langkah atau urutan yang harus diikuti dalam penggunaan instrumen;</a:t>
            </a:r>
            <a:r>
              <a:rPr lang="en-US" sz="800"/>
              <a:t> </a:t>
            </a:r>
          </a:p>
          <a:p>
            <a:pPr marL="228600" indent="-228600">
              <a:lnSpc>
                <a:spcPct val="80000"/>
              </a:lnSpc>
            </a:pPr>
            <a:r>
              <a:rPr lang="sv-SE" sz="800"/>
              <a:t>Penggunaan instrumen haruslah dipercaya dan menggunakan standar – </a:t>
            </a:r>
            <a:r>
              <a:rPr lang="sv-SE" sz="800" i="1"/>
              <a:t>reliable</a:t>
            </a:r>
            <a:r>
              <a:rPr lang="sv-SE" sz="800"/>
              <a:t>  &amp; </a:t>
            </a:r>
            <a:r>
              <a:rPr lang="sv-SE" sz="800" i="1"/>
              <a:t>valid</a:t>
            </a:r>
            <a:r>
              <a:rPr lang="sv-SE" sz="800"/>
              <a:t>, menguasai ukuran-ukuran yang digunakan dengan standar umum berdasarkan logika.</a:t>
            </a:r>
            <a:endParaRPr lang="en-US" sz="800"/>
          </a:p>
          <a:p>
            <a:pPr marL="228600" indent="-228600">
              <a:lnSpc>
                <a:spcPct val="80000"/>
              </a:lnSpc>
            </a:pPr>
            <a:r>
              <a:rPr lang="sv-SE" sz="800"/>
              <a:t> </a:t>
            </a:r>
          </a:p>
          <a:p>
            <a:pPr marL="228600" indent="-228600">
              <a:lnSpc>
                <a:spcPct val="80000"/>
              </a:lnSpc>
            </a:pPr>
            <a:r>
              <a:rPr lang="sv-SE" sz="800"/>
              <a:t>Contoh kegiatan pengumpulan data, di antaranya: mencatat hasil jawaban tersangka, mencatat tuntutan jaksa dan keputusan hakim, berapa lama terdakwa harus menjalani hukuman mencatat tanggal terjadinya peristiwa pencurian, mencatat jumlah uang yang dicuri, mencatat tanggal penyerahan barang bukti dan nilainya. Hasil pencatatan merupakan data mentah yang nantinya perlu dilakukan pengolahan dan analisis data. </a:t>
            </a:r>
          </a:p>
          <a:p>
            <a:pPr marL="228600" indent="-228600">
              <a:lnSpc>
                <a:spcPct val="80000"/>
              </a:lnSpc>
            </a:pPr>
            <a:r>
              <a:rPr lang="sv-SE" sz="800"/>
              <a:t> </a:t>
            </a:r>
          </a:p>
          <a:p>
            <a:pPr marL="228600" indent="-228600">
              <a:lnSpc>
                <a:spcPct val="80000"/>
              </a:lnSpc>
            </a:pPr>
            <a:r>
              <a:rPr lang="sv-SE" sz="800"/>
              <a:t>Pembedaan penelitian hukum normatif dan sosiologis terletak dalam pendekatan desainnya. Penelitian hukum normatif menekankan pada langkah-langkah spekulatif-teoritis dan analisis normatif-kualitatif pada umumnya berdasarkan sumber data sekunder/dokumen/data publikasi. Sebaliknya, penelitian hukum yang sosiologis memberikan arti penting pada langkah-langkah observasi dan analisis yang bersifat empiris-kuantitatif pada umumnya berdasarkan data primer, sering disebut sebagai </a:t>
            </a:r>
            <a:r>
              <a:rPr lang="sv-SE" sz="800" i="1"/>
              <a:t>”socio-legal research”</a:t>
            </a:r>
            <a:r>
              <a:rPr lang="sv-SE" sz="800"/>
              <a:t> . </a:t>
            </a:r>
          </a:p>
          <a:p>
            <a:pPr marL="228600" indent="-228600">
              <a:lnSpc>
                <a:spcPct val="80000"/>
              </a:lnSpc>
            </a:pPr>
            <a:r>
              <a:rPr lang="sv-SE" sz="800"/>
              <a:t> </a:t>
            </a:r>
          </a:p>
          <a:p>
            <a:pPr marL="228600" indent="-228600">
              <a:lnSpc>
                <a:spcPct val="80000"/>
              </a:lnSpc>
            </a:pPr>
            <a:r>
              <a:rPr lang="sv-SE" sz="800"/>
              <a:t>Untuk mendapatkan pengetahuan dasar tentang alat/teknik pengumpulan, maka berikut ini akan dibahas istilah-istilah yang perlu dipahami dan pembahasan ringkas tentang alat/teknik pengumpulan data berupa pengamatan dan wawancara. </a:t>
            </a:r>
          </a:p>
          <a:p>
            <a:pPr marL="228600" indent="-228600">
              <a:lnSpc>
                <a:spcPct val="80000"/>
              </a:lnSpc>
            </a:pPr>
            <a:r>
              <a:rPr lang="sv-SE" sz="800"/>
              <a:t>            </a:t>
            </a:r>
          </a:p>
          <a:p>
            <a:pPr marL="228600" indent="-228600">
              <a:lnSpc>
                <a:spcPct val="80000"/>
              </a:lnSpc>
            </a:pPr>
            <a:r>
              <a:rPr lang="sv-SE" sz="800"/>
              <a:t> </a:t>
            </a:r>
            <a:endParaRPr lang="sv-SE" sz="800" b="1"/>
          </a:p>
          <a:p>
            <a:pPr marL="228600" indent="-228600">
              <a:lnSpc>
                <a:spcPct val="80000"/>
              </a:lnSpc>
            </a:pPr>
            <a:r>
              <a:rPr lang="sv-SE" sz="800" b="1"/>
              <a:t>B. ISTILAH-ISTILAH PENTING DALAM PENGUMPULAN DATA PRIMER</a:t>
            </a:r>
          </a:p>
          <a:p>
            <a:pPr marL="228600" indent="-228600">
              <a:lnSpc>
                <a:spcPct val="80000"/>
              </a:lnSpc>
            </a:pPr>
            <a:r>
              <a:rPr lang="sv-SE" sz="800" b="1"/>
              <a:t> </a:t>
            </a:r>
            <a:endParaRPr lang="sv-SE" sz="800"/>
          </a:p>
          <a:p>
            <a:pPr marL="228600" indent="-228600">
              <a:lnSpc>
                <a:spcPct val="80000"/>
              </a:lnSpc>
            </a:pPr>
            <a:r>
              <a:rPr lang="sv-SE" sz="800"/>
              <a:t>            Beberapa istilah</a:t>
            </a:r>
            <a:r>
              <a:rPr lang="sv-SE" sz="800">
                <a:hlinkClick r:id="rId3"/>
              </a:rPr>
              <a:t>[1]</a:t>
            </a:r>
            <a:r>
              <a:rPr lang="sv-SE" sz="800"/>
              <a:t> penting yang perlu dipahami oleh para peneliti di dalam penelitian pada umumnya, dan dalam pengumpulan data primer khususnya:</a:t>
            </a:r>
            <a:endParaRPr lang="en-US" sz="800"/>
          </a:p>
          <a:p>
            <a:pPr marL="228600" indent="-228600">
              <a:lnSpc>
                <a:spcPct val="80000"/>
              </a:lnSpc>
            </a:pPr>
            <a:r>
              <a:rPr lang="sv-SE" sz="800"/>
              <a:t>Unit analisis/unit sampling, atau disebut sebagai elemen, adalah sesuatu yang menjadi obyek penelitian yaitu orang, barang atau jasa. Kalau unit analisisnya adalah orang sering kita sebut sebagai ’responden”;</a:t>
            </a:r>
            <a:r>
              <a:rPr lang="en-US" sz="800"/>
              <a:t> </a:t>
            </a:r>
          </a:p>
          <a:p>
            <a:pPr marL="228600" indent="-228600">
              <a:lnSpc>
                <a:spcPct val="80000"/>
              </a:lnSpc>
            </a:pPr>
            <a:r>
              <a:rPr lang="sv-SE" sz="800"/>
              <a:t>Sampel adalah jumlah unit analisis/unit sampling/elemen dari populasi sehingga apabila sebuah populasi sebesar 1000, kemudian sebagai sampel 100, maka hal ini berarti sebesar 10% sampel. Dengan perkataan lain sampel adalah sebagian dari jumlah dan karateristik yang dimiliki oleh populasi tersebut;</a:t>
            </a:r>
            <a:r>
              <a:rPr lang="en-US" sz="800"/>
              <a:t> </a:t>
            </a:r>
          </a:p>
          <a:p>
            <a:pPr marL="228600" indent="-228600">
              <a:lnSpc>
                <a:spcPct val="80000"/>
              </a:lnSpc>
            </a:pPr>
            <a:r>
              <a:rPr lang="sv-SE" sz="800"/>
              <a:t>Populasi merupakan kumpulan lengkap dari seluruh elemen yang sejenis akan tetapi dapat dibedakan karena karakteristiknya. Misalnya seluruh mahasiswa FHUI, seluruh pembela, seluruh hakim di Indonesia, seluruh notaris di Jakarta;</a:t>
            </a:r>
            <a:r>
              <a:rPr lang="en-US" sz="800"/>
              <a:t> </a:t>
            </a:r>
          </a:p>
          <a:p>
            <a:pPr marL="228600" indent="-228600">
              <a:lnSpc>
                <a:spcPct val="80000"/>
              </a:lnSpc>
            </a:pPr>
            <a:r>
              <a:rPr lang="sv-SE" sz="800"/>
              <a:t>Sensus: jenis penelitian dimana cara pengumpulan datanya seluruh unit analisis/elemen dari populasi diteliti satu persatu. Hasilnya merupakan data sebenarnya yang disebut Parameter. Parameter juga dapat disebut sebagai karakteristik suatu populasi. </a:t>
            </a:r>
            <a:endParaRPr lang="en-US" sz="800"/>
          </a:p>
          <a:p>
            <a:pPr marL="228600" indent="-228600">
              <a:lnSpc>
                <a:spcPct val="80000"/>
              </a:lnSpc>
            </a:pPr>
            <a:r>
              <a:rPr lang="sv-SE" sz="800"/>
              <a:t>Karakteristik/parameter/atribut adalah ciri/sifat/hal-hal yang dimiliki elemen atau disebut juga semua keterangan mengenai unit analisis;</a:t>
            </a:r>
            <a:r>
              <a:rPr lang="en-US" sz="800"/>
              <a:t> </a:t>
            </a:r>
          </a:p>
          <a:p>
            <a:pPr marL="228600" indent="-228600">
              <a:lnSpc>
                <a:spcPct val="80000"/>
              </a:lnSpc>
            </a:pPr>
            <a:r>
              <a:rPr lang="sv-SE" sz="800"/>
              <a:t>Variabel adalah semua objek yang menjadi sasaran penyidikan/penelitian yaitu gejala-gejala yang menunjukan variasi, baik dalam jenisnya maupun tingkatannya. Variabel ini sesuatu yang nilainya berobah menurut waktu atau berbeda menurut elemen/tempat. Apabila dikaitkan dengan konsep, maka konsep akan terdiri satu atau lebih variabel: </a:t>
            </a:r>
            <a:endParaRPr lang="en-US" sz="800"/>
          </a:p>
          <a:p>
            <a:pPr marL="228600" indent="-228600">
              <a:lnSpc>
                <a:spcPct val="80000"/>
              </a:lnSpc>
            </a:pPr>
            <a:r>
              <a:rPr lang="sv-SE" sz="800"/>
              <a:t>Contoh A.: Unit analisis adalah suatu Lembaga Pemasyarakatan sebagai unit organisasi. </a:t>
            </a:r>
          </a:p>
          <a:p>
            <a:pPr marL="228600" indent="-228600">
              <a:lnSpc>
                <a:spcPct val="80000"/>
              </a:lnSpc>
            </a:pPr>
            <a:r>
              <a:rPr lang="sv-SE" sz="800"/>
              <a:t>Variabel: jumlah narapidana yang bisa ditampung, jumlah karyawan, jumlah anggaran, jumlah terjadinya peristiwa pelarian narapidana dalam kurun waktu tertentu. </a:t>
            </a:r>
          </a:p>
          <a:p>
            <a:pPr marL="228600" indent="-228600">
              <a:lnSpc>
                <a:spcPct val="80000"/>
              </a:lnSpc>
            </a:pPr>
            <a:r>
              <a:rPr lang="sv-SE" sz="800"/>
              <a:t>Contoh B: Unit analisis hakim</a:t>
            </a:r>
          </a:p>
          <a:p>
            <a:pPr marL="228600" indent="-228600">
              <a:lnSpc>
                <a:spcPct val="80000"/>
              </a:lnSpc>
            </a:pPr>
            <a:r>
              <a:rPr lang="sv-SE" sz="800"/>
              <a:t>Variabel: umur, lamanya masa dinas, berapa perkara yang telah diputus dalam kurun waktu tertentu, pengeluaran biaya hidup, jumlah anggota yang ditanggung. </a:t>
            </a:r>
            <a:endParaRPr lang="en-US" sz="800"/>
          </a:p>
          <a:p>
            <a:pPr marL="228600" indent="-228600">
              <a:lnSpc>
                <a:spcPct val="80000"/>
              </a:lnSpc>
            </a:pPr>
            <a:r>
              <a:rPr lang="sv-SE" sz="800"/>
              <a:t>Sampling ialah cara pengumpulan data yang tidak menyeluruh, hanya meneliti unit analisis/elemen saja. Hasilnya merupakan data perkiraan atau estimate yang disebut </a:t>
            </a:r>
            <a:r>
              <a:rPr lang="sv-SE" sz="800" i="1"/>
              <a:t>statistic</a:t>
            </a:r>
            <a:r>
              <a:rPr lang="sv-SE" sz="800"/>
              <a:t>, Estimasi atau statistic merupakan karakteristik elemen. Dengan demikian sampling adalah proses penentuan wakil/representasi dari populasi.</a:t>
            </a:r>
            <a:r>
              <a:rPr lang="en-US" sz="800"/>
              <a:t> </a:t>
            </a:r>
          </a:p>
          <a:p>
            <a:pPr marL="228600" indent="-228600">
              <a:lnSpc>
                <a:spcPct val="80000"/>
              </a:lnSpc>
            </a:pPr>
            <a:r>
              <a:rPr lang="sv-SE" sz="800"/>
              <a:t>Sampling error merupakan kesalahan yang terjadi pada data perkiraan (estimate) disebabkan karena penelitian yang tidak menyeluruh, hanya meneliti elemen sampel. Sampling error, dipergunakan untuk mengukur tingkat ketelitian data perkiraan. Semakin kecil sampling, semakin tinggi tingkat ketelitian suatu perkiraan. </a:t>
            </a:r>
            <a:endParaRPr lang="en-US" sz="800"/>
          </a:p>
          <a:p>
            <a:pPr marL="228600" indent="-228600">
              <a:lnSpc>
                <a:spcPct val="80000"/>
              </a:lnSpc>
            </a:pPr>
            <a:endParaRPr lang="en-US" sz="8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EB5ECD5-515E-4817-8A06-1D2ED2C83850}" type="datetime4">
              <a:rPr lang="en-US" smtClean="0"/>
              <a:pPr/>
              <a:t>December 14, 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D72EBF8-7CF5-44B7-B2BF-E22DE4D070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A5B59F4-DDCB-41FF-83F5-A48440F36FA7}" type="datetime4">
              <a:rPr lang="en-US" smtClean="0"/>
              <a:pPr/>
              <a:t>December 14, 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D72EBF8-7CF5-44B7-B2BF-E22DE4D0703D}" type="slidenum">
              <a:rPr lang="en-US" smtClean="0"/>
              <a:pPr/>
              <a:t>‹#›</a:t>
            </a:fld>
            <a:endParaRPr lang="en-US"/>
          </a:p>
        </p:txBody>
      </p:sp>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056348-D703-428C-A1C4-7D6796EF5F41}" type="datetime4">
              <a:rPr lang="en-US" smtClean="0"/>
              <a:pPr/>
              <a:t>December 14, 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D72EBF8-7CF5-44B7-B2BF-E22DE4D0703D}" type="slidenum">
              <a:rPr lang="en-US" smtClean="0"/>
              <a:pPr/>
              <a:t>‹#›</a:t>
            </a:fld>
            <a:endParaRPr lang="en-US"/>
          </a:p>
        </p:txBody>
      </p:sp>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495800"/>
          </a:xfrm>
        </p:spPr>
        <p:txBody>
          <a:bodyPr/>
          <a:lstStyle/>
          <a:p>
            <a:endParaRPr lang="en-US"/>
          </a:p>
        </p:txBody>
      </p:sp>
      <p:sp>
        <p:nvSpPr>
          <p:cNvPr id="4" name="Date Placeholder 3"/>
          <p:cNvSpPr>
            <a:spLocks noGrp="1"/>
          </p:cNvSpPr>
          <p:nvPr>
            <p:ph type="dt" sz="half" idx="10"/>
          </p:nvPr>
        </p:nvSpPr>
        <p:spPr>
          <a:xfrm>
            <a:off x="457200" y="6248400"/>
            <a:ext cx="21336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56D4A0B0-0D1E-4B1A-825A-AAC50F12BD7C}" type="slidenum">
              <a:rPr lang="en-US"/>
              <a:pPr/>
              <a:t>‹#›</a:t>
            </a:fld>
            <a:endParaRPr lang="en-US"/>
          </a:p>
        </p:txBody>
      </p:sp>
    </p:spTree>
    <p:extLst>
      <p:ext uri="{BB962C8B-B14F-4D97-AF65-F5344CB8AC3E}">
        <p14:creationId xmlns:p14="http://schemas.microsoft.com/office/powerpoint/2010/main" xmlns="" val="86845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2D1919-1B5F-4141-B613-3E5C6008A186}" type="datetime4">
              <a:rPr lang="en-US" smtClean="0"/>
              <a:pPr/>
              <a:t>December 14, 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D72EBF8-7CF5-44B7-B2BF-E22DE4D0703D}"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AD22427-B1DD-49E6-9F05-DE0F1467D7DC}" type="datetime4">
              <a:rPr lang="en-US" smtClean="0"/>
              <a:pPr/>
              <a:t>December 14, 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D72EBF8-7CF5-44B7-B2BF-E22DE4D0703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BCCA7B5-8BC9-491C-A887-7C3E7ED947D8}" type="datetime4">
              <a:rPr lang="en-US" smtClean="0"/>
              <a:pPr/>
              <a:t>December 14, 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D72EBF8-7CF5-44B7-B2BF-E22DE4D0703D}"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DA18ED0-40F2-434C-A848-B92581875164}" type="datetime4">
              <a:rPr lang="en-US" smtClean="0"/>
              <a:pPr/>
              <a:t>December 14, 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D72EBF8-7CF5-44B7-B2BF-E22DE4D0703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855437F-F4F9-44A9-B4D3-9191CA04E889}" type="datetime4">
              <a:rPr lang="en-US" smtClean="0"/>
              <a:pPr/>
              <a:t>December 14, 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D72EBF8-7CF5-44B7-B2BF-E22DE4D0703D}"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9A24E59-01D0-4537-B876-7E5EC75B028D}" type="datetime4">
              <a:rPr lang="en-US" smtClean="0"/>
              <a:pPr/>
              <a:t>December 14, 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D72EBF8-7CF5-44B7-B2BF-E22DE4D070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55A2E49-18A1-40BC-BA5D-5A2EC8FDDF15}" type="datetime4">
              <a:rPr lang="en-US" smtClean="0"/>
              <a:pPr/>
              <a:t>December 14, 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D72EBF8-7CF5-44B7-B2BF-E22DE4D0703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2983DA4-3B24-449B-95CA-514EB7E30A99}" type="datetime4">
              <a:rPr lang="en-US" smtClean="0"/>
              <a:pPr/>
              <a:t>December 14, 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D72EBF8-7CF5-44B7-B2BF-E22DE4D0703D}"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42120D2-3948-4F8F-BE5D-E7E7D97880B2}" type="datetime4">
              <a:rPr lang="en-US" smtClean="0"/>
              <a:pPr/>
              <a:t>December 14, 2020</a:t>
            </a:fld>
            <a:endParaRPr lang="en-US" dirty="0" err="1"/>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D72EBF8-7CF5-44B7-B2BF-E22DE4D0703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image" Target="http://jobs.prime-strategy.co.jp/common_images/photo_2.gif" TargetMode="Externa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3.wav"/><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26.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4.wav"/><Relationship Id="rId1" Type="http://schemas.openxmlformats.org/officeDocument/2006/relationships/slideLayout" Target="../slideLayouts/slideLayout2.xml"/><Relationship Id="rId6" Type="http://schemas.openxmlformats.org/officeDocument/2006/relationships/image" Target="../media/image8.gif"/><Relationship Id="rId5" Type="http://schemas.openxmlformats.org/officeDocument/2006/relationships/image" Target="../media/image7.gif"/><Relationship Id="rId4" Type="http://schemas.openxmlformats.org/officeDocument/2006/relationships/image" Target="../media/image6.gif"/></Relationships>
</file>

<file path=ppt/slides/_rels/slide28.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4.wav"/><Relationship Id="rId1" Type="http://schemas.openxmlformats.org/officeDocument/2006/relationships/slideLayout" Target="../slideLayouts/slideLayout2.xml"/><Relationship Id="rId4" Type="http://schemas.openxmlformats.org/officeDocument/2006/relationships/image" Target="../media/image11.gif"/></Relationships>
</file>

<file path=ppt/slides/_rels/slide52.xml.rels><?xml version="1.0" encoding="UTF-8" standalone="yes"?>
<Relationships xmlns="http://schemas.openxmlformats.org/package/2006/relationships"><Relationship Id="rId2" Type="http://schemas.openxmlformats.org/officeDocument/2006/relationships/hyperlink" Target="http://rds.yahoo.com/S=96062857/K=law/v=2/SID=w/l=II/R=2/SS=i/OID=f4eb778c85141948/SIG=1h66q6gf0/EXP=1127444429/*-http:/images.search.yahoo.com/search/images/view?back=http://images.search.yahoo.com/search/images?_adv_prop=images&amp;imgsz%253"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1987" y="473529"/>
            <a:ext cx="7576213" cy="5514805"/>
          </a:xfrm>
        </p:spPr>
        <p:style>
          <a:lnRef idx="2">
            <a:schemeClr val="accent1"/>
          </a:lnRef>
          <a:fillRef idx="1">
            <a:schemeClr val="lt1"/>
          </a:fillRef>
          <a:effectRef idx="0">
            <a:schemeClr val="accent1"/>
          </a:effectRef>
          <a:fontRef idx="minor">
            <a:schemeClr val="dk1"/>
          </a:fontRef>
        </p:style>
        <p:txBody>
          <a:bodyPr>
            <a:normAutofit fontScale="90000"/>
          </a:bodyPr>
          <a:lstStyle/>
          <a:p>
            <a:pPr lvl="0"/>
            <a:r>
              <a:rPr lang="id-ID" b="1" dirty="0" smtClean="0"/>
              <a:t/>
            </a:r>
            <a:br>
              <a:rPr lang="id-ID" b="1"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b="1" dirty="0" smtClean="0"/>
              <a:t/>
            </a:r>
            <a:br>
              <a:rPr lang="id-ID" b="1" dirty="0" smtClean="0"/>
            </a:br>
            <a:r>
              <a:rPr lang="id-ID" b="1" dirty="0" smtClean="0"/>
              <a:t>1. </a:t>
            </a:r>
            <a:r>
              <a:rPr lang="id-ID" dirty="0" smtClean="0"/>
              <a:t>Penyajian Data/bahan Hukum</a:t>
            </a:r>
            <a:br>
              <a:rPr lang="id-ID" dirty="0" smtClean="0"/>
            </a:br>
            <a:r>
              <a:rPr lang="id-ID" dirty="0" smtClean="0"/>
              <a:t>2. Analisis Data/Bahan Hukum</a:t>
            </a:r>
            <a:r>
              <a:rPr lang="id-ID" b="1" dirty="0" smtClean="0"/>
              <a:t/>
            </a:r>
            <a:br>
              <a:rPr lang="id-ID" b="1" dirty="0" smtClean="0"/>
            </a:br>
            <a:r>
              <a:rPr lang="id-ID" b="1" dirty="0" smtClean="0"/>
              <a:t/>
            </a:r>
            <a:br>
              <a:rPr lang="id-ID" b="1" dirty="0" smtClean="0"/>
            </a:br>
            <a:r>
              <a:rPr lang="id-ID" b="1" dirty="0" smtClean="0"/>
              <a:t>Kuliah </a:t>
            </a:r>
            <a:r>
              <a:rPr lang="id-ID" b="1" dirty="0" smtClean="0"/>
              <a:t>ke-10,11DAN 12</a:t>
            </a:r>
            <a:endParaRPr lang="en-US" dirty="0"/>
          </a:p>
        </p:txBody>
      </p:sp>
    </p:spTree>
    <p:extLst>
      <p:ext uri="{BB962C8B-B14F-4D97-AF65-F5344CB8AC3E}">
        <p14:creationId xmlns:p14="http://schemas.microsoft.com/office/powerpoint/2010/main" xmlns="" val="29024047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1" name="Rectangle 3"/>
          <p:cNvSpPr>
            <a:spLocks noGrp="1" noChangeArrowheads="1"/>
          </p:cNvSpPr>
          <p:nvPr>
            <p:ph idx="1"/>
          </p:nvPr>
        </p:nvSpPr>
        <p:spPr>
          <a:xfrm>
            <a:off x="228600" y="1189038"/>
            <a:ext cx="8503071" cy="5055932"/>
          </a:xfrm>
        </p:spPr>
        <p:txBody>
          <a:bodyPr>
            <a:noAutofit/>
          </a:bodyPr>
          <a:lstStyle/>
          <a:p>
            <a:pPr marL="609600" indent="-609600">
              <a:lnSpc>
                <a:spcPct val="90000"/>
              </a:lnSpc>
              <a:buNone/>
            </a:pPr>
            <a:r>
              <a:rPr lang="en-US" sz="3200" dirty="0" smtClean="0"/>
              <a:t>Pas</a:t>
            </a:r>
            <a:r>
              <a:rPr lang="id-ID" sz="3200" dirty="0" smtClean="0"/>
              <a:t>a</a:t>
            </a:r>
            <a:r>
              <a:rPr lang="en-US" sz="3200" dirty="0" smtClean="0"/>
              <a:t>l </a:t>
            </a:r>
            <a:r>
              <a:rPr lang="en-US" sz="3200" dirty="0"/>
              <a:t>162 </a:t>
            </a:r>
            <a:r>
              <a:rPr lang="en-US" sz="3200" dirty="0" err="1"/>
              <a:t>ayat</a:t>
            </a:r>
            <a:r>
              <a:rPr lang="en-US" sz="3200" dirty="0"/>
              <a:t> (1) </a:t>
            </a:r>
            <a:r>
              <a:rPr lang="en-US" sz="3200" dirty="0" err="1"/>
              <a:t>dan</a:t>
            </a:r>
            <a:r>
              <a:rPr lang="en-US" sz="3200" dirty="0"/>
              <a:t> (2) UU No.13/2003:</a:t>
            </a:r>
          </a:p>
          <a:p>
            <a:pPr marL="982663" lvl="1" indent="-533400">
              <a:lnSpc>
                <a:spcPct val="90000"/>
              </a:lnSpc>
              <a:buFont typeface="Wingdings" pitchFamily="2" charset="2"/>
              <a:buAutoNum type="arabicParenBoth"/>
            </a:pPr>
            <a:r>
              <a:rPr lang="en-US" sz="2800" dirty="0" err="1"/>
              <a:t>Pekerja</a:t>
            </a:r>
            <a:r>
              <a:rPr lang="en-US" sz="2800" dirty="0"/>
              <a:t>/</a:t>
            </a:r>
            <a:r>
              <a:rPr lang="en-US" sz="2800" dirty="0" err="1"/>
              <a:t>buruh</a:t>
            </a:r>
            <a:r>
              <a:rPr lang="en-US" sz="2800" dirty="0"/>
              <a:t> yang </a:t>
            </a:r>
            <a:r>
              <a:rPr lang="en-US" sz="2800" dirty="0" err="1"/>
              <a:t>mengundurkan</a:t>
            </a:r>
            <a:r>
              <a:rPr lang="en-US" sz="2800" dirty="0"/>
              <a:t> </a:t>
            </a:r>
            <a:r>
              <a:rPr lang="en-US" sz="2800" dirty="0" err="1"/>
              <a:t>diri</a:t>
            </a:r>
            <a:r>
              <a:rPr lang="en-US" sz="2800" dirty="0"/>
              <a:t> </a:t>
            </a:r>
            <a:r>
              <a:rPr lang="en-US" sz="2800" dirty="0" err="1"/>
              <a:t>atas</a:t>
            </a:r>
            <a:r>
              <a:rPr lang="en-US" sz="2800" dirty="0"/>
              <a:t> </a:t>
            </a:r>
            <a:r>
              <a:rPr lang="en-US" sz="2800" dirty="0" err="1"/>
              <a:t>kemauan</a:t>
            </a:r>
            <a:r>
              <a:rPr lang="en-US" sz="2800" dirty="0"/>
              <a:t> </a:t>
            </a:r>
            <a:r>
              <a:rPr lang="en-US" sz="2800" dirty="0" err="1"/>
              <a:t>sendiri</a:t>
            </a:r>
            <a:r>
              <a:rPr lang="en-US" sz="2800" dirty="0"/>
              <a:t>, </a:t>
            </a:r>
            <a:r>
              <a:rPr lang="en-US" sz="2800" dirty="0" err="1"/>
              <a:t>memperoleh</a:t>
            </a:r>
            <a:r>
              <a:rPr lang="en-US" sz="2800" dirty="0"/>
              <a:t> </a:t>
            </a:r>
            <a:r>
              <a:rPr lang="en-US" sz="2800" dirty="0" err="1"/>
              <a:t>uang</a:t>
            </a:r>
            <a:r>
              <a:rPr lang="en-US" sz="2800" dirty="0"/>
              <a:t> </a:t>
            </a:r>
            <a:r>
              <a:rPr lang="en-US" sz="2800" dirty="0" err="1"/>
              <a:t>penggantian</a:t>
            </a:r>
            <a:r>
              <a:rPr lang="en-US" sz="2800" dirty="0"/>
              <a:t> </a:t>
            </a:r>
            <a:r>
              <a:rPr lang="en-US" sz="2800" dirty="0" err="1"/>
              <a:t>hak</a:t>
            </a:r>
            <a:r>
              <a:rPr lang="en-US" sz="2800" dirty="0"/>
              <a:t> </a:t>
            </a:r>
            <a:r>
              <a:rPr lang="en-US" sz="2800" dirty="0" err="1" smtClean="0"/>
              <a:t>ses</a:t>
            </a:r>
            <a:r>
              <a:rPr lang="id-ID" sz="2800" dirty="0" smtClean="0"/>
              <a:t>uai</a:t>
            </a:r>
            <a:r>
              <a:rPr lang="en-US" sz="2800" dirty="0" smtClean="0"/>
              <a:t> </a:t>
            </a:r>
            <a:r>
              <a:rPr lang="en-US" sz="2800" dirty="0" err="1"/>
              <a:t>ketentuan</a:t>
            </a:r>
            <a:r>
              <a:rPr lang="en-US" sz="2800" dirty="0"/>
              <a:t> </a:t>
            </a:r>
            <a:r>
              <a:rPr lang="en-US" sz="2800" dirty="0" err="1"/>
              <a:t>pasal</a:t>
            </a:r>
            <a:r>
              <a:rPr lang="en-US" sz="2800" dirty="0"/>
              <a:t> 156 </a:t>
            </a:r>
            <a:r>
              <a:rPr lang="en-US" sz="2800" dirty="0" err="1"/>
              <a:t>ayat</a:t>
            </a:r>
            <a:r>
              <a:rPr lang="en-US" sz="2800" dirty="0"/>
              <a:t> (4).</a:t>
            </a:r>
          </a:p>
          <a:p>
            <a:pPr marL="982663" lvl="1" indent="-533400">
              <a:lnSpc>
                <a:spcPct val="90000"/>
              </a:lnSpc>
              <a:buFont typeface="Wingdings" pitchFamily="2" charset="2"/>
              <a:buAutoNum type="arabicParenBoth"/>
            </a:pPr>
            <a:r>
              <a:rPr lang="en-US" sz="2800" dirty="0" err="1"/>
              <a:t>Bagi</a:t>
            </a:r>
            <a:r>
              <a:rPr lang="en-US" sz="2800" dirty="0"/>
              <a:t> </a:t>
            </a:r>
            <a:r>
              <a:rPr lang="en-US" sz="2800" dirty="0" err="1"/>
              <a:t>Pekerja</a:t>
            </a:r>
            <a:r>
              <a:rPr lang="en-US" sz="2800" dirty="0"/>
              <a:t>/</a:t>
            </a:r>
            <a:r>
              <a:rPr lang="en-US" sz="2800" dirty="0" err="1"/>
              <a:t>Buruh</a:t>
            </a:r>
            <a:r>
              <a:rPr lang="en-US" sz="2800" dirty="0"/>
              <a:t> yang </a:t>
            </a:r>
            <a:r>
              <a:rPr lang="en-US" sz="2800" dirty="0" err="1"/>
              <a:t>mengundurkan</a:t>
            </a:r>
            <a:r>
              <a:rPr lang="en-US" sz="2800" dirty="0"/>
              <a:t> </a:t>
            </a:r>
            <a:r>
              <a:rPr lang="en-US" sz="2800" dirty="0" err="1"/>
              <a:t>diri</a:t>
            </a:r>
            <a:r>
              <a:rPr lang="en-US" sz="2800" dirty="0"/>
              <a:t> </a:t>
            </a:r>
            <a:r>
              <a:rPr lang="en-US" sz="2800" dirty="0" err="1"/>
              <a:t>atas</a:t>
            </a:r>
            <a:r>
              <a:rPr lang="en-US" sz="2800" dirty="0"/>
              <a:t> </a:t>
            </a:r>
            <a:r>
              <a:rPr lang="en-US" sz="2800" dirty="0" err="1"/>
              <a:t>kemauan</a:t>
            </a:r>
            <a:r>
              <a:rPr lang="en-US" sz="2800" dirty="0"/>
              <a:t> </a:t>
            </a:r>
            <a:r>
              <a:rPr lang="en-US" sz="2800" dirty="0" err="1"/>
              <a:t>sendiri</a:t>
            </a:r>
            <a:r>
              <a:rPr lang="en-US" sz="2800" dirty="0"/>
              <a:t>, yang </a:t>
            </a:r>
            <a:r>
              <a:rPr lang="en-US" sz="2800" dirty="0" err="1"/>
              <a:t>tugas</a:t>
            </a:r>
            <a:r>
              <a:rPr lang="en-US" sz="2800" dirty="0"/>
              <a:t> </a:t>
            </a:r>
            <a:r>
              <a:rPr lang="en-US" sz="2800" dirty="0" err="1"/>
              <a:t>dan</a:t>
            </a:r>
            <a:r>
              <a:rPr lang="en-US" sz="2800" dirty="0"/>
              <a:t> </a:t>
            </a:r>
            <a:r>
              <a:rPr lang="en-US" sz="2800" dirty="0" smtClean="0"/>
              <a:t>fu</a:t>
            </a:r>
            <a:r>
              <a:rPr lang="id-ID" sz="2800" dirty="0" smtClean="0"/>
              <a:t>ng</a:t>
            </a:r>
            <a:r>
              <a:rPr lang="en-US" sz="2800" dirty="0" err="1" smtClean="0"/>
              <a:t>sinya</a:t>
            </a:r>
            <a:r>
              <a:rPr lang="en-US" sz="2800" dirty="0" smtClean="0"/>
              <a:t> </a:t>
            </a:r>
            <a:r>
              <a:rPr lang="en-US" sz="2800" dirty="0" err="1"/>
              <a:t>tidak</a:t>
            </a:r>
            <a:r>
              <a:rPr lang="en-US" sz="2800" dirty="0"/>
              <a:t> </a:t>
            </a:r>
            <a:r>
              <a:rPr lang="en-US" sz="2800" dirty="0" err="1"/>
              <a:t>mewakili</a:t>
            </a:r>
            <a:r>
              <a:rPr lang="en-US" sz="2800" dirty="0"/>
              <a:t> </a:t>
            </a:r>
            <a:r>
              <a:rPr lang="en-US" sz="2800" dirty="0" err="1"/>
              <a:t>kepentingan</a:t>
            </a:r>
            <a:r>
              <a:rPr lang="en-US" sz="2800" dirty="0"/>
              <a:t> </a:t>
            </a:r>
            <a:r>
              <a:rPr lang="en-US" sz="2800" dirty="0" err="1"/>
              <a:t>pengusaha</a:t>
            </a:r>
            <a:r>
              <a:rPr lang="en-US" sz="2800" dirty="0"/>
              <a:t> </a:t>
            </a:r>
            <a:r>
              <a:rPr lang="en-US" sz="2800" dirty="0" err="1"/>
              <a:t>secara</a:t>
            </a:r>
            <a:r>
              <a:rPr lang="en-US" sz="2800" dirty="0"/>
              <a:t> </a:t>
            </a:r>
            <a:r>
              <a:rPr lang="en-US" sz="2800" dirty="0" err="1"/>
              <a:t>langsung</a:t>
            </a:r>
            <a:r>
              <a:rPr lang="en-US" sz="2800" dirty="0"/>
              <a:t>, </a:t>
            </a:r>
            <a:r>
              <a:rPr lang="en-US" sz="2800" dirty="0" err="1"/>
              <a:t>selain</a:t>
            </a:r>
            <a:r>
              <a:rPr lang="en-US" sz="2800" dirty="0"/>
              <a:t> </a:t>
            </a:r>
            <a:r>
              <a:rPr lang="en-US" sz="2800" dirty="0" err="1"/>
              <a:t>menerima</a:t>
            </a:r>
            <a:r>
              <a:rPr lang="en-US" sz="2800" dirty="0"/>
              <a:t> </a:t>
            </a:r>
            <a:r>
              <a:rPr lang="en-US" sz="2800" dirty="0" err="1"/>
              <a:t>uang</a:t>
            </a:r>
            <a:r>
              <a:rPr lang="en-US" sz="2800" dirty="0"/>
              <a:t> </a:t>
            </a:r>
            <a:r>
              <a:rPr lang="en-US" sz="2800" dirty="0" err="1"/>
              <a:t>penggantian</a:t>
            </a:r>
            <a:r>
              <a:rPr lang="en-US" sz="2800" dirty="0"/>
              <a:t> </a:t>
            </a:r>
            <a:r>
              <a:rPr lang="en-US" sz="2800" dirty="0" err="1"/>
              <a:t>hak</a:t>
            </a:r>
            <a:r>
              <a:rPr lang="en-US" sz="2800" dirty="0"/>
              <a:t> </a:t>
            </a:r>
            <a:r>
              <a:rPr lang="en-US" sz="2800" dirty="0" smtClean="0"/>
              <a:t>s</a:t>
            </a:r>
            <a:r>
              <a:rPr lang="id-ID" sz="2800" dirty="0" smtClean="0"/>
              <a:t>esuai</a:t>
            </a:r>
            <a:r>
              <a:rPr lang="en-US" sz="2800" dirty="0" smtClean="0"/>
              <a:t> </a:t>
            </a:r>
            <a:r>
              <a:rPr lang="en-US" sz="2800" dirty="0" err="1"/>
              <a:t>ketentuan</a:t>
            </a:r>
            <a:r>
              <a:rPr lang="en-US" sz="2800" dirty="0"/>
              <a:t> </a:t>
            </a:r>
            <a:r>
              <a:rPr lang="en-US" sz="2800" dirty="0" err="1"/>
              <a:t>pasal</a:t>
            </a:r>
            <a:r>
              <a:rPr lang="en-US" sz="2800" dirty="0"/>
              <a:t> 156 </a:t>
            </a:r>
            <a:r>
              <a:rPr lang="en-US" sz="2800" dirty="0" err="1"/>
              <a:t>ayat</a:t>
            </a:r>
            <a:r>
              <a:rPr lang="en-US" sz="2800" dirty="0"/>
              <a:t> (4) </a:t>
            </a:r>
            <a:r>
              <a:rPr lang="en-US" sz="2800" dirty="0" err="1"/>
              <a:t>diberikan</a:t>
            </a:r>
            <a:r>
              <a:rPr lang="en-US" sz="2800" dirty="0"/>
              <a:t> </a:t>
            </a:r>
            <a:r>
              <a:rPr lang="en-US" sz="2800" dirty="0" err="1"/>
              <a:t>uang</a:t>
            </a:r>
            <a:r>
              <a:rPr lang="en-US" sz="2800" dirty="0"/>
              <a:t> </a:t>
            </a:r>
            <a:r>
              <a:rPr lang="en-US" sz="2800" dirty="0" err="1"/>
              <a:t>pisah</a:t>
            </a:r>
            <a:r>
              <a:rPr lang="en-US" sz="2800" dirty="0"/>
              <a:t> yang </a:t>
            </a:r>
            <a:r>
              <a:rPr lang="en-US" sz="2800" dirty="0" err="1"/>
              <a:t>besar</a:t>
            </a:r>
            <a:r>
              <a:rPr lang="en-US" sz="2800" dirty="0"/>
              <a:t> </a:t>
            </a:r>
            <a:r>
              <a:rPr lang="en-US" sz="2800" dirty="0" err="1"/>
              <a:t>pelaksanaannya</a:t>
            </a:r>
            <a:r>
              <a:rPr lang="en-US" sz="2800" dirty="0"/>
              <a:t> </a:t>
            </a:r>
            <a:r>
              <a:rPr lang="en-US" sz="2800" dirty="0" err="1"/>
              <a:t>diatur</a:t>
            </a:r>
            <a:r>
              <a:rPr lang="en-US" sz="2800" dirty="0"/>
              <a:t> </a:t>
            </a:r>
            <a:r>
              <a:rPr lang="en-US" sz="2800" dirty="0" err="1"/>
              <a:t>dalam</a:t>
            </a:r>
            <a:r>
              <a:rPr lang="en-US" sz="2800" dirty="0"/>
              <a:t> </a:t>
            </a:r>
            <a:r>
              <a:rPr lang="en-US" sz="2800" dirty="0" err="1"/>
              <a:t>perjanjian</a:t>
            </a:r>
            <a:r>
              <a:rPr lang="en-US" sz="2800" dirty="0"/>
              <a:t> </a:t>
            </a:r>
            <a:r>
              <a:rPr lang="en-US" sz="2800" dirty="0" err="1"/>
              <a:t>kerja</a:t>
            </a:r>
            <a:r>
              <a:rPr lang="en-US" sz="2800" dirty="0"/>
              <a:t>, </a:t>
            </a:r>
            <a:r>
              <a:rPr lang="en-US" sz="2800" dirty="0" err="1"/>
              <a:t>peraturan</a:t>
            </a:r>
            <a:r>
              <a:rPr lang="en-US" sz="2800" dirty="0"/>
              <a:t> </a:t>
            </a:r>
            <a:r>
              <a:rPr lang="en-US" sz="2800" dirty="0" err="1"/>
              <a:t>perusahaan</a:t>
            </a:r>
            <a:r>
              <a:rPr lang="en-US" sz="2800" dirty="0"/>
              <a:t>, </a:t>
            </a:r>
            <a:r>
              <a:rPr lang="en-US" sz="2800" dirty="0" err="1"/>
              <a:t>atau</a:t>
            </a:r>
            <a:r>
              <a:rPr lang="en-US" sz="2800" dirty="0"/>
              <a:t> </a:t>
            </a:r>
            <a:r>
              <a:rPr lang="en-US" sz="2800" dirty="0" err="1"/>
              <a:t>perjanjian</a:t>
            </a:r>
            <a:r>
              <a:rPr lang="en-US" sz="2800" dirty="0"/>
              <a:t> </a:t>
            </a:r>
            <a:r>
              <a:rPr lang="en-US" sz="2800" dirty="0" err="1"/>
              <a:t>kerja</a:t>
            </a:r>
            <a:r>
              <a:rPr lang="en-US" sz="2800" dirty="0"/>
              <a:t> </a:t>
            </a:r>
            <a:r>
              <a:rPr lang="en-US" sz="2800" dirty="0" err="1" smtClean="0"/>
              <a:t>bersam</a:t>
            </a:r>
            <a:r>
              <a:rPr lang="id-ID" sz="2800" dirty="0" smtClean="0"/>
              <a:t>a</a:t>
            </a:r>
            <a:r>
              <a:rPr lang="en-US" sz="2800" dirty="0" smtClean="0"/>
              <a:t>. </a:t>
            </a:r>
            <a:endParaRPr lang="en-US" sz="2800" dirty="0"/>
          </a:p>
        </p:txBody>
      </p:sp>
      <p:sp>
        <p:nvSpPr>
          <p:cNvPr id="237570" name="Rectangle 2"/>
          <p:cNvSpPr>
            <a:spLocks noGrp="1" noChangeArrowheads="1"/>
          </p:cNvSpPr>
          <p:nvPr>
            <p:ph type="title"/>
          </p:nvPr>
        </p:nvSpPr>
        <p:spPr>
          <a:xfrm>
            <a:off x="228600" y="381000"/>
            <a:ext cx="7772400" cy="808038"/>
          </a:xfrm>
        </p:spPr>
        <p:txBody>
          <a:bodyPr/>
          <a:lstStyle/>
          <a:p>
            <a:r>
              <a:rPr lang="en-US" b="1" dirty="0"/>
              <a:t>PERDEBATAN HUKUM </a:t>
            </a:r>
          </a:p>
        </p:txBody>
      </p:sp>
    </p:spTree>
    <p:extLst>
      <p:ext uri="{BB962C8B-B14F-4D97-AF65-F5344CB8AC3E}">
        <p14:creationId xmlns:p14="http://schemas.microsoft.com/office/powerpoint/2010/main" xmlns="" val="23978383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9" name="Rectangle 3"/>
          <p:cNvSpPr>
            <a:spLocks noGrp="1" noChangeArrowheads="1"/>
          </p:cNvSpPr>
          <p:nvPr>
            <p:ph idx="1"/>
          </p:nvPr>
        </p:nvSpPr>
        <p:spPr>
          <a:xfrm>
            <a:off x="457200" y="381000"/>
            <a:ext cx="8382000" cy="6019800"/>
          </a:xfrm>
        </p:spPr>
        <p:txBody>
          <a:bodyPr/>
          <a:lstStyle/>
          <a:p>
            <a:pPr marL="609600" indent="-609600"/>
            <a:r>
              <a:rPr lang="en-US" sz="3600" dirty="0" err="1"/>
              <a:t>Surat</a:t>
            </a:r>
            <a:r>
              <a:rPr lang="en-US" sz="3600" dirty="0"/>
              <a:t> </a:t>
            </a:r>
            <a:r>
              <a:rPr lang="en-US" sz="3600" dirty="0" err="1" smtClean="0"/>
              <a:t>Edaran</a:t>
            </a:r>
            <a:r>
              <a:rPr lang="en-US" sz="3600" dirty="0" smtClean="0"/>
              <a:t> </a:t>
            </a:r>
            <a:r>
              <a:rPr lang="en-US" sz="3600" dirty="0" err="1"/>
              <a:t>Menakertrans</a:t>
            </a:r>
            <a:r>
              <a:rPr lang="en-US" sz="3600" dirty="0"/>
              <a:t> RI No. B.600/MEN/</a:t>
            </a:r>
            <a:r>
              <a:rPr lang="en-US" sz="3600" dirty="0" err="1"/>
              <a:t>sj-Hk</a:t>
            </a:r>
            <a:r>
              <a:rPr lang="en-US" sz="3600" dirty="0"/>
              <a:t>/VIII/2005 yang </a:t>
            </a:r>
            <a:r>
              <a:rPr lang="en-US" sz="3600" dirty="0" err="1"/>
              <a:t>menyatakan</a:t>
            </a:r>
            <a:r>
              <a:rPr lang="en-US" sz="3600" dirty="0"/>
              <a:t>:</a:t>
            </a:r>
          </a:p>
          <a:p>
            <a:pPr marL="982663" lvl="1" indent="-533400">
              <a:buFont typeface="Wingdings" pitchFamily="2" charset="2"/>
              <a:buAutoNum type="alphaLcPeriod"/>
            </a:pPr>
            <a:r>
              <a:rPr lang="en-US" sz="3200" dirty="0" err="1"/>
              <a:t>Uang</a:t>
            </a:r>
            <a:r>
              <a:rPr lang="en-US" sz="3200" dirty="0"/>
              <a:t> </a:t>
            </a:r>
            <a:r>
              <a:rPr lang="en-US" sz="3200" dirty="0" err="1"/>
              <a:t>jasa</a:t>
            </a:r>
            <a:r>
              <a:rPr lang="en-US" sz="3200" dirty="0"/>
              <a:t> </a:t>
            </a:r>
            <a:r>
              <a:rPr lang="en-US" sz="3200" dirty="0" err="1"/>
              <a:t>tidak</a:t>
            </a:r>
            <a:r>
              <a:rPr lang="en-US" sz="3200" dirty="0"/>
              <a:t> </a:t>
            </a:r>
            <a:r>
              <a:rPr lang="en-US" sz="3200" dirty="0" err="1"/>
              <a:t>dapat</a:t>
            </a:r>
            <a:r>
              <a:rPr lang="en-US" sz="3200" dirty="0"/>
              <a:t> </a:t>
            </a:r>
            <a:r>
              <a:rPr lang="en-US" sz="3200" dirty="0" err="1"/>
              <a:t>diberikan</a:t>
            </a:r>
            <a:r>
              <a:rPr lang="en-US" sz="3200" dirty="0"/>
              <a:t> </a:t>
            </a:r>
            <a:r>
              <a:rPr lang="en-US" sz="3200" dirty="0" err="1"/>
              <a:t>kepada</a:t>
            </a:r>
            <a:r>
              <a:rPr lang="en-US" sz="3200" dirty="0"/>
              <a:t> </a:t>
            </a:r>
            <a:r>
              <a:rPr lang="en-US" sz="3200" dirty="0" err="1"/>
              <a:t>Pekerja</a:t>
            </a:r>
            <a:r>
              <a:rPr lang="en-US" sz="3200" dirty="0"/>
              <a:t>/</a:t>
            </a:r>
            <a:r>
              <a:rPr lang="en-US" sz="3200" dirty="0" err="1"/>
              <a:t>buruh</a:t>
            </a:r>
            <a:r>
              <a:rPr lang="en-US" sz="3200" dirty="0"/>
              <a:t> yang </a:t>
            </a:r>
            <a:r>
              <a:rPr lang="en-US" sz="3200" dirty="0" err="1"/>
              <a:t>mengundurkan</a:t>
            </a:r>
            <a:r>
              <a:rPr lang="en-US" sz="3200" dirty="0"/>
              <a:t> </a:t>
            </a:r>
            <a:r>
              <a:rPr lang="en-US" sz="3200" dirty="0" err="1"/>
              <a:t>diri</a:t>
            </a:r>
            <a:r>
              <a:rPr lang="en-US" sz="3200" dirty="0"/>
              <a:t>, </a:t>
            </a:r>
            <a:r>
              <a:rPr lang="en-US" sz="3200" dirty="0" err="1"/>
              <a:t>dan</a:t>
            </a:r>
            <a:r>
              <a:rPr lang="en-US" sz="3200" dirty="0"/>
              <a:t> </a:t>
            </a:r>
            <a:r>
              <a:rPr lang="en-US" sz="3200" dirty="0" err="1"/>
              <a:t>karenanya</a:t>
            </a:r>
            <a:endParaRPr lang="en-US" sz="3200" dirty="0"/>
          </a:p>
          <a:p>
            <a:pPr marL="982663" lvl="1" indent="-533400">
              <a:buFont typeface="Wingdings" pitchFamily="2" charset="2"/>
              <a:buAutoNum type="alphaLcPeriod"/>
            </a:pPr>
            <a:r>
              <a:rPr lang="en-US" sz="3200" dirty="0" err="1" smtClean="0"/>
              <a:t>Besaran</a:t>
            </a:r>
            <a:r>
              <a:rPr lang="en-US" sz="3200" dirty="0" smtClean="0"/>
              <a:t> </a:t>
            </a:r>
            <a:r>
              <a:rPr lang="en-US" sz="3200" dirty="0" err="1" smtClean="0"/>
              <a:t>ua</a:t>
            </a:r>
            <a:r>
              <a:rPr lang="id-ID" sz="3200" dirty="0" smtClean="0"/>
              <a:t>ng</a:t>
            </a:r>
            <a:r>
              <a:rPr lang="en-US" sz="3200" dirty="0" smtClean="0"/>
              <a:t> </a:t>
            </a:r>
            <a:r>
              <a:rPr lang="en-US" sz="3200" dirty="0" err="1"/>
              <a:t>penggantian</a:t>
            </a:r>
            <a:r>
              <a:rPr lang="en-US" sz="3200" dirty="0"/>
              <a:t> </a:t>
            </a:r>
            <a:r>
              <a:rPr lang="en-US" sz="3200" dirty="0" err="1"/>
              <a:t>hak</a:t>
            </a:r>
            <a:r>
              <a:rPr lang="en-US" sz="3200" dirty="0"/>
              <a:t> = </a:t>
            </a:r>
          </a:p>
          <a:p>
            <a:pPr marL="982663" lvl="1" indent="-533400">
              <a:buFont typeface="Wingdings" pitchFamily="2" charset="2"/>
              <a:buNone/>
            </a:pPr>
            <a:r>
              <a:rPr lang="en-US" sz="3200" dirty="0"/>
              <a:t>	15% x 0.</a:t>
            </a:r>
          </a:p>
        </p:txBody>
      </p:sp>
    </p:spTree>
    <p:extLst>
      <p:ext uri="{BB962C8B-B14F-4D97-AF65-F5344CB8AC3E}">
        <p14:creationId xmlns:p14="http://schemas.microsoft.com/office/powerpoint/2010/main" xmlns="" val="1372578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3" name="Rectangle 3"/>
          <p:cNvSpPr>
            <a:spLocks noGrp="1" noChangeArrowheads="1"/>
          </p:cNvSpPr>
          <p:nvPr>
            <p:ph idx="1"/>
          </p:nvPr>
        </p:nvSpPr>
        <p:spPr/>
        <p:txBody>
          <a:bodyPr>
            <a:normAutofit/>
          </a:bodyPr>
          <a:lstStyle/>
          <a:p>
            <a:r>
              <a:rPr lang="en-US" sz="3200" dirty="0" err="1"/>
              <a:t>Beberapa</a:t>
            </a:r>
            <a:r>
              <a:rPr lang="en-US" sz="3200" dirty="0"/>
              <a:t> </a:t>
            </a:r>
            <a:r>
              <a:rPr lang="en-US" sz="3200" dirty="0" err="1"/>
              <a:t>Pekerja</a:t>
            </a:r>
            <a:r>
              <a:rPr lang="en-US" sz="3200" dirty="0"/>
              <a:t> PT. GE Indonesia yang </a:t>
            </a:r>
            <a:r>
              <a:rPr lang="en-US" sz="3200" dirty="0" err="1"/>
              <a:t>mengundurkan</a:t>
            </a:r>
            <a:r>
              <a:rPr lang="en-US" sz="3200" dirty="0"/>
              <a:t> </a:t>
            </a:r>
            <a:r>
              <a:rPr lang="en-US" sz="3200" dirty="0" err="1"/>
              <a:t>diri</a:t>
            </a:r>
            <a:r>
              <a:rPr lang="en-US" sz="3200" dirty="0"/>
              <a:t> </a:t>
            </a:r>
            <a:r>
              <a:rPr lang="en-US" sz="3200" dirty="0" err="1"/>
              <a:t>sebelumnya</a:t>
            </a:r>
            <a:r>
              <a:rPr lang="en-US" sz="3200" dirty="0"/>
              <a:t> </a:t>
            </a:r>
            <a:r>
              <a:rPr lang="en-US" sz="3200" dirty="0" err="1"/>
              <a:t>selalu</a:t>
            </a:r>
            <a:r>
              <a:rPr lang="en-US" sz="3200" dirty="0"/>
              <a:t> </a:t>
            </a:r>
            <a:r>
              <a:rPr lang="en-US" sz="3200" dirty="0" err="1"/>
              <a:t>memperoleh</a:t>
            </a:r>
            <a:r>
              <a:rPr lang="en-US" sz="3200" dirty="0"/>
              <a:t> </a:t>
            </a:r>
            <a:r>
              <a:rPr lang="en-US" sz="3200" dirty="0" err="1"/>
              <a:t>uang</a:t>
            </a:r>
            <a:r>
              <a:rPr lang="en-US" sz="3200" dirty="0"/>
              <a:t> </a:t>
            </a:r>
            <a:r>
              <a:rPr lang="en-US" sz="3200" dirty="0" err="1"/>
              <a:t>pisah</a:t>
            </a:r>
            <a:r>
              <a:rPr lang="en-US" sz="3200" dirty="0"/>
              <a:t> yang </a:t>
            </a:r>
            <a:r>
              <a:rPr lang="en-US" sz="3200" dirty="0" err="1"/>
              <a:t>besarannya</a:t>
            </a:r>
            <a:r>
              <a:rPr lang="en-US" sz="3200" dirty="0"/>
              <a:t> </a:t>
            </a:r>
            <a:r>
              <a:rPr lang="en-US" sz="3200" dirty="0" err="1"/>
              <a:t>bervariasi</a:t>
            </a:r>
            <a:r>
              <a:rPr lang="en-US" sz="3200" dirty="0"/>
              <a:t>.</a:t>
            </a:r>
          </a:p>
          <a:p>
            <a:r>
              <a:rPr lang="en-US" sz="3200" dirty="0" err="1"/>
              <a:t>Tidak</a:t>
            </a:r>
            <a:r>
              <a:rPr lang="en-US" sz="3200" dirty="0"/>
              <a:t> </a:t>
            </a:r>
            <a:r>
              <a:rPr lang="en-US" sz="3200" dirty="0" err="1"/>
              <a:t>ada</a:t>
            </a:r>
            <a:r>
              <a:rPr lang="en-US" sz="3200" dirty="0"/>
              <a:t> </a:t>
            </a:r>
            <a:r>
              <a:rPr lang="en-US" sz="3200" dirty="0" err="1"/>
              <a:t>Peraturan</a:t>
            </a:r>
            <a:r>
              <a:rPr lang="en-US" sz="3200" dirty="0"/>
              <a:t> Perusahaan di </a:t>
            </a:r>
            <a:r>
              <a:rPr lang="en-US" sz="3200" dirty="0" err="1"/>
              <a:t>lingkungan</a:t>
            </a:r>
            <a:r>
              <a:rPr lang="en-US" sz="3200" dirty="0"/>
              <a:t> </a:t>
            </a:r>
            <a:r>
              <a:rPr lang="en-US" sz="3200" dirty="0" err="1"/>
              <a:t>pt</a:t>
            </a:r>
            <a:r>
              <a:rPr lang="en-US" sz="3200" dirty="0"/>
              <a:t> GE Indonesia yang </a:t>
            </a:r>
            <a:r>
              <a:rPr lang="en-US" sz="3200" dirty="0" err="1"/>
              <a:t>mengatur</a:t>
            </a:r>
            <a:r>
              <a:rPr lang="en-US" sz="3200" dirty="0"/>
              <a:t> </a:t>
            </a:r>
            <a:r>
              <a:rPr lang="en-US" sz="3200" dirty="0" err="1"/>
              <a:t>tentang</a:t>
            </a:r>
            <a:r>
              <a:rPr lang="en-US" sz="3200" dirty="0"/>
              <a:t> </a:t>
            </a:r>
            <a:r>
              <a:rPr lang="en-US" sz="3200" dirty="0" err="1"/>
              <a:t>besaran</a:t>
            </a:r>
            <a:r>
              <a:rPr lang="en-US" sz="3200" dirty="0"/>
              <a:t> </a:t>
            </a:r>
            <a:r>
              <a:rPr lang="en-US" sz="3200" dirty="0" err="1"/>
              <a:t>uang</a:t>
            </a:r>
            <a:r>
              <a:rPr lang="en-US" sz="3200" dirty="0"/>
              <a:t> </a:t>
            </a:r>
            <a:r>
              <a:rPr lang="en-US" sz="3200" dirty="0" err="1"/>
              <a:t>pisah</a:t>
            </a:r>
            <a:r>
              <a:rPr lang="en-US" sz="3200" dirty="0"/>
              <a:t>. </a:t>
            </a:r>
          </a:p>
        </p:txBody>
      </p:sp>
      <p:sp>
        <p:nvSpPr>
          <p:cNvPr id="240642" name="Rectangle 2"/>
          <p:cNvSpPr>
            <a:spLocks noGrp="1" noChangeArrowheads="1"/>
          </p:cNvSpPr>
          <p:nvPr>
            <p:ph type="title"/>
          </p:nvPr>
        </p:nvSpPr>
        <p:spPr/>
        <p:txBody>
          <a:bodyPr/>
          <a:lstStyle/>
          <a:p>
            <a:r>
              <a:rPr lang="en-US"/>
              <a:t>PRESEDEN</a:t>
            </a:r>
          </a:p>
        </p:txBody>
      </p:sp>
    </p:spTree>
    <p:extLst>
      <p:ext uri="{BB962C8B-B14F-4D97-AF65-F5344CB8AC3E}">
        <p14:creationId xmlns:p14="http://schemas.microsoft.com/office/powerpoint/2010/main" xmlns="" val="12327204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7" name="Rectangle 3"/>
          <p:cNvSpPr>
            <a:spLocks noGrp="1" noChangeArrowheads="1"/>
          </p:cNvSpPr>
          <p:nvPr>
            <p:ph idx="1"/>
          </p:nvPr>
        </p:nvSpPr>
        <p:spPr>
          <a:xfrm>
            <a:off x="381000" y="1981200"/>
            <a:ext cx="8229600" cy="4114800"/>
          </a:xfrm>
        </p:spPr>
        <p:txBody>
          <a:bodyPr>
            <a:normAutofit/>
          </a:bodyPr>
          <a:lstStyle/>
          <a:p>
            <a:r>
              <a:rPr lang="en-US" sz="3600" dirty="0"/>
              <a:t>What is your opinion on the legal debate (hierarchy of legislation) </a:t>
            </a:r>
          </a:p>
          <a:p>
            <a:r>
              <a:rPr lang="en-US" sz="3600" dirty="0"/>
              <a:t>How you can treat the precedent as the source of law?</a:t>
            </a:r>
          </a:p>
          <a:p>
            <a:r>
              <a:rPr lang="en-US" sz="3600" dirty="0"/>
              <a:t>Where else could you find your legal arguments?</a:t>
            </a:r>
          </a:p>
        </p:txBody>
      </p:sp>
      <p:sp>
        <p:nvSpPr>
          <p:cNvPr id="241666" name="Rectangle 2"/>
          <p:cNvSpPr>
            <a:spLocks noGrp="1" noChangeArrowheads="1"/>
          </p:cNvSpPr>
          <p:nvPr>
            <p:ph type="title"/>
          </p:nvPr>
        </p:nvSpPr>
        <p:spPr/>
        <p:txBody>
          <a:bodyPr>
            <a:normAutofit fontScale="90000"/>
          </a:bodyPr>
          <a:lstStyle/>
          <a:p>
            <a:r>
              <a:rPr lang="en-US" b="1"/>
              <a:t>If Santi is seeking your legal advice……….</a:t>
            </a:r>
            <a:r>
              <a:rPr lang="en-US" sz="3600"/>
              <a:t> </a:t>
            </a:r>
          </a:p>
        </p:txBody>
      </p:sp>
    </p:spTree>
    <p:extLst>
      <p:ext uri="{BB962C8B-B14F-4D97-AF65-F5344CB8AC3E}">
        <p14:creationId xmlns:p14="http://schemas.microsoft.com/office/powerpoint/2010/main" xmlns="" val="2382030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1" name="Rectangle 3"/>
          <p:cNvSpPr>
            <a:spLocks noGrp="1" noChangeArrowheads="1"/>
          </p:cNvSpPr>
          <p:nvPr>
            <p:ph idx="1"/>
          </p:nvPr>
        </p:nvSpPr>
        <p:spPr/>
        <p:txBody>
          <a:bodyPr/>
          <a:lstStyle/>
          <a:p>
            <a:r>
              <a:rPr lang="en-US" sz="4000"/>
              <a:t>What should be done:</a:t>
            </a:r>
          </a:p>
          <a:p>
            <a:pPr lvl="1"/>
            <a:r>
              <a:rPr lang="en-US" sz="3600"/>
              <a:t>In terms of legal documents</a:t>
            </a:r>
          </a:p>
          <a:p>
            <a:pPr lvl="1"/>
            <a:r>
              <a:rPr lang="en-US" sz="3600"/>
              <a:t>In structuring you legal strategy </a:t>
            </a:r>
          </a:p>
        </p:txBody>
      </p:sp>
      <p:sp>
        <p:nvSpPr>
          <p:cNvPr id="242690" name="Rectangle 2"/>
          <p:cNvSpPr>
            <a:spLocks noGrp="1" noChangeArrowheads="1"/>
          </p:cNvSpPr>
          <p:nvPr>
            <p:ph type="title"/>
          </p:nvPr>
        </p:nvSpPr>
        <p:spPr/>
        <p:txBody>
          <a:bodyPr/>
          <a:lstStyle/>
          <a:p>
            <a:r>
              <a:rPr lang="en-US" b="1"/>
              <a:t>If you are Santi’s lawyer</a:t>
            </a:r>
          </a:p>
        </p:txBody>
      </p:sp>
    </p:spTree>
    <p:extLst>
      <p:ext uri="{BB962C8B-B14F-4D97-AF65-F5344CB8AC3E}">
        <p14:creationId xmlns:p14="http://schemas.microsoft.com/office/powerpoint/2010/main" xmlns="" val="6494036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5" name="Rectangle 3"/>
          <p:cNvSpPr>
            <a:spLocks noGrp="1" noChangeArrowheads="1"/>
          </p:cNvSpPr>
          <p:nvPr>
            <p:ph idx="1"/>
          </p:nvPr>
        </p:nvSpPr>
        <p:spPr/>
        <p:txBody>
          <a:bodyPr>
            <a:noAutofit/>
          </a:bodyPr>
          <a:lstStyle/>
          <a:p>
            <a:pPr marL="609600" indent="-609600">
              <a:buFontTx/>
              <a:buAutoNum type="arabicPeriod"/>
            </a:pPr>
            <a:r>
              <a:rPr lang="en-US" sz="3200" dirty="0" err="1" smtClean="0"/>
              <a:t>Bentuk</a:t>
            </a:r>
            <a:r>
              <a:rPr lang="en-US" sz="3200" dirty="0" smtClean="0"/>
              <a:t> </a:t>
            </a:r>
            <a:r>
              <a:rPr lang="en-US" sz="3200" dirty="0" err="1" smtClean="0"/>
              <a:t>Penelitian</a:t>
            </a:r>
            <a:endParaRPr lang="en-US" sz="3200" dirty="0" smtClean="0"/>
          </a:p>
          <a:p>
            <a:pPr marL="609600" indent="-609600">
              <a:buFontTx/>
              <a:buAutoNum type="arabicPeriod"/>
            </a:pPr>
            <a:r>
              <a:rPr lang="en-US" sz="3200" dirty="0" err="1" smtClean="0"/>
              <a:t>Tipologi</a:t>
            </a:r>
            <a:r>
              <a:rPr lang="en-US" sz="3200" dirty="0" smtClean="0"/>
              <a:t> </a:t>
            </a:r>
            <a:r>
              <a:rPr lang="en-US" sz="3200" dirty="0" err="1" smtClean="0"/>
              <a:t>Penelitian</a:t>
            </a:r>
            <a:endParaRPr lang="en-US" sz="3200" dirty="0" smtClean="0"/>
          </a:p>
          <a:p>
            <a:pPr marL="609600" indent="-609600">
              <a:buFontTx/>
              <a:buAutoNum type="arabicPeriod"/>
            </a:pPr>
            <a:r>
              <a:rPr lang="en-US" sz="3200" dirty="0" err="1" smtClean="0"/>
              <a:t>Jenis</a:t>
            </a:r>
            <a:r>
              <a:rPr lang="en-US" sz="3200" dirty="0" smtClean="0"/>
              <a:t> Data</a:t>
            </a:r>
          </a:p>
          <a:p>
            <a:pPr marL="609600" indent="-609600">
              <a:buFontTx/>
              <a:buAutoNum type="arabicPeriod"/>
            </a:pPr>
            <a:r>
              <a:rPr lang="en-US" sz="3200" dirty="0" err="1" smtClean="0"/>
              <a:t>Jenis</a:t>
            </a:r>
            <a:r>
              <a:rPr lang="en-US" sz="3200" dirty="0" smtClean="0"/>
              <a:t> </a:t>
            </a:r>
            <a:r>
              <a:rPr lang="en-US" sz="3200" dirty="0" err="1" smtClean="0"/>
              <a:t>Sumber</a:t>
            </a:r>
            <a:r>
              <a:rPr lang="en-US" sz="3200" dirty="0" smtClean="0"/>
              <a:t> </a:t>
            </a:r>
            <a:r>
              <a:rPr lang="en-US" sz="3200" dirty="0" err="1" smtClean="0"/>
              <a:t>hukum</a:t>
            </a:r>
            <a:endParaRPr lang="en-US" sz="3200" dirty="0" smtClean="0"/>
          </a:p>
          <a:p>
            <a:pPr marL="609600" indent="-609600">
              <a:buFontTx/>
              <a:buAutoNum type="arabicPeriod"/>
            </a:pPr>
            <a:r>
              <a:rPr lang="en-US" sz="3200" dirty="0" err="1" smtClean="0"/>
              <a:t>Alat</a:t>
            </a:r>
            <a:r>
              <a:rPr lang="en-US" sz="3200" dirty="0" smtClean="0"/>
              <a:t> </a:t>
            </a:r>
            <a:r>
              <a:rPr lang="en-US" sz="3200" dirty="0" err="1" smtClean="0"/>
              <a:t>Pengumpulan</a:t>
            </a:r>
            <a:r>
              <a:rPr lang="en-US" sz="3200" dirty="0" smtClean="0"/>
              <a:t> Data</a:t>
            </a:r>
          </a:p>
          <a:p>
            <a:pPr marL="609600" indent="-609600">
              <a:buFontTx/>
              <a:buAutoNum type="arabicPeriod"/>
            </a:pPr>
            <a:r>
              <a:rPr lang="en-US" sz="3200" dirty="0" err="1" smtClean="0"/>
              <a:t>Metode</a:t>
            </a:r>
            <a:r>
              <a:rPr lang="en-US" sz="3200" dirty="0" smtClean="0"/>
              <a:t> </a:t>
            </a:r>
            <a:r>
              <a:rPr lang="en-US" sz="3200" dirty="0" err="1" smtClean="0"/>
              <a:t>Analisis</a:t>
            </a:r>
            <a:r>
              <a:rPr lang="en-US" sz="3200" dirty="0" smtClean="0"/>
              <a:t> Data</a:t>
            </a:r>
          </a:p>
          <a:p>
            <a:pPr marL="609600" indent="-609600">
              <a:buFontTx/>
              <a:buAutoNum type="arabicPeriod"/>
            </a:pPr>
            <a:r>
              <a:rPr lang="en-US" sz="3200" dirty="0" err="1" smtClean="0"/>
              <a:t>Bentuk</a:t>
            </a:r>
            <a:r>
              <a:rPr lang="en-US" sz="3200" dirty="0" smtClean="0"/>
              <a:t> </a:t>
            </a:r>
            <a:r>
              <a:rPr lang="en-US" sz="3200" dirty="0" err="1" smtClean="0"/>
              <a:t>Laporan</a:t>
            </a:r>
            <a:r>
              <a:rPr lang="en-US" sz="3200" dirty="0" smtClean="0"/>
              <a:t> </a:t>
            </a:r>
            <a:r>
              <a:rPr lang="en-US" sz="3200" dirty="0" err="1" smtClean="0"/>
              <a:t>Penelitian</a:t>
            </a:r>
            <a:endParaRPr lang="en-US" sz="3200" dirty="0" smtClean="0"/>
          </a:p>
        </p:txBody>
      </p:sp>
      <p:sp>
        <p:nvSpPr>
          <p:cNvPr id="20482" name="Footer Placeholder 4"/>
          <p:cNvSpPr>
            <a:spLocks noGrp="1"/>
          </p:cNvSpPr>
          <p:nvPr>
            <p:ph type="ftr" sz="quarter" idx="11"/>
          </p:nvPr>
        </p:nvSpPr>
        <p:spPr>
          <a:noFill/>
        </p:spPr>
        <p:txBody>
          <a:bodyPr/>
          <a:lstStyle/>
          <a:p>
            <a:r>
              <a:rPr lang="en-US"/>
              <a:t>Daly Erni</a:t>
            </a:r>
          </a:p>
        </p:txBody>
      </p:sp>
      <p:sp>
        <p:nvSpPr>
          <p:cNvPr id="20483" name="Slide Number Placeholder 5"/>
          <p:cNvSpPr>
            <a:spLocks noGrp="1"/>
          </p:cNvSpPr>
          <p:nvPr>
            <p:ph type="sldNum" sz="quarter" idx="12"/>
          </p:nvPr>
        </p:nvSpPr>
        <p:spPr>
          <a:noFill/>
        </p:spPr>
        <p:txBody>
          <a:bodyPr/>
          <a:lstStyle/>
          <a:p>
            <a:fld id="{B5A7A54D-A2C3-4C7D-9732-0219BE451C87}" type="slidenum">
              <a:rPr lang="en-US"/>
              <a:pPr/>
              <a:t>15</a:t>
            </a:fld>
            <a:endParaRPr lang="en-US"/>
          </a:p>
        </p:txBody>
      </p:sp>
      <p:sp>
        <p:nvSpPr>
          <p:cNvPr id="432130" name="Rectangle 2"/>
          <p:cNvSpPr>
            <a:spLocks noGrp="1" noChangeArrowheads="1"/>
          </p:cNvSpPr>
          <p:nvPr>
            <p:ph type="title"/>
          </p:nvPr>
        </p:nvSpPr>
        <p:spPr/>
        <p:txBody>
          <a:bodyPr>
            <a:normAutofit fontScale="90000"/>
          </a:bodyPr>
          <a:lstStyle/>
          <a:p>
            <a:r>
              <a:rPr lang="en-US" sz="4000" smtClean="0"/>
              <a:t>Unsur dalam </a:t>
            </a:r>
            <a:br>
              <a:rPr lang="en-US" sz="4000" smtClean="0"/>
            </a:br>
            <a:r>
              <a:rPr lang="en-US" sz="4000" smtClean="0"/>
              <a:t>Metode Penelitian </a:t>
            </a:r>
          </a:p>
        </p:txBody>
      </p:sp>
    </p:spTree>
    <p:extLst>
      <p:ext uri="{BB962C8B-B14F-4D97-AF65-F5344CB8AC3E}">
        <p14:creationId xmlns:p14="http://schemas.microsoft.com/office/powerpoint/2010/main" xmlns="" val="3865261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432130"/>
                                        </p:tgtEl>
                                        <p:attrNameLst>
                                          <p:attrName>style.visibility</p:attrName>
                                        </p:attrNameLst>
                                      </p:cBhvr>
                                      <p:to>
                                        <p:strVal val="visible"/>
                                      </p:to>
                                    </p:set>
                                    <p:anim calcmode="lin" valueType="num">
                                      <p:cBhvr>
                                        <p:cTn id="7" dur="500" fill="hold"/>
                                        <p:tgtEl>
                                          <p:spTgt spid="432130"/>
                                        </p:tgtEl>
                                        <p:attrNameLst>
                                          <p:attrName>ppt_w</p:attrName>
                                        </p:attrNameLst>
                                      </p:cBhvr>
                                      <p:tavLst>
                                        <p:tav tm="0">
                                          <p:val>
                                            <p:fltVal val="0"/>
                                          </p:val>
                                        </p:tav>
                                        <p:tav tm="100000">
                                          <p:val>
                                            <p:strVal val="#ppt_w"/>
                                          </p:val>
                                        </p:tav>
                                      </p:tavLst>
                                    </p:anim>
                                    <p:anim calcmode="lin" valueType="num">
                                      <p:cBhvr>
                                        <p:cTn id="8" dur="500" fill="hold"/>
                                        <p:tgtEl>
                                          <p:spTgt spid="432130"/>
                                        </p:tgtEl>
                                        <p:attrNameLst>
                                          <p:attrName>ppt_h</p:attrName>
                                        </p:attrNameLst>
                                      </p:cBhvr>
                                      <p:tavLst>
                                        <p:tav tm="0">
                                          <p:val>
                                            <p:fltVal val="0"/>
                                          </p:val>
                                        </p:tav>
                                        <p:tav tm="100000">
                                          <p:val>
                                            <p:strVal val="#ppt_h"/>
                                          </p:val>
                                        </p:tav>
                                      </p:tavLst>
                                    </p:anim>
                                    <p:anim calcmode="lin" valueType="num">
                                      <p:cBhvr>
                                        <p:cTn id="9" dur="500" fill="hold"/>
                                        <p:tgtEl>
                                          <p:spTgt spid="432130"/>
                                        </p:tgtEl>
                                        <p:attrNameLst>
                                          <p:attrName>style.rotation</p:attrName>
                                        </p:attrNameLst>
                                      </p:cBhvr>
                                      <p:tavLst>
                                        <p:tav tm="0">
                                          <p:val>
                                            <p:fltVal val="360"/>
                                          </p:val>
                                        </p:tav>
                                        <p:tav tm="100000">
                                          <p:val>
                                            <p:fltVal val="0"/>
                                          </p:val>
                                        </p:tav>
                                      </p:tavLst>
                                    </p:anim>
                                    <p:animEffect transition="in" filter="fade">
                                      <p:cBhvr>
                                        <p:cTn id="10" dur="500"/>
                                        <p:tgtEl>
                                          <p:spTgt spid="432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13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800" dirty="0" err="1" smtClean="0"/>
              <a:t>Penyusunan</a:t>
            </a:r>
            <a:r>
              <a:rPr lang="en-US" sz="2800" dirty="0" smtClean="0"/>
              <a:t> Proposal </a:t>
            </a:r>
            <a:r>
              <a:rPr lang="en-US" sz="2800" dirty="0" err="1" smtClean="0"/>
              <a:t>dan</a:t>
            </a:r>
            <a:r>
              <a:rPr lang="en-US" sz="2800" dirty="0" smtClean="0"/>
              <a:t> Research Design</a:t>
            </a:r>
          </a:p>
          <a:p>
            <a:r>
              <a:rPr lang="en-US" sz="2800" dirty="0" err="1" smtClean="0"/>
              <a:t>Studi</a:t>
            </a:r>
            <a:r>
              <a:rPr lang="en-US" sz="2800" dirty="0" smtClean="0"/>
              <a:t> </a:t>
            </a:r>
            <a:r>
              <a:rPr lang="en-US" sz="2800" dirty="0" err="1" smtClean="0"/>
              <a:t>literatur</a:t>
            </a:r>
            <a:r>
              <a:rPr lang="en-US" sz="2800" dirty="0" smtClean="0"/>
              <a:t> – </a:t>
            </a:r>
            <a:r>
              <a:rPr lang="en-US" sz="2800" dirty="0" err="1" smtClean="0"/>
              <a:t>Hukum</a:t>
            </a:r>
            <a:r>
              <a:rPr lang="en-US" sz="2800" dirty="0" smtClean="0"/>
              <a:t> </a:t>
            </a:r>
            <a:r>
              <a:rPr lang="en-US" sz="2800" dirty="0" err="1" smtClean="0"/>
              <a:t>Positif</a:t>
            </a:r>
            <a:endParaRPr lang="en-US" sz="2800" dirty="0" smtClean="0"/>
          </a:p>
          <a:p>
            <a:r>
              <a:rPr lang="en-US" sz="2800" dirty="0" err="1" smtClean="0"/>
              <a:t>Persiapan</a:t>
            </a:r>
            <a:r>
              <a:rPr lang="en-US" sz="2800" dirty="0" smtClean="0"/>
              <a:t> </a:t>
            </a:r>
            <a:r>
              <a:rPr lang="en-US" sz="2800" dirty="0" err="1" smtClean="0"/>
              <a:t>Penelitian</a:t>
            </a:r>
            <a:r>
              <a:rPr lang="en-US" sz="2800" dirty="0" smtClean="0"/>
              <a:t> – </a:t>
            </a:r>
            <a:r>
              <a:rPr lang="en-US" sz="2800" dirty="0" err="1" smtClean="0"/>
              <a:t>mengetahui</a:t>
            </a:r>
            <a:r>
              <a:rPr lang="en-US" sz="2800" dirty="0" smtClean="0"/>
              <a:t> </a:t>
            </a:r>
            <a:r>
              <a:rPr lang="en-US" sz="2800" dirty="0" err="1" smtClean="0"/>
              <a:t>tempat</a:t>
            </a:r>
            <a:r>
              <a:rPr lang="en-US" sz="2800" dirty="0" smtClean="0"/>
              <a:t> </a:t>
            </a:r>
            <a:r>
              <a:rPr lang="en-US" sz="2800" dirty="0" err="1" smtClean="0"/>
              <a:t>dimana</a:t>
            </a:r>
            <a:r>
              <a:rPr lang="en-US" sz="2800" dirty="0" smtClean="0"/>
              <a:t> </a:t>
            </a:r>
            <a:r>
              <a:rPr lang="en-US" sz="2800" dirty="0" err="1" smtClean="0"/>
              <a:t>ditemukan</a:t>
            </a:r>
            <a:r>
              <a:rPr lang="en-US" sz="2800" dirty="0" smtClean="0"/>
              <a:t> data/</a:t>
            </a:r>
            <a:r>
              <a:rPr lang="en-US" sz="2800" dirty="0" err="1" smtClean="0"/>
              <a:t>informasi</a:t>
            </a:r>
            <a:r>
              <a:rPr lang="en-US" sz="2800" dirty="0" smtClean="0"/>
              <a:t> yang </a:t>
            </a:r>
            <a:r>
              <a:rPr lang="en-US" sz="2800" dirty="0" err="1" smtClean="0"/>
              <a:t>diperlukan</a:t>
            </a:r>
            <a:r>
              <a:rPr lang="en-US" sz="2800" dirty="0" smtClean="0"/>
              <a:t>. </a:t>
            </a:r>
          </a:p>
          <a:p>
            <a:r>
              <a:rPr lang="en-US" sz="2800" dirty="0" err="1" smtClean="0"/>
              <a:t>Pengumpulan</a:t>
            </a:r>
            <a:r>
              <a:rPr lang="en-US" sz="2800" dirty="0" smtClean="0"/>
              <a:t> data primer (</a:t>
            </a:r>
            <a:r>
              <a:rPr lang="en-US" sz="2800" dirty="0" err="1" smtClean="0"/>
              <a:t>apabila</a:t>
            </a:r>
            <a:r>
              <a:rPr lang="en-US" sz="2800" dirty="0" smtClean="0"/>
              <a:t> </a:t>
            </a:r>
            <a:r>
              <a:rPr lang="en-US" sz="2800" dirty="0" err="1" smtClean="0"/>
              <a:t>diperlukan</a:t>
            </a:r>
            <a:r>
              <a:rPr lang="en-US" sz="2800" dirty="0" smtClean="0"/>
              <a:t>)</a:t>
            </a:r>
          </a:p>
          <a:p>
            <a:r>
              <a:rPr lang="en-US" sz="2800" dirty="0" err="1" smtClean="0"/>
              <a:t>Pengolahan</a:t>
            </a:r>
            <a:r>
              <a:rPr lang="en-US" sz="2800" dirty="0" smtClean="0"/>
              <a:t> data</a:t>
            </a:r>
          </a:p>
          <a:p>
            <a:r>
              <a:rPr lang="en-US" sz="2800" dirty="0" err="1" smtClean="0"/>
              <a:t>Analisis</a:t>
            </a:r>
            <a:r>
              <a:rPr lang="en-US" sz="2800" dirty="0" smtClean="0"/>
              <a:t> data</a:t>
            </a:r>
          </a:p>
          <a:p>
            <a:r>
              <a:rPr lang="en-US" sz="2800" dirty="0" err="1" smtClean="0"/>
              <a:t>Pembuatan</a:t>
            </a:r>
            <a:r>
              <a:rPr lang="en-US" sz="2800" dirty="0" smtClean="0"/>
              <a:t> </a:t>
            </a:r>
            <a:r>
              <a:rPr lang="en-US" sz="2800" dirty="0" err="1" smtClean="0"/>
              <a:t>laporan</a:t>
            </a:r>
            <a:r>
              <a:rPr lang="en-US" sz="2800" dirty="0" smtClean="0"/>
              <a:t> </a:t>
            </a:r>
          </a:p>
          <a:p>
            <a:endParaRPr lang="en-US" dirty="0" smtClean="0"/>
          </a:p>
        </p:txBody>
      </p:sp>
      <p:sp>
        <p:nvSpPr>
          <p:cNvPr id="2" name="Title 1"/>
          <p:cNvSpPr>
            <a:spLocks noGrp="1"/>
          </p:cNvSpPr>
          <p:nvPr>
            <p:ph type="title"/>
          </p:nvPr>
        </p:nvSpPr>
        <p:spPr/>
        <p:txBody>
          <a:bodyPr/>
          <a:lstStyle/>
          <a:p>
            <a:r>
              <a:rPr lang="en-US" dirty="0" err="1" smtClean="0"/>
              <a:t>Langkah</a:t>
            </a:r>
            <a:r>
              <a:rPr lang="en-US" dirty="0" smtClean="0"/>
              <a:t> </a:t>
            </a:r>
            <a:r>
              <a:rPr lang="en-US" dirty="0" err="1" smtClean="0"/>
              <a:t>Penelitian</a:t>
            </a:r>
            <a:r>
              <a:rPr lang="en-US" dirty="0" smtClean="0"/>
              <a:t> </a:t>
            </a:r>
            <a:endParaRPr lang="en-US" dirty="0"/>
          </a:p>
        </p:txBody>
      </p:sp>
    </p:spTree>
    <p:extLst>
      <p:ext uri="{BB962C8B-B14F-4D97-AF65-F5344CB8AC3E}">
        <p14:creationId xmlns:p14="http://schemas.microsoft.com/office/powerpoint/2010/main" xmlns="" val="13447771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2"/>
          <p:cNvSpPr>
            <a:spLocks noGrp="1"/>
          </p:cNvSpPr>
          <p:nvPr>
            <p:ph type="ftr" sz="quarter" idx="11"/>
          </p:nvPr>
        </p:nvSpPr>
        <p:spPr/>
        <p:txBody>
          <a:bodyPr/>
          <a:lstStyle/>
          <a:p>
            <a:pPr>
              <a:defRPr/>
            </a:pPr>
            <a:r>
              <a:rPr lang="en-US"/>
              <a:t>Daly Erni</a:t>
            </a:r>
          </a:p>
        </p:txBody>
      </p:sp>
      <p:sp>
        <p:nvSpPr>
          <p:cNvPr id="7" name="Slide Number Placeholder 3"/>
          <p:cNvSpPr>
            <a:spLocks noGrp="1"/>
          </p:cNvSpPr>
          <p:nvPr>
            <p:ph type="sldNum" sz="quarter" idx="12"/>
          </p:nvPr>
        </p:nvSpPr>
        <p:spPr/>
        <p:txBody>
          <a:bodyPr/>
          <a:lstStyle/>
          <a:p>
            <a:pPr>
              <a:defRPr/>
            </a:pPr>
            <a:fld id="{36FA9BE6-0454-41FA-9740-2F0C40315820}" type="slidenum">
              <a:rPr lang="en-US"/>
              <a:pPr>
                <a:defRPr/>
              </a:pPr>
              <a:t>17</a:t>
            </a:fld>
            <a:endParaRPr lang="en-US"/>
          </a:p>
        </p:txBody>
      </p:sp>
      <p:sp>
        <p:nvSpPr>
          <p:cNvPr id="19460" name="Title 1"/>
          <p:cNvSpPr>
            <a:spLocks noGrp="1"/>
          </p:cNvSpPr>
          <p:nvPr>
            <p:ph type="title" idx="4294967295"/>
          </p:nvPr>
        </p:nvSpPr>
        <p:spPr>
          <a:xfrm>
            <a:off x="0" y="274638"/>
            <a:ext cx="8229600" cy="1143000"/>
          </a:xfrm>
        </p:spPr>
        <p:txBody>
          <a:bodyPr bIns="91440" anchor="b">
            <a:normAutofit fontScale="90000"/>
          </a:bodyPr>
          <a:lstStyle/>
          <a:p>
            <a:r>
              <a:rPr lang="en-US" sz="4000" b="1" dirty="0" smtClean="0">
                <a:solidFill>
                  <a:srgbClr val="FF3100"/>
                </a:solidFill>
              </a:rPr>
              <a:t>BENTUK &amp; </a:t>
            </a:r>
            <a:r>
              <a:rPr lang="en-US" sz="4000" b="1" dirty="0" err="1" smtClean="0">
                <a:solidFill>
                  <a:srgbClr val="FF3100"/>
                </a:solidFill>
              </a:rPr>
              <a:t>tujuan</a:t>
            </a:r>
            <a:r>
              <a:rPr lang="en-US" sz="4000" b="1" dirty="0" smtClean="0">
                <a:solidFill>
                  <a:srgbClr val="FF3100"/>
                </a:solidFill>
              </a:rPr>
              <a:t> </a:t>
            </a:r>
            <a:br>
              <a:rPr lang="en-US" sz="4000" b="1" dirty="0" smtClean="0">
                <a:solidFill>
                  <a:srgbClr val="FF3100"/>
                </a:solidFill>
              </a:rPr>
            </a:br>
            <a:r>
              <a:rPr lang="en-US" sz="4000" b="1" dirty="0" smtClean="0">
                <a:solidFill>
                  <a:srgbClr val="FF3100"/>
                </a:solidFill>
              </a:rPr>
              <a:t>PENELITIAN </a:t>
            </a:r>
            <a:r>
              <a:rPr lang="id-ID" sz="4000" b="1" dirty="0" smtClean="0">
                <a:solidFill>
                  <a:srgbClr val="FF3100"/>
                </a:solidFill>
              </a:rPr>
              <a:t>HUKUM</a:t>
            </a:r>
            <a:endParaRPr lang="en-US" sz="4000" b="1" dirty="0" smtClean="0">
              <a:solidFill>
                <a:srgbClr val="FF3100"/>
              </a:solidFill>
            </a:endParaRPr>
          </a:p>
        </p:txBody>
      </p:sp>
      <p:graphicFrame>
        <p:nvGraphicFramePr>
          <p:cNvPr id="468001" name="Group 33"/>
          <p:cNvGraphicFramePr>
            <a:graphicFrameLocks noGrp="1"/>
          </p:cNvGraphicFramePr>
          <p:nvPr>
            <p:ph idx="4294967295"/>
            <p:extLst>
              <p:ext uri="{D42A27DB-BD31-4B8C-83A1-F6EECF244321}">
                <p14:modId xmlns:p14="http://schemas.microsoft.com/office/powerpoint/2010/main" xmlns="" val="2245825910"/>
              </p:ext>
            </p:extLst>
          </p:nvPr>
        </p:nvGraphicFramePr>
        <p:xfrm>
          <a:off x="0" y="1371600"/>
          <a:ext cx="8229600" cy="3252788"/>
        </p:xfrm>
        <a:graphic>
          <a:graphicData uri="http://schemas.openxmlformats.org/drawingml/2006/table">
            <a:tbl>
              <a:tblPr/>
              <a:tblGrid>
                <a:gridCol w="2355175"/>
                <a:gridCol w="3131225"/>
                <a:gridCol w="2743200"/>
              </a:tblGrid>
              <a:tr h="42596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sz="2000" b="1" i="0" u="none" strike="noStrike" cap="none" normalizeH="0" baseline="0" dirty="0" err="1" smtClean="0">
                          <a:ln>
                            <a:noFill/>
                          </a:ln>
                          <a:solidFill>
                            <a:srgbClr val="FFFFFF"/>
                          </a:solidFill>
                          <a:effectLst/>
                          <a:latin typeface="Impact" pitchFamily="34" charset="0"/>
                        </a:rPr>
                        <a:t>Bentuk</a:t>
                      </a:r>
                      <a:r>
                        <a:rPr kumimoji="1" lang="en-US" sz="2000" b="1" i="0" u="none" strike="noStrike" cap="none" normalizeH="0" baseline="0" dirty="0" smtClean="0">
                          <a:ln>
                            <a:noFill/>
                          </a:ln>
                          <a:solidFill>
                            <a:srgbClr val="FFFFFF"/>
                          </a:solidFill>
                          <a:effectLst/>
                          <a:latin typeface="Impact" pitchFamily="34" charset="0"/>
                        </a:rPr>
                        <a:t>  </a:t>
                      </a:r>
                      <a:r>
                        <a:rPr kumimoji="1" lang="en-US" sz="2000" b="1" i="0" u="none" strike="noStrike" cap="none" normalizeH="0" baseline="0" dirty="0" err="1" smtClean="0">
                          <a:ln>
                            <a:noFill/>
                          </a:ln>
                          <a:solidFill>
                            <a:srgbClr val="FFFFFF"/>
                          </a:solidFill>
                          <a:effectLst/>
                          <a:latin typeface="Impact" pitchFamily="34" charset="0"/>
                        </a:rPr>
                        <a:t>Penelitian</a:t>
                      </a:r>
                      <a:endParaRPr kumimoji="1" lang="en-US" sz="2000" b="1" i="0" u="none" strike="noStrike" cap="none" normalizeH="0" baseline="0" dirty="0" smtClean="0">
                        <a:ln>
                          <a:noFill/>
                        </a:ln>
                        <a:solidFill>
                          <a:srgbClr val="FFFFFF"/>
                        </a:solidFill>
                        <a:effectLst/>
                        <a:latin typeface="Impact"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A28E6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sz="2000" b="1" i="0" u="none" strike="noStrike" cap="none" normalizeH="0" baseline="0" dirty="0" err="1" smtClean="0">
                          <a:ln>
                            <a:noFill/>
                          </a:ln>
                          <a:solidFill>
                            <a:srgbClr val="FFFFFF"/>
                          </a:solidFill>
                          <a:effectLst/>
                          <a:latin typeface="Impact" pitchFamily="34" charset="0"/>
                        </a:rPr>
                        <a:t>Maksud</a:t>
                      </a:r>
                      <a:r>
                        <a:rPr kumimoji="1" lang="en-US" sz="2000" b="1" i="0" u="none" strike="noStrike" cap="none" normalizeH="0" baseline="0" dirty="0" smtClean="0">
                          <a:ln>
                            <a:noFill/>
                          </a:ln>
                          <a:solidFill>
                            <a:srgbClr val="FFFFFF"/>
                          </a:solidFill>
                          <a:effectLst/>
                          <a:latin typeface="Impact" pitchFamily="34" charset="0"/>
                        </a:rPr>
                        <a:t> </a:t>
                      </a:r>
                      <a:r>
                        <a:rPr kumimoji="1" lang="en-US" sz="2000" b="1" i="0" u="none" strike="noStrike" cap="none" normalizeH="0" baseline="0" dirty="0" err="1" smtClean="0">
                          <a:ln>
                            <a:noFill/>
                          </a:ln>
                          <a:solidFill>
                            <a:srgbClr val="FFFFFF"/>
                          </a:solidFill>
                          <a:effectLst/>
                          <a:latin typeface="Impact" pitchFamily="34" charset="0"/>
                        </a:rPr>
                        <a:t>Penelitian</a:t>
                      </a:r>
                      <a:endParaRPr kumimoji="1" lang="en-US" sz="2000" b="1" i="0" u="none" strike="noStrike" cap="none" normalizeH="0" baseline="0" dirty="0" smtClean="0">
                        <a:ln>
                          <a:noFill/>
                        </a:ln>
                        <a:solidFill>
                          <a:srgbClr val="FFFFFF"/>
                        </a:solidFill>
                        <a:effectLst/>
                        <a:latin typeface="Impact"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A28E6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sz="2000" b="1" i="0" u="none" strike="noStrike" cap="none" normalizeH="0" baseline="0" dirty="0" err="1" smtClean="0">
                          <a:ln>
                            <a:noFill/>
                          </a:ln>
                          <a:solidFill>
                            <a:srgbClr val="FFFFFF"/>
                          </a:solidFill>
                          <a:effectLst/>
                          <a:latin typeface="Impact" pitchFamily="34" charset="0"/>
                        </a:rPr>
                        <a:t>Teknik</a:t>
                      </a:r>
                      <a:r>
                        <a:rPr kumimoji="1" lang="en-US" sz="2000" b="1" i="0" u="none" strike="noStrike" cap="none" normalizeH="0" baseline="0" dirty="0" smtClean="0">
                          <a:ln>
                            <a:noFill/>
                          </a:ln>
                          <a:solidFill>
                            <a:srgbClr val="FFFFFF"/>
                          </a:solidFill>
                          <a:effectLst/>
                          <a:latin typeface="Impact" pitchFamily="34" charset="0"/>
                        </a:rPr>
                        <a:t> </a:t>
                      </a:r>
                      <a:r>
                        <a:rPr kumimoji="1" lang="en-US" sz="2000" b="1" i="0" u="none" strike="noStrike" cap="none" normalizeH="0" baseline="0" dirty="0" err="1" smtClean="0">
                          <a:ln>
                            <a:noFill/>
                          </a:ln>
                          <a:solidFill>
                            <a:srgbClr val="FFFFFF"/>
                          </a:solidFill>
                          <a:effectLst/>
                          <a:latin typeface="Impact" pitchFamily="34" charset="0"/>
                        </a:rPr>
                        <a:t>Pengumpulan</a:t>
                      </a:r>
                      <a:r>
                        <a:rPr kumimoji="1" lang="en-US" sz="2000" b="1" i="0" u="none" strike="noStrike" cap="none" normalizeH="0" baseline="0" dirty="0" smtClean="0">
                          <a:ln>
                            <a:noFill/>
                          </a:ln>
                          <a:solidFill>
                            <a:srgbClr val="FFFFFF"/>
                          </a:solidFill>
                          <a:effectLst/>
                          <a:latin typeface="Impact" pitchFamily="34" charset="0"/>
                        </a:rPr>
                        <a:t> Data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A28E6A"/>
                    </a:solidFill>
                  </a:tcPr>
                </a:tc>
              </a:tr>
              <a:tr h="108706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sz="1800" b="0" i="0" u="none" strike="noStrike" cap="none" normalizeH="0" baseline="0" dirty="0" err="1" smtClean="0">
                          <a:ln>
                            <a:noFill/>
                          </a:ln>
                          <a:solidFill>
                            <a:srgbClr val="000000"/>
                          </a:solidFill>
                          <a:effectLst/>
                          <a:latin typeface="Impact" pitchFamily="34" charset="0"/>
                        </a:rPr>
                        <a:t>Yuridis-Normatif</a:t>
                      </a:r>
                      <a:endParaRPr kumimoji="1" lang="en-US" sz="1800" b="0" i="0" u="none" strike="noStrike" cap="none" normalizeH="0" baseline="0" dirty="0" smtClean="0">
                        <a:ln>
                          <a:noFill/>
                        </a:ln>
                        <a:solidFill>
                          <a:srgbClr val="000000"/>
                        </a:solidFill>
                        <a:effectLst/>
                        <a:latin typeface="Impact"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0DBD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sz="1800" b="0" i="0" u="none" strike="noStrike" cap="none" normalizeH="0" baseline="0" dirty="0" err="1" smtClean="0">
                          <a:ln>
                            <a:noFill/>
                          </a:ln>
                          <a:solidFill>
                            <a:srgbClr val="000000"/>
                          </a:solidFill>
                          <a:effectLst/>
                          <a:latin typeface="Impact" pitchFamily="34" charset="0"/>
                        </a:rPr>
                        <a:t>Menelaah</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norma</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hukum</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tertulis</a:t>
                      </a:r>
                      <a:r>
                        <a:rPr kumimoji="1" lang="en-US" sz="1800" b="0" i="0" u="none" strike="noStrike" cap="none" normalizeH="0" baseline="0" dirty="0" smtClean="0">
                          <a:ln>
                            <a:noFill/>
                          </a:ln>
                          <a:solidFill>
                            <a:srgbClr val="000000"/>
                          </a:solidFill>
                          <a:effectLst/>
                          <a:latin typeface="Impact" pitchFamily="34" charset="0"/>
                        </a:rPr>
                        <a:t>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0DBD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sz="1800" b="0" i="0" u="none" strike="noStrike" cap="none" normalizeH="0" baseline="0" dirty="0" err="1" smtClean="0">
                          <a:ln>
                            <a:noFill/>
                          </a:ln>
                          <a:solidFill>
                            <a:srgbClr val="000000"/>
                          </a:solidFill>
                          <a:effectLst/>
                          <a:latin typeface="Impact" pitchFamily="34" charset="0"/>
                        </a:rPr>
                        <a:t>Studi</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dokumen</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didukung</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dengan</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wawancara</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kepada</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informan</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dan</a:t>
                      </a:r>
                      <a:r>
                        <a:rPr kumimoji="1" lang="en-US" sz="1800" b="0" i="0" u="none" strike="noStrike" cap="none" normalizeH="0" baseline="0" dirty="0" smtClean="0">
                          <a:ln>
                            <a:noFill/>
                          </a:ln>
                          <a:solidFill>
                            <a:srgbClr val="000000"/>
                          </a:solidFill>
                          <a:effectLst/>
                          <a:latin typeface="Impact" pitchFamily="34" charset="0"/>
                        </a:rPr>
                        <a:t>/</a:t>
                      </a:r>
                      <a:r>
                        <a:rPr kumimoji="1" lang="en-US" sz="1800" b="0" i="0" u="none" strike="noStrike" cap="none" normalizeH="0" baseline="0" dirty="0" err="1" smtClean="0">
                          <a:ln>
                            <a:noFill/>
                          </a:ln>
                          <a:solidFill>
                            <a:srgbClr val="000000"/>
                          </a:solidFill>
                          <a:effectLst/>
                          <a:latin typeface="Impact" pitchFamily="34" charset="0"/>
                        </a:rPr>
                        <a:t>atau</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narasumber</a:t>
                      </a:r>
                      <a:endParaRPr kumimoji="1" lang="en-US" sz="1800" b="0" i="0" u="none" strike="noStrike" cap="none" normalizeH="0" baseline="0" dirty="0" smtClean="0">
                        <a:ln>
                          <a:noFill/>
                        </a:ln>
                        <a:solidFill>
                          <a:srgbClr val="000000"/>
                        </a:solidFill>
                        <a:effectLst/>
                        <a:latin typeface="Impact"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0DBD4"/>
                    </a:solidFill>
                  </a:tcPr>
                </a:tc>
              </a:tr>
              <a:tr h="136308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sz="1800" b="0" i="0" u="none" strike="noStrike" cap="none" normalizeH="0" baseline="0" dirty="0" err="1" smtClean="0">
                          <a:ln>
                            <a:noFill/>
                          </a:ln>
                          <a:solidFill>
                            <a:srgbClr val="000000"/>
                          </a:solidFill>
                          <a:effectLst/>
                          <a:latin typeface="Impact" pitchFamily="34" charset="0"/>
                        </a:rPr>
                        <a:t>Yuridis-Empiris</a:t>
                      </a:r>
                      <a:endParaRPr kumimoji="1" lang="en-US" sz="1800" b="0" i="0" u="none" strike="noStrike" cap="none" normalizeH="0" baseline="0" dirty="0" smtClean="0">
                        <a:ln>
                          <a:noFill/>
                        </a:ln>
                        <a:solidFill>
                          <a:srgbClr val="000000"/>
                        </a:solidFill>
                        <a:effectLst/>
                        <a:latin typeface="Impact"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EEB"/>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sz="1800" b="0" i="0" u="none" strike="noStrike" cap="none" normalizeH="0" baseline="0" smtClean="0">
                          <a:ln>
                            <a:noFill/>
                          </a:ln>
                          <a:solidFill>
                            <a:srgbClr val="000000"/>
                          </a:solidFill>
                          <a:effectLst/>
                          <a:latin typeface="Impact" pitchFamily="34" charset="0"/>
                        </a:rPr>
                        <a:t>Mengetahui efektivitas peraturan perundang-undangan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EEB"/>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sz="1800" b="0" i="0" u="none" strike="noStrike" cap="none" normalizeH="0" baseline="0" dirty="0" err="1" smtClean="0">
                          <a:ln>
                            <a:noFill/>
                          </a:ln>
                          <a:solidFill>
                            <a:srgbClr val="000000"/>
                          </a:solidFill>
                          <a:effectLst/>
                          <a:latin typeface="Impact" pitchFamily="34" charset="0"/>
                        </a:rPr>
                        <a:t>Studi</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dokumen</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dan</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didukung</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dengan</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wawancara</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kepada</a:t>
                      </a:r>
                      <a:r>
                        <a:rPr kumimoji="1" lang="en-US" sz="1800" b="0" i="0" u="none" strike="noStrike" cap="none" normalizeH="0" baseline="0" dirty="0" smtClean="0">
                          <a:ln>
                            <a:noFill/>
                          </a:ln>
                          <a:solidFill>
                            <a:srgbClr val="000000"/>
                          </a:solidFill>
                          <a:effectLst/>
                          <a:latin typeface="Impact" pitchFamily="34" charset="0"/>
                        </a:rPr>
                        <a:t> </a:t>
                      </a:r>
                      <a:r>
                        <a:rPr kumimoji="1" lang="en-US" sz="1800" b="0" i="0" u="none" strike="noStrike" cap="none" normalizeH="0" baseline="0" dirty="0" err="1" smtClean="0">
                          <a:ln>
                            <a:noFill/>
                          </a:ln>
                          <a:solidFill>
                            <a:srgbClr val="000000"/>
                          </a:solidFill>
                          <a:effectLst/>
                          <a:latin typeface="Impact" pitchFamily="34" charset="0"/>
                        </a:rPr>
                        <a:t>responden</a:t>
                      </a:r>
                      <a:endParaRPr kumimoji="1" lang="en-US" sz="1800" b="0" i="0" u="none" strike="noStrike" cap="none" normalizeH="0" baseline="0" dirty="0" smtClean="0">
                        <a:ln>
                          <a:noFill/>
                        </a:ln>
                        <a:solidFill>
                          <a:srgbClr val="000000"/>
                        </a:solidFill>
                        <a:effectLst/>
                        <a:latin typeface="Impact"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EEB"/>
                    </a:solidFill>
                  </a:tcPr>
                </a:tc>
              </a:tr>
            </a:tbl>
          </a:graphicData>
        </a:graphic>
      </p:graphicFrame>
      <p:graphicFrame>
        <p:nvGraphicFramePr>
          <p:cNvPr id="468003" name="Group 35"/>
          <p:cNvGraphicFramePr>
            <a:graphicFrameLocks noGrp="1"/>
          </p:cNvGraphicFramePr>
          <p:nvPr>
            <p:extLst>
              <p:ext uri="{D42A27DB-BD31-4B8C-83A1-F6EECF244321}">
                <p14:modId xmlns:p14="http://schemas.microsoft.com/office/powerpoint/2010/main" xmlns="" val="2208736305"/>
              </p:ext>
            </p:extLst>
          </p:nvPr>
        </p:nvGraphicFramePr>
        <p:xfrm>
          <a:off x="457200" y="4505228"/>
          <a:ext cx="8229600" cy="1255492"/>
        </p:xfrm>
        <a:graphic>
          <a:graphicData uri="http://schemas.openxmlformats.org/drawingml/2006/table">
            <a:tbl>
              <a:tblPr/>
              <a:tblGrid>
                <a:gridCol w="2370296"/>
                <a:gridCol w="3116104"/>
                <a:gridCol w="2743200"/>
              </a:tblGrid>
              <a:tr h="12554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FFFFFF"/>
                          </a:solidFill>
                          <a:effectLst/>
                          <a:latin typeface="Arial" pitchFamily="34" charset="0"/>
                        </a:rPr>
                        <a:t>Yuridis-Sosiologis</a:t>
                      </a:r>
                      <a:endParaRPr kumimoji="0" lang="en-US" sz="1800" b="1" i="0" u="none" strike="noStrike" cap="none" normalizeH="0" baseline="0" dirty="0" smtClean="0">
                        <a:ln>
                          <a:noFill/>
                        </a:ln>
                        <a:solidFill>
                          <a:srgbClr val="FFFFFF"/>
                        </a:solidFill>
                        <a:effectLst/>
                        <a:latin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A28E6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FFFFFF"/>
                          </a:solidFill>
                          <a:effectLst/>
                          <a:latin typeface="Arial" pitchFamily="34" charset="0"/>
                        </a:rPr>
                        <a:t>Mengetahui</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perilaku</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masyarakat</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dan</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pelaksanaan</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hukum</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tidak</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tertulis</a:t>
                      </a:r>
                      <a:endParaRPr kumimoji="0" lang="en-US" sz="1800" b="1" i="0" u="none" strike="noStrike" cap="none" normalizeH="0" baseline="0" dirty="0" smtClean="0">
                        <a:ln>
                          <a:noFill/>
                        </a:ln>
                        <a:solidFill>
                          <a:srgbClr val="FFFFFF"/>
                        </a:solidFill>
                        <a:effectLst/>
                        <a:latin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A28E6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FFFFFF"/>
                          </a:solidFill>
                          <a:effectLst/>
                          <a:latin typeface="Arial" pitchFamily="34" charset="0"/>
                        </a:rPr>
                        <a:t>Studi</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dokumen</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dan</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didukung</a:t>
                      </a:r>
                      <a:r>
                        <a:rPr kumimoji="0" lang="en-US" sz="1800" b="1" i="0" u="none" strike="noStrike" cap="none" normalizeH="0" baseline="0" dirty="0" smtClean="0">
                          <a:ln>
                            <a:noFill/>
                          </a:ln>
                          <a:solidFill>
                            <a:srgbClr val="FFFFFF"/>
                          </a:solidFill>
                          <a:effectLst/>
                          <a:latin typeface="Arial" pitchFamily="34" charset="0"/>
                        </a:rPr>
                        <a:t> </a:t>
                      </a:r>
                      <a:r>
                        <a:rPr kumimoji="0" lang="en-US" sz="1800" b="1" i="0" u="none" strike="noStrike" cap="none" normalizeH="0" baseline="0" dirty="0" err="1" smtClean="0">
                          <a:ln>
                            <a:noFill/>
                          </a:ln>
                          <a:solidFill>
                            <a:srgbClr val="FFFFFF"/>
                          </a:solidFill>
                          <a:effectLst/>
                          <a:latin typeface="Arial" pitchFamily="34" charset="0"/>
                        </a:rPr>
                        <a:t>pengamatan</a:t>
                      </a:r>
                      <a:r>
                        <a:rPr kumimoji="0" lang="en-US" sz="1800" b="1" i="0" u="none" strike="noStrike" cap="none" normalizeH="0" baseline="0" dirty="0" smtClean="0">
                          <a:ln>
                            <a:noFill/>
                          </a:ln>
                          <a:solidFill>
                            <a:srgbClr val="FFFFFF"/>
                          </a:solidFill>
                          <a:effectLst/>
                          <a:latin typeface="Arial" pitchFamily="34" charset="0"/>
                        </a:rPr>
                        <a:t>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A28E6A"/>
                    </a:solidFill>
                  </a:tcPr>
                </a:tc>
              </a:tr>
            </a:tbl>
          </a:graphicData>
        </a:graphic>
      </p:graphicFrame>
    </p:spTree>
    <p:extLst>
      <p:ext uri="{BB962C8B-B14F-4D97-AF65-F5344CB8AC3E}">
        <p14:creationId xmlns:p14="http://schemas.microsoft.com/office/powerpoint/2010/main" xmlns="" val="3080763057"/>
      </p:ext>
    </p:extLst>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08" name="Rectangle 20"/>
          <p:cNvSpPr>
            <a:spLocks noGrp="1" noChangeArrowheads="1"/>
          </p:cNvSpPr>
          <p:nvPr>
            <p:ph type="title"/>
          </p:nvPr>
        </p:nvSpPr>
        <p:spPr>
          <a:xfrm>
            <a:off x="457200" y="457200"/>
            <a:ext cx="8229600" cy="609600"/>
          </a:xfrm>
        </p:spPr>
        <p:txBody>
          <a:bodyPr>
            <a:normAutofit fontScale="90000"/>
          </a:bodyPr>
          <a:lstStyle/>
          <a:p>
            <a:r>
              <a:rPr lang="en-US" sz="4000" b="1" dirty="0" err="1"/>
              <a:t>Macam-macam</a:t>
            </a:r>
            <a:r>
              <a:rPr lang="en-US" sz="4000" b="1" dirty="0"/>
              <a:t> </a:t>
            </a:r>
            <a:r>
              <a:rPr lang="en-US" sz="4000" b="1" dirty="0" err="1"/>
              <a:t>penelitian</a:t>
            </a:r>
            <a:r>
              <a:rPr lang="en-US" sz="4000" b="1" dirty="0"/>
              <a:t> </a:t>
            </a:r>
            <a:r>
              <a:rPr lang="en-US" sz="4000" b="1" dirty="0" err="1"/>
              <a:t>hukum</a:t>
            </a:r>
            <a:endParaRPr lang="en-US" sz="4000" b="1" dirty="0"/>
          </a:p>
        </p:txBody>
      </p:sp>
      <p:graphicFrame>
        <p:nvGraphicFramePr>
          <p:cNvPr id="12393" name="Group 105"/>
          <p:cNvGraphicFramePr>
            <a:graphicFrameLocks noGrp="1"/>
          </p:cNvGraphicFramePr>
          <p:nvPr>
            <p:ph type="tbl" idx="1"/>
          </p:nvPr>
        </p:nvGraphicFramePr>
        <p:xfrm>
          <a:off x="533400" y="1371600"/>
          <a:ext cx="8229600" cy="5074920"/>
        </p:xfrm>
        <a:graphic>
          <a:graphicData uri="http://schemas.openxmlformats.org/drawingml/2006/table">
            <a:tbl>
              <a:tblPr/>
              <a:tblGrid>
                <a:gridCol w="990600"/>
                <a:gridCol w="1066800"/>
                <a:gridCol w="1219200"/>
                <a:gridCol w="1143000"/>
                <a:gridCol w="1295400"/>
                <a:gridCol w="1219200"/>
                <a:gridCol w="1295400"/>
              </a:tblGrid>
              <a:tr h="6858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dirty="0" err="1" smtClean="0">
                          <a:ln>
                            <a:noFill/>
                          </a:ln>
                          <a:solidFill>
                            <a:schemeClr val="tx1"/>
                          </a:solidFill>
                          <a:effectLst/>
                          <a:latin typeface="Arial" charset="0"/>
                        </a:rPr>
                        <a:t>Sifat</a:t>
                      </a:r>
                      <a:endParaRPr kumimoji="0" lang="en-US" sz="18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dirty="0" err="1" smtClean="0">
                          <a:ln>
                            <a:noFill/>
                          </a:ln>
                          <a:solidFill>
                            <a:schemeClr val="tx1"/>
                          </a:solidFill>
                          <a:effectLst/>
                          <a:latin typeface="Arial" charset="0"/>
                        </a:rPr>
                        <a:t>Bentuk</a:t>
                      </a: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Tujuan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Penerapannya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Ilmu yg digunakan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Penelitian Hukum Normatif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Penelitian Hukum sosiologis /empiris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62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Eksploratoris</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Deskriptif</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ekspalanatoris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Diagnostik</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Preskriptif</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evaluatif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Fact-finding</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Problem-identification</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Problem solution</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Murni/</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Pure</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Berfokus masalah</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terapan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Mono disipliner</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Multi disipliner</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Arial" charset="0"/>
                        </a:rPr>
                        <a:t>Interdisipliner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200" b="0" i="0" u="none" strike="noStrike" cap="none" normalizeH="0" baseline="0" smtClean="0">
                          <a:ln>
                            <a:noFill/>
                          </a:ln>
                          <a:solidFill>
                            <a:schemeClr val="tx1"/>
                          </a:solidFill>
                          <a:effectLst/>
                          <a:latin typeface="Arial" charset="0"/>
                        </a:rPr>
                        <a:t>Penelitian asas-asas hukum</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2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200" b="0" i="0" u="none" strike="noStrike" cap="none" normalizeH="0" baseline="0" smtClean="0">
                          <a:ln>
                            <a:noFill/>
                          </a:ln>
                          <a:solidFill>
                            <a:schemeClr val="tx1"/>
                          </a:solidFill>
                          <a:effectLst/>
                          <a:latin typeface="Arial" charset="0"/>
                        </a:rPr>
                        <a:t>Penelitian sistematika hukum</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2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200" b="0" i="0" u="none" strike="noStrike" cap="none" normalizeH="0" baseline="0" smtClean="0">
                          <a:ln>
                            <a:noFill/>
                          </a:ln>
                          <a:solidFill>
                            <a:schemeClr val="tx1"/>
                          </a:solidFill>
                          <a:effectLst/>
                          <a:latin typeface="Arial" charset="0"/>
                        </a:rPr>
                        <a:t>Penelitian taraf sinkronisasi hukum</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2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200" b="0" i="0" u="none" strike="noStrike" cap="none" normalizeH="0" baseline="0" smtClean="0">
                          <a:ln>
                            <a:noFill/>
                          </a:ln>
                          <a:solidFill>
                            <a:schemeClr val="tx1"/>
                          </a:solidFill>
                          <a:effectLst/>
                          <a:latin typeface="Arial" charset="0"/>
                        </a:rPr>
                        <a:t>Penelitian sejarah hukum</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2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200" b="0" i="0" u="none" strike="noStrike" cap="none" normalizeH="0" baseline="0" smtClean="0">
                          <a:ln>
                            <a:noFill/>
                          </a:ln>
                          <a:solidFill>
                            <a:schemeClr val="tx1"/>
                          </a:solidFill>
                          <a:effectLst/>
                          <a:latin typeface="Arial" charset="0"/>
                        </a:rPr>
                        <a:t>Penelitian perbandingan hukum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600" b="0" i="0" u="none" strike="noStrike" cap="none" normalizeH="0" baseline="0" dirty="0" err="1" smtClean="0">
                          <a:ln>
                            <a:noFill/>
                          </a:ln>
                          <a:solidFill>
                            <a:schemeClr val="tx1"/>
                          </a:solidFill>
                          <a:effectLst/>
                          <a:latin typeface="Arial" charset="0"/>
                        </a:rPr>
                        <a:t>Penelitian</a:t>
                      </a:r>
                      <a:r>
                        <a:rPr kumimoji="0" lang="en-US" sz="1600" b="0" i="0" u="none" strike="noStrike" cap="none" normalizeH="0" baseline="0" dirty="0" smtClean="0">
                          <a:ln>
                            <a:noFill/>
                          </a:ln>
                          <a:solidFill>
                            <a:schemeClr val="tx1"/>
                          </a:solidFill>
                          <a:effectLst/>
                          <a:latin typeface="Arial" charset="0"/>
                        </a:rPr>
                        <a:t> </a:t>
                      </a:r>
                      <a:r>
                        <a:rPr kumimoji="0" lang="en-US" sz="1600" b="0" i="0" u="none" strike="noStrike" cap="none" normalizeH="0" baseline="0" dirty="0" err="1" smtClean="0">
                          <a:ln>
                            <a:noFill/>
                          </a:ln>
                          <a:solidFill>
                            <a:schemeClr val="tx1"/>
                          </a:solidFill>
                          <a:effectLst/>
                          <a:latin typeface="Arial" charset="0"/>
                        </a:rPr>
                        <a:t>identifikasi</a:t>
                      </a:r>
                      <a:r>
                        <a:rPr kumimoji="0" lang="en-US" sz="1600" b="0" i="0" u="none" strike="noStrike" cap="none" normalizeH="0" baseline="0" dirty="0" smtClean="0">
                          <a:ln>
                            <a:noFill/>
                          </a:ln>
                          <a:solidFill>
                            <a:schemeClr val="tx1"/>
                          </a:solidFill>
                          <a:effectLst/>
                          <a:latin typeface="Arial" charset="0"/>
                        </a:rPr>
                        <a:t> </a:t>
                      </a:r>
                      <a:r>
                        <a:rPr kumimoji="0" lang="en-US" sz="1600" b="0" i="0" u="none" strike="noStrike" cap="none" normalizeH="0" baseline="0" dirty="0" err="1" smtClean="0">
                          <a:ln>
                            <a:noFill/>
                          </a:ln>
                          <a:solidFill>
                            <a:schemeClr val="tx1"/>
                          </a:solidFill>
                          <a:effectLst/>
                          <a:latin typeface="Arial" charset="0"/>
                        </a:rPr>
                        <a:t>hukum</a:t>
                      </a:r>
                      <a:r>
                        <a:rPr kumimoji="0" lang="en-US" sz="1600" b="0" i="0" u="none" strike="noStrike" cap="none" normalizeH="0" baseline="0" dirty="0" smtClean="0">
                          <a:ln>
                            <a:noFill/>
                          </a:ln>
                          <a:solidFill>
                            <a:schemeClr val="tx1"/>
                          </a:solidFill>
                          <a:effectLst/>
                          <a:latin typeface="Arial" charset="0"/>
                        </a:rPr>
                        <a:t> (</a:t>
                      </a:r>
                      <a:r>
                        <a:rPr kumimoji="0" lang="en-US" sz="1600" b="0" i="0" u="none" strike="noStrike" cap="none" normalizeH="0" baseline="0" dirty="0" err="1" smtClean="0">
                          <a:ln>
                            <a:noFill/>
                          </a:ln>
                          <a:solidFill>
                            <a:schemeClr val="tx1"/>
                          </a:solidFill>
                          <a:effectLst/>
                          <a:latin typeface="Arial" charset="0"/>
                        </a:rPr>
                        <a:t>tidak</a:t>
                      </a:r>
                      <a:r>
                        <a:rPr kumimoji="0" lang="en-US" sz="1600" b="0" i="0" u="none" strike="noStrike" cap="none" normalizeH="0" baseline="0" dirty="0" smtClean="0">
                          <a:ln>
                            <a:noFill/>
                          </a:ln>
                          <a:solidFill>
                            <a:schemeClr val="tx1"/>
                          </a:solidFill>
                          <a:effectLst/>
                          <a:latin typeface="Arial" charset="0"/>
                        </a:rPr>
                        <a:t> </a:t>
                      </a:r>
                      <a:r>
                        <a:rPr kumimoji="0" lang="en-US" sz="1600" b="0" i="0" u="none" strike="noStrike" cap="none" normalizeH="0" baseline="0" dirty="0" err="1" smtClean="0">
                          <a:ln>
                            <a:noFill/>
                          </a:ln>
                          <a:solidFill>
                            <a:schemeClr val="tx1"/>
                          </a:solidFill>
                          <a:effectLst/>
                          <a:latin typeface="Arial" charset="0"/>
                        </a:rPr>
                        <a:t>tertulis</a:t>
                      </a:r>
                      <a:r>
                        <a:rPr kumimoji="0" lang="en-US" sz="1600" b="0" i="0" u="none" strike="noStrike" cap="none" normalizeH="0" baseline="0" dirty="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6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600" b="0" i="0" u="none" strike="noStrike" cap="none" normalizeH="0" baseline="0" dirty="0" err="1" smtClean="0">
                          <a:ln>
                            <a:noFill/>
                          </a:ln>
                          <a:solidFill>
                            <a:schemeClr val="tx1"/>
                          </a:solidFill>
                          <a:effectLst/>
                          <a:latin typeface="Arial" charset="0"/>
                        </a:rPr>
                        <a:t>Penelitian</a:t>
                      </a:r>
                      <a:r>
                        <a:rPr kumimoji="0" lang="en-US" sz="1600" b="0" i="0" u="none" strike="noStrike" cap="none" normalizeH="0" baseline="0" dirty="0" smtClean="0">
                          <a:ln>
                            <a:noFill/>
                          </a:ln>
                          <a:solidFill>
                            <a:schemeClr val="tx1"/>
                          </a:solidFill>
                          <a:effectLst/>
                          <a:latin typeface="Arial" charset="0"/>
                        </a:rPr>
                        <a:t> </a:t>
                      </a:r>
                      <a:r>
                        <a:rPr kumimoji="0" lang="en-US" sz="1600" b="0" i="0" u="none" strike="noStrike" cap="none" normalizeH="0" baseline="0" dirty="0" err="1" smtClean="0">
                          <a:ln>
                            <a:noFill/>
                          </a:ln>
                          <a:solidFill>
                            <a:schemeClr val="tx1"/>
                          </a:solidFill>
                          <a:effectLst/>
                          <a:latin typeface="Arial" charset="0"/>
                        </a:rPr>
                        <a:t>efektivitas</a:t>
                      </a:r>
                      <a:r>
                        <a:rPr kumimoji="0" lang="en-US" sz="1600" b="0" i="0" u="none" strike="noStrike" cap="none" normalizeH="0" baseline="0" dirty="0" smtClean="0">
                          <a:ln>
                            <a:noFill/>
                          </a:ln>
                          <a:solidFill>
                            <a:schemeClr val="tx1"/>
                          </a:solidFill>
                          <a:effectLst/>
                          <a:latin typeface="Arial" charset="0"/>
                        </a:rPr>
                        <a:t> </a:t>
                      </a:r>
                      <a:r>
                        <a:rPr kumimoji="0" lang="en-US" sz="1600" b="0" i="0" u="none" strike="noStrike" cap="none" normalizeH="0" baseline="0" dirty="0" err="1" smtClean="0">
                          <a:ln>
                            <a:noFill/>
                          </a:ln>
                          <a:solidFill>
                            <a:schemeClr val="tx1"/>
                          </a:solidFill>
                          <a:effectLst/>
                          <a:latin typeface="Arial" charset="0"/>
                        </a:rPr>
                        <a:t>hukum</a:t>
                      </a:r>
                      <a:endParaRPr kumimoji="0" lang="en-US" sz="16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384" name="Line 96"/>
          <p:cNvSpPr>
            <a:spLocks noChangeShapeType="1"/>
          </p:cNvSpPr>
          <p:nvPr/>
        </p:nvSpPr>
        <p:spPr bwMode="auto">
          <a:xfrm flipH="1">
            <a:off x="3505200" y="2819400"/>
            <a:ext cx="2819400" cy="0"/>
          </a:xfrm>
          <a:prstGeom prst="line">
            <a:avLst/>
          </a:prstGeom>
          <a:noFill/>
          <a:ln w="9525">
            <a:solidFill>
              <a:schemeClr val="tx1"/>
            </a:solidFill>
            <a:round/>
            <a:headEnd/>
            <a:tailEnd type="triangle" w="med" len="med"/>
          </a:ln>
          <a:effectLst/>
        </p:spPr>
        <p:txBody>
          <a:bodyPr/>
          <a:lstStyle/>
          <a:p>
            <a:endParaRPr lang="en-US"/>
          </a:p>
        </p:txBody>
      </p:sp>
      <p:sp>
        <p:nvSpPr>
          <p:cNvPr id="12385" name="Line 97"/>
          <p:cNvSpPr>
            <a:spLocks noChangeShapeType="1"/>
          </p:cNvSpPr>
          <p:nvPr/>
        </p:nvSpPr>
        <p:spPr bwMode="auto">
          <a:xfrm flipH="1">
            <a:off x="3657600" y="2971800"/>
            <a:ext cx="2667000" cy="1143000"/>
          </a:xfrm>
          <a:prstGeom prst="line">
            <a:avLst/>
          </a:prstGeom>
          <a:noFill/>
          <a:ln w="9525">
            <a:solidFill>
              <a:schemeClr val="tx1"/>
            </a:solidFill>
            <a:round/>
            <a:headEnd/>
            <a:tailEnd type="triangle" w="med" len="med"/>
          </a:ln>
          <a:effectLst/>
        </p:spPr>
        <p:txBody>
          <a:bodyPr/>
          <a:lstStyle/>
          <a:p>
            <a:endParaRPr lang="en-US"/>
          </a:p>
        </p:txBody>
      </p:sp>
      <p:sp>
        <p:nvSpPr>
          <p:cNvPr id="12386" name="Line 98"/>
          <p:cNvSpPr>
            <a:spLocks noChangeShapeType="1"/>
          </p:cNvSpPr>
          <p:nvPr/>
        </p:nvSpPr>
        <p:spPr bwMode="auto">
          <a:xfrm flipH="1" flipV="1">
            <a:off x="2057400" y="2971800"/>
            <a:ext cx="5486400" cy="1447800"/>
          </a:xfrm>
          <a:prstGeom prst="line">
            <a:avLst/>
          </a:prstGeom>
          <a:noFill/>
          <a:ln w="9525">
            <a:solidFill>
              <a:schemeClr val="tx1"/>
            </a:solidFill>
            <a:round/>
            <a:headEnd/>
            <a:tailEnd type="triangle" w="med" len="med"/>
          </a:ln>
          <a:effectLst/>
        </p:spPr>
        <p:txBody>
          <a:bodyPr/>
          <a:lstStyle/>
          <a:p>
            <a:endParaRPr lang="en-US"/>
          </a:p>
        </p:txBody>
      </p:sp>
      <p:sp>
        <p:nvSpPr>
          <p:cNvPr id="12387" name="Line 99"/>
          <p:cNvSpPr>
            <a:spLocks noChangeShapeType="1"/>
          </p:cNvSpPr>
          <p:nvPr/>
        </p:nvSpPr>
        <p:spPr bwMode="auto">
          <a:xfrm>
            <a:off x="1981200" y="3048000"/>
            <a:ext cx="0" cy="0"/>
          </a:xfrm>
          <a:prstGeom prst="line">
            <a:avLst/>
          </a:prstGeom>
          <a:noFill/>
          <a:ln w="9525">
            <a:solidFill>
              <a:schemeClr val="tx1"/>
            </a:solidFill>
            <a:round/>
            <a:headEnd/>
            <a:tailEnd/>
          </a:ln>
          <a:effectLst/>
        </p:spPr>
        <p:txBody>
          <a:bodyPr/>
          <a:lstStyle/>
          <a:p>
            <a:endParaRPr lang="en-US"/>
          </a:p>
        </p:txBody>
      </p:sp>
      <p:sp>
        <p:nvSpPr>
          <p:cNvPr id="12388" name="Line 100"/>
          <p:cNvSpPr>
            <a:spLocks noChangeShapeType="1"/>
          </p:cNvSpPr>
          <p:nvPr/>
        </p:nvSpPr>
        <p:spPr bwMode="auto">
          <a:xfrm>
            <a:off x="2057400" y="3124200"/>
            <a:ext cx="0" cy="685800"/>
          </a:xfrm>
          <a:prstGeom prst="line">
            <a:avLst/>
          </a:prstGeom>
          <a:noFill/>
          <a:ln w="9525">
            <a:solidFill>
              <a:schemeClr val="tx1"/>
            </a:solidFill>
            <a:round/>
            <a:headEnd/>
            <a:tailEnd type="triangle" w="med" len="med"/>
          </a:ln>
          <a:effectLst/>
        </p:spPr>
        <p:txBody>
          <a:bodyPr/>
          <a:lstStyle/>
          <a:p>
            <a:endParaRPr lang="en-US"/>
          </a:p>
        </p:txBody>
      </p:sp>
      <p:sp>
        <p:nvSpPr>
          <p:cNvPr id="12389" name="Line 101"/>
          <p:cNvSpPr>
            <a:spLocks noChangeShapeType="1"/>
          </p:cNvSpPr>
          <p:nvPr/>
        </p:nvSpPr>
        <p:spPr bwMode="auto">
          <a:xfrm flipH="1" flipV="1">
            <a:off x="1219200" y="4267200"/>
            <a:ext cx="5105400" cy="228600"/>
          </a:xfrm>
          <a:prstGeom prst="line">
            <a:avLst/>
          </a:prstGeom>
          <a:noFill/>
          <a:ln w="9525">
            <a:solidFill>
              <a:schemeClr val="tx1"/>
            </a:solidFill>
            <a:round/>
            <a:headEnd/>
            <a:tailEnd type="triangle" w="med" len="med"/>
          </a:ln>
          <a:effectLst/>
        </p:spPr>
        <p:txBody>
          <a:bodyPr/>
          <a:lstStyle/>
          <a:p>
            <a:endParaRPr lang="en-US"/>
          </a:p>
        </p:txBody>
      </p:sp>
      <p:sp>
        <p:nvSpPr>
          <p:cNvPr id="12390" name="Line 102"/>
          <p:cNvSpPr>
            <a:spLocks noChangeShapeType="1"/>
          </p:cNvSpPr>
          <p:nvPr/>
        </p:nvSpPr>
        <p:spPr bwMode="auto">
          <a:xfrm flipH="1" flipV="1">
            <a:off x="914400" y="4343400"/>
            <a:ext cx="5410200" cy="838200"/>
          </a:xfrm>
          <a:prstGeom prst="line">
            <a:avLst/>
          </a:prstGeom>
          <a:noFill/>
          <a:ln w="9525">
            <a:solidFill>
              <a:schemeClr val="tx1"/>
            </a:solidFill>
            <a:round/>
            <a:headEnd/>
            <a:tailEnd type="triangle" w="med" len="med"/>
          </a:ln>
          <a:effectLst/>
        </p:spPr>
        <p:txBody>
          <a:bodyPr/>
          <a:lstStyle/>
          <a:p>
            <a:endParaRPr lang="en-US"/>
          </a:p>
        </p:txBody>
      </p:sp>
      <p:sp>
        <p:nvSpPr>
          <p:cNvPr id="12391" name="Line 103"/>
          <p:cNvSpPr>
            <a:spLocks noChangeShapeType="1"/>
          </p:cNvSpPr>
          <p:nvPr/>
        </p:nvSpPr>
        <p:spPr bwMode="auto">
          <a:xfrm flipH="1">
            <a:off x="1371600" y="4724400"/>
            <a:ext cx="6172200" cy="838200"/>
          </a:xfrm>
          <a:prstGeom prst="line">
            <a:avLst/>
          </a:prstGeom>
          <a:noFill/>
          <a:ln w="9525">
            <a:solidFill>
              <a:schemeClr val="tx1"/>
            </a:solidFill>
            <a:round/>
            <a:headEnd/>
            <a:tailEnd type="triangle" w="med" len="med"/>
          </a:ln>
          <a:effectLst/>
        </p:spPr>
        <p:txBody>
          <a:bodyPr/>
          <a:lstStyle/>
          <a:p>
            <a:endParaRPr lang="en-US"/>
          </a:p>
        </p:txBody>
      </p:sp>
    </p:spTree>
    <p:extLst>
      <p:ext uri="{BB962C8B-B14F-4D97-AF65-F5344CB8AC3E}">
        <p14:creationId xmlns:p14="http://schemas.microsoft.com/office/powerpoint/2010/main" xmlns="" val="27067047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533400"/>
            <a:ext cx="8229600" cy="5339923"/>
          </a:xfrm>
          <a:prstGeom prst="rect">
            <a:avLst/>
          </a:prstGeom>
        </p:spPr>
        <p:txBody>
          <a:bodyPr wrap="square">
            <a:spAutoFit/>
          </a:bodyPr>
          <a:lstStyle/>
          <a:p>
            <a:pPr>
              <a:lnSpc>
                <a:spcPct val="80000"/>
              </a:lnSpc>
              <a:buFont typeface="Wingdings" pitchFamily="2" charset="2"/>
              <a:buNone/>
            </a:pPr>
            <a:r>
              <a:rPr lang="en-GB" altLang="ko-KR" sz="3200" b="1" dirty="0" smtClean="0">
                <a:ea typeface="굴림" charset="-127"/>
              </a:rPr>
              <a:t> RESEARCH METHODOLOGY</a:t>
            </a:r>
          </a:p>
          <a:p>
            <a:pPr marL="514350" indent="-514350">
              <a:lnSpc>
                <a:spcPct val="80000"/>
              </a:lnSpc>
              <a:buFont typeface="Wingdings" pitchFamily="2" charset="2"/>
              <a:buAutoNum type="arabicPeriod"/>
            </a:pPr>
            <a:r>
              <a:rPr lang="en-GB" altLang="ko-KR" sz="3200" b="1" dirty="0" smtClean="0">
                <a:ea typeface="굴림" charset="-127"/>
              </a:rPr>
              <a:t>Research Framework</a:t>
            </a:r>
          </a:p>
          <a:p>
            <a:pPr marL="514350" indent="-514350">
              <a:lnSpc>
                <a:spcPct val="80000"/>
              </a:lnSpc>
              <a:buFont typeface="Wingdings" pitchFamily="2" charset="2"/>
              <a:buAutoNum type="arabicPeriod"/>
            </a:pPr>
            <a:r>
              <a:rPr lang="en-GB" altLang="ko-KR" sz="3200" b="1" dirty="0" smtClean="0">
                <a:ea typeface="굴림" charset="-127"/>
              </a:rPr>
              <a:t>Research Method</a:t>
            </a:r>
          </a:p>
          <a:p>
            <a:pPr marL="514350" indent="-514350">
              <a:lnSpc>
                <a:spcPct val="80000"/>
              </a:lnSpc>
              <a:buFont typeface="Wingdings" pitchFamily="2" charset="2"/>
              <a:buAutoNum type="arabicPeriod"/>
            </a:pPr>
            <a:r>
              <a:rPr lang="en-GB" altLang="ko-KR" sz="3200" b="1" dirty="0" smtClean="0">
                <a:ea typeface="굴림" charset="-127"/>
              </a:rPr>
              <a:t>Research Data</a:t>
            </a:r>
          </a:p>
          <a:p>
            <a:pPr marL="514350" indent="-514350">
              <a:lnSpc>
                <a:spcPct val="80000"/>
              </a:lnSpc>
              <a:buFont typeface="Wingdings" pitchFamily="2" charset="2"/>
              <a:buAutoNum type="arabicPeriod"/>
            </a:pPr>
            <a:r>
              <a:rPr lang="en-GB" altLang="ko-KR" sz="3200" b="1" dirty="0" smtClean="0">
                <a:ea typeface="굴림" charset="-127"/>
              </a:rPr>
              <a:t>Research Instruments</a:t>
            </a:r>
          </a:p>
          <a:p>
            <a:pPr>
              <a:lnSpc>
                <a:spcPct val="80000"/>
              </a:lnSpc>
              <a:buFont typeface="Wingdings" pitchFamily="2" charset="2"/>
              <a:buNone/>
            </a:pPr>
            <a:r>
              <a:rPr lang="en-GB" altLang="ko-KR" sz="3200" b="1" dirty="0" smtClean="0">
                <a:ea typeface="굴림" charset="-127"/>
              </a:rPr>
              <a:t>5. Scope and Research Location</a:t>
            </a:r>
          </a:p>
          <a:p>
            <a:pPr>
              <a:lnSpc>
                <a:spcPct val="80000"/>
              </a:lnSpc>
              <a:buFont typeface="Wingdings" pitchFamily="2" charset="2"/>
              <a:buNone/>
            </a:pPr>
            <a:r>
              <a:rPr lang="en-GB" altLang="ko-KR" sz="3200" b="1" dirty="0" smtClean="0">
                <a:ea typeface="굴림" charset="-127"/>
              </a:rPr>
              <a:t>5.1. Scope</a:t>
            </a:r>
          </a:p>
          <a:p>
            <a:pPr>
              <a:lnSpc>
                <a:spcPct val="80000"/>
              </a:lnSpc>
              <a:buFont typeface="Wingdings" pitchFamily="2" charset="2"/>
              <a:buNone/>
            </a:pPr>
            <a:r>
              <a:rPr lang="en-GB" altLang="ko-KR" sz="3200" b="1" dirty="0" smtClean="0">
                <a:ea typeface="굴림" charset="-127"/>
              </a:rPr>
              <a:t>5.2. Research Location </a:t>
            </a:r>
          </a:p>
          <a:p>
            <a:pPr>
              <a:lnSpc>
                <a:spcPct val="80000"/>
              </a:lnSpc>
              <a:buFont typeface="Wingdings" pitchFamily="2" charset="2"/>
              <a:buNone/>
            </a:pPr>
            <a:r>
              <a:rPr lang="en-GB" altLang="ko-KR" sz="3200" b="1" dirty="0" smtClean="0">
                <a:ea typeface="굴림" charset="-127"/>
              </a:rPr>
              <a:t>6. Data Collection Technique</a:t>
            </a:r>
          </a:p>
          <a:p>
            <a:pPr>
              <a:lnSpc>
                <a:spcPct val="80000"/>
              </a:lnSpc>
              <a:buFont typeface="Wingdings" pitchFamily="2" charset="2"/>
              <a:buNone/>
            </a:pPr>
            <a:r>
              <a:rPr lang="en-GB" altLang="ko-KR" sz="3200" b="1" dirty="0" smtClean="0">
                <a:ea typeface="굴림" charset="-127"/>
              </a:rPr>
              <a:t>6.1. Data Collected from People</a:t>
            </a:r>
          </a:p>
          <a:p>
            <a:pPr>
              <a:lnSpc>
                <a:spcPct val="80000"/>
              </a:lnSpc>
              <a:buFont typeface="Wingdings" pitchFamily="2" charset="2"/>
              <a:buNone/>
            </a:pPr>
            <a:r>
              <a:rPr lang="en-GB" altLang="ko-KR" sz="3200" b="1" dirty="0" smtClean="0">
                <a:ea typeface="굴림" charset="-127"/>
              </a:rPr>
              <a:t>6.2. Data Collected from Documents</a:t>
            </a:r>
            <a:endParaRPr lang="en-US" sz="3200" dirty="0"/>
          </a:p>
        </p:txBody>
      </p:sp>
    </p:spTree>
    <p:extLst>
      <p:ext uri="{BB962C8B-B14F-4D97-AF65-F5344CB8AC3E}">
        <p14:creationId xmlns:p14="http://schemas.microsoft.com/office/powerpoint/2010/main" xmlns="" val="105802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34881"/>
            <a:ext cx="7772400" cy="4099120"/>
          </a:xfrm>
        </p:spPr>
        <p:txBody>
          <a:bodyPr>
            <a:normAutofit fontScale="92500" lnSpcReduction="20000"/>
          </a:bodyPr>
          <a:lstStyle/>
          <a:p>
            <a:r>
              <a:rPr lang="en-US" sz="3200" dirty="0" err="1" smtClean="0"/>
              <a:t>Pengantar</a:t>
            </a:r>
            <a:r>
              <a:rPr lang="en-US" sz="3200" dirty="0" smtClean="0"/>
              <a:t> – Reminder </a:t>
            </a:r>
          </a:p>
          <a:p>
            <a:r>
              <a:rPr lang="en-US" sz="3200" dirty="0" err="1" smtClean="0"/>
              <a:t>Pengertian</a:t>
            </a:r>
            <a:r>
              <a:rPr lang="en-US" sz="3200" dirty="0" smtClean="0"/>
              <a:t> </a:t>
            </a:r>
            <a:r>
              <a:rPr lang="en-US" sz="3200" dirty="0" err="1" smtClean="0"/>
              <a:t>istilah</a:t>
            </a:r>
            <a:r>
              <a:rPr lang="en-US" sz="3200" dirty="0" smtClean="0"/>
              <a:t>– </a:t>
            </a:r>
            <a:r>
              <a:rPr lang="en-US" sz="3200" dirty="0" err="1" smtClean="0"/>
              <a:t>persamaan</a:t>
            </a:r>
            <a:r>
              <a:rPr lang="en-US" sz="3200" dirty="0" smtClean="0"/>
              <a:t> </a:t>
            </a:r>
            <a:r>
              <a:rPr lang="en-US" sz="3200" dirty="0" err="1" smtClean="0"/>
              <a:t>persepsi</a:t>
            </a:r>
            <a:endParaRPr lang="en-US" sz="3200" dirty="0" smtClean="0"/>
          </a:p>
          <a:p>
            <a:r>
              <a:rPr lang="en-US" sz="3200" dirty="0" smtClean="0"/>
              <a:t>Spectrum of Knowledge </a:t>
            </a:r>
          </a:p>
          <a:p>
            <a:r>
              <a:rPr lang="en-US" sz="3200" dirty="0" smtClean="0"/>
              <a:t>Data</a:t>
            </a:r>
          </a:p>
          <a:p>
            <a:r>
              <a:rPr lang="en-US" sz="3200" dirty="0" err="1" smtClean="0"/>
              <a:t>Pengumpulan</a:t>
            </a:r>
            <a:r>
              <a:rPr lang="en-US" sz="3200" dirty="0" smtClean="0"/>
              <a:t> Data</a:t>
            </a:r>
          </a:p>
          <a:p>
            <a:r>
              <a:rPr lang="en-US" sz="3200" dirty="0" err="1" smtClean="0"/>
              <a:t>Alat</a:t>
            </a:r>
            <a:r>
              <a:rPr lang="en-US" sz="3200" dirty="0" smtClean="0"/>
              <a:t> </a:t>
            </a:r>
            <a:r>
              <a:rPr lang="en-US" sz="3200" dirty="0" err="1" smtClean="0"/>
              <a:t>Pengumpulan</a:t>
            </a:r>
            <a:r>
              <a:rPr lang="en-US" sz="3200" dirty="0" smtClean="0"/>
              <a:t> Data Primer</a:t>
            </a:r>
          </a:p>
          <a:p>
            <a:r>
              <a:rPr lang="en-US" sz="3200" dirty="0" smtClean="0"/>
              <a:t>IRAC</a:t>
            </a:r>
          </a:p>
          <a:p>
            <a:r>
              <a:rPr lang="en-US" sz="3200" dirty="0" err="1" smtClean="0"/>
              <a:t>Pengolahan</a:t>
            </a:r>
            <a:r>
              <a:rPr lang="en-US" sz="3200" dirty="0" smtClean="0"/>
              <a:t> Data</a:t>
            </a:r>
          </a:p>
          <a:p>
            <a:r>
              <a:rPr lang="en-US" sz="3200" dirty="0" err="1" smtClean="0"/>
              <a:t>Pelaporan</a:t>
            </a:r>
            <a:r>
              <a:rPr lang="en-US" sz="3200" dirty="0" smtClean="0"/>
              <a:t> </a:t>
            </a:r>
          </a:p>
          <a:p>
            <a:endParaRPr lang="en-US" sz="3200" dirty="0" smtClean="0"/>
          </a:p>
          <a:p>
            <a:endParaRPr lang="en-US" dirty="0"/>
          </a:p>
        </p:txBody>
      </p:sp>
      <p:sp>
        <p:nvSpPr>
          <p:cNvPr id="2" name="Title 1"/>
          <p:cNvSpPr>
            <a:spLocks noGrp="1"/>
          </p:cNvSpPr>
          <p:nvPr>
            <p:ph type="title"/>
          </p:nvPr>
        </p:nvSpPr>
        <p:spPr/>
        <p:txBody>
          <a:bodyPr/>
          <a:lstStyle/>
          <a:p>
            <a:r>
              <a:rPr lang="en-US" dirty="0" err="1" smtClean="0"/>
              <a:t>Daftar</a:t>
            </a:r>
            <a:r>
              <a:rPr lang="en-US" dirty="0" smtClean="0"/>
              <a:t> Isi</a:t>
            </a:r>
            <a:endParaRPr lang="en-US" dirty="0"/>
          </a:p>
        </p:txBody>
      </p:sp>
    </p:spTree>
    <p:extLst>
      <p:ext uri="{BB962C8B-B14F-4D97-AF65-F5344CB8AC3E}">
        <p14:creationId xmlns:p14="http://schemas.microsoft.com/office/powerpoint/2010/main" xmlns="" val="36512068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63" name="Rectangle 3"/>
          <p:cNvSpPr>
            <a:spLocks noGrp="1" noChangeArrowheads="1"/>
          </p:cNvSpPr>
          <p:nvPr>
            <p:ph idx="1"/>
          </p:nvPr>
        </p:nvSpPr>
        <p:spPr>
          <a:xfrm>
            <a:off x="609600" y="1524000"/>
            <a:ext cx="7772400" cy="4343400"/>
          </a:xfrm>
        </p:spPr>
        <p:txBody>
          <a:bodyPr>
            <a:normAutofit/>
          </a:bodyPr>
          <a:lstStyle/>
          <a:p>
            <a:r>
              <a:rPr lang="en-US" sz="3600" dirty="0" smtClean="0">
                <a:latin typeface="Arial" pitchFamily="34" charset="0"/>
              </a:rPr>
              <a:t>DITUJUKAN PADA EFEKTIVITAS HUKUM (</a:t>
            </a:r>
            <a:r>
              <a:rPr lang="en-US" sz="3600" dirty="0" err="1" smtClean="0">
                <a:latin typeface="Arial" pitchFamily="34" charset="0"/>
              </a:rPr>
              <a:t>empiris</a:t>
            </a:r>
            <a:r>
              <a:rPr lang="en-US" sz="3600" dirty="0" smtClean="0">
                <a:latin typeface="Arial" pitchFamily="34" charset="0"/>
              </a:rPr>
              <a:t>)  DAN IDENTIFIKASI HUKUM TIDAK TERTULIS (</a:t>
            </a:r>
            <a:r>
              <a:rPr lang="en-US" sz="3600" dirty="0" err="1" smtClean="0">
                <a:latin typeface="Arial" pitchFamily="34" charset="0"/>
              </a:rPr>
              <a:t>sosiologis</a:t>
            </a:r>
            <a:r>
              <a:rPr lang="en-US" sz="3600" dirty="0" smtClean="0">
                <a:latin typeface="Arial" pitchFamily="34" charset="0"/>
              </a:rPr>
              <a:t>)</a:t>
            </a:r>
          </a:p>
          <a:p>
            <a:r>
              <a:rPr lang="en-US" sz="3600" dirty="0" smtClean="0">
                <a:latin typeface="Arial" pitchFamily="34" charset="0"/>
              </a:rPr>
              <a:t>PENELITIAN INI DILAKUKAN JIKA MENDASARKAN PADA JENIS DATA YANG DIGUNAKAN</a:t>
            </a:r>
          </a:p>
        </p:txBody>
      </p:sp>
      <p:sp>
        <p:nvSpPr>
          <p:cNvPr id="26626" name="Footer Placeholder 4"/>
          <p:cNvSpPr>
            <a:spLocks noGrp="1"/>
          </p:cNvSpPr>
          <p:nvPr>
            <p:ph type="ftr" sz="quarter" idx="11"/>
          </p:nvPr>
        </p:nvSpPr>
        <p:spPr>
          <a:noFill/>
        </p:spPr>
        <p:txBody>
          <a:bodyPr/>
          <a:lstStyle/>
          <a:p>
            <a:r>
              <a:rPr lang="en-US"/>
              <a:t>Daly Erni</a:t>
            </a:r>
          </a:p>
        </p:txBody>
      </p:sp>
      <p:sp>
        <p:nvSpPr>
          <p:cNvPr id="26627" name="Slide Number Placeholder 5"/>
          <p:cNvSpPr>
            <a:spLocks noGrp="1"/>
          </p:cNvSpPr>
          <p:nvPr>
            <p:ph type="sldNum" sz="quarter" idx="12"/>
          </p:nvPr>
        </p:nvSpPr>
        <p:spPr>
          <a:noFill/>
        </p:spPr>
        <p:txBody>
          <a:bodyPr/>
          <a:lstStyle/>
          <a:p>
            <a:fld id="{2667BB53-70CF-45BE-BE76-0B2CDBF50D49}" type="slidenum">
              <a:rPr lang="en-US"/>
              <a:pPr/>
              <a:t>20</a:t>
            </a:fld>
            <a:endParaRPr lang="en-US"/>
          </a:p>
        </p:txBody>
      </p:sp>
      <p:sp>
        <p:nvSpPr>
          <p:cNvPr id="450562" name="Rectangle 2"/>
          <p:cNvSpPr>
            <a:spLocks noGrp="1" noChangeArrowheads="1"/>
          </p:cNvSpPr>
          <p:nvPr>
            <p:ph type="title"/>
          </p:nvPr>
        </p:nvSpPr>
        <p:spPr>
          <a:xfrm>
            <a:off x="381000" y="381000"/>
            <a:ext cx="8153400" cy="990600"/>
          </a:xfrm>
        </p:spPr>
        <p:txBody>
          <a:bodyPr>
            <a:normAutofit/>
          </a:bodyPr>
          <a:lstStyle/>
          <a:p>
            <a:pPr marL="838200" indent="-838200"/>
            <a:r>
              <a:rPr lang="en-US" sz="3600" b="1" dirty="0" smtClean="0">
                <a:latin typeface="Baskerville Old Face" pitchFamily="18" charset="0"/>
              </a:rPr>
              <a:t>BENTUK PENELITIAN HUKU</a:t>
            </a:r>
            <a:r>
              <a:rPr lang="id-ID" sz="3600" b="1" dirty="0" smtClean="0">
                <a:latin typeface="Baskerville Old Face" pitchFamily="18" charset="0"/>
              </a:rPr>
              <a:t>M</a:t>
            </a:r>
            <a:endParaRPr lang="en-US" sz="3600" dirty="0" smtClean="0">
              <a:latin typeface="Baskerville Old Face" pitchFamily="18" charset="0"/>
            </a:endParaRPr>
          </a:p>
        </p:txBody>
      </p:sp>
    </p:spTree>
    <p:extLst>
      <p:ext uri="{BB962C8B-B14F-4D97-AF65-F5344CB8AC3E}">
        <p14:creationId xmlns:p14="http://schemas.microsoft.com/office/powerpoint/2010/main" xmlns="" val="28264442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path" presetSubtype="0" accel="50000" decel="50000" fill="hold" grpId="0" nodeType="withEffect">
                                  <p:stCondLst>
                                    <p:cond delay="0"/>
                                  </p:stCondLst>
                                  <p:iterate type="lt">
                                    <p:tmPct val="10000"/>
                                  </p:iterate>
                                  <p:childTnLst>
                                    <p:animMotion origin="layout" path="M 0.0 0.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0  -0.071 0.01333  C -0.051 0.01867  -0.032 0.02133  -0.017 0.02  C -0.004 0.02  0.01 0.01733  0.025 0.01333  C 0.069 0.0  0.102 -0.028  0.098 -0.048  C 0.095 -0.068  0.057 -0.07333  0.013 -0.06  C -0.008 -0.05333  -0.027 -0.044  -0.04 -0.03333  C -0.051 -0.02533  -0.062 -0.016  -0.074 -0.004  C -0.109 0.03467  -0.13 0.07733  -0.12 0.09333  C -0.111 0.10933  -0.074 0.092  -0.039 0.05467  C -0.022 0.036  -0.008 0.01733  0.0 0.0  Z" pathEditMode="relative">
                                      <p:cBhvr>
                                        <p:cTn id="6" dur="1299" fill="hold">
                                          <p:stCondLst>
                                            <p:cond delay="0"/>
                                          </p:stCondLst>
                                        </p:cTn>
                                        <p:tgtEl>
                                          <p:spTgt spid="45056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450563">
                                            <p:txEl>
                                              <p:pRg st="0" end="0"/>
                                            </p:txEl>
                                          </p:spTgt>
                                        </p:tgtEl>
                                        <p:attrNameLst>
                                          <p:attrName>style.visibility</p:attrName>
                                        </p:attrNameLst>
                                      </p:cBhvr>
                                      <p:to>
                                        <p:strVal val="visible"/>
                                      </p:to>
                                    </p:set>
                                    <p:animEffect transition="in" filter="fade">
                                      <p:cBhvr>
                                        <p:cTn id="11" dur="1000"/>
                                        <p:tgtEl>
                                          <p:spTgt spid="450563">
                                            <p:txEl>
                                              <p:pRg st="0" end="0"/>
                                            </p:txEl>
                                          </p:spTgt>
                                        </p:tgtEl>
                                      </p:cBhvr>
                                    </p:animEffect>
                                    <p:anim calcmode="lin" valueType="num">
                                      <p:cBhvr>
                                        <p:cTn id="12" dur="1000" fill="hold"/>
                                        <p:tgtEl>
                                          <p:spTgt spid="450563">
                                            <p:txEl>
                                              <p:pRg st="0" end="0"/>
                                            </p:txEl>
                                          </p:spTgt>
                                        </p:tgtEl>
                                        <p:attrNameLst>
                                          <p:attrName>ppt_x</p:attrName>
                                        </p:attrNameLst>
                                      </p:cBhvr>
                                      <p:tavLst>
                                        <p:tav tm="0">
                                          <p:val>
                                            <p:strVal val="#ppt_x"/>
                                          </p:val>
                                        </p:tav>
                                        <p:tav tm="100000">
                                          <p:val>
                                            <p:strVal val="#ppt_x"/>
                                          </p:val>
                                        </p:tav>
                                      </p:tavLst>
                                    </p:anim>
                                    <p:anim calcmode="lin" valueType="num">
                                      <p:cBhvr>
                                        <p:cTn id="13" dur="898" decel="100000" fill="hold"/>
                                        <p:tgtEl>
                                          <p:spTgt spid="450563">
                                            <p:txEl>
                                              <p:pRg st="0" end="0"/>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898"/>
                                          </p:stCondLst>
                                        </p:cTn>
                                        <p:tgtEl>
                                          <p:spTgt spid="45056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450563">
                                            <p:txEl>
                                              <p:pRg st="1" end="1"/>
                                            </p:txEl>
                                          </p:spTgt>
                                        </p:tgtEl>
                                        <p:attrNameLst>
                                          <p:attrName>style.visibility</p:attrName>
                                        </p:attrNameLst>
                                      </p:cBhvr>
                                      <p:to>
                                        <p:strVal val="visible"/>
                                      </p:to>
                                    </p:set>
                                    <p:animEffect transition="in" filter="fade">
                                      <p:cBhvr>
                                        <p:cTn id="19" dur="1000"/>
                                        <p:tgtEl>
                                          <p:spTgt spid="450563">
                                            <p:txEl>
                                              <p:pRg st="1" end="1"/>
                                            </p:txEl>
                                          </p:spTgt>
                                        </p:tgtEl>
                                      </p:cBhvr>
                                    </p:animEffect>
                                    <p:anim calcmode="lin" valueType="num">
                                      <p:cBhvr>
                                        <p:cTn id="20" dur="1000" fill="hold"/>
                                        <p:tgtEl>
                                          <p:spTgt spid="450563">
                                            <p:txEl>
                                              <p:pRg st="1" end="1"/>
                                            </p:txEl>
                                          </p:spTgt>
                                        </p:tgtEl>
                                        <p:attrNameLst>
                                          <p:attrName>ppt_x</p:attrName>
                                        </p:attrNameLst>
                                      </p:cBhvr>
                                      <p:tavLst>
                                        <p:tav tm="0">
                                          <p:val>
                                            <p:strVal val="#ppt_x"/>
                                          </p:val>
                                        </p:tav>
                                        <p:tav tm="100000">
                                          <p:val>
                                            <p:strVal val="#ppt_x"/>
                                          </p:val>
                                        </p:tav>
                                      </p:tavLst>
                                    </p:anim>
                                    <p:anim calcmode="lin" valueType="num">
                                      <p:cBhvr>
                                        <p:cTn id="21" dur="898" decel="100000" fill="hold"/>
                                        <p:tgtEl>
                                          <p:spTgt spid="450563">
                                            <p:txEl>
                                              <p:pRg st="1" end="1"/>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898"/>
                                          </p:stCondLst>
                                        </p:cTn>
                                        <p:tgtEl>
                                          <p:spTgt spid="450563">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63" grpId="0" build="p"/>
      <p:bldP spid="450562"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4915" name="Rectangle 3"/>
          <p:cNvSpPr>
            <a:spLocks noGrp="1" noChangeArrowheads="1"/>
          </p:cNvSpPr>
          <p:nvPr>
            <p:ph idx="1"/>
          </p:nvPr>
        </p:nvSpPr>
        <p:spPr>
          <a:xfrm>
            <a:off x="685800" y="1981200"/>
            <a:ext cx="8229600" cy="4114800"/>
          </a:xfrm>
        </p:spPr>
        <p:txBody>
          <a:bodyPr>
            <a:normAutofit/>
          </a:bodyPr>
          <a:lstStyle/>
          <a:p>
            <a:pPr>
              <a:buFontTx/>
              <a:buNone/>
            </a:pPr>
            <a:r>
              <a:rPr lang="en-US" sz="2800" dirty="0" err="1" smtClean="0"/>
              <a:t>Arah</a:t>
            </a:r>
            <a:r>
              <a:rPr lang="en-US" sz="2800" dirty="0" smtClean="0"/>
              <a:t> </a:t>
            </a:r>
            <a:r>
              <a:rPr lang="en-US" sz="2800" dirty="0" err="1" smtClean="0"/>
              <a:t>Penelitian</a:t>
            </a:r>
            <a:r>
              <a:rPr lang="en-US" sz="2800" dirty="0" smtClean="0"/>
              <a:t> </a:t>
            </a:r>
            <a:r>
              <a:rPr lang="en-US" sz="2800" dirty="0" err="1" smtClean="0"/>
              <a:t>Hukum</a:t>
            </a:r>
            <a:r>
              <a:rPr lang="en-US" sz="2800" dirty="0" smtClean="0"/>
              <a:t> </a:t>
            </a:r>
            <a:r>
              <a:rPr lang="en-US" sz="2800" dirty="0" err="1" smtClean="0"/>
              <a:t>Normatif</a:t>
            </a:r>
            <a:r>
              <a:rPr lang="en-US" sz="2800" dirty="0" smtClean="0"/>
              <a:t>  </a:t>
            </a:r>
          </a:p>
        </p:txBody>
      </p:sp>
      <p:sp>
        <p:nvSpPr>
          <p:cNvPr id="21506" name="Footer Placeholder 4"/>
          <p:cNvSpPr>
            <a:spLocks noGrp="1"/>
          </p:cNvSpPr>
          <p:nvPr>
            <p:ph type="ftr" sz="quarter" idx="11"/>
          </p:nvPr>
        </p:nvSpPr>
        <p:spPr>
          <a:noFill/>
        </p:spPr>
        <p:txBody>
          <a:bodyPr/>
          <a:lstStyle/>
          <a:p>
            <a:r>
              <a:rPr lang="en-US"/>
              <a:t>Daly Erni</a:t>
            </a:r>
          </a:p>
        </p:txBody>
      </p:sp>
      <p:sp>
        <p:nvSpPr>
          <p:cNvPr id="21507" name="Slide Number Placeholder 5"/>
          <p:cNvSpPr>
            <a:spLocks noGrp="1"/>
          </p:cNvSpPr>
          <p:nvPr>
            <p:ph type="sldNum" sz="quarter" idx="12"/>
          </p:nvPr>
        </p:nvSpPr>
        <p:spPr>
          <a:noFill/>
        </p:spPr>
        <p:txBody>
          <a:bodyPr/>
          <a:lstStyle/>
          <a:p>
            <a:fld id="{6C5B4EDA-BAC6-4220-9C27-886530BAAD32}" type="slidenum">
              <a:rPr lang="en-US"/>
              <a:pPr/>
              <a:t>21</a:t>
            </a:fld>
            <a:endParaRPr lang="en-US"/>
          </a:p>
        </p:txBody>
      </p:sp>
      <p:sp>
        <p:nvSpPr>
          <p:cNvPr id="294914" name="Rectangle 2"/>
          <p:cNvSpPr>
            <a:spLocks noGrp="1" noChangeArrowheads="1"/>
          </p:cNvSpPr>
          <p:nvPr>
            <p:ph type="title"/>
          </p:nvPr>
        </p:nvSpPr>
        <p:spPr>
          <a:xfrm>
            <a:off x="609600" y="457200"/>
            <a:ext cx="7772400" cy="808038"/>
          </a:xfrm>
        </p:spPr>
        <p:txBody>
          <a:bodyPr>
            <a:normAutofit fontScale="90000"/>
          </a:bodyPr>
          <a:lstStyle/>
          <a:p>
            <a:r>
              <a:rPr lang="en-US" sz="4000" dirty="0" smtClean="0"/>
              <a:t>   </a:t>
            </a:r>
            <a:r>
              <a:rPr lang="en-US" sz="3600" b="1" dirty="0" smtClean="0"/>
              <a:t>PENELITIAN HUKUM NORMATIF</a:t>
            </a:r>
            <a:endParaRPr lang="en-US" sz="4000" b="1" dirty="0" smtClean="0"/>
          </a:p>
        </p:txBody>
      </p:sp>
      <p:sp>
        <p:nvSpPr>
          <p:cNvPr id="21510" name="Rectangle 4"/>
          <p:cNvSpPr>
            <a:spLocks noChangeArrowheads="1"/>
          </p:cNvSpPr>
          <p:nvPr/>
        </p:nvSpPr>
        <p:spPr bwMode="auto">
          <a:xfrm>
            <a:off x="685800" y="2667000"/>
            <a:ext cx="7848600" cy="1219200"/>
          </a:xfrm>
          <a:prstGeom prst="rect">
            <a:avLst/>
          </a:prstGeom>
          <a:solidFill>
            <a:srgbClr val="FFCC00"/>
          </a:solidFill>
          <a:ln w="9525">
            <a:solidFill>
              <a:schemeClr val="tx1"/>
            </a:solidFill>
            <a:miter lim="800000"/>
            <a:headEnd/>
            <a:tailEnd/>
          </a:ln>
        </p:spPr>
        <p:txBody>
          <a:bodyPr wrap="none" anchor="ctr"/>
          <a:lstStyle/>
          <a:p>
            <a:pPr algn="ctr"/>
            <a:r>
              <a:rPr lang="en-US" sz="4000" dirty="0" err="1">
                <a:solidFill>
                  <a:schemeClr val="bg1"/>
                </a:solidFill>
              </a:rPr>
              <a:t>Penelitian</a:t>
            </a:r>
            <a:r>
              <a:rPr lang="en-US" sz="4000" dirty="0">
                <a:solidFill>
                  <a:schemeClr val="bg1"/>
                </a:solidFill>
              </a:rPr>
              <a:t> </a:t>
            </a:r>
            <a:r>
              <a:rPr lang="en-US" sz="4000" dirty="0" err="1">
                <a:solidFill>
                  <a:schemeClr val="bg1"/>
                </a:solidFill>
              </a:rPr>
              <a:t>Hukum</a:t>
            </a:r>
            <a:r>
              <a:rPr lang="en-US" sz="4000" dirty="0">
                <a:solidFill>
                  <a:schemeClr val="bg1"/>
                </a:solidFill>
              </a:rPr>
              <a:t> </a:t>
            </a:r>
            <a:r>
              <a:rPr lang="en-US" sz="4000" dirty="0" err="1">
                <a:solidFill>
                  <a:schemeClr val="bg1"/>
                </a:solidFill>
              </a:rPr>
              <a:t>Normatif</a:t>
            </a:r>
            <a:r>
              <a:rPr lang="en-US" sz="4000" dirty="0">
                <a:solidFill>
                  <a:schemeClr val="bg1"/>
                </a:solidFill>
              </a:rPr>
              <a:t> </a:t>
            </a:r>
          </a:p>
        </p:txBody>
      </p:sp>
      <p:sp>
        <p:nvSpPr>
          <p:cNvPr id="21511" name="AutoShape 8"/>
          <p:cNvSpPr>
            <a:spLocks noChangeArrowheads="1"/>
          </p:cNvSpPr>
          <p:nvPr/>
        </p:nvSpPr>
        <p:spPr bwMode="auto">
          <a:xfrm>
            <a:off x="990600" y="3733800"/>
            <a:ext cx="485775" cy="457200"/>
          </a:xfrm>
          <a:prstGeom prst="downArrow">
            <a:avLst>
              <a:gd name="adj1" fmla="val 50000"/>
              <a:gd name="adj2" fmla="val 25000"/>
            </a:avLst>
          </a:prstGeom>
          <a:solidFill>
            <a:srgbClr val="FFCC00"/>
          </a:solidFill>
          <a:ln w="9525">
            <a:solidFill>
              <a:schemeClr val="tx1"/>
            </a:solidFill>
            <a:miter lim="800000"/>
            <a:headEnd/>
            <a:tailEnd/>
          </a:ln>
        </p:spPr>
        <p:txBody>
          <a:bodyPr vert="eaVert" wrap="none" anchor="ctr"/>
          <a:lstStyle/>
          <a:p>
            <a:endParaRPr lang="id-ID"/>
          </a:p>
        </p:txBody>
      </p:sp>
      <p:sp>
        <p:nvSpPr>
          <p:cNvPr id="21512" name="AutoShape 9"/>
          <p:cNvSpPr>
            <a:spLocks noChangeArrowheads="1"/>
          </p:cNvSpPr>
          <p:nvPr/>
        </p:nvSpPr>
        <p:spPr bwMode="auto">
          <a:xfrm>
            <a:off x="4267200" y="3810000"/>
            <a:ext cx="485775" cy="457200"/>
          </a:xfrm>
          <a:prstGeom prst="downArrow">
            <a:avLst>
              <a:gd name="adj1" fmla="val 50000"/>
              <a:gd name="adj2" fmla="val 25000"/>
            </a:avLst>
          </a:prstGeom>
          <a:solidFill>
            <a:srgbClr val="CCFFCC"/>
          </a:solidFill>
          <a:ln w="9525">
            <a:solidFill>
              <a:schemeClr val="tx1"/>
            </a:solidFill>
            <a:miter lim="800000"/>
            <a:headEnd/>
            <a:tailEnd/>
          </a:ln>
        </p:spPr>
        <p:txBody>
          <a:bodyPr vert="eaVert" wrap="none" anchor="ctr"/>
          <a:lstStyle/>
          <a:p>
            <a:endParaRPr lang="id-ID"/>
          </a:p>
        </p:txBody>
      </p:sp>
      <p:sp>
        <p:nvSpPr>
          <p:cNvPr id="21513" name="AutoShape 10"/>
          <p:cNvSpPr>
            <a:spLocks noChangeArrowheads="1"/>
          </p:cNvSpPr>
          <p:nvPr/>
        </p:nvSpPr>
        <p:spPr bwMode="auto">
          <a:xfrm>
            <a:off x="2514600" y="3886200"/>
            <a:ext cx="485775" cy="457200"/>
          </a:xfrm>
          <a:prstGeom prst="downArrow">
            <a:avLst>
              <a:gd name="adj1" fmla="val 50000"/>
              <a:gd name="adj2" fmla="val 25000"/>
            </a:avLst>
          </a:prstGeom>
          <a:solidFill>
            <a:srgbClr val="FF00FF"/>
          </a:solidFill>
          <a:ln w="9525">
            <a:solidFill>
              <a:schemeClr val="tx1"/>
            </a:solidFill>
            <a:miter lim="800000"/>
            <a:headEnd/>
            <a:tailEnd/>
          </a:ln>
        </p:spPr>
        <p:txBody>
          <a:bodyPr vert="eaVert" wrap="none" anchor="ctr"/>
          <a:lstStyle/>
          <a:p>
            <a:endParaRPr lang="id-ID"/>
          </a:p>
        </p:txBody>
      </p:sp>
      <p:sp>
        <p:nvSpPr>
          <p:cNvPr id="21514" name="Oval 11"/>
          <p:cNvSpPr>
            <a:spLocks noChangeArrowheads="1"/>
          </p:cNvSpPr>
          <p:nvPr/>
        </p:nvSpPr>
        <p:spPr bwMode="auto">
          <a:xfrm>
            <a:off x="423354" y="4191000"/>
            <a:ext cx="1786446" cy="1752600"/>
          </a:xfrm>
          <a:prstGeom prst="ellipse">
            <a:avLst/>
          </a:prstGeom>
          <a:solidFill>
            <a:srgbClr val="FFCC00"/>
          </a:solidFill>
          <a:ln w="9525">
            <a:solidFill>
              <a:schemeClr val="tx1"/>
            </a:solidFill>
            <a:round/>
            <a:headEnd/>
            <a:tailEnd/>
          </a:ln>
        </p:spPr>
        <p:txBody>
          <a:bodyPr wrap="none" anchor="ctr"/>
          <a:lstStyle/>
          <a:p>
            <a:pPr algn="ctr"/>
            <a:r>
              <a:rPr lang="en-US" sz="2400" b="1" dirty="0" err="1">
                <a:solidFill>
                  <a:srgbClr val="000000"/>
                </a:solidFill>
              </a:rPr>
              <a:t>Menarik</a:t>
            </a:r>
            <a:endParaRPr lang="en-US" sz="2400" b="1" dirty="0">
              <a:solidFill>
                <a:srgbClr val="000000"/>
              </a:solidFill>
            </a:endParaRPr>
          </a:p>
          <a:p>
            <a:pPr algn="ctr"/>
            <a:r>
              <a:rPr lang="en-US" sz="2400" b="1" dirty="0" err="1">
                <a:solidFill>
                  <a:srgbClr val="000000"/>
                </a:solidFill>
              </a:rPr>
              <a:t>Asas-asas</a:t>
            </a:r>
            <a:endParaRPr lang="en-US" sz="2400" b="1" dirty="0">
              <a:solidFill>
                <a:srgbClr val="000000"/>
              </a:solidFill>
            </a:endParaRPr>
          </a:p>
          <a:p>
            <a:pPr algn="ctr"/>
            <a:r>
              <a:rPr lang="en-US" sz="2400" b="1" dirty="0" err="1">
                <a:solidFill>
                  <a:srgbClr val="000000"/>
                </a:solidFill>
              </a:rPr>
              <a:t>hukum</a:t>
            </a:r>
            <a:r>
              <a:rPr lang="en-US" sz="2400" b="1" dirty="0">
                <a:solidFill>
                  <a:srgbClr val="000000"/>
                </a:solidFill>
              </a:rPr>
              <a:t> </a:t>
            </a:r>
          </a:p>
        </p:txBody>
      </p:sp>
      <p:sp>
        <p:nvSpPr>
          <p:cNvPr id="21515" name="Oval 12"/>
          <p:cNvSpPr>
            <a:spLocks noChangeArrowheads="1"/>
          </p:cNvSpPr>
          <p:nvPr/>
        </p:nvSpPr>
        <p:spPr bwMode="auto">
          <a:xfrm>
            <a:off x="2286000" y="4343400"/>
            <a:ext cx="1600200" cy="1371600"/>
          </a:xfrm>
          <a:prstGeom prst="ellipse">
            <a:avLst/>
          </a:prstGeom>
          <a:solidFill>
            <a:srgbClr val="FF00FF"/>
          </a:solidFill>
          <a:ln w="9525">
            <a:solidFill>
              <a:schemeClr val="tx1"/>
            </a:solidFill>
            <a:round/>
            <a:headEnd/>
            <a:tailEnd/>
          </a:ln>
        </p:spPr>
        <p:txBody>
          <a:bodyPr wrap="none" anchor="ctr"/>
          <a:lstStyle/>
          <a:p>
            <a:pPr algn="ctr"/>
            <a:r>
              <a:rPr lang="en-US" b="1" dirty="0" err="1">
                <a:solidFill>
                  <a:srgbClr val="000000"/>
                </a:solidFill>
              </a:rPr>
              <a:t>Menelaah</a:t>
            </a:r>
            <a:r>
              <a:rPr lang="en-US" b="1" dirty="0">
                <a:solidFill>
                  <a:srgbClr val="000000"/>
                </a:solidFill>
              </a:rPr>
              <a:t> </a:t>
            </a:r>
          </a:p>
          <a:p>
            <a:pPr algn="ctr"/>
            <a:r>
              <a:rPr lang="en-US" b="1" dirty="0" err="1">
                <a:solidFill>
                  <a:srgbClr val="000000"/>
                </a:solidFill>
              </a:rPr>
              <a:t>Sistematika</a:t>
            </a:r>
            <a:endParaRPr lang="en-US" b="1" dirty="0">
              <a:solidFill>
                <a:srgbClr val="000000"/>
              </a:solidFill>
            </a:endParaRPr>
          </a:p>
          <a:p>
            <a:pPr algn="ctr"/>
            <a:r>
              <a:rPr lang="en-US" b="1" dirty="0" err="1">
                <a:solidFill>
                  <a:srgbClr val="000000"/>
                </a:solidFill>
              </a:rPr>
              <a:t>peruuan</a:t>
            </a:r>
            <a:endParaRPr lang="en-US" b="1" dirty="0">
              <a:solidFill>
                <a:srgbClr val="000000"/>
              </a:solidFill>
            </a:endParaRPr>
          </a:p>
        </p:txBody>
      </p:sp>
      <p:sp>
        <p:nvSpPr>
          <p:cNvPr id="21516" name="Oval 13"/>
          <p:cNvSpPr>
            <a:spLocks noChangeArrowheads="1"/>
          </p:cNvSpPr>
          <p:nvPr/>
        </p:nvSpPr>
        <p:spPr bwMode="auto">
          <a:xfrm>
            <a:off x="4038600" y="4267200"/>
            <a:ext cx="1600200" cy="1307406"/>
          </a:xfrm>
          <a:prstGeom prst="ellipse">
            <a:avLst/>
          </a:prstGeom>
          <a:solidFill>
            <a:srgbClr val="CCFFCC"/>
          </a:solidFill>
          <a:ln w="9525">
            <a:solidFill>
              <a:schemeClr val="tx1"/>
            </a:solidFill>
            <a:round/>
            <a:headEnd/>
            <a:tailEnd/>
          </a:ln>
        </p:spPr>
        <p:txBody>
          <a:bodyPr wrap="none" anchor="ctr"/>
          <a:lstStyle/>
          <a:p>
            <a:pPr algn="ctr"/>
            <a:r>
              <a:rPr lang="en-US" sz="2000" b="1" dirty="0" err="1">
                <a:solidFill>
                  <a:srgbClr val="000000"/>
                </a:solidFill>
              </a:rPr>
              <a:t>Taraf</a:t>
            </a:r>
            <a:r>
              <a:rPr lang="en-US" sz="2000" b="1" dirty="0">
                <a:solidFill>
                  <a:srgbClr val="000000"/>
                </a:solidFill>
              </a:rPr>
              <a:t> </a:t>
            </a:r>
            <a:r>
              <a:rPr lang="en-US" sz="2000" b="1" dirty="0" smtClean="0">
                <a:solidFill>
                  <a:srgbClr val="000000"/>
                </a:solidFill>
              </a:rPr>
              <a:t> </a:t>
            </a:r>
          </a:p>
          <a:p>
            <a:pPr algn="ctr"/>
            <a:r>
              <a:rPr lang="en-US" sz="2000" b="1" dirty="0" err="1" smtClean="0">
                <a:solidFill>
                  <a:srgbClr val="000000"/>
                </a:solidFill>
              </a:rPr>
              <a:t>Sinkronisasi</a:t>
            </a:r>
            <a:endParaRPr lang="en-US" sz="2000" b="1" dirty="0">
              <a:solidFill>
                <a:srgbClr val="000000"/>
              </a:solidFill>
            </a:endParaRPr>
          </a:p>
          <a:p>
            <a:pPr algn="ctr"/>
            <a:r>
              <a:rPr lang="en-US" sz="2000" b="1" dirty="0" err="1">
                <a:solidFill>
                  <a:srgbClr val="000000"/>
                </a:solidFill>
              </a:rPr>
              <a:t>peruuan</a:t>
            </a:r>
            <a:endParaRPr lang="en-US" sz="2000" b="1" dirty="0">
              <a:solidFill>
                <a:srgbClr val="000000"/>
              </a:solidFill>
            </a:endParaRPr>
          </a:p>
        </p:txBody>
      </p:sp>
      <p:sp>
        <p:nvSpPr>
          <p:cNvPr id="21517" name="AutoShape 16"/>
          <p:cNvSpPr>
            <a:spLocks noChangeArrowheads="1"/>
          </p:cNvSpPr>
          <p:nvPr/>
        </p:nvSpPr>
        <p:spPr bwMode="auto">
          <a:xfrm>
            <a:off x="6096000" y="3733800"/>
            <a:ext cx="485775" cy="457200"/>
          </a:xfrm>
          <a:prstGeom prst="downArrow">
            <a:avLst>
              <a:gd name="adj1" fmla="val 50000"/>
              <a:gd name="adj2" fmla="val 25000"/>
            </a:avLst>
          </a:prstGeom>
          <a:solidFill>
            <a:srgbClr val="FF0000"/>
          </a:solidFill>
          <a:ln w="9525">
            <a:solidFill>
              <a:schemeClr val="tx1"/>
            </a:solidFill>
            <a:miter lim="800000"/>
            <a:headEnd/>
            <a:tailEnd/>
          </a:ln>
        </p:spPr>
        <p:txBody>
          <a:bodyPr vert="eaVert" wrap="none" anchor="ctr"/>
          <a:lstStyle/>
          <a:p>
            <a:endParaRPr lang="id-ID"/>
          </a:p>
        </p:txBody>
      </p:sp>
      <p:sp>
        <p:nvSpPr>
          <p:cNvPr id="21518" name="AutoShape 17"/>
          <p:cNvSpPr>
            <a:spLocks noChangeArrowheads="1"/>
          </p:cNvSpPr>
          <p:nvPr/>
        </p:nvSpPr>
        <p:spPr bwMode="auto">
          <a:xfrm>
            <a:off x="8001000" y="3657600"/>
            <a:ext cx="485775" cy="457200"/>
          </a:xfrm>
          <a:prstGeom prst="downArrow">
            <a:avLst>
              <a:gd name="adj1" fmla="val 50000"/>
              <a:gd name="adj2" fmla="val 25000"/>
            </a:avLst>
          </a:prstGeom>
          <a:solidFill>
            <a:srgbClr val="3366FF"/>
          </a:solidFill>
          <a:ln w="9525">
            <a:solidFill>
              <a:schemeClr val="tx1"/>
            </a:solidFill>
            <a:miter lim="800000"/>
            <a:headEnd/>
            <a:tailEnd/>
          </a:ln>
        </p:spPr>
        <p:txBody>
          <a:bodyPr vert="eaVert" wrap="none" anchor="ctr"/>
          <a:lstStyle/>
          <a:p>
            <a:endParaRPr lang="id-ID"/>
          </a:p>
        </p:txBody>
      </p:sp>
      <p:sp>
        <p:nvSpPr>
          <p:cNvPr id="21519" name="Oval 18"/>
          <p:cNvSpPr>
            <a:spLocks noChangeArrowheads="1"/>
          </p:cNvSpPr>
          <p:nvPr/>
        </p:nvSpPr>
        <p:spPr bwMode="auto">
          <a:xfrm>
            <a:off x="5715000" y="4191000"/>
            <a:ext cx="1600200" cy="1219200"/>
          </a:xfrm>
          <a:prstGeom prst="ellipse">
            <a:avLst/>
          </a:prstGeom>
          <a:solidFill>
            <a:srgbClr val="FF0000"/>
          </a:solidFill>
          <a:ln w="9525">
            <a:solidFill>
              <a:schemeClr val="tx1"/>
            </a:solidFill>
            <a:round/>
            <a:headEnd/>
            <a:tailEnd/>
          </a:ln>
        </p:spPr>
        <p:txBody>
          <a:bodyPr wrap="none" anchor="ctr"/>
          <a:lstStyle/>
          <a:p>
            <a:pPr algn="ctr"/>
            <a:r>
              <a:rPr lang="en-US" sz="2000" b="1" dirty="0" err="1">
                <a:solidFill>
                  <a:srgbClr val="000000"/>
                </a:solidFill>
              </a:rPr>
              <a:t>Perbandingan</a:t>
            </a:r>
            <a:endParaRPr lang="en-US" sz="2000" b="1" dirty="0">
              <a:solidFill>
                <a:srgbClr val="000000"/>
              </a:solidFill>
            </a:endParaRPr>
          </a:p>
          <a:p>
            <a:pPr algn="ctr"/>
            <a:r>
              <a:rPr lang="en-US" sz="2000" b="1" dirty="0" err="1">
                <a:solidFill>
                  <a:srgbClr val="000000"/>
                </a:solidFill>
              </a:rPr>
              <a:t>hukum</a:t>
            </a:r>
            <a:endParaRPr lang="en-US" sz="2000" b="1" dirty="0">
              <a:solidFill>
                <a:srgbClr val="000000"/>
              </a:solidFill>
            </a:endParaRPr>
          </a:p>
        </p:txBody>
      </p:sp>
      <p:sp>
        <p:nvSpPr>
          <p:cNvPr id="21520" name="Oval 19"/>
          <p:cNvSpPr>
            <a:spLocks noChangeArrowheads="1"/>
          </p:cNvSpPr>
          <p:nvPr/>
        </p:nvSpPr>
        <p:spPr bwMode="auto">
          <a:xfrm>
            <a:off x="7391400" y="4114800"/>
            <a:ext cx="1600200" cy="1219200"/>
          </a:xfrm>
          <a:prstGeom prst="ellipse">
            <a:avLst/>
          </a:prstGeom>
          <a:solidFill>
            <a:srgbClr val="3366FF"/>
          </a:solidFill>
          <a:ln w="9525">
            <a:solidFill>
              <a:schemeClr val="tx1"/>
            </a:solidFill>
            <a:round/>
            <a:headEnd/>
            <a:tailEnd/>
          </a:ln>
        </p:spPr>
        <p:txBody>
          <a:bodyPr wrap="none" anchor="ctr"/>
          <a:lstStyle/>
          <a:p>
            <a:pPr algn="ctr"/>
            <a:r>
              <a:rPr lang="en-US" sz="2400" b="1" dirty="0" err="1">
                <a:solidFill>
                  <a:srgbClr val="000000"/>
                </a:solidFill>
              </a:rPr>
              <a:t>Sejarah</a:t>
            </a:r>
            <a:r>
              <a:rPr lang="en-US" sz="2400" b="1" dirty="0">
                <a:solidFill>
                  <a:srgbClr val="000000"/>
                </a:solidFill>
              </a:rPr>
              <a:t> </a:t>
            </a:r>
          </a:p>
          <a:p>
            <a:pPr algn="ctr"/>
            <a:r>
              <a:rPr lang="en-US" sz="2400" b="1" dirty="0" err="1">
                <a:solidFill>
                  <a:srgbClr val="000000"/>
                </a:solidFill>
              </a:rPr>
              <a:t>Hukum</a:t>
            </a:r>
            <a:r>
              <a:rPr lang="en-US" sz="2400" b="1" dirty="0">
                <a:solidFill>
                  <a:srgbClr val="000000"/>
                </a:solidFill>
              </a:rPr>
              <a:t> </a:t>
            </a:r>
          </a:p>
        </p:txBody>
      </p:sp>
    </p:spTree>
    <p:extLst>
      <p:ext uri="{BB962C8B-B14F-4D97-AF65-F5344CB8AC3E}">
        <p14:creationId xmlns:p14="http://schemas.microsoft.com/office/powerpoint/2010/main" xmlns="" val="509462906"/>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94914"/>
                                        </p:tgtEl>
                                        <p:attrNameLst>
                                          <p:attrName>style.visibility</p:attrName>
                                        </p:attrNameLst>
                                      </p:cBhvr>
                                      <p:to>
                                        <p:strVal val="visible"/>
                                      </p:to>
                                    </p:set>
                                    <p:anim calcmode="lin" valueType="num">
                                      <p:cBhvr>
                                        <p:cTn id="7" dur="1000" fill="hold"/>
                                        <p:tgtEl>
                                          <p:spTgt spid="294914"/>
                                        </p:tgtEl>
                                        <p:attrNameLst>
                                          <p:attrName>ppt_w</p:attrName>
                                        </p:attrNameLst>
                                      </p:cBhvr>
                                      <p:tavLst>
                                        <p:tav tm="0">
                                          <p:val>
                                            <p:strVal val="#ppt_w+.3"/>
                                          </p:val>
                                        </p:tav>
                                        <p:tav tm="100000">
                                          <p:val>
                                            <p:strVal val="#ppt_w"/>
                                          </p:val>
                                        </p:tav>
                                      </p:tavLst>
                                    </p:anim>
                                    <p:anim calcmode="lin" valueType="num">
                                      <p:cBhvr>
                                        <p:cTn id="8" dur="1000" fill="hold"/>
                                        <p:tgtEl>
                                          <p:spTgt spid="294914"/>
                                        </p:tgtEl>
                                        <p:attrNameLst>
                                          <p:attrName>ppt_h</p:attrName>
                                        </p:attrNameLst>
                                      </p:cBhvr>
                                      <p:tavLst>
                                        <p:tav tm="0">
                                          <p:val>
                                            <p:strVal val="#ppt_h"/>
                                          </p:val>
                                        </p:tav>
                                        <p:tav tm="100000">
                                          <p:val>
                                            <p:strVal val="#ppt_h"/>
                                          </p:val>
                                        </p:tav>
                                      </p:tavLst>
                                    </p:anim>
                                    <p:animEffect transition="in" filter="fade">
                                      <p:cBhvr>
                                        <p:cTn id="9" dur="1000"/>
                                        <p:tgtEl>
                                          <p:spTgt spid="294914"/>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94915">
                                            <p:txEl>
                                              <p:pRg st="0" end="0"/>
                                            </p:txEl>
                                          </p:spTgt>
                                        </p:tgtEl>
                                        <p:attrNameLst>
                                          <p:attrName>style.visibility</p:attrName>
                                        </p:attrNameLst>
                                      </p:cBhvr>
                                      <p:to>
                                        <p:strVal val="visible"/>
                                      </p:to>
                                    </p:set>
                                    <p:anim calcmode="lin" valueType="num">
                                      <p:cBhvr>
                                        <p:cTn id="14" dur="1000" fill="hold"/>
                                        <p:tgtEl>
                                          <p:spTgt spid="294915">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9491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949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5" grpId="0" build="p"/>
      <p:bldP spid="2949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0" name="AutoShape 16"/>
          <p:cNvSpPr>
            <a:spLocks noChangeArrowheads="1"/>
          </p:cNvSpPr>
          <p:nvPr/>
        </p:nvSpPr>
        <p:spPr bwMode="auto">
          <a:xfrm>
            <a:off x="609600" y="1752600"/>
            <a:ext cx="4343400" cy="5105400"/>
          </a:xfrm>
          <a:prstGeom prst="flowChartMerge">
            <a:avLst/>
          </a:prstGeom>
          <a:solidFill>
            <a:srgbClr val="C0C0C0"/>
          </a:solidFill>
          <a:ln w="9525">
            <a:solidFill>
              <a:schemeClr val="tx1"/>
            </a:solidFill>
            <a:miter lim="800000"/>
            <a:headEnd/>
            <a:tailEnd/>
          </a:ln>
        </p:spPr>
        <p:txBody>
          <a:bodyPr wrap="none" anchor="ctr"/>
          <a:lstStyle/>
          <a:p>
            <a:endParaRPr lang="en-US"/>
          </a:p>
        </p:txBody>
      </p:sp>
      <p:pic>
        <p:nvPicPr>
          <p:cNvPr id="13315" name="Picture 5" descr="photo"/>
          <p:cNvPicPr>
            <a:picLocks noChangeAspect="1" noChangeArrowheads="1"/>
          </p:cNvPicPr>
          <p:nvPr/>
        </p:nvPicPr>
        <p:blipFill>
          <a:blip r:embed="rId4" r:link="rId5"/>
          <a:srcRect/>
          <a:stretch>
            <a:fillRect/>
          </a:stretch>
        </p:blipFill>
        <p:spPr bwMode="auto">
          <a:xfrm>
            <a:off x="6593773" y="3307148"/>
            <a:ext cx="2550227" cy="3041100"/>
          </a:xfrm>
          <a:prstGeom prst="rect">
            <a:avLst/>
          </a:prstGeom>
          <a:noFill/>
          <a:ln w="9525">
            <a:noFill/>
            <a:miter lim="800000"/>
            <a:headEnd/>
            <a:tailEnd/>
          </a:ln>
        </p:spPr>
      </p:pic>
      <p:sp>
        <p:nvSpPr>
          <p:cNvPr id="16390" name="AutoShape 6"/>
          <p:cNvSpPr>
            <a:spLocks noChangeArrowheads="1"/>
          </p:cNvSpPr>
          <p:nvPr/>
        </p:nvSpPr>
        <p:spPr bwMode="auto">
          <a:xfrm>
            <a:off x="0" y="0"/>
            <a:ext cx="3200400" cy="1371600"/>
          </a:xfrm>
          <a:prstGeom prst="flowChartMultidocument">
            <a:avLst/>
          </a:prstGeom>
          <a:solidFill>
            <a:srgbClr val="39A5C7"/>
          </a:solidFill>
          <a:ln w="9525">
            <a:solidFill>
              <a:schemeClr val="tx1"/>
            </a:solidFill>
            <a:miter lim="800000"/>
            <a:headEnd/>
            <a:tailEnd/>
          </a:ln>
        </p:spPr>
        <p:txBody>
          <a:bodyPr wrap="none" anchor="ctr"/>
          <a:lstStyle/>
          <a:p>
            <a:pPr algn="ctr"/>
            <a:r>
              <a:rPr lang="en-US" sz="3600" b="1"/>
              <a:t>Pengumpulan</a:t>
            </a:r>
          </a:p>
          <a:p>
            <a:pPr algn="ctr"/>
            <a:r>
              <a:rPr lang="en-US" sz="3600" b="1"/>
              <a:t>data</a:t>
            </a:r>
          </a:p>
        </p:txBody>
      </p:sp>
      <p:sp>
        <p:nvSpPr>
          <p:cNvPr id="16391" name="Line 7"/>
          <p:cNvSpPr>
            <a:spLocks noChangeShapeType="1"/>
          </p:cNvSpPr>
          <p:nvPr/>
        </p:nvSpPr>
        <p:spPr bwMode="auto">
          <a:xfrm>
            <a:off x="3200400" y="457200"/>
            <a:ext cx="1143000" cy="0"/>
          </a:xfrm>
          <a:prstGeom prst="line">
            <a:avLst/>
          </a:prstGeom>
          <a:noFill/>
          <a:ln w="38100">
            <a:solidFill>
              <a:schemeClr val="tx1"/>
            </a:solidFill>
            <a:round/>
            <a:headEnd/>
            <a:tailEnd/>
          </a:ln>
        </p:spPr>
        <p:txBody>
          <a:bodyPr wrap="none"/>
          <a:lstStyle/>
          <a:p>
            <a:endParaRPr lang="en-US"/>
          </a:p>
        </p:txBody>
      </p:sp>
      <p:sp>
        <p:nvSpPr>
          <p:cNvPr id="16392" name="Line 8"/>
          <p:cNvSpPr>
            <a:spLocks noChangeShapeType="1"/>
          </p:cNvSpPr>
          <p:nvPr/>
        </p:nvSpPr>
        <p:spPr bwMode="auto">
          <a:xfrm>
            <a:off x="4343400" y="457200"/>
            <a:ext cx="0" cy="1143000"/>
          </a:xfrm>
          <a:prstGeom prst="line">
            <a:avLst/>
          </a:prstGeom>
          <a:noFill/>
          <a:ln w="38100">
            <a:solidFill>
              <a:schemeClr val="tx1"/>
            </a:solidFill>
            <a:round/>
            <a:headEnd/>
            <a:tailEnd type="triangle" w="med" len="med"/>
          </a:ln>
        </p:spPr>
        <p:txBody>
          <a:bodyPr wrap="none"/>
          <a:lstStyle/>
          <a:p>
            <a:endParaRPr lang="en-US"/>
          </a:p>
        </p:txBody>
      </p:sp>
      <p:sp>
        <p:nvSpPr>
          <p:cNvPr id="16393" name="Text Box 9"/>
          <p:cNvSpPr txBox="1">
            <a:spLocks noChangeArrowheads="1"/>
          </p:cNvSpPr>
          <p:nvPr/>
        </p:nvSpPr>
        <p:spPr bwMode="auto">
          <a:xfrm>
            <a:off x="3429000" y="762000"/>
            <a:ext cx="4648200" cy="457200"/>
          </a:xfrm>
          <a:prstGeom prst="rect">
            <a:avLst/>
          </a:prstGeom>
          <a:noFill/>
          <a:ln w="9525">
            <a:noFill/>
            <a:miter lim="800000"/>
            <a:headEnd/>
            <a:tailEnd/>
          </a:ln>
        </p:spPr>
        <p:txBody>
          <a:bodyPr>
            <a:spAutoFit/>
          </a:bodyPr>
          <a:lstStyle/>
          <a:p>
            <a:pPr>
              <a:spcBef>
                <a:spcPct val="50000"/>
              </a:spcBef>
            </a:pPr>
            <a:r>
              <a:rPr lang="en-US" b="1"/>
              <a:t>Dapat dilakukan dengan cara:</a:t>
            </a:r>
          </a:p>
        </p:txBody>
      </p:sp>
      <p:sp>
        <p:nvSpPr>
          <p:cNvPr id="16394" name="Text Box 10"/>
          <p:cNvSpPr txBox="1">
            <a:spLocks noChangeArrowheads="1"/>
          </p:cNvSpPr>
          <p:nvPr/>
        </p:nvSpPr>
        <p:spPr bwMode="auto">
          <a:xfrm>
            <a:off x="381000" y="2057400"/>
            <a:ext cx="5775269" cy="492443"/>
          </a:xfrm>
          <a:prstGeom prst="rect">
            <a:avLst/>
          </a:prstGeom>
          <a:solidFill>
            <a:schemeClr val="tx1"/>
          </a:solidFill>
          <a:ln w="9525">
            <a:noFill/>
            <a:miter lim="800000"/>
            <a:headEnd/>
            <a:tailEnd/>
          </a:ln>
        </p:spPr>
        <p:txBody>
          <a:bodyPr wrap="square">
            <a:spAutoFit/>
          </a:bodyPr>
          <a:lstStyle/>
          <a:p>
            <a:pPr>
              <a:spcBef>
                <a:spcPct val="50000"/>
              </a:spcBef>
            </a:pPr>
            <a:r>
              <a:rPr lang="en-US" sz="2600" b="1" dirty="0" err="1">
                <a:solidFill>
                  <a:schemeClr val="bg1"/>
                </a:solidFill>
              </a:rPr>
              <a:t>Studi</a:t>
            </a:r>
            <a:r>
              <a:rPr lang="en-US" sz="2600" b="1" dirty="0">
                <a:solidFill>
                  <a:schemeClr val="bg1"/>
                </a:solidFill>
              </a:rPr>
              <a:t> </a:t>
            </a:r>
            <a:r>
              <a:rPr lang="en-US" sz="2600" b="1" dirty="0" err="1">
                <a:solidFill>
                  <a:schemeClr val="bg1"/>
                </a:solidFill>
              </a:rPr>
              <a:t>pustaka</a:t>
            </a:r>
            <a:r>
              <a:rPr lang="en-US" sz="2600" b="1" dirty="0">
                <a:solidFill>
                  <a:schemeClr val="bg1"/>
                </a:solidFill>
              </a:rPr>
              <a:t> (bibliography study)</a:t>
            </a:r>
          </a:p>
        </p:txBody>
      </p:sp>
      <p:sp>
        <p:nvSpPr>
          <p:cNvPr id="16395" name="Text Box 11"/>
          <p:cNvSpPr txBox="1">
            <a:spLocks noChangeArrowheads="1"/>
          </p:cNvSpPr>
          <p:nvPr/>
        </p:nvSpPr>
        <p:spPr bwMode="auto">
          <a:xfrm>
            <a:off x="380999" y="2819400"/>
            <a:ext cx="5775269" cy="492443"/>
          </a:xfrm>
          <a:prstGeom prst="rect">
            <a:avLst/>
          </a:prstGeom>
          <a:solidFill>
            <a:schemeClr val="tx1"/>
          </a:solidFill>
          <a:ln w="9525">
            <a:noFill/>
            <a:miter lim="800000"/>
            <a:headEnd/>
            <a:tailEnd/>
          </a:ln>
        </p:spPr>
        <p:txBody>
          <a:bodyPr wrap="square">
            <a:spAutoFit/>
          </a:bodyPr>
          <a:lstStyle/>
          <a:p>
            <a:pPr>
              <a:spcBef>
                <a:spcPct val="50000"/>
              </a:spcBef>
            </a:pPr>
            <a:r>
              <a:rPr lang="en-US" sz="2600" b="1" dirty="0" err="1">
                <a:solidFill>
                  <a:schemeClr val="bg1"/>
                </a:solidFill>
              </a:rPr>
              <a:t>Studi</a:t>
            </a:r>
            <a:r>
              <a:rPr lang="en-US" sz="2600" b="1" dirty="0">
                <a:solidFill>
                  <a:schemeClr val="bg1"/>
                </a:solidFill>
              </a:rPr>
              <a:t> </a:t>
            </a:r>
            <a:r>
              <a:rPr lang="en-US" sz="2600" b="1" dirty="0" err="1">
                <a:solidFill>
                  <a:schemeClr val="bg1"/>
                </a:solidFill>
              </a:rPr>
              <a:t>dokumen</a:t>
            </a:r>
            <a:r>
              <a:rPr lang="en-US" sz="2600" b="1" dirty="0">
                <a:solidFill>
                  <a:schemeClr val="bg1"/>
                </a:solidFill>
              </a:rPr>
              <a:t> (document study)</a:t>
            </a:r>
          </a:p>
        </p:txBody>
      </p:sp>
      <p:sp>
        <p:nvSpPr>
          <p:cNvPr id="16396" name="Text Box 12"/>
          <p:cNvSpPr txBox="1">
            <a:spLocks noChangeArrowheads="1"/>
          </p:cNvSpPr>
          <p:nvPr/>
        </p:nvSpPr>
        <p:spPr bwMode="auto">
          <a:xfrm>
            <a:off x="381000" y="3581400"/>
            <a:ext cx="5563592" cy="492443"/>
          </a:xfrm>
          <a:prstGeom prst="rect">
            <a:avLst/>
          </a:prstGeom>
          <a:solidFill>
            <a:schemeClr val="tx1"/>
          </a:solidFill>
          <a:ln w="9525">
            <a:noFill/>
            <a:miter lim="800000"/>
            <a:headEnd/>
            <a:tailEnd/>
          </a:ln>
        </p:spPr>
        <p:txBody>
          <a:bodyPr wrap="square">
            <a:spAutoFit/>
          </a:bodyPr>
          <a:lstStyle/>
          <a:p>
            <a:pPr>
              <a:spcBef>
                <a:spcPct val="50000"/>
              </a:spcBef>
            </a:pPr>
            <a:r>
              <a:rPr lang="en-US" sz="2600" b="1">
                <a:solidFill>
                  <a:schemeClr val="bg1"/>
                </a:solidFill>
              </a:rPr>
              <a:t>Studi arsip (file or record study)</a:t>
            </a:r>
          </a:p>
        </p:txBody>
      </p:sp>
      <p:sp>
        <p:nvSpPr>
          <p:cNvPr id="16397" name="Text Box 13"/>
          <p:cNvSpPr txBox="1">
            <a:spLocks noChangeArrowheads="1"/>
          </p:cNvSpPr>
          <p:nvPr/>
        </p:nvSpPr>
        <p:spPr bwMode="auto">
          <a:xfrm>
            <a:off x="381000" y="4343400"/>
            <a:ext cx="4953000" cy="492443"/>
          </a:xfrm>
          <a:prstGeom prst="rect">
            <a:avLst/>
          </a:prstGeom>
          <a:solidFill>
            <a:schemeClr val="tx1"/>
          </a:solidFill>
          <a:ln w="9525">
            <a:noFill/>
            <a:miter lim="800000"/>
            <a:headEnd/>
            <a:tailEnd/>
          </a:ln>
        </p:spPr>
        <p:txBody>
          <a:bodyPr>
            <a:spAutoFit/>
          </a:bodyPr>
          <a:lstStyle/>
          <a:p>
            <a:pPr>
              <a:spcBef>
                <a:spcPct val="50000"/>
              </a:spcBef>
            </a:pPr>
            <a:r>
              <a:rPr lang="en-US" sz="2600" b="1">
                <a:solidFill>
                  <a:schemeClr val="bg1"/>
                </a:solidFill>
              </a:rPr>
              <a:t>Observasi di lokasi penelitian</a:t>
            </a:r>
          </a:p>
        </p:txBody>
      </p:sp>
      <p:sp>
        <p:nvSpPr>
          <p:cNvPr id="16398" name="Text Box 14"/>
          <p:cNvSpPr txBox="1">
            <a:spLocks noChangeArrowheads="1"/>
          </p:cNvSpPr>
          <p:nvPr/>
        </p:nvSpPr>
        <p:spPr bwMode="auto">
          <a:xfrm>
            <a:off x="381000" y="5029200"/>
            <a:ext cx="4953000" cy="492443"/>
          </a:xfrm>
          <a:prstGeom prst="rect">
            <a:avLst/>
          </a:prstGeom>
          <a:solidFill>
            <a:schemeClr val="tx1"/>
          </a:solidFill>
          <a:ln w="9525">
            <a:noFill/>
            <a:miter lim="800000"/>
            <a:headEnd/>
            <a:tailEnd/>
          </a:ln>
        </p:spPr>
        <p:txBody>
          <a:bodyPr>
            <a:spAutoFit/>
          </a:bodyPr>
          <a:lstStyle/>
          <a:p>
            <a:pPr>
              <a:spcBef>
                <a:spcPct val="50000"/>
              </a:spcBef>
            </a:pPr>
            <a:r>
              <a:rPr lang="en-US" sz="2600" b="1">
                <a:solidFill>
                  <a:schemeClr val="bg1"/>
                </a:solidFill>
              </a:rPr>
              <a:t>Wawancara (interview)</a:t>
            </a:r>
          </a:p>
        </p:txBody>
      </p:sp>
      <p:sp>
        <p:nvSpPr>
          <p:cNvPr id="16399" name="Text Box 15"/>
          <p:cNvSpPr txBox="1">
            <a:spLocks noChangeArrowheads="1"/>
          </p:cNvSpPr>
          <p:nvPr/>
        </p:nvSpPr>
        <p:spPr bwMode="auto">
          <a:xfrm>
            <a:off x="381000" y="5791200"/>
            <a:ext cx="4953000" cy="492443"/>
          </a:xfrm>
          <a:prstGeom prst="rect">
            <a:avLst/>
          </a:prstGeom>
          <a:solidFill>
            <a:schemeClr val="tx1"/>
          </a:solidFill>
          <a:ln w="9525">
            <a:noFill/>
            <a:miter lim="800000"/>
            <a:headEnd/>
            <a:tailEnd/>
          </a:ln>
        </p:spPr>
        <p:txBody>
          <a:bodyPr>
            <a:spAutoFit/>
          </a:bodyPr>
          <a:lstStyle/>
          <a:p>
            <a:pPr>
              <a:spcBef>
                <a:spcPct val="50000"/>
              </a:spcBef>
            </a:pPr>
            <a:r>
              <a:rPr lang="en-US" sz="2600" b="1">
                <a:solidFill>
                  <a:schemeClr val="bg1"/>
                </a:solidFill>
              </a:rPr>
              <a:t>Kuesioner (angket)</a:t>
            </a:r>
          </a:p>
        </p:txBody>
      </p:sp>
    </p:spTree>
    <p:extLst>
      <p:ext uri="{BB962C8B-B14F-4D97-AF65-F5344CB8AC3E}">
        <p14:creationId xmlns:p14="http://schemas.microsoft.com/office/powerpoint/2010/main" xmlns="" val="2266188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390"/>
                                        </p:tgtEl>
                                        <p:attrNameLst>
                                          <p:attrName>style.visibility</p:attrName>
                                        </p:attrNameLst>
                                      </p:cBhvr>
                                      <p:to>
                                        <p:strVal val="visible"/>
                                      </p:to>
                                    </p:set>
                                    <p:anim calcmode="lin" valueType="num">
                                      <p:cBhvr additive="base">
                                        <p:cTn id="7" dur="500" fill="hold"/>
                                        <p:tgtEl>
                                          <p:spTgt spid="16390"/>
                                        </p:tgtEl>
                                        <p:attrNameLst>
                                          <p:attrName>ppt_x</p:attrName>
                                        </p:attrNameLst>
                                      </p:cBhvr>
                                      <p:tavLst>
                                        <p:tav tm="0">
                                          <p:val>
                                            <p:strVal val="0-#ppt_w/2"/>
                                          </p:val>
                                        </p:tav>
                                        <p:tav tm="100000">
                                          <p:val>
                                            <p:strVal val="#ppt_x"/>
                                          </p:val>
                                        </p:tav>
                                      </p:tavLst>
                                    </p:anim>
                                    <p:anim calcmode="lin" valueType="num">
                                      <p:cBhvr additive="base">
                                        <p:cTn id="8" dur="500" fill="hold"/>
                                        <p:tgtEl>
                                          <p:spTgt spid="1639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391"/>
                                        </p:tgtEl>
                                        <p:attrNameLst>
                                          <p:attrName>style.visibility</p:attrName>
                                        </p:attrNameLst>
                                      </p:cBhvr>
                                      <p:to>
                                        <p:strVal val="visible"/>
                                      </p:to>
                                    </p:set>
                                    <p:anim calcmode="lin" valueType="num">
                                      <p:cBhvr additive="base">
                                        <p:cTn id="13" dur="500" fill="hold"/>
                                        <p:tgtEl>
                                          <p:spTgt spid="16391"/>
                                        </p:tgtEl>
                                        <p:attrNameLst>
                                          <p:attrName>ppt_x</p:attrName>
                                        </p:attrNameLst>
                                      </p:cBhvr>
                                      <p:tavLst>
                                        <p:tav tm="0">
                                          <p:val>
                                            <p:strVal val="0-#ppt_w/2"/>
                                          </p:val>
                                        </p:tav>
                                        <p:tav tm="100000">
                                          <p:val>
                                            <p:strVal val="#ppt_x"/>
                                          </p:val>
                                        </p:tav>
                                      </p:tavLst>
                                    </p:anim>
                                    <p:anim calcmode="lin" valueType="num">
                                      <p:cBhvr additive="base">
                                        <p:cTn id="14" dur="500" fill="hold"/>
                                        <p:tgtEl>
                                          <p:spTgt spid="1639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6392"/>
                                        </p:tgtEl>
                                        <p:attrNameLst>
                                          <p:attrName>style.visibility</p:attrName>
                                        </p:attrNameLst>
                                      </p:cBhvr>
                                      <p:to>
                                        <p:strVal val="visible"/>
                                      </p:to>
                                    </p:set>
                                    <p:anim calcmode="lin" valueType="num">
                                      <p:cBhvr additive="base">
                                        <p:cTn id="19" dur="500" fill="hold"/>
                                        <p:tgtEl>
                                          <p:spTgt spid="16392"/>
                                        </p:tgtEl>
                                        <p:attrNameLst>
                                          <p:attrName>ppt_x</p:attrName>
                                        </p:attrNameLst>
                                      </p:cBhvr>
                                      <p:tavLst>
                                        <p:tav tm="0">
                                          <p:val>
                                            <p:strVal val="0-#ppt_w/2"/>
                                          </p:val>
                                        </p:tav>
                                        <p:tav tm="100000">
                                          <p:val>
                                            <p:strVal val="#ppt_x"/>
                                          </p:val>
                                        </p:tav>
                                      </p:tavLst>
                                    </p:anim>
                                    <p:anim calcmode="lin" valueType="num">
                                      <p:cBhvr additive="base">
                                        <p:cTn id="20" dur="500" fill="hold"/>
                                        <p:tgtEl>
                                          <p:spTgt spid="1639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p:stCondLst>
                        <p:cond delay="indefinite"/>
                      </p:stCondLst>
                      <p:childTnLst>
                        <p:par>
                          <p:cTn id="22" fill="hold">
                            <p:stCondLst>
                              <p:cond delay="0"/>
                            </p:stCondLst>
                            <p:childTnLst>
                              <p:par>
                                <p:cTn id="23" presetID="4" presetClass="entr" presetSubtype="32" fill="hold" grpId="0" nodeType="clickEffect">
                                  <p:stCondLst>
                                    <p:cond delay="0"/>
                                  </p:stCondLst>
                                  <p:childTnLst>
                                    <p:set>
                                      <p:cBhvr>
                                        <p:cTn id="24" dur="1" fill="hold">
                                          <p:stCondLst>
                                            <p:cond delay="0"/>
                                          </p:stCondLst>
                                        </p:cTn>
                                        <p:tgtEl>
                                          <p:spTgt spid="16393">
                                            <p:txEl>
                                              <p:pRg st="0" end="0"/>
                                            </p:txEl>
                                          </p:spTgt>
                                        </p:tgtEl>
                                        <p:attrNameLst>
                                          <p:attrName>style.visibility</p:attrName>
                                        </p:attrNameLst>
                                      </p:cBhvr>
                                      <p:to>
                                        <p:strVal val="visible"/>
                                      </p:to>
                                    </p:set>
                                    <p:animEffect transition="in" filter="box(out)">
                                      <p:cBhvr>
                                        <p:cTn id="25" dur="500"/>
                                        <p:tgtEl>
                                          <p:spTgt spid="16393">
                                            <p:txEl>
                                              <p:pRg st="0" end="0"/>
                                            </p:txEl>
                                          </p:spTgt>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16400"/>
                                        </p:tgtEl>
                                        <p:attrNameLst>
                                          <p:attrName>style.visibility</p:attrName>
                                        </p:attrNameLst>
                                      </p:cBhvr>
                                      <p:to>
                                        <p:strVal val="visible"/>
                                      </p:to>
                                    </p:set>
                                    <p:anim calcmode="lin" valueType="num">
                                      <p:cBhvr additive="base">
                                        <p:cTn id="30" dur="500" fill="hold"/>
                                        <p:tgtEl>
                                          <p:spTgt spid="16400"/>
                                        </p:tgtEl>
                                        <p:attrNameLst>
                                          <p:attrName>ppt_x</p:attrName>
                                        </p:attrNameLst>
                                      </p:cBhvr>
                                      <p:tavLst>
                                        <p:tav tm="0">
                                          <p:val>
                                            <p:strVal val="0-#ppt_w/2"/>
                                          </p:val>
                                        </p:tav>
                                        <p:tav tm="100000">
                                          <p:val>
                                            <p:strVal val="#ppt_x"/>
                                          </p:val>
                                        </p:tav>
                                      </p:tavLst>
                                    </p:anim>
                                    <p:anim calcmode="lin" valueType="num">
                                      <p:cBhvr additive="base">
                                        <p:cTn id="31" dur="500" fill="hold"/>
                                        <p:tgtEl>
                                          <p:spTgt spid="1640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2" name="whoosh.wav"/>
                                        </p:tgtEl>
                                      </p:cMediaNode>
                                    </p:audio>
                                  </p:subTnLst>
                                </p:cTn>
                              </p:par>
                            </p:childTnLst>
                          </p:cTn>
                        </p:par>
                      </p:childTnLst>
                    </p:cTn>
                  </p:par>
                  <p:par>
                    <p:cTn id="32" fill="hold">
                      <p:stCondLst>
                        <p:cond delay="indefinite"/>
                      </p:stCondLst>
                      <p:childTnLst>
                        <p:par>
                          <p:cTn id="33" fill="hold">
                            <p:stCondLst>
                              <p:cond delay="0"/>
                            </p:stCondLst>
                            <p:childTnLst>
                              <p:par>
                                <p:cTn id="34" presetID="4" presetClass="entr" presetSubtype="32" fill="hold" grpId="0" nodeType="clickEffect">
                                  <p:stCondLst>
                                    <p:cond delay="0"/>
                                  </p:stCondLst>
                                  <p:childTnLst>
                                    <p:set>
                                      <p:cBhvr>
                                        <p:cTn id="35" dur="1" fill="hold">
                                          <p:stCondLst>
                                            <p:cond delay="0"/>
                                          </p:stCondLst>
                                        </p:cTn>
                                        <p:tgtEl>
                                          <p:spTgt spid="16394"/>
                                        </p:tgtEl>
                                        <p:attrNameLst>
                                          <p:attrName>style.visibility</p:attrName>
                                        </p:attrNameLst>
                                      </p:cBhvr>
                                      <p:to>
                                        <p:strVal val="visible"/>
                                      </p:to>
                                    </p:set>
                                    <p:animEffect transition="in" filter="box(out)">
                                      <p:cBhvr>
                                        <p:cTn id="36" dur="500"/>
                                        <p:tgtEl>
                                          <p:spTgt spid="16394"/>
                                        </p:tgtEl>
                                      </p:cBhvr>
                                    </p:animEffect>
                                  </p:childTnLst>
                                  <p:subTnLst>
                                    <p:audio>
                                      <p:cMediaNode>
                                        <p:cTn display="0" masterRel="sameClick">
                                          <p:stCondLst>
                                            <p:cond evt="begin" delay="0">
                                              <p:tn val="34"/>
                                            </p:cond>
                                          </p:stCondLst>
                                          <p:endCondLst>
                                            <p:cond evt="onStopAudio" delay="0">
                                              <p:tgtEl>
                                                <p:sldTgt/>
                                              </p:tgtEl>
                                            </p:cond>
                                          </p:endCondLst>
                                        </p:cTn>
                                        <p:tgtEl>
                                          <p:sndTgt r:embed="rId3" name="camera.wav"/>
                                        </p:tgtEl>
                                      </p:cMediaNode>
                                    </p:audio>
                                  </p:subTnLst>
                                </p:cTn>
                              </p:par>
                            </p:childTnLst>
                          </p:cTn>
                        </p:par>
                      </p:childTnLst>
                    </p:cTn>
                  </p:par>
                  <p:par>
                    <p:cTn id="37" fill="hold">
                      <p:stCondLst>
                        <p:cond delay="indefinite"/>
                      </p:stCondLst>
                      <p:childTnLst>
                        <p:par>
                          <p:cTn id="38" fill="hold">
                            <p:stCondLst>
                              <p:cond delay="0"/>
                            </p:stCondLst>
                            <p:childTnLst>
                              <p:par>
                                <p:cTn id="39" presetID="4" presetClass="entr" presetSubtype="32" fill="hold" grpId="0" nodeType="clickEffect">
                                  <p:stCondLst>
                                    <p:cond delay="0"/>
                                  </p:stCondLst>
                                  <p:childTnLst>
                                    <p:set>
                                      <p:cBhvr>
                                        <p:cTn id="40" dur="1" fill="hold">
                                          <p:stCondLst>
                                            <p:cond delay="0"/>
                                          </p:stCondLst>
                                        </p:cTn>
                                        <p:tgtEl>
                                          <p:spTgt spid="16395"/>
                                        </p:tgtEl>
                                        <p:attrNameLst>
                                          <p:attrName>style.visibility</p:attrName>
                                        </p:attrNameLst>
                                      </p:cBhvr>
                                      <p:to>
                                        <p:strVal val="visible"/>
                                      </p:to>
                                    </p:set>
                                    <p:animEffect transition="in" filter="box(out)">
                                      <p:cBhvr>
                                        <p:cTn id="41" dur="500"/>
                                        <p:tgtEl>
                                          <p:spTgt spid="16395"/>
                                        </p:tgtEl>
                                      </p:cBhvr>
                                    </p:animEffect>
                                  </p:childTnLst>
                                  <p:subTnLst>
                                    <p:audio>
                                      <p:cMediaNode>
                                        <p:cTn display="0" masterRel="sameClick">
                                          <p:stCondLst>
                                            <p:cond evt="begin" delay="0">
                                              <p:tn val="39"/>
                                            </p:cond>
                                          </p:stCondLst>
                                          <p:endCondLst>
                                            <p:cond evt="onStopAudio" delay="0">
                                              <p:tgtEl>
                                                <p:sldTgt/>
                                              </p:tgtEl>
                                            </p:cond>
                                          </p:endCondLst>
                                        </p:cTn>
                                        <p:tgtEl>
                                          <p:sndTgt r:embed="rId3" name="camera.wav"/>
                                        </p:tgtEl>
                                      </p:cMediaNode>
                                    </p:audio>
                                  </p:subTnLst>
                                </p:cTn>
                              </p:par>
                            </p:childTnLst>
                          </p:cTn>
                        </p:par>
                      </p:childTnLst>
                    </p:cTn>
                  </p:par>
                  <p:par>
                    <p:cTn id="42" fill="hold">
                      <p:stCondLst>
                        <p:cond delay="indefinite"/>
                      </p:stCondLst>
                      <p:childTnLst>
                        <p:par>
                          <p:cTn id="43" fill="hold">
                            <p:stCondLst>
                              <p:cond delay="0"/>
                            </p:stCondLst>
                            <p:childTnLst>
                              <p:par>
                                <p:cTn id="44" presetID="4" presetClass="entr" presetSubtype="32" fill="hold" grpId="0" nodeType="clickEffect">
                                  <p:stCondLst>
                                    <p:cond delay="0"/>
                                  </p:stCondLst>
                                  <p:childTnLst>
                                    <p:set>
                                      <p:cBhvr>
                                        <p:cTn id="45" dur="1" fill="hold">
                                          <p:stCondLst>
                                            <p:cond delay="0"/>
                                          </p:stCondLst>
                                        </p:cTn>
                                        <p:tgtEl>
                                          <p:spTgt spid="16396"/>
                                        </p:tgtEl>
                                        <p:attrNameLst>
                                          <p:attrName>style.visibility</p:attrName>
                                        </p:attrNameLst>
                                      </p:cBhvr>
                                      <p:to>
                                        <p:strVal val="visible"/>
                                      </p:to>
                                    </p:set>
                                    <p:animEffect transition="in" filter="box(out)">
                                      <p:cBhvr>
                                        <p:cTn id="46" dur="500"/>
                                        <p:tgtEl>
                                          <p:spTgt spid="16396"/>
                                        </p:tgtEl>
                                      </p:cBhvr>
                                    </p:animEffect>
                                  </p:childTnLst>
                                  <p:subTnLst>
                                    <p:audio>
                                      <p:cMediaNode>
                                        <p:cTn display="0" masterRel="sameClick">
                                          <p:stCondLst>
                                            <p:cond evt="begin" delay="0">
                                              <p:tn val="44"/>
                                            </p:cond>
                                          </p:stCondLst>
                                          <p:endCondLst>
                                            <p:cond evt="onStopAudio" delay="0">
                                              <p:tgtEl>
                                                <p:sldTgt/>
                                              </p:tgtEl>
                                            </p:cond>
                                          </p:endCondLst>
                                        </p:cTn>
                                        <p:tgtEl>
                                          <p:sndTgt r:embed="rId3" name="camera.wav"/>
                                        </p:tgtEl>
                                      </p:cMediaNode>
                                    </p:audio>
                                  </p:subTnLst>
                                </p:cTn>
                              </p:par>
                            </p:childTnLst>
                          </p:cTn>
                        </p:par>
                      </p:childTnLst>
                    </p:cTn>
                  </p:par>
                  <p:par>
                    <p:cTn id="47" fill="hold">
                      <p:stCondLst>
                        <p:cond delay="indefinite"/>
                      </p:stCondLst>
                      <p:childTnLst>
                        <p:par>
                          <p:cTn id="48" fill="hold">
                            <p:stCondLst>
                              <p:cond delay="0"/>
                            </p:stCondLst>
                            <p:childTnLst>
                              <p:par>
                                <p:cTn id="49" presetID="4" presetClass="entr" presetSubtype="32" fill="hold" grpId="0" nodeType="clickEffect">
                                  <p:stCondLst>
                                    <p:cond delay="0"/>
                                  </p:stCondLst>
                                  <p:childTnLst>
                                    <p:set>
                                      <p:cBhvr>
                                        <p:cTn id="50" dur="1" fill="hold">
                                          <p:stCondLst>
                                            <p:cond delay="0"/>
                                          </p:stCondLst>
                                        </p:cTn>
                                        <p:tgtEl>
                                          <p:spTgt spid="16397"/>
                                        </p:tgtEl>
                                        <p:attrNameLst>
                                          <p:attrName>style.visibility</p:attrName>
                                        </p:attrNameLst>
                                      </p:cBhvr>
                                      <p:to>
                                        <p:strVal val="visible"/>
                                      </p:to>
                                    </p:set>
                                    <p:animEffect transition="in" filter="box(out)">
                                      <p:cBhvr>
                                        <p:cTn id="51" dur="500"/>
                                        <p:tgtEl>
                                          <p:spTgt spid="16397"/>
                                        </p:tgtEl>
                                      </p:cBhvr>
                                    </p:animEffect>
                                  </p:childTnLst>
                                  <p:subTnLst>
                                    <p:audio>
                                      <p:cMediaNode>
                                        <p:cTn display="0" masterRel="sameClick">
                                          <p:stCondLst>
                                            <p:cond evt="begin" delay="0">
                                              <p:tn val="49"/>
                                            </p:cond>
                                          </p:stCondLst>
                                          <p:endCondLst>
                                            <p:cond evt="onStopAudio" delay="0">
                                              <p:tgtEl>
                                                <p:sldTgt/>
                                              </p:tgtEl>
                                            </p:cond>
                                          </p:endCondLst>
                                        </p:cTn>
                                        <p:tgtEl>
                                          <p:sndTgt r:embed="rId3" name="camera.wav"/>
                                        </p:tgtEl>
                                      </p:cMediaNode>
                                    </p:audio>
                                  </p:subTnLst>
                                </p:cTn>
                              </p:par>
                            </p:childTnLst>
                          </p:cTn>
                        </p:par>
                      </p:childTnLst>
                    </p:cTn>
                  </p:par>
                  <p:par>
                    <p:cTn id="52" fill="hold">
                      <p:stCondLst>
                        <p:cond delay="indefinite"/>
                      </p:stCondLst>
                      <p:childTnLst>
                        <p:par>
                          <p:cTn id="53" fill="hold">
                            <p:stCondLst>
                              <p:cond delay="0"/>
                            </p:stCondLst>
                            <p:childTnLst>
                              <p:par>
                                <p:cTn id="54" presetID="4" presetClass="entr" presetSubtype="32" fill="hold" grpId="0" nodeType="clickEffect">
                                  <p:stCondLst>
                                    <p:cond delay="0"/>
                                  </p:stCondLst>
                                  <p:childTnLst>
                                    <p:set>
                                      <p:cBhvr>
                                        <p:cTn id="55" dur="1" fill="hold">
                                          <p:stCondLst>
                                            <p:cond delay="0"/>
                                          </p:stCondLst>
                                        </p:cTn>
                                        <p:tgtEl>
                                          <p:spTgt spid="16398"/>
                                        </p:tgtEl>
                                        <p:attrNameLst>
                                          <p:attrName>style.visibility</p:attrName>
                                        </p:attrNameLst>
                                      </p:cBhvr>
                                      <p:to>
                                        <p:strVal val="visible"/>
                                      </p:to>
                                    </p:set>
                                    <p:animEffect transition="in" filter="box(out)">
                                      <p:cBhvr>
                                        <p:cTn id="56" dur="500"/>
                                        <p:tgtEl>
                                          <p:spTgt spid="16398"/>
                                        </p:tgtEl>
                                      </p:cBhvr>
                                    </p:animEffect>
                                  </p:childTnLst>
                                  <p:subTnLst>
                                    <p:audio>
                                      <p:cMediaNode>
                                        <p:cTn display="0" masterRel="sameClick">
                                          <p:stCondLst>
                                            <p:cond evt="begin" delay="0">
                                              <p:tn val="54"/>
                                            </p:cond>
                                          </p:stCondLst>
                                          <p:endCondLst>
                                            <p:cond evt="onStopAudio" delay="0">
                                              <p:tgtEl>
                                                <p:sldTgt/>
                                              </p:tgtEl>
                                            </p:cond>
                                          </p:endCondLst>
                                        </p:cTn>
                                        <p:tgtEl>
                                          <p:sndTgt r:embed="rId3" name="camera.wav"/>
                                        </p:tgtEl>
                                      </p:cMediaNode>
                                    </p:audio>
                                  </p:subTnLst>
                                </p:cTn>
                              </p:par>
                            </p:childTnLst>
                          </p:cTn>
                        </p:par>
                      </p:childTnLst>
                    </p:cTn>
                  </p:par>
                  <p:par>
                    <p:cTn id="57" fill="hold">
                      <p:stCondLst>
                        <p:cond delay="indefinite"/>
                      </p:stCondLst>
                      <p:childTnLst>
                        <p:par>
                          <p:cTn id="58" fill="hold">
                            <p:stCondLst>
                              <p:cond delay="0"/>
                            </p:stCondLst>
                            <p:childTnLst>
                              <p:par>
                                <p:cTn id="59" presetID="4" presetClass="entr" presetSubtype="32" fill="hold" grpId="0" nodeType="clickEffect">
                                  <p:stCondLst>
                                    <p:cond delay="0"/>
                                  </p:stCondLst>
                                  <p:childTnLst>
                                    <p:set>
                                      <p:cBhvr>
                                        <p:cTn id="60" dur="1" fill="hold">
                                          <p:stCondLst>
                                            <p:cond delay="0"/>
                                          </p:stCondLst>
                                        </p:cTn>
                                        <p:tgtEl>
                                          <p:spTgt spid="16399"/>
                                        </p:tgtEl>
                                        <p:attrNameLst>
                                          <p:attrName>style.visibility</p:attrName>
                                        </p:attrNameLst>
                                      </p:cBhvr>
                                      <p:to>
                                        <p:strVal val="visible"/>
                                      </p:to>
                                    </p:set>
                                    <p:animEffect transition="in" filter="box(out)">
                                      <p:cBhvr>
                                        <p:cTn id="61" dur="500"/>
                                        <p:tgtEl>
                                          <p:spTgt spid="16399"/>
                                        </p:tgtEl>
                                      </p:cBhvr>
                                    </p:animEffect>
                                  </p:childTnLst>
                                  <p:subTnLst>
                                    <p:audio>
                                      <p:cMediaNode>
                                        <p:cTn display="0" masterRel="sameClick">
                                          <p:stCondLst>
                                            <p:cond evt="begin" delay="0">
                                              <p:tn val="59"/>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0" grpId="0" animBg="1"/>
      <p:bldP spid="16390" grpId="0" animBg="1" autoUpdateAnimBg="0"/>
      <p:bldP spid="16391" grpId="0" animBg="1"/>
      <p:bldP spid="16392" grpId="0" animBg="1"/>
      <p:bldP spid="16393" grpId="0" build="p" autoUpdateAnimBg="0"/>
      <p:bldP spid="16394" grpId="0" animBg="1" autoUpdateAnimBg="0"/>
      <p:bldP spid="16395" grpId="0" animBg="1" autoUpdateAnimBg="0"/>
      <p:bldP spid="16396" grpId="0" animBg="1" autoUpdateAnimBg="0"/>
      <p:bldP spid="16397" grpId="0" animBg="1" autoUpdateAnimBg="0"/>
      <p:bldP spid="16398" grpId="0" animBg="1" autoUpdateAnimBg="0"/>
      <p:bldP spid="16399"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6227" name="Rectangle 3"/>
          <p:cNvSpPr>
            <a:spLocks noGrp="1" noChangeArrowheads="1"/>
          </p:cNvSpPr>
          <p:nvPr>
            <p:ph idx="1"/>
          </p:nvPr>
        </p:nvSpPr>
        <p:spPr>
          <a:xfrm>
            <a:off x="685800" y="1600201"/>
            <a:ext cx="8229600" cy="5032874"/>
          </a:xfrm>
        </p:spPr>
        <p:txBody>
          <a:bodyPr>
            <a:noAutofit/>
          </a:bodyPr>
          <a:lstStyle/>
          <a:p>
            <a:pPr>
              <a:lnSpc>
                <a:spcPct val="80000"/>
              </a:lnSpc>
            </a:pPr>
            <a:r>
              <a:rPr lang="en-US" sz="2800" dirty="0" smtClean="0">
                <a:latin typeface="Bernard MT Condensed" pitchFamily="18" charset="0"/>
                <a:cs typeface="Times New Roman" pitchFamily="18" charset="0"/>
              </a:rPr>
              <a:t>STUDI DOKUMEN – CONTENT ANALYSIS</a:t>
            </a:r>
          </a:p>
          <a:p>
            <a:pPr marL="68580" indent="0">
              <a:lnSpc>
                <a:spcPct val="80000"/>
              </a:lnSpc>
              <a:buNone/>
            </a:pPr>
            <a:endParaRPr lang="en-US" sz="2800" dirty="0" smtClean="0">
              <a:latin typeface="Bernard MT Condensed" pitchFamily="18" charset="0"/>
              <a:cs typeface="Times New Roman" pitchFamily="18" charset="0"/>
            </a:endParaRPr>
          </a:p>
          <a:p>
            <a:pPr>
              <a:lnSpc>
                <a:spcPct val="80000"/>
              </a:lnSpc>
            </a:pPr>
            <a:r>
              <a:rPr lang="en-US" sz="2800" dirty="0" smtClean="0">
                <a:latin typeface="Bernard MT Condensed" pitchFamily="18" charset="0"/>
                <a:cs typeface="Times New Roman" pitchFamily="18" charset="0"/>
              </a:rPr>
              <a:t>WAWANCARA, </a:t>
            </a:r>
            <a:r>
              <a:rPr lang="en-US" sz="2800" dirty="0" err="1" smtClean="0">
                <a:latin typeface="Bernard MT Condensed" pitchFamily="18" charset="0"/>
                <a:cs typeface="Times New Roman" pitchFamily="18" charset="0"/>
              </a:rPr>
              <a:t>terhadap</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responden</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yuridis-empiris</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terhadap</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informan</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dan</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narasumber</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yuridis-normatif</a:t>
            </a:r>
            <a:r>
              <a:rPr lang="en-US" sz="2800" dirty="0" smtClean="0">
                <a:latin typeface="Bernard MT Condensed" pitchFamily="18" charset="0"/>
                <a:cs typeface="Times New Roman" pitchFamily="18" charset="0"/>
              </a:rPr>
              <a:t>)</a:t>
            </a:r>
          </a:p>
          <a:p>
            <a:pPr lvl="1">
              <a:lnSpc>
                <a:spcPct val="80000"/>
              </a:lnSpc>
            </a:pPr>
            <a:r>
              <a:rPr lang="en-US" sz="2400" dirty="0" err="1" smtClean="0">
                <a:latin typeface="Bernard MT Condensed" pitchFamily="18" charset="0"/>
                <a:cs typeface="Times New Roman" pitchFamily="18" charset="0"/>
              </a:rPr>
              <a:t>Panduan</a:t>
            </a:r>
            <a:r>
              <a:rPr lang="en-US" sz="2400" dirty="0" smtClean="0">
                <a:latin typeface="Bernard MT Condensed" pitchFamily="18" charset="0"/>
                <a:cs typeface="Times New Roman" pitchFamily="18" charset="0"/>
              </a:rPr>
              <a:t> </a:t>
            </a:r>
            <a:r>
              <a:rPr lang="en-US" sz="2400" dirty="0" err="1" smtClean="0">
                <a:latin typeface="Bernard MT Condensed" pitchFamily="18" charset="0"/>
                <a:cs typeface="Times New Roman" pitchFamily="18" charset="0"/>
              </a:rPr>
              <a:t>Wawancara</a:t>
            </a:r>
            <a:endParaRPr lang="en-US" sz="2400" dirty="0" smtClean="0">
              <a:latin typeface="Bernard MT Condensed" pitchFamily="18" charset="0"/>
              <a:cs typeface="Times New Roman" pitchFamily="18" charset="0"/>
            </a:endParaRPr>
          </a:p>
          <a:p>
            <a:pPr lvl="1">
              <a:lnSpc>
                <a:spcPct val="80000"/>
              </a:lnSpc>
            </a:pPr>
            <a:r>
              <a:rPr lang="en-US" sz="2400" dirty="0" err="1" smtClean="0">
                <a:latin typeface="Bernard MT Condensed" pitchFamily="18" charset="0"/>
                <a:cs typeface="Times New Roman" pitchFamily="18" charset="0"/>
              </a:rPr>
              <a:t>Kuesioner</a:t>
            </a:r>
            <a:endParaRPr lang="en-US" sz="2400" dirty="0" smtClean="0">
              <a:latin typeface="Bernard MT Condensed" pitchFamily="18" charset="0"/>
              <a:cs typeface="Times New Roman" pitchFamily="18" charset="0"/>
            </a:endParaRPr>
          </a:p>
          <a:p>
            <a:pPr marL="468630" lvl="1" indent="0">
              <a:lnSpc>
                <a:spcPct val="80000"/>
              </a:lnSpc>
              <a:buNone/>
            </a:pPr>
            <a:endParaRPr lang="en-US" sz="2400" dirty="0" smtClean="0">
              <a:latin typeface="Bernard MT Condensed" pitchFamily="18" charset="0"/>
              <a:cs typeface="Times New Roman" pitchFamily="18" charset="0"/>
            </a:endParaRPr>
          </a:p>
          <a:p>
            <a:pPr>
              <a:lnSpc>
                <a:spcPct val="80000"/>
              </a:lnSpc>
            </a:pPr>
            <a:r>
              <a:rPr lang="en-US" sz="2800" dirty="0" smtClean="0">
                <a:latin typeface="Bernard MT Condensed" pitchFamily="18" charset="0"/>
                <a:cs typeface="Times New Roman" pitchFamily="18" charset="0"/>
              </a:rPr>
              <a:t>FOCUS GROUP DISCUSSION</a:t>
            </a:r>
          </a:p>
          <a:p>
            <a:pPr marL="68580" indent="0">
              <a:lnSpc>
                <a:spcPct val="80000"/>
              </a:lnSpc>
              <a:buNone/>
            </a:pPr>
            <a:endParaRPr lang="en-US" sz="2800" dirty="0" smtClean="0">
              <a:latin typeface="Bernard MT Condensed" pitchFamily="18" charset="0"/>
              <a:cs typeface="Times New Roman" pitchFamily="18" charset="0"/>
            </a:endParaRPr>
          </a:p>
          <a:p>
            <a:pPr>
              <a:lnSpc>
                <a:spcPct val="80000"/>
              </a:lnSpc>
            </a:pPr>
            <a:r>
              <a:rPr lang="en-US" sz="2800" dirty="0" smtClean="0">
                <a:latin typeface="Bernard MT Condensed" pitchFamily="18" charset="0"/>
                <a:cs typeface="Times New Roman" pitchFamily="18" charset="0"/>
              </a:rPr>
              <a:t>PENGAMATAN, </a:t>
            </a:r>
            <a:r>
              <a:rPr lang="en-US" sz="2800" dirty="0" err="1" smtClean="0">
                <a:latin typeface="Bernard MT Condensed" pitchFamily="18" charset="0"/>
                <a:cs typeface="Times New Roman" pitchFamily="18" charset="0"/>
              </a:rPr>
              <a:t>terlibat</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atau</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tidak</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terlibat</a:t>
            </a:r>
            <a:r>
              <a:rPr lang="en-US" sz="2800" dirty="0" smtClean="0">
                <a:latin typeface="Bernard MT Condensed" pitchFamily="18" charset="0"/>
                <a:cs typeface="Times New Roman" pitchFamily="18" charset="0"/>
              </a:rPr>
              <a:t> yang </a:t>
            </a:r>
            <a:r>
              <a:rPr lang="en-US" sz="2800" dirty="0" err="1" smtClean="0">
                <a:latin typeface="Bernard MT Condensed" pitchFamily="18" charset="0"/>
                <a:cs typeface="Times New Roman" pitchFamily="18" charset="0"/>
              </a:rPr>
              <a:t>dilakukan</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untuk</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mencatat</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perilaku</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hukum</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sebagaimana</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terjadi</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dalam</a:t>
            </a:r>
            <a:r>
              <a:rPr lang="en-US" sz="2800" dirty="0" smtClean="0">
                <a:latin typeface="Bernard MT Condensed" pitchFamily="18" charset="0"/>
                <a:cs typeface="Times New Roman" pitchFamily="18" charset="0"/>
              </a:rPr>
              <a:t> </a:t>
            </a:r>
            <a:r>
              <a:rPr lang="en-US" sz="2800" dirty="0" err="1" smtClean="0">
                <a:latin typeface="Bernard MT Condensed" pitchFamily="18" charset="0"/>
                <a:cs typeface="Times New Roman" pitchFamily="18" charset="0"/>
              </a:rPr>
              <a:t>kenyataan</a:t>
            </a:r>
            <a:r>
              <a:rPr lang="en-US" sz="2800" dirty="0" smtClean="0">
                <a:latin typeface="Bernard MT Condensed" pitchFamily="18" charset="0"/>
                <a:cs typeface="Times New Roman" pitchFamily="18" charset="0"/>
              </a:rPr>
              <a:t> di </a:t>
            </a:r>
            <a:r>
              <a:rPr lang="en-US" sz="2800" dirty="0" err="1" smtClean="0">
                <a:latin typeface="Bernard MT Condensed" pitchFamily="18" charset="0"/>
                <a:cs typeface="Times New Roman" pitchFamily="18" charset="0"/>
              </a:rPr>
              <a:t>masyarakat</a:t>
            </a:r>
            <a:r>
              <a:rPr lang="en-US" sz="2800" dirty="0" smtClean="0">
                <a:latin typeface="Bernard MT Condensed" pitchFamily="18" charset="0"/>
                <a:cs typeface="Times New Roman" pitchFamily="18" charset="0"/>
              </a:rPr>
              <a:t>. </a:t>
            </a:r>
          </a:p>
          <a:p>
            <a:pPr>
              <a:lnSpc>
                <a:spcPct val="80000"/>
              </a:lnSpc>
            </a:pPr>
            <a:endParaRPr lang="en-US" sz="1600" dirty="0" smtClean="0">
              <a:latin typeface="Bernard MT Condensed" pitchFamily="18" charset="0"/>
              <a:cs typeface="Times New Roman" pitchFamily="18" charset="0"/>
            </a:endParaRPr>
          </a:p>
          <a:p>
            <a:pPr>
              <a:lnSpc>
                <a:spcPct val="80000"/>
              </a:lnSpc>
              <a:buFontTx/>
              <a:buNone/>
            </a:pPr>
            <a:r>
              <a:rPr lang="en-US" sz="1800" dirty="0" smtClean="0">
                <a:latin typeface="Bernard MT Condensed" pitchFamily="18" charset="0"/>
                <a:cs typeface="Times New Roman" pitchFamily="18" charset="0"/>
              </a:rPr>
              <a:t> </a:t>
            </a:r>
            <a:br>
              <a:rPr lang="en-US" sz="1800" dirty="0" smtClean="0">
                <a:latin typeface="Bernard MT Condensed" pitchFamily="18" charset="0"/>
                <a:cs typeface="Times New Roman" pitchFamily="18" charset="0"/>
              </a:rPr>
            </a:br>
            <a:endParaRPr lang="en-US" sz="1800" dirty="0" smtClean="0">
              <a:latin typeface="Bernard MT Condensed" pitchFamily="18" charset="0"/>
              <a:cs typeface="Times New Roman" pitchFamily="18" charset="0"/>
            </a:endParaRPr>
          </a:p>
        </p:txBody>
      </p:sp>
      <p:sp>
        <p:nvSpPr>
          <p:cNvPr id="22530" name="Footer Placeholder 4"/>
          <p:cNvSpPr>
            <a:spLocks noGrp="1"/>
          </p:cNvSpPr>
          <p:nvPr>
            <p:ph type="ftr" sz="quarter" idx="11"/>
          </p:nvPr>
        </p:nvSpPr>
        <p:spPr>
          <a:noFill/>
        </p:spPr>
        <p:txBody>
          <a:bodyPr/>
          <a:lstStyle/>
          <a:p>
            <a:r>
              <a:rPr lang="en-US"/>
              <a:t>Daly Erni</a:t>
            </a:r>
          </a:p>
        </p:txBody>
      </p:sp>
      <p:sp>
        <p:nvSpPr>
          <p:cNvPr id="22531" name="Slide Number Placeholder 5"/>
          <p:cNvSpPr>
            <a:spLocks noGrp="1"/>
          </p:cNvSpPr>
          <p:nvPr>
            <p:ph type="sldNum" sz="quarter" idx="12"/>
          </p:nvPr>
        </p:nvSpPr>
        <p:spPr>
          <a:noFill/>
        </p:spPr>
        <p:txBody>
          <a:bodyPr/>
          <a:lstStyle/>
          <a:p>
            <a:fld id="{5AD148DD-6546-438D-9596-D09432C17641}" type="slidenum">
              <a:rPr lang="en-US"/>
              <a:pPr/>
              <a:t>23</a:t>
            </a:fld>
            <a:endParaRPr lang="en-US"/>
          </a:p>
        </p:txBody>
      </p:sp>
      <p:sp>
        <p:nvSpPr>
          <p:cNvPr id="436226" name="Rectangle 2"/>
          <p:cNvSpPr>
            <a:spLocks noGrp="1" noChangeArrowheads="1"/>
          </p:cNvSpPr>
          <p:nvPr>
            <p:ph type="title"/>
          </p:nvPr>
        </p:nvSpPr>
        <p:spPr>
          <a:xfrm>
            <a:off x="609600" y="325438"/>
            <a:ext cx="7848600" cy="1046162"/>
          </a:xfrm>
        </p:spPr>
        <p:txBody>
          <a:bodyPr>
            <a:normAutofit fontScale="90000"/>
          </a:bodyPr>
          <a:lstStyle/>
          <a:p>
            <a:r>
              <a:rPr lang="en-US" sz="4000" b="1" dirty="0" smtClean="0">
                <a:latin typeface="Castellar" pitchFamily="18" charset="0"/>
                <a:cs typeface="Times New Roman" pitchFamily="18" charset="0"/>
              </a:rPr>
              <a:t>ALAT  </a:t>
            </a:r>
            <a:br>
              <a:rPr lang="en-US" sz="4000" b="1" dirty="0" smtClean="0">
                <a:latin typeface="Castellar" pitchFamily="18" charset="0"/>
                <a:cs typeface="Times New Roman" pitchFamily="18" charset="0"/>
              </a:rPr>
            </a:br>
            <a:r>
              <a:rPr lang="en-US" sz="4000" b="1" dirty="0" smtClean="0">
                <a:latin typeface="Castellar" pitchFamily="18" charset="0"/>
                <a:cs typeface="Times New Roman" pitchFamily="18" charset="0"/>
              </a:rPr>
              <a:t>PENGUMPULAN DATA</a:t>
            </a:r>
          </a:p>
        </p:txBody>
      </p:sp>
    </p:spTree>
    <p:extLst>
      <p:ext uri="{BB962C8B-B14F-4D97-AF65-F5344CB8AC3E}">
        <p14:creationId xmlns:p14="http://schemas.microsoft.com/office/powerpoint/2010/main" xmlns="" val="625981922"/>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436226"/>
                                        </p:tgtEl>
                                        <p:attrNameLst>
                                          <p:attrName>style.visibility</p:attrName>
                                        </p:attrNameLst>
                                      </p:cBhvr>
                                      <p:to>
                                        <p:strVal val="visible"/>
                                      </p:to>
                                    </p:set>
                                    <p:anim calcmode="lin" valueType="num">
                                      <p:cBhvr additive="base">
                                        <p:cTn id="7" dur="800" fill="hold">
                                          <p:stCondLst>
                                            <p:cond delay="0"/>
                                          </p:stCondLst>
                                        </p:cTn>
                                        <p:tgtEl>
                                          <p:spTgt spid="436226"/>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43622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0" presetClass="entr" presetSubtype="0" fill="hold" grpId="0" nodeType="clickEffect">
                                  <p:stCondLst>
                                    <p:cond delay="0"/>
                                  </p:stCondLst>
                                  <p:iterate type="lt">
                                    <p:tmPct val="10000"/>
                                  </p:iterate>
                                  <p:childTnLst>
                                    <p:set>
                                      <p:cBhvr>
                                        <p:cTn id="12" dur="1" fill="hold">
                                          <p:stCondLst>
                                            <p:cond delay="0"/>
                                          </p:stCondLst>
                                        </p:cTn>
                                        <p:tgtEl>
                                          <p:spTgt spid="436227">
                                            <p:txEl>
                                              <p:pRg st="0" end="0"/>
                                            </p:txEl>
                                          </p:spTgt>
                                        </p:tgtEl>
                                        <p:attrNameLst>
                                          <p:attrName>style.visibility</p:attrName>
                                        </p:attrNameLst>
                                      </p:cBhvr>
                                      <p:to>
                                        <p:strVal val="visible"/>
                                      </p:to>
                                    </p:set>
                                    <p:animEffect transition="in" filter="fade">
                                      <p:cBhvr>
                                        <p:cTn id="13" dur="1000"/>
                                        <p:tgtEl>
                                          <p:spTgt spid="436227">
                                            <p:txEl>
                                              <p:pRg st="0" end="0"/>
                                            </p:txEl>
                                          </p:spTgt>
                                        </p:tgtEl>
                                      </p:cBhvr>
                                    </p:animEffect>
                                    <p:anim calcmode="lin" valueType="num">
                                      <p:cBhvr>
                                        <p:cTn id="14" dur="1000" fill="hold"/>
                                        <p:tgtEl>
                                          <p:spTgt spid="436227">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4362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0" presetClass="entr" presetSubtype="0" fill="hold" grpId="0" nodeType="clickEffect">
                                  <p:stCondLst>
                                    <p:cond delay="0"/>
                                  </p:stCondLst>
                                  <p:iterate type="lt">
                                    <p:tmPct val="10000"/>
                                  </p:iterate>
                                  <p:childTnLst>
                                    <p:set>
                                      <p:cBhvr>
                                        <p:cTn id="19" dur="1" fill="hold">
                                          <p:stCondLst>
                                            <p:cond delay="0"/>
                                          </p:stCondLst>
                                        </p:cTn>
                                        <p:tgtEl>
                                          <p:spTgt spid="436227">
                                            <p:txEl>
                                              <p:pRg st="2" end="2"/>
                                            </p:txEl>
                                          </p:spTgt>
                                        </p:tgtEl>
                                        <p:attrNameLst>
                                          <p:attrName>style.visibility</p:attrName>
                                        </p:attrNameLst>
                                      </p:cBhvr>
                                      <p:to>
                                        <p:strVal val="visible"/>
                                      </p:to>
                                    </p:set>
                                    <p:animEffect transition="in" filter="fade">
                                      <p:cBhvr>
                                        <p:cTn id="20" dur="1000"/>
                                        <p:tgtEl>
                                          <p:spTgt spid="436227">
                                            <p:txEl>
                                              <p:pRg st="2" end="2"/>
                                            </p:txEl>
                                          </p:spTgt>
                                        </p:tgtEl>
                                      </p:cBhvr>
                                    </p:animEffect>
                                    <p:anim calcmode="lin" valueType="num">
                                      <p:cBhvr>
                                        <p:cTn id="21" dur="1000" fill="hold"/>
                                        <p:tgtEl>
                                          <p:spTgt spid="436227">
                                            <p:txEl>
                                              <p:pRg st="2" end="2"/>
                                            </p:txEl>
                                          </p:spTgt>
                                        </p:tgtEl>
                                        <p:attrNameLst>
                                          <p:attrName>ppt_x</p:attrName>
                                        </p:attrNameLst>
                                      </p:cBhvr>
                                      <p:tavLst>
                                        <p:tav tm="0">
                                          <p:val>
                                            <p:strVal val="#ppt_x-.1"/>
                                          </p:val>
                                        </p:tav>
                                        <p:tav tm="100000">
                                          <p:val>
                                            <p:strVal val="#ppt_x"/>
                                          </p:val>
                                        </p:tav>
                                      </p:tavLst>
                                    </p:anim>
                                    <p:anim calcmode="lin" valueType="num">
                                      <p:cBhvr>
                                        <p:cTn id="22" dur="1000" fill="hold"/>
                                        <p:tgtEl>
                                          <p:spTgt spid="436227">
                                            <p:txEl>
                                              <p:pRg st="2" end="2"/>
                                            </p:txEl>
                                          </p:spTgt>
                                        </p:tgtEl>
                                        <p:attrNameLst>
                                          <p:attrName>ppt_y</p:attrName>
                                        </p:attrNameLst>
                                      </p:cBhvr>
                                      <p:tavLst>
                                        <p:tav tm="0">
                                          <p:val>
                                            <p:strVal val="#ppt_y"/>
                                          </p:val>
                                        </p:tav>
                                        <p:tav tm="100000">
                                          <p:val>
                                            <p:strVal val="#ppt_y"/>
                                          </p:val>
                                        </p:tav>
                                      </p:tavLst>
                                    </p:anim>
                                  </p:childTnLst>
                                </p:cTn>
                              </p:par>
                              <p:par>
                                <p:cTn id="23" presetID="40" presetClass="entr" presetSubtype="0" fill="hold" grpId="0" nodeType="withEffect">
                                  <p:stCondLst>
                                    <p:cond delay="0"/>
                                  </p:stCondLst>
                                  <p:iterate type="lt">
                                    <p:tmPct val="10000"/>
                                  </p:iterate>
                                  <p:childTnLst>
                                    <p:set>
                                      <p:cBhvr>
                                        <p:cTn id="24" dur="1" fill="hold">
                                          <p:stCondLst>
                                            <p:cond delay="0"/>
                                          </p:stCondLst>
                                        </p:cTn>
                                        <p:tgtEl>
                                          <p:spTgt spid="436227">
                                            <p:txEl>
                                              <p:pRg st="3" end="3"/>
                                            </p:txEl>
                                          </p:spTgt>
                                        </p:tgtEl>
                                        <p:attrNameLst>
                                          <p:attrName>style.visibility</p:attrName>
                                        </p:attrNameLst>
                                      </p:cBhvr>
                                      <p:to>
                                        <p:strVal val="visible"/>
                                      </p:to>
                                    </p:set>
                                    <p:animEffect transition="in" filter="fade">
                                      <p:cBhvr>
                                        <p:cTn id="25" dur="1000"/>
                                        <p:tgtEl>
                                          <p:spTgt spid="436227">
                                            <p:txEl>
                                              <p:pRg st="3" end="3"/>
                                            </p:txEl>
                                          </p:spTgt>
                                        </p:tgtEl>
                                      </p:cBhvr>
                                    </p:animEffect>
                                    <p:anim calcmode="lin" valueType="num">
                                      <p:cBhvr>
                                        <p:cTn id="26" dur="1000" fill="hold"/>
                                        <p:tgtEl>
                                          <p:spTgt spid="436227">
                                            <p:txEl>
                                              <p:pRg st="3" end="3"/>
                                            </p:txEl>
                                          </p:spTgt>
                                        </p:tgtEl>
                                        <p:attrNameLst>
                                          <p:attrName>ppt_x</p:attrName>
                                        </p:attrNameLst>
                                      </p:cBhvr>
                                      <p:tavLst>
                                        <p:tav tm="0">
                                          <p:val>
                                            <p:strVal val="#ppt_x-.1"/>
                                          </p:val>
                                        </p:tav>
                                        <p:tav tm="100000">
                                          <p:val>
                                            <p:strVal val="#ppt_x"/>
                                          </p:val>
                                        </p:tav>
                                      </p:tavLst>
                                    </p:anim>
                                    <p:anim calcmode="lin" valueType="num">
                                      <p:cBhvr>
                                        <p:cTn id="27" dur="1000" fill="hold"/>
                                        <p:tgtEl>
                                          <p:spTgt spid="436227">
                                            <p:txEl>
                                              <p:pRg st="3" end="3"/>
                                            </p:txEl>
                                          </p:spTgt>
                                        </p:tgtEl>
                                        <p:attrNameLst>
                                          <p:attrName>ppt_y</p:attrName>
                                        </p:attrNameLst>
                                      </p:cBhvr>
                                      <p:tavLst>
                                        <p:tav tm="0">
                                          <p:val>
                                            <p:strVal val="#ppt_y"/>
                                          </p:val>
                                        </p:tav>
                                        <p:tav tm="100000">
                                          <p:val>
                                            <p:strVal val="#ppt_y"/>
                                          </p:val>
                                        </p:tav>
                                      </p:tavLst>
                                    </p:anim>
                                  </p:childTnLst>
                                </p:cTn>
                              </p:par>
                              <p:par>
                                <p:cTn id="28" presetID="40" presetClass="entr" presetSubtype="0" fill="hold" grpId="0" nodeType="withEffect">
                                  <p:stCondLst>
                                    <p:cond delay="0"/>
                                  </p:stCondLst>
                                  <p:iterate type="lt">
                                    <p:tmPct val="10000"/>
                                  </p:iterate>
                                  <p:childTnLst>
                                    <p:set>
                                      <p:cBhvr>
                                        <p:cTn id="29" dur="1" fill="hold">
                                          <p:stCondLst>
                                            <p:cond delay="0"/>
                                          </p:stCondLst>
                                        </p:cTn>
                                        <p:tgtEl>
                                          <p:spTgt spid="436227">
                                            <p:txEl>
                                              <p:pRg st="4" end="4"/>
                                            </p:txEl>
                                          </p:spTgt>
                                        </p:tgtEl>
                                        <p:attrNameLst>
                                          <p:attrName>style.visibility</p:attrName>
                                        </p:attrNameLst>
                                      </p:cBhvr>
                                      <p:to>
                                        <p:strVal val="visible"/>
                                      </p:to>
                                    </p:set>
                                    <p:animEffect transition="in" filter="fade">
                                      <p:cBhvr>
                                        <p:cTn id="30" dur="1000"/>
                                        <p:tgtEl>
                                          <p:spTgt spid="436227">
                                            <p:txEl>
                                              <p:pRg st="4" end="4"/>
                                            </p:txEl>
                                          </p:spTgt>
                                        </p:tgtEl>
                                      </p:cBhvr>
                                    </p:animEffect>
                                    <p:anim calcmode="lin" valueType="num">
                                      <p:cBhvr>
                                        <p:cTn id="31" dur="1000" fill="hold"/>
                                        <p:tgtEl>
                                          <p:spTgt spid="436227">
                                            <p:txEl>
                                              <p:pRg st="4" end="4"/>
                                            </p:txEl>
                                          </p:spTgt>
                                        </p:tgtEl>
                                        <p:attrNameLst>
                                          <p:attrName>ppt_x</p:attrName>
                                        </p:attrNameLst>
                                      </p:cBhvr>
                                      <p:tavLst>
                                        <p:tav tm="0">
                                          <p:val>
                                            <p:strVal val="#ppt_x-.1"/>
                                          </p:val>
                                        </p:tav>
                                        <p:tav tm="100000">
                                          <p:val>
                                            <p:strVal val="#ppt_x"/>
                                          </p:val>
                                        </p:tav>
                                      </p:tavLst>
                                    </p:anim>
                                    <p:anim calcmode="lin" valueType="num">
                                      <p:cBhvr>
                                        <p:cTn id="32" dur="1000" fill="hold"/>
                                        <p:tgtEl>
                                          <p:spTgt spid="43622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0" presetClass="entr" presetSubtype="0" fill="hold" grpId="0" nodeType="clickEffect">
                                  <p:stCondLst>
                                    <p:cond delay="0"/>
                                  </p:stCondLst>
                                  <p:iterate type="lt">
                                    <p:tmPct val="10000"/>
                                  </p:iterate>
                                  <p:childTnLst>
                                    <p:set>
                                      <p:cBhvr>
                                        <p:cTn id="36" dur="1" fill="hold">
                                          <p:stCondLst>
                                            <p:cond delay="0"/>
                                          </p:stCondLst>
                                        </p:cTn>
                                        <p:tgtEl>
                                          <p:spTgt spid="436227">
                                            <p:txEl>
                                              <p:pRg st="6" end="6"/>
                                            </p:txEl>
                                          </p:spTgt>
                                        </p:tgtEl>
                                        <p:attrNameLst>
                                          <p:attrName>style.visibility</p:attrName>
                                        </p:attrNameLst>
                                      </p:cBhvr>
                                      <p:to>
                                        <p:strVal val="visible"/>
                                      </p:to>
                                    </p:set>
                                    <p:animEffect transition="in" filter="fade">
                                      <p:cBhvr>
                                        <p:cTn id="37" dur="1000"/>
                                        <p:tgtEl>
                                          <p:spTgt spid="436227">
                                            <p:txEl>
                                              <p:pRg st="6" end="6"/>
                                            </p:txEl>
                                          </p:spTgt>
                                        </p:tgtEl>
                                      </p:cBhvr>
                                    </p:animEffect>
                                    <p:anim calcmode="lin" valueType="num">
                                      <p:cBhvr>
                                        <p:cTn id="38" dur="1000" fill="hold"/>
                                        <p:tgtEl>
                                          <p:spTgt spid="436227">
                                            <p:txEl>
                                              <p:pRg st="6" end="6"/>
                                            </p:txEl>
                                          </p:spTgt>
                                        </p:tgtEl>
                                        <p:attrNameLst>
                                          <p:attrName>ppt_x</p:attrName>
                                        </p:attrNameLst>
                                      </p:cBhvr>
                                      <p:tavLst>
                                        <p:tav tm="0">
                                          <p:val>
                                            <p:strVal val="#ppt_x-.1"/>
                                          </p:val>
                                        </p:tav>
                                        <p:tav tm="100000">
                                          <p:val>
                                            <p:strVal val="#ppt_x"/>
                                          </p:val>
                                        </p:tav>
                                      </p:tavLst>
                                    </p:anim>
                                    <p:anim calcmode="lin" valueType="num">
                                      <p:cBhvr>
                                        <p:cTn id="39" dur="1000" fill="hold"/>
                                        <p:tgtEl>
                                          <p:spTgt spid="43622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0" presetClass="entr" presetSubtype="0" fill="hold" grpId="0" nodeType="clickEffect">
                                  <p:stCondLst>
                                    <p:cond delay="0"/>
                                  </p:stCondLst>
                                  <p:iterate type="lt">
                                    <p:tmPct val="10000"/>
                                  </p:iterate>
                                  <p:childTnLst>
                                    <p:set>
                                      <p:cBhvr>
                                        <p:cTn id="43" dur="1" fill="hold">
                                          <p:stCondLst>
                                            <p:cond delay="0"/>
                                          </p:stCondLst>
                                        </p:cTn>
                                        <p:tgtEl>
                                          <p:spTgt spid="436227">
                                            <p:txEl>
                                              <p:pRg st="8" end="8"/>
                                            </p:txEl>
                                          </p:spTgt>
                                        </p:tgtEl>
                                        <p:attrNameLst>
                                          <p:attrName>style.visibility</p:attrName>
                                        </p:attrNameLst>
                                      </p:cBhvr>
                                      <p:to>
                                        <p:strVal val="visible"/>
                                      </p:to>
                                    </p:set>
                                    <p:animEffect transition="in" filter="fade">
                                      <p:cBhvr>
                                        <p:cTn id="44" dur="1000"/>
                                        <p:tgtEl>
                                          <p:spTgt spid="436227">
                                            <p:txEl>
                                              <p:pRg st="8" end="8"/>
                                            </p:txEl>
                                          </p:spTgt>
                                        </p:tgtEl>
                                      </p:cBhvr>
                                    </p:animEffect>
                                    <p:anim calcmode="lin" valueType="num">
                                      <p:cBhvr>
                                        <p:cTn id="45" dur="1000" fill="hold"/>
                                        <p:tgtEl>
                                          <p:spTgt spid="436227">
                                            <p:txEl>
                                              <p:pRg st="8" end="8"/>
                                            </p:txEl>
                                          </p:spTgt>
                                        </p:tgtEl>
                                        <p:attrNameLst>
                                          <p:attrName>ppt_x</p:attrName>
                                        </p:attrNameLst>
                                      </p:cBhvr>
                                      <p:tavLst>
                                        <p:tav tm="0">
                                          <p:val>
                                            <p:strVal val="#ppt_x-.1"/>
                                          </p:val>
                                        </p:tav>
                                        <p:tav tm="100000">
                                          <p:val>
                                            <p:strVal val="#ppt_x"/>
                                          </p:val>
                                        </p:tav>
                                      </p:tavLst>
                                    </p:anim>
                                    <p:anim calcmode="lin" valueType="num">
                                      <p:cBhvr>
                                        <p:cTn id="46" dur="1000" fill="hold"/>
                                        <p:tgtEl>
                                          <p:spTgt spid="43622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0" presetClass="entr" presetSubtype="0" fill="hold" grpId="0" nodeType="clickEffect">
                                  <p:stCondLst>
                                    <p:cond delay="0"/>
                                  </p:stCondLst>
                                  <p:iterate type="lt">
                                    <p:tmPct val="10000"/>
                                  </p:iterate>
                                  <p:childTnLst>
                                    <p:set>
                                      <p:cBhvr>
                                        <p:cTn id="50" dur="1" fill="hold">
                                          <p:stCondLst>
                                            <p:cond delay="0"/>
                                          </p:stCondLst>
                                        </p:cTn>
                                        <p:tgtEl>
                                          <p:spTgt spid="436227">
                                            <p:txEl>
                                              <p:pRg st="10" end="10"/>
                                            </p:txEl>
                                          </p:spTgt>
                                        </p:tgtEl>
                                        <p:attrNameLst>
                                          <p:attrName>style.visibility</p:attrName>
                                        </p:attrNameLst>
                                      </p:cBhvr>
                                      <p:to>
                                        <p:strVal val="visible"/>
                                      </p:to>
                                    </p:set>
                                    <p:animEffect transition="in" filter="fade">
                                      <p:cBhvr>
                                        <p:cTn id="51" dur="1000"/>
                                        <p:tgtEl>
                                          <p:spTgt spid="436227">
                                            <p:txEl>
                                              <p:pRg st="10" end="10"/>
                                            </p:txEl>
                                          </p:spTgt>
                                        </p:tgtEl>
                                      </p:cBhvr>
                                    </p:animEffect>
                                    <p:anim calcmode="lin" valueType="num">
                                      <p:cBhvr>
                                        <p:cTn id="52" dur="1000" fill="hold"/>
                                        <p:tgtEl>
                                          <p:spTgt spid="436227">
                                            <p:txEl>
                                              <p:pRg st="10" end="10"/>
                                            </p:txEl>
                                          </p:spTgt>
                                        </p:tgtEl>
                                        <p:attrNameLst>
                                          <p:attrName>ppt_x</p:attrName>
                                        </p:attrNameLst>
                                      </p:cBhvr>
                                      <p:tavLst>
                                        <p:tav tm="0">
                                          <p:val>
                                            <p:strVal val="#ppt_x-.1"/>
                                          </p:val>
                                        </p:tav>
                                        <p:tav tm="100000">
                                          <p:val>
                                            <p:strVal val="#ppt_x"/>
                                          </p:val>
                                        </p:tav>
                                      </p:tavLst>
                                    </p:anim>
                                    <p:anim calcmode="lin" valueType="num">
                                      <p:cBhvr>
                                        <p:cTn id="53" dur="1000" fill="hold"/>
                                        <p:tgtEl>
                                          <p:spTgt spid="436227">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6227" grpId="0" build="p"/>
      <p:bldP spid="43622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4"/>
          <p:cNvSpPr>
            <a:spLocks noChangeArrowheads="1"/>
          </p:cNvSpPr>
          <p:nvPr/>
        </p:nvSpPr>
        <p:spPr bwMode="auto">
          <a:xfrm>
            <a:off x="0" y="304800"/>
            <a:ext cx="2895600" cy="990600"/>
          </a:xfrm>
          <a:prstGeom prst="flowChartMultidocument">
            <a:avLst/>
          </a:prstGeom>
          <a:solidFill>
            <a:schemeClr val="hlink"/>
          </a:solidFill>
          <a:ln w="38100">
            <a:solidFill>
              <a:schemeClr val="tx1"/>
            </a:solidFill>
            <a:miter lim="800000"/>
            <a:headEnd/>
            <a:tailEnd/>
          </a:ln>
        </p:spPr>
        <p:txBody>
          <a:bodyPr wrap="none" anchor="ctr"/>
          <a:lstStyle/>
          <a:p>
            <a:pPr algn="ctr"/>
            <a:r>
              <a:rPr lang="en-US" b="1" i="0">
                <a:latin typeface="Arial" charset="0"/>
              </a:rPr>
              <a:t>SUMBER DATA</a:t>
            </a:r>
          </a:p>
        </p:txBody>
      </p:sp>
      <p:sp>
        <p:nvSpPr>
          <p:cNvPr id="12291" name="Line 7"/>
          <p:cNvSpPr>
            <a:spLocks noChangeShapeType="1"/>
          </p:cNvSpPr>
          <p:nvPr/>
        </p:nvSpPr>
        <p:spPr bwMode="auto">
          <a:xfrm>
            <a:off x="1447800" y="1295400"/>
            <a:ext cx="0" cy="4572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12292" name="Text Box 9"/>
          <p:cNvSpPr txBox="1">
            <a:spLocks noChangeArrowheads="1"/>
          </p:cNvSpPr>
          <p:nvPr/>
        </p:nvSpPr>
        <p:spPr bwMode="auto">
          <a:xfrm>
            <a:off x="76200" y="1905000"/>
            <a:ext cx="3048000" cy="457200"/>
          </a:xfrm>
          <a:prstGeom prst="rect">
            <a:avLst/>
          </a:prstGeom>
          <a:solidFill>
            <a:srgbClr val="CC33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cs typeface="Times New Roman" charset="0"/>
              </a:rPr>
              <a:t>Sumber Data Primer</a:t>
            </a:r>
            <a:r>
              <a:rPr lang="en-US" b="1" i="0"/>
              <a:t> </a:t>
            </a:r>
          </a:p>
        </p:txBody>
      </p:sp>
      <p:sp>
        <p:nvSpPr>
          <p:cNvPr id="12293" name="Text Box 10"/>
          <p:cNvSpPr txBox="1">
            <a:spLocks noChangeArrowheads="1"/>
          </p:cNvSpPr>
          <p:nvPr/>
        </p:nvSpPr>
        <p:spPr bwMode="auto">
          <a:xfrm>
            <a:off x="0" y="2362200"/>
            <a:ext cx="4343400" cy="831850"/>
          </a:xfrm>
          <a:prstGeom prst="rect">
            <a:avLst/>
          </a:prstGeom>
          <a:noFill/>
          <a:ln w="9525">
            <a:solidFill>
              <a:schemeClr val="folHlink"/>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cs typeface="Times New Roman" charset="0"/>
              </a:rPr>
              <a:t>Sumber data yang diperoleh secara langsung dari lapangan</a:t>
            </a:r>
            <a:r>
              <a:rPr lang="en-US" b="1" i="0"/>
              <a:t> </a:t>
            </a:r>
          </a:p>
        </p:txBody>
      </p:sp>
      <p:sp>
        <p:nvSpPr>
          <p:cNvPr id="12294" name="Line 11"/>
          <p:cNvSpPr>
            <a:spLocks noChangeShapeType="1"/>
          </p:cNvSpPr>
          <p:nvPr/>
        </p:nvSpPr>
        <p:spPr bwMode="auto">
          <a:xfrm>
            <a:off x="1447800" y="1295400"/>
            <a:ext cx="5257800" cy="5334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12295" name="Text Box 12"/>
          <p:cNvSpPr txBox="1">
            <a:spLocks noChangeArrowheads="1"/>
          </p:cNvSpPr>
          <p:nvPr/>
        </p:nvSpPr>
        <p:spPr bwMode="auto">
          <a:xfrm>
            <a:off x="5181600" y="1905000"/>
            <a:ext cx="3352800" cy="457200"/>
          </a:xfrm>
          <a:prstGeom prst="rect">
            <a:avLst/>
          </a:prstGeom>
          <a:solidFill>
            <a:srgbClr val="CC33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cs typeface="Times New Roman" charset="0"/>
              </a:rPr>
              <a:t>Sumber Data Sekunder</a:t>
            </a:r>
            <a:r>
              <a:rPr lang="en-US" b="1" i="0"/>
              <a:t> </a:t>
            </a:r>
          </a:p>
        </p:txBody>
      </p:sp>
      <p:sp>
        <p:nvSpPr>
          <p:cNvPr id="12296" name="Text Box 13"/>
          <p:cNvSpPr txBox="1">
            <a:spLocks noChangeArrowheads="1"/>
          </p:cNvSpPr>
          <p:nvPr/>
        </p:nvSpPr>
        <p:spPr bwMode="auto">
          <a:xfrm>
            <a:off x="4648200" y="2438400"/>
            <a:ext cx="4495800" cy="1562100"/>
          </a:xfrm>
          <a:prstGeom prst="rect">
            <a:avLst/>
          </a:prstGeom>
          <a:noFill/>
          <a:ln w="9525">
            <a:solidFill>
              <a:schemeClr val="folHlink"/>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sv-SE" b="1" i="0">
                <a:cs typeface="Times New Roman" charset="0"/>
              </a:rPr>
              <a:t>Pendapat para ahli, dokumen-dokumen, tulisan-tulisan dalam buku ilmiah, dan literatur-literatur yang mendukung data.</a:t>
            </a:r>
            <a:r>
              <a:rPr lang="en-US" b="1" i="0"/>
              <a:t> </a:t>
            </a:r>
          </a:p>
        </p:txBody>
      </p:sp>
      <p:sp>
        <p:nvSpPr>
          <p:cNvPr id="12297" name="Line 14"/>
          <p:cNvSpPr>
            <a:spLocks noChangeShapeType="1"/>
          </p:cNvSpPr>
          <p:nvPr/>
        </p:nvSpPr>
        <p:spPr bwMode="auto">
          <a:xfrm>
            <a:off x="6705600" y="3962400"/>
            <a:ext cx="0" cy="1371600"/>
          </a:xfrm>
          <a:prstGeom prst="line">
            <a:avLst/>
          </a:prstGeom>
          <a:noFill/>
          <a:ln w="76200">
            <a:solidFill>
              <a:schemeClr val="tx1"/>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12298" name="Line 15"/>
          <p:cNvSpPr>
            <a:spLocks noChangeShapeType="1"/>
          </p:cNvSpPr>
          <p:nvPr/>
        </p:nvSpPr>
        <p:spPr bwMode="auto">
          <a:xfrm flipH="1">
            <a:off x="5562600" y="5334000"/>
            <a:ext cx="1143000" cy="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12299" name="Text Box 16"/>
          <p:cNvSpPr txBox="1">
            <a:spLocks noChangeArrowheads="1"/>
          </p:cNvSpPr>
          <p:nvPr/>
        </p:nvSpPr>
        <p:spPr bwMode="auto">
          <a:xfrm>
            <a:off x="1371600" y="4419600"/>
            <a:ext cx="4191000" cy="1590675"/>
          </a:xfrm>
          <a:prstGeom prst="rect">
            <a:avLst/>
          </a:prstGeom>
          <a:noFill/>
          <a:ln w="38100">
            <a:solidFill>
              <a:schemeClr val="tx2"/>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marL="457200" indent="-457200"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Tx/>
              <a:buAutoNum type="arabicPeriod"/>
            </a:pPr>
            <a:r>
              <a:rPr lang="en-US" b="1" i="0"/>
              <a:t>Bahan Hukum Primer</a:t>
            </a:r>
          </a:p>
          <a:p>
            <a:pPr eaLnBrk="1" hangingPunct="1">
              <a:spcBef>
                <a:spcPct val="50000"/>
              </a:spcBef>
              <a:buFontTx/>
              <a:buAutoNum type="arabicPeriod"/>
            </a:pPr>
            <a:r>
              <a:rPr lang="en-US" b="1" i="0"/>
              <a:t>Bahan Hukum Sekunder</a:t>
            </a:r>
          </a:p>
          <a:p>
            <a:pPr eaLnBrk="1" hangingPunct="1">
              <a:spcBef>
                <a:spcPct val="50000"/>
              </a:spcBef>
              <a:buFontTx/>
              <a:buAutoNum type="arabicPeriod"/>
            </a:pPr>
            <a:r>
              <a:rPr lang="en-US" b="1" i="0"/>
              <a:t>Bahan Hukum Tersier</a:t>
            </a:r>
          </a:p>
        </p:txBody>
      </p:sp>
      <p:pic>
        <p:nvPicPr>
          <p:cNvPr id="12300" name="Picture 17" descr="book"/>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5715000" y="152400"/>
            <a:ext cx="266700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301" name="Picture 19" descr="4961186"/>
          <p:cNvPicPr>
            <a:picLocks noChangeAspect="1" noChangeArrowheads="1" noCrop="1"/>
          </p:cNvPicPr>
          <p:nvPr/>
        </p:nvPicPr>
        <p:blipFill>
          <a:blip r:embed="rId3">
            <a:extLst>
              <a:ext uri="{28A0092B-C50C-407E-A947-70E740481C1C}">
                <a14:useLocalDpi xmlns:a14="http://schemas.microsoft.com/office/drawing/2010/main" xmlns="" val="0"/>
              </a:ext>
            </a:extLst>
          </a:blip>
          <a:srcRect/>
          <a:stretch>
            <a:fillRect/>
          </a:stretch>
        </p:blipFill>
        <p:spPr bwMode="auto">
          <a:xfrm>
            <a:off x="6858000" y="4210050"/>
            <a:ext cx="2286000" cy="228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04356604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ChangeArrowheads="1"/>
          </p:cNvSpPr>
          <p:nvPr/>
        </p:nvSpPr>
        <p:spPr bwMode="auto">
          <a:xfrm>
            <a:off x="0" y="0"/>
            <a:ext cx="9144000" cy="6858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21508" name="WordArt 1028"/>
          <p:cNvSpPr>
            <a:spLocks noChangeArrowheads="1" noChangeShapeType="1" noTextEdit="1"/>
          </p:cNvSpPr>
          <p:nvPr/>
        </p:nvSpPr>
        <p:spPr bwMode="auto">
          <a:xfrm>
            <a:off x="3200400" y="533400"/>
            <a:ext cx="4343400" cy="523875"/>
          </a:xfrm>
          <a:prstGeom prst="rect">
            <a:avLst/>
          </a:prstGeom>
        </p:spPr>
        <p:txBody>
          <a:bodyPr wrap="none" fromWordArt="1">
            <a:prstTxWarp prst="textPlain">
              <a:avLst>
                <a:gd name="adj" fmla="val 50000"/>
              </a:avLst>
            </a:prstTxWarp>
          </a:bodyPr>
          <a:lstStyle/>
          <a:p>
            <a:pPr algn="ctr"/>
            <a:r>
              <a:rPr lang="en-US" sz="3600" kern="10">
                <a:ln w="9525">
                  <a:solidFill>
                    <a:schemeClr val="folHlink"/>
                  </a:solidFill>
                  <a:round/>
                  <a:headEnd/>
                  <a:tailEnd/>
                </a:ln>
                <a:solidFill>
                  <a:schemeClr val="bg2"/>
                </a:solidFill>
                <a:effectLst>
                  <a:outerShdw blurRad="63500" dist="563972" dir="14049741" sx="125000" sy="125000" algn="tl" rotWithShape="0">
                    <a:srgbClr val="C7DFD3">
                      <a:alpha val="74998"/>
                    </a:srgbClr>
                  </a:outerShdw>
                </a:effectLst>
                <a:latin typeface="Times New Roman"/>
                <a:ea typeface="Times New Roman"/>
                <a:cs typeface="Times New Roman"/>
              </a:rPr>
              <a:t>Metode Sampling</a:t>
            </a:r>
          </a:p>
        </p:txBody>
      </p:sp>
      <p:sp>
        <p:nvSpPr>
          <p:cNvPr id="21509" name="Oval 1029"/>
          <p:cNvSpPr>
            <a:spLocks noChangeArrowheads="1"/>
          </p:cNvSpPr>
          <p:nvPr/>
        </p:nvSpPr>
        <p:spPr bwMode="auto">
          <a:xfrm>
            <a:off x="1143000" y="990600"/>
            <a:ext cx="2209800" cy="609600"/>
          </a:xfrm>
          <a:prstGeom prst="ellipse">
            <a:avLst/>
          </a:prstGeom>
          <a:solidFill>
            <a:srgbClr val="CC0000"/>
          </a:solidFill>
          <a:ln w="9525">
            <a:solidFill>
              <a:schemeClr val="tx1"/>
            </a:solidFill>
            <a:round/>
            <a:headEnd/>
            <a:tailEnd/>
          </a:ln>
        </p:spPr>
        <p:txBody>
          <a:bodyPr wrap="none" anchor="ctr"/>
          <a:lstStyle/>
          <a:p>
            <a:pPr algn="ctr"/>
            <a:r>
              <a:rPr lang="en-US" b="1" i="0">
                <a:solidFill>
                  <a:srgbClr val="FFFFFF"/>
                </a:solidFill>
              </a:rPr>
              <a:t>Populasi</a:t>
            </a:r>
          </a:p>
        </p:txBody>
      </p:sp>
      <p:sp>
        <p:nvSpPr>
          <p:cNvPr id="21510" name="Text Box 1030"/>
          <p:cNvSpPr txBox="1">
            <a:spLocks noChangeArrowheads="1"/>
          </p:cNvSpPr>
          <p:nvPr/>
        </p:nvSpPr>
        <p:spPr bwMode="auto">
          <a:xfrm>
            <a:off x="2286000" y="1524000"/>
            <a:ext cx="7086600"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Keseluruhan dari obyek pengamatan atau obyek penelitian</a:t>
            </a:r>
          </a:p>
        </p:txBody>
      </p:sp>
      <p:sp>
        <p:nvSpPr>
          <p:cNvPr id="21511" name="Oval 1031"/>
          <p:cNvSpPr>
            <a:spLocks noChangeArrowheads="1"/>
          </p:cNvSpPr>
          <p:nvPr/>
        </p:nvSpPr>
        <p:spPr bwMode="auto">
          <a:xfrm>
            <a:off x="914400" y="2286000"/>
            <a:ext cx="2209800" cy="609600"/>
          </a:xfrm>
          <a:prstGeom prst="ellipse">
            <a:avLst/>
          </a:prstGeom>
          <a:solidFill>
            <a:schemeClr val="bg1"/>
          </a:solidFill>
          <a:ln w="9525">
            <a:solidFill>
              <a:schemeClr val="tx1"/>
            </a:solidFill>
            <a:round/>
            <a:headEnd/>
            <a:tailEnd/>
          </a:ln>
        </p:spPr>
        <p:txBody>
          <a:bodyPr wrap="none" anchor="ctr"/>
          <a:lstStyle/>
          <a:p>
            <a:pPr algn="ctr"/>
            <a:r>
              <a:rPr lang="en-US" b="1" i="0">
                <a:solidFill>
                  <a:srgbClr val="FFFFFF"/>
                </a:solidFill>
              </a:rPr>
              <a:t>Sample</a:t>
            </a:r>
          </a:p>
        </p:txBody>
      </p:sp>
      <p:sp>
        <p:nvSpPr>
          <p:cNvPr id="21512" name="Text Box 1032"/>
          <p:cNvSpPr txBox="1">
            <a:spLocks noChangeArrowheads="1"/>
          </p:cNvSpPr>
          <p:nvPr/>
        </p:nvSpPr>
        <p:spPr bwMode="auto">
          <a:xfrm>
            <a:off x="2286000" y="2759075"/>
            <a:ext cx="7086600"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Bagian dari populasi yang dianggap mewakili populasinya.</a:t>
            </a:r>
          </a:p>
        </p:txBody>
      </p:sp>
      <p:sp>
        <p:nvSpPr>
          <p:cNvPr id="21513" name="AutoShape 1033"/>
          <p:cNvSpPr>
            <a:spLocks noChangeArrowheads="1"/>
          </p:cNvSpPr>
          <p:nvPr/>
        </p:nvSpPr>
        <p:spPr bwMode="auto">
          <a:xfrm>
            <a:off x="1143000" y="4648200"/>
            <a:ext cx="1676400" cy="838200"/>
          </a:xfrm>
          <a:prstGeom prst="flowChartMultidocument">
            <a:avLst/>
          </a:prstGeom>
          <a:solidFill>
            <a:srgbClr val="003300"/>
          </a:solidFill>
          <a:ln w="9525">
            <a:solidFill>
              <a:schemeClr val="tx1"/>
            </a:solidFill>
            <a:miter lim="800000"/>
            <a:headEnd/>
            <a:tailEnd/>
          </a:ln>
        </p:spPr>
        <p:txBody>
          <a:bodyPr wrap="none" anchor="ctr"/>
          <a:lstStyle/>
          <a:p>
            <a:pPr algn="ctr"/>
            <a:r>
              <a:rPr lang="en-US" b="1" i="0">
                <a:solidFill>
                  <a:srgbClr val="FFFFFF"/>
                </a:solidFill>
              </a:rPr>
              <a:t>Metode</a:t>
            </a:r>
          </a:p>
        </p:txBody>
      </p:sp>
      <p:sp>
        <p:nvSpPr>
          <p:cNvPr id="21514" name="Text Box 1034"/>
          <p:cNvSpPr txBox="1">
            <a:spLocks noChangeArrowheads="1"/>
          </p:cNvSpPr>
          <p:nvPr/>
        </p:nvSpPr>
        <p:spPr bwMode="auto">
          <a:xfrm>
            <a:off x="3429000" y="3886200"/>
            <a:ext cx="4800600" cy="495300"/>
          </a:xfrm>
          <a:prstGeom prst="rect">
            <a:avLst/>
          </a:prstGeom>
          <a:solidFill>
            <a:srgbClr val="006600"/>
          </a:solidFill>
          <a:ln w="38100">
            <a:solidFill>
              <a:srgbClr val="669900"/>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Probability sampling</a:t>
            </a:r>
          </a:p>
        </p:txBody>
      </p:sp>
      <p:sp>
        <p:nvSpPr>
          <p:cNvPr id="21515" name="Text Box 1035"/>
          <p:cNvSpPr txBox="1">
            <a:spLocks noChangeArrowheads="1"/>
          </p:cNvSpPr>
          <p:nvPr/>
        </p:nvSpPr>
        <p:spPr bwMode="auto">
          <a:xfrm>
            <a:off x="3429000" y="5981700"/>
            <a:ext cx="4800600" cy="495300"/>
          </a:xfrm>
          <a:prstGeom prst="rect">
            <a:avLst/>
          </a:prstGeom>
          <a:solidFill>
            <a:srgbClr val="FF0000"/>
          </a:solidFill>
          <a:ln w="38100">
            <a:solidFill>
              <a:srgbClr val="669900"/>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Non Probability sampling</a:t>
            </a:r>
          </a:p>
        </p:txBody>
      </p:sp>
      <p:sp>
        <p:nvSpPr>
          <p:cNvPr id="21516" name="Line 1036"/>
          <p:cNvSpPr>
            <a:spLocks noChangeShapeType="1"/>
          </p:cNvSpPr>
          <p:nvPr/>
        </p:nvSpPr>
        <p:spPr bwMode="auto">
          <a:xfrm flipV="1">
            <a:off x="2057400" y="4114800"/>
            <a:ext cx="0" cy="533400"/>
          </a:xfrm>
          <a:prstGeom prst="line">
            <a:avLst/>
          </a:prstGeom>
          <a:noFill/>
          <a:ln w="38100">
            <a:solidFill>
              <a:schemeClr val="folHlink"/>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21517" name="Line 1037"/>
          <p:cNvSpPr>
            <a:spLocks noChangeShapeType="1"/>
          </p:cNvSpPr>
          <p:nvPr/>
        </p:nvSpPr>
        <p:spPr bwMode="auto">
          <a:xfrm>
            <a:off x="2057400" y="4114800"/>
            <a:ext cx="1295400" cy="0"/>
          </a:xfrm>
          <a:prstGeom prst="line">
            <a:avLst/>
          </a:prstGeom>
          <a:noFill/>
          <a:ln w="38100">
            <a:solidFill>
              <a:srgbClr val="00CC99"/>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1518" name="Line 1038"/>
          <p:cNvSpPr>
            <a:spLocks noChangeShapeType="1"/>
          </p:cNvSpPr>
          <p:nvPr/>
        </p:nvSpPr>
        <p:spPr bwMode="auto">
          <a:xfrm>
            <a:off x="2057400" y="5334000"/>
            <a:ext cx="0" cy="914400"/>
          </a:xfrm>
          <a:prstGeom prst="line">
            <a:avLst/>
          </a:prstGeom>
          <a:noFill/>
          <a:ln w="38100">
            <a:solidFill>
              <a:schemeClr val="folHlink"/>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21519" name="Line 1039"/>
          <p:cNvSpPr>
            <a:spLocks noChangeShapeType="1"/>
          </p:cNvSpPr>
          <p:nvPr/>
        </p:nvSpPr>
        <p:spPr bwMode="auto">
          <a:xfrm>
            <a:off x="2057400" y="6248400"/>
            <a:ext cx="1219200" cy="0"/>
          </a:xfrm>
          <a:prstGeom prst="line">
            <a:avLst/>
          </a:prstGeom>
          <a:noFill/>
          <a:ln w="38100">
            <a:solidFill>
              <a:srgbClr val="00CC99"/>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13327" name="AutoShape 1041"/>
          <p:cNvSpPr>
            <a:spLocks noChangeArrowheads="1"/>
          </p:cNvSpPr>
          <p:nvPr/>
        </p:nvSpPr>
        <p:spPr bwMode="auto">
          <a:xfrm flipH="1" flipV="1">
            <a:off x="1219200" y="304800"/>
            <a:ext cx="1447800" cy="609600"/>
          </a:xfrm>
          <a:custGeom>
            <a:avLst/>
            <a:gdLst>
              <a:gd name="T0" fmla="*/ 1034171 w 21600"/>
              <a:gd name="T1" fmla="*/ 0 h 21600"/>
              <a:gd name="T2" fmla="*/ 620476 w 21600"/>
              <a:gd name="T3" fmla="*/ 203200 h 21600"/>
              <a:gd name="T4" fmla="*/ 0 w 21600"/>
              <a:gd name="T5" fmla="*/ 508028 h 21600"/>
              <a:gd name="T6" fmla="*/ 620476 w 21600"/>
              <a:gd name="T7" fmla="*/ 609600 h 21600"/>
              <a:gd name="T8" fmla="*/ 1240952 w 21600"/>
              <a:gd name="T9" fmla="*/ 423333 h 21600"/>
              <a:gd name="T10" fmla="*/ 1447800 w 21600"/>
              <a:gd name="T11" fmla="*/ 203200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p:spPr>
        <p:txBody>
          <a:bodyPr wrap="none" anchor="ctr"/>
          <a:lstStyle/>
          <a:p>
            <a:endParaRPr lang="en-US"/>
          </a:p>
        </p:txBody>
      </p:sp>
      <p:pic>
        <p:nvPicPr>
          <p:cNvPr id="13328" name="Picture 1043" descr="Justice"/>
          <p:cNvPicPr>
            <a:picLocks noChangeAspect="1" noChangeArrowheads="1" noCrop="1"/>
          </p:cNvPicPr>
          <p:nvPr/>
        </p:nvPicPr>
        <p:blipFill>
          <a:blip r:embed="rId4">
            <a:extLst>
              <a:ext uri="{28A0092B-C50C-407E-A947-70E740481C1C}">
                <a14:useLocalDpi xmlns:a14="http://schemas.microsoft.com/office/drawing/2010/main" xmlns="" val="0"/>
              </a:ext>
            </a:extLst>
          </a:blip>
          <a:srcRect/>
          <a:stretch>
            <a:fillRect/>
          </a:stretch>
        </p:blipFill>
        <p:spPr bwMode="auto">
          <a:xfrm>
            <a:off x="0" y="0"/>
            <a:ext cx="9144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53160129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1509"/>
                                        </p:tgtEl>
                                        <p:attrNameLst>
                                          <p:attrName>style.visibility</p:attrName>
                                        </p:attrNameLst>
                                      </p:cBhvr>
                                      <p:to>
                                        <p:strVal val="visible"/>
                                      </p:to>
                                    </p:set>
                                    <p:anim calcmode="lin" valueType="num">
                                      <p:cBhvr additive="base">
                                        <p:cTn id="12" dur="500" fill="hold"/>
                                        <p:tgtEl>
                                          <p:spTgt spid="21509"/>
                                        </p:tgtEl>
                                        <p:attrNameLst>
                                          <p:attrName>ppt_x</p:attrName>
                                        </p:attrNameLst>
                                      </p:cBhvr>
                                      <p:tavLst>
                                        <p:tav tm="0">
                                          <p:val>
                                            <p:strVal val="0-#ppt_w/2"/>
                                          </p:val>
                                        </p:tav>
                                        <p:tav tm="100000">
                                          <p:val>
                                            <p:strVal val="#ppt_x"/>
                                          </p:val>
                                        </p:tav>
                                      </p:tavLst>
                                    </p:anim>
                                    <p:anim calcmode="lin" valueType="num">
                                      <p:cBhvr additive="base">
                                        <p:cTn id="13" dur="500" fill="hold"/>
                                        <p:tgtEl>
                                          <p:spTgt spid="2150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21510">
                                            <p:txEl>
                                              <p:pRg st="0" end="0"/>
                                            </p:txEl>
                                          </p:spTgt>
                                        </p:tgtEl>
                                        <p:attrNameLst>
                                          <p:attrName>style.visibility</p:attrName>
                                        </p:attrNameLst>
                                      </p:cBhvr>
                                      <p:to>
                                        <p:strVal val="visible"/>
                                      </p:to>
                                    </p:set>
                                    <p:animEffect transition="in" filter="box(out)">
                                      <p:cBhvr>
                                        <p:cTn id="18" dur="500"/>
                                        <p:tgtEl>
                                          <p:spTgt spid="21510">
                                            <p:txEl>
                                              <p:pRg st="0" end="0"/>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2" name="camera.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21511"/>
                                        </p:tgtEl>
                                        <p:attrNameLst>
                                          <p:attrName>style.visibility</p:attrName>
                                        </p:attrNameLst>
                                      </p:cBhvr>
                                      <p:to>
                                        <p:strVal val="visible"/>
                                      </p:to>
                                    </p:set>
                                    <p:anim calcmode="lin" valueType="num">
                                      <p:cBhvr additive="base">
                                        <p:cTn id="23" dur="500" fill="hold"/>
                                        <p:tgtEl>
                                          <p:spTgt spid="21511"/>
                                        </p:tgtEl>
                                        <p:attrNameLst>
                                          <p:attrName>ppt_x</p:attrName>
                                        </p:attrNameLst>
                                      </p:cBhvr>
                                      <p:tavLst>
                                        <p:tav tm="0">
                                          <p:val>
                                            <p:strVal val="0-#ppt_w/2"/>
                                          </p:val>
                                        </p:tav>
                                        <p:tav tm="100000">
                                          <p:val>
                                            <p:strVal val="#ppt_x"/>
                                          </p:val>
                                        </p:tav>
                                      </p:tavLst>
                                    </p:anim>
                                    <p:anim calcmode="lin" valueType="num">
                                      <p:cBhvr additive="base">
                                        <p:cTn id="24" dur="500" fill="hold"/>
                                        <p:tgtEl>
                                          <p:spTgt spid="2151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3" name="whoosh.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32" fill="hold" grpId="0" nodeType="clickEffect">
                                  <p:stCondLst>
                                    <p:cond delay="0"/>
                                  </p:stCondLst>
                                  <p:childTnLst>
                                    <p:set>
                                      <p:cBhvr>
                                        <p:cTn id="28" dur="1" fill="hold">
                                          <p:stCondLst>
                                            <p:cond delay="0"/>
                                          </p:stCondLst>
                                        </p:cTn>
                                        <p:tgtEl>
                                          <p:spTgt spid="21512">
                                            <p:txEl>
                                              <p:pRg st="0" end="0"/>
                                            </p:txEl>
                                          </p:spTgt>
                                        </p:tgtEl>
                                        <p:attrNameLst>
                                          <p:attrName>style.visibility</p:attrName>
                                        </p:attrNameLst>
                                      </p:cBhvr>
                                      <p:to>
                                        <p:strVal val="visible"/>
                                      </p:to>
                                    </p:set>
                                    <p:animEffect transition="in" filter="box(out)">
                                      <p:cBhvr>
                                        <p:cTn id="29" dur="500"/>
                                        <p:tgtEl>
                                          <p:spTgt spid="21512">
                                            <p:txEl>
                                              <p:pRg st="0" end="0"/>
                                            </p:txEl>
                                          </p:spTgt>
                                        </p:tgtEl>
                                      </p:cBhvr>
                                    </p:animEffect>
                                  </p:childTnLst>
                                  <p:subTnLst>
                                    <p:audio>
                                      <p:cMediaNode>
                                        <p:cTn display="0" masterRel="sameClick">
                                          <p:stCondLst>
                                            <p:cond evt="begin" delay="0">
                                              <p:tn val="27"/>
                                            </p:cond>
                                          </p:stCondLst>
                                          <p:endCondLst>
                                            <p:cond evt="onStopAudio" delay="0">
                                              <p:tgtEl>
                                                <p:sldTgt/>
                                              </p:tgtEl>
                                            </p:cond>
                                          </p:endCondLst>
                                        </p:cTn>
                                        <p:tgtEl>
                                          <p:sndTgt r:embed="rId2" name="camera.wav"/>
                                        </p:tgtEl>
                                      </p:cMediaNode>
                                    </p:audio>
                                  </p:sub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8" fill="hold" grpId="0" nodeType="clickEffect">
                                  <p:stCondLst>
                                    <p:cond delay="0"/>
                                  </p:stCondLst>
                                  <p:childTnLst>
                                    <p:set>
                                      <p:cBhvr>
                                        <p:cTn id="33" dur="1" fill="hold">
                                          <p:stCondLst>
                                            <p:cond delay="0"/>
                                          </p:stCondLst>
                                        </p:cTn>
                                        <p:tgtEl>
                                          <p:spTgt spid="21513"/>
                                        </p:tgtEl>
                                        <p:attrNameLst>
                                          <p:attrName>style.visibility</p:attrName>
                                        </p:attrNameLst>
                                      </p:cBhvr>
                                      <p:to>
                                        <p:strVal val="visible"/>
                                      </p:to>
                                    </p:set>
                                    <p:anim calcmode="lin" valueType="num">
                                      <p:cBhvr additive="base">
                                        <p:cTn id="34" dur="500" fill="hold"/>
                                        <p:tgtEl>
                                          <p:spTgt spid="21513"/>
                                        </p:tgtEl>
                                        <p:attrNameLst>
                                          <p:attrName>ppt_x</p:attrName>
                                        </p:attrNameLst>
                                      </p:cBhvr>
                                      <p:tavLst>
                                        <p:tav tm="0">
                                          <p:val>
                                            <p:strVal val="0-#ppt_w/2"/>
                                          </p:val>
                                        </p:tav>
                                        <p:tav tm="100000">
                                          <p:val>
                                            <p:strVal val="#ppt_x"/>
                                          </p:val>
                                        </p:tav>
                                      </p:tavLst>
                                    </p:anim>
                                    <p:anim calcmode="lin" valueType="num">
                                      <p:cBhvr additive="base">
                                        <p:cTn id="35" dur="500" fill="hold"/>
                                        <p:tgtEl>
                                          <p:spTgt spid="2151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2"/>
                                            </p:cond>
                                          </p:stCondLst>
                                          <p:endCondLst>
                                            <p:cond evt="onStopAudio" delay="0">
                                              <p:tgtEl>
                                                <p:sldTgt/>
                                              </p:tgtEl>
                                            </p:cond>
                                          </p:endCondLst>
                                        </p:cTn>
                                        <p:tgtEl>
                                          <p:sndTgt r:embed="rId3" name="whoosh.wav"/>
                                        </p:tgtEl>
                                      </p:cMediaNode>
                                    </p:audio>
                                  </p:sub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8" fill="hold" grpId="0" nodeType="clickEffect">
                                  <p:stCondLst>
                                    <p:cond delay="0"/>
                                  </p:stCondLst>
                                  <p:childTnLst>
                                    <p:set>
                                      <p:cBhvr>
                                        <p:cTn id="39" dur="1" fill="hold">
                                          <p:stCondLst>
                                            <p:cond delay="0"/>
                                          </p:stCondLst>
                                        </p:cTn>
                                        <p:tgtEl>
                                          <p:spTgt spid="21516"/>
                                        </p:tgtEl>
                                        <p:attrNameLst>
                                          <p:attrName>style.visibility</p:attrName>
                                        </p:attrNameLst>
                                      </p:cBhvr>
                                      <p:to>
                                        <p:strVal val="visible"/>
                                      </p:to>
                                    </p:set>
                                    <p:anim calcmode="lin" valueType="num">
                                      <p:cBhvr additive="base">
                                        <p:cTn id="40" dur="500" fill="hold"/>
                                        <p:tgtEl>
                                          <p:spTgt spid="21516"/>
                                        </p:tgtEl>
                                        <p:attrNameLst>
                                          <p:attrName>ppt_x</p:attrName>
                                        </p:attrNameLst>
                                      </p:cBhvr>
                                      <p:tavLst>
                                        <p:tav tm="0">
                                          <p:val>
                                            <p:strVal val="0-#ppt_w/2"/>
                                          </p:val>
                                        </p:tav>
                                        <p:tav tm="100000">
                                          <p:val>
                                            <p:strVal val="#ppt_x"/>
                                          </p:val>
                                        </p:tav>
                                      </p:tavLst>
                                    </p:anim>
                                    <p:anim calcmode="lin" valueType="num">
                                      <p:cBhvr additive="base">
                                        <p:cTn id="41" dur="500" fill="hold"/>
                                        <p:tgtEl>
                                          <p:spTgt spid="2151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8"/>
                                            </p:cond>
                                          </p:stCondLst>
                                          <p:endCondLst>
                                            <p:cond evt="onStopAudio" delay="0">
                                              <p:tgtEl>
                                                <p:sldTgt/>
                                              </p:tgtEl>
                                            </p:cond>
                                          </p:endCondLst>
                                        </p:cTn>
                                        <p:tgtEl>
                                          <p:sndTgt r:embed="rId3" name="whoosh.wav"/>
                                        </p:tgtEl>
                                      </p:cMediaNode>
                                    </p:audio>
                                  </p:subTnLst>
                                </p:cTn>
                              </p:par>
                            </p:childTnLst>
                          </p:cTn>
                        </p:par>
                      </p:childTnLst>
                    </p:cTn>
                  </p:par>
                  <p:par>
                    <p:cTn id="42" fill="hold" nodeType="clickPar">
                      <p:stCondLst>
                        <p:cond delay="indefinite"/>
                      </p:stCondLst>
                      <p:childTnLst>
                        <p:par>
                          <p:cTn id="43" fill="hold" nodeType="withGroup">
                            <p:stCondLst>
                              <p:cond delay="0"/>
                            </p:stCondLst>
                            <p:childTnLst>
                              <p:par>
                                <p:cTn id="44" presetID="2" presetClass="entr" presetSubtype="8" fill="hold" grpId="0" nodeType="clickEffect">
                                  <p:stCondLst>
                                    <p:cond delay="0"/>
                                  </p:stCondLst>
                                  <p:childTnLst>
                                    <p:set>
                                      <p:cBhvr>
                                        <p:cTn id="45" dur="1" fill="hold">
                                          <p:stCondLst>
                                            <p:cond delay="0"/>
                                          </p:stCondLst>
                                        </p:cTn>
                                        <p:tgtEl>
                                          <p:spTgt spid="21517"/>
                                        </p:tgtEl>
                                        <p:attrNameLst>
                                          <p:attrName>style.visibility</p:attrName>
                                        </p:attrNameLst>
                                      </p:cBhvr>
                                      <p:to>
                                        <p:strVal val="visible"/>
                                      </p:to>
                                    </p:set>
                                    <p:anim calcmode="lin" valueType="num">
                                      <p:cBhvr additive="base">
                                        <p:cTn id="46" dur="500" fill="hold"/>
                                        <p:tgtEl>
                                          <p:spTgt spid="21517"/>
                                        </p:tgtEl>
                                        <p:attrNameLst>
                                          <p:attrName>ppt_x</p:attrName>
                                        </p:attrNameLst>
                                      </p:cBhvr>
                                      <p:tavLst>
                                        <p:tav tm="0">
                                          <p:val>
                                            <p:strVal val="0-#ppt_w/2"/>
                                          </p:val>
                                        </p:tav>
                                        <p:tav tm="100000">
                                          <p:val>
                                            <p:strVal val="#ppt_x"/>
                                          </p:val>
                                        </p:tav>
                                      </p:tavLst>
                                    </p:anim>
                                    <p:anim calcmode="lin" valueType="num">
                                      <p:cBhvr additive="base">
                                        <p:cTn id="47" dur="500" fill="hold"/>
                                        <p:tgtEl>
                                          <p:spTgt spid="2151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4"/>
                                            </p:cond>
                                          </p:stCondLst>
                                          <p:endCondLst>
                                            <p:cond evt="onStopAudio" delay="0">
                                              <p:tgtEl>
                                                <p:sldTgt/>
                                              </p:tgtEl>
                                            </p:cond>
                                          </p:endCondLst>
                                        </p:cTn>
                                        <p:tgtEl>
                                          <p:sndTgt r:embed="rId3" name="whoosh.wav"/>
                                        </p:tgtEl>
                                      </p:cMediaNode>
                                    </p:audio>
                                  </p:sub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32" fill="hold" grpId="0" nodeType="clickEffect">
                                  <p:stCondLst>
                                    <p:cond delay="0"/>
                                  </p:stCondLst>
                                  <p:childTnLst>
                                    <p:set>
                                      <p:cBhvr>
                                        <p:cTn id="51" dur="1" fill="hold">
                                          <p:stCondLst>
                                            <p:cond delay="0"/>
                                          </p:stCondLst>
                                        </p:cTn>
                                        <p:tgtEl>
                                          <p:spTgt spid="21514"/>
                                        </p:tgtEl>
                                        <p:attrNameLst>
                                          <p:attrName>style.visibility</p:attrName>
                                        </p:attrNameLst>
                                      </p:cBhvr>
                                      <p:to>
                                        <p:strVal val="visible"/>
                                      </p:to>
                                    </p:set>
                                    <p:animEffect transition="in" filter="box(out)">
                                      <p:cBhvr>
                                        <p:cTn id="52" dur="500"/>
                                        <p:tgtEl>
                                          <p:spTgt spid="21514"/>
                                        </p:tgtEl>
                                      </p:cBhvr>
                                    </p:animEffect>
                                  </p:childTnLst>
                                  <p:subTnLst>
                                    <p:audio>
                                      <p:cMediaNode>
                                        <p:cTn display="0" masterRel="sameClick">
                                          <p:stCondLst>
                                            <p:cond evt="begin" delay="0">
                                              <p:tn val="50"/>
                                            </p:cond>
                                          </p:stCondLst>
                                          <p:endCondLst>
                                            <p:cond evt="onStopAudio" delay="0">
                                              <p:tgtEl>
                                                <p:sldTgt/>
                                              </p:tgtEl>
                                            </p:cond>
                                          </p:endCondLst>
                                        </p:cTn>
                                        <p:tgtEl>
                                          <p:sndTgt r:embed="rId2" name="camera.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grpId="0" nodeType="clickEffect">
                                  <p:stCondLst>
                                    <p:cond delay="0"/>
                                  </p:stCondLst>
                                  <p:childTnLst>
                                    <p:set>
                                      <p:cBhvr>
                                        <p:cTn id="56" dur="1" fill="hold">
                                          <p:stCondLst>
                                            <p:cond delay="0"/>
                                          </p:stCondLst>
                                        </p:cTn>
                                        <p:tgtEl>
                                          <p:spTgt spid="21515"/>
                                        </p:tgtEl>
                                        <p:attrNameLst>
                                          <p:attrName>style.visibility</p:attrName>
                                        </p:attrNameLst>
                                      </p:cBhvr>
                                      <p:to>
                                        <p:strVal val="visible"/>
                                      </p:to>
                                    </p:set>
                                    <p:animEffect transition="in" filter="box(out)">
                                      <p:cBhvr>
                                        <p:cTn id="57" dur="500"/>
                                        <p:tgtEl>
                                          <p:spTgt spid="21515"/>
                                        </p:tgtEl>
                                      </p:cBhvr>
                                    </p:animEffect>
                                  </p:childTnLst>
                                  <p:subTnLst>
                                    <p:audio>
                                      <p:cMediaNode>
                                        <p:cTn display="0" masterRel="sameClick">
                                          <p:stCondLst>
                                            <p:cond evt="begin" delay="0">
                                              <p:tn val="55"/>
                                            </p:cond>
                                          </p:stCondLst>
                                          <p:endCondLst>
                                            <p:cond evt="onStopAudio" delay="0">
                                              <p:tgtEl>
                                                <p:sldTgt/>
                                              </p:tgtEl>
                                            </p:cond>
                                          </p:endCondLst>
                                        </p:cTn>
                                        <p:tgtEl>
                                          <p:sndTgt r:embed="rId2" name="camera.wav"/>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21518"/>
                                        </p:tgtEl>
                                        <p:attrNameLst>
                                          <p:attrName>style.visibility</p:attrName>
                                        </p:attrNameLst>
                                      </p:cBhvr>
                                      <p:to>
                                        <p:strVal val="visible"/>
                                      </p:to>
                                    </p:set>
                                    <p:anim calcmode="lin" valueType="num">
                                      <p:cBhvr additive="base">
                                        <p:cTn id="62" dur="500" fill="hold"/>
                                        <p:tgtEl>
                                          <p:spTgt spid="21518"/>
                                        </p:tgtEl>
                                        <p:attrNameLst>
                                          <p:attrName>ppt_x</p:attrName>
                                        </p:attrNameLst>
                                      </p:cBhvr>
                                      <p:tavLst>
                                        <p:tav tm="0">
                                          <p:val>
                                            <p:strVal val="0-#ppt_w/2"/>
                                          </p:val>
                                        </p:tav>
                                        <p:tav tm="100000">
                                          <p:val>
                                            <p:strVal val="#ppt_x"/>
                                          </p:val>
                                        </p:tav>
                                      </p:tavLst>
                                    </p:anim>
                                    <p:anim calcmode="lin" valueType="num">
                                      <p:cBhvr additive="base">
                                        <p:cTn id="63" dur="500" fill="hold"/>
                                        <p:tgtEl>
                                          <p:spTgt spid="2151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0"/>
                                            </p:cond>
                                          </p:stCondLst>
                                          <p:endCondLst>
                                            <p:cond evt="onStopAudio" delay="0">
                                              <p:tgtEl>
                                                <p:sldTgt/>
                                              </p:tgtEl>
                                            </p:cond>
                                          </p:endCondLst>
                                        </p:cTn>
                                        <p:tgtEl>
                                          <p:sndTgt r:embed="rId3" name="whoosh.wav"/>
                                        </p:tgtEl>
                                      </p:cMediaNode>
                                    </p:audio>
                                  </p:subTnLst>
                                </p:cTn>
                              </p:par>
                            </p:childTnLst>
                          </p:cTn>
                        </p:par>
                      </p:childTnLst>
                    </p:cTn>
                  </p:par>
                  <p:par>
                    <p:cTn id="64" fill="hold" nodeType="clickPar">
                      <p:stCondLst>
                        <p:cond delay="indefinite"/>
                      </p:stCondLst>
                      <p:childTnLst>
                        <p:par>
                          <p:cTn id="65" fill="hold" nodeType="withGroup">
                            <p:stCondLst>
                              <p:cond delay="0"/>
                            </p:stCondLst>
                            <p:childTnLst>
                              <p:par>
                                <p:cTn id="66" presetID="2" presetClass="entr" presetSubtype="8" fill="hold" grpId="0" nodeType="clickEffect">
                                  <p:stCondLst>
                                    <p:cond delay="0"/>
                                  </p:stCondLst>
                                  <p:childTnLst>
                                    <p:set>
                                      <p:cBhvr>
                                        <p:cTn id="67" dur="1" fill="hold">
                                          <p:stCondLst>
                                            <p:cond delay="0"/>
                                          </p:stCondLst>
                                        </p:cTn>
                                        <p:tgtEl>
                                          <p:spTgt spid="21519"/>
                                        </p:tgtEl>
                                        <p:attrNameLst>
                                          <p:attrName>style.visibility</p:attrName>
                                        </p:attrNameLst>
                                      </p:cBhvr>
                                      <p:to>
                                        <p:strVal val="visible"/>
                                      </p:to>
                                    </p:set>
                                    <p:anim calcmode="lin" valueType="num">
                                      <p:cBhvr additive="base">
                                        <p:cTn id="68" dur="500" fill="hold"/>
                                        <p:tgtEl>
                                          <p:spTgt spid="21519"/>
                                        </p:tgtEl>
                                        <p:attrNameLst>
                                          <p:attrName>ppt_x</p:attrName>
                                        </p:attrNameLst>
                                      </p:cBhvr>
                                      <p:tavLst>
                                        <p:tav tm="0">
                                          <p:val>
                                            <p:strVal val="0-#ppt_w/2"/>
                                          </p:val>
                                        </p:tav>
                                        <p:tav tm="100000">
                                          <p:val>
                                            <p:strVal val="#ppt_x"/>
                                          </p:val>
                                        </p:tav>
                                      </p:tavLst>
                                    </p:anim>
                                    <p:anim calcmode="lin" valueType="num">
                                      <p:cBhvr additive="base">
                                        <p:cTn id="69" dur="500" fill="hold"/>
                                        <p:tgtEl>
                                          <p:spTgt spid="2151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6"/>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P spid="21509" grpId="0" animBg="1" autoUpdateAnimBg="0"/>
      <p:bldP spid="21510" grpId="0" build="p" autoUpdateAnimBg="0"/>
      <p:bldP spid="21511" grpId="0" animBg="1" autoUpdateAnimBg="0"/>
      <p:bldP spid="21512" grpId="0" build="p" autoUpdateAnimBg="0"/>
      <p:bldP spid="21513" grpId="0" animBg="1" autoUpdateAnimBg="0"/>
      <p:bldP spid="21514" grpId="0" animBg="1" autoUpdateAnimBg="0"/>
      <p:bldP spid="21515" grpId="0" animBg="1" autoUpdateAnimBg="0"/>
      <p:bldP spid="21516" grpId="0" animBg="1"/>
      <p:bldP spid="21517" grpId="0" animBg="1"/>
      <p:bldP spid="21518" grpId="0" animBg="1"/>
      <p:bldP spid="2151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9144000" cy="6858000"/>
          </a:xfrm>
          <a:prstGeom prst="rect">
            <a:avLst/>
          </a:prstGeom>
          <a:solidFill>
            <a:srgbClr val="003300"/>
          </a:solidFill>
          <a:ln w="9525">
            <a:solidFill>
              <a:schemeClr val="tx1"/>
            </a:solidFill>
            <a:miter lim="800000"/>
            <a:headEnd/>
            <a:tailEnd/>
          </a:ln>
        </p:spPr>
        <p:txBody>
          <a:bodyPr wrap="none" anchor="ctr"/>
          <a:lstStyle/>
          <a:p>
            <a:endParaRPr lang="en-US"/>
          </a:p>
        </p:txBody>
      </p:sp>
      <p:sp>
        <p:nvSpPr>
          <p:cNvPr id="14339" name="Rectangle 3"/>
          <p:cNvSpPr>
            <a:spLocks noChangeArrowheads="1"/>
          </p:cNvSpPr>
          <p:nvPr/>
        </p:nvSpPr>
        <p:spPr bwMode="auto">
          <a:xfrm>
            <a:off x="4572000" y="0"/>
            <a:ext cx="4572000" cy="6858000"/>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22532" name="AutoShape 4"/>
          <p:cNvSpPr>
            <a:spLocks noChangeArrowheads="1"/>
          </p:cNvSpPr>
          <p:nvPr/>
        </p:nvSpPr>
        <p:spPr bwMode="auto">
          <a:xfrm>
            <a:off x="685800" y="0"/>
            <a:ext cx="2971800" cy="685800"/>
          </a:xfrm>
          <a:prstGeom prst="flowChartDocument">
            <a:avLst/>
          </a:prstGeom>
          <a:solidFill>
            <a:srgbClr val="CC0099"/>
          </a:solidFill>
          <a:ln w="38100">
            <a:solidFill>
              <a:srgbClr val="FFFFFF"/>
            </a:solidFill>
            <a:miter lim="800000"/>
            <a:headEnd/>
            <a:tailEnd/>
          </a:ln>
        </p:spPr>
        <p:txBody>
          <a:bodyPr wrap="none" anchor="ctr"/>
          <a:lstStyle/>
          <a:p>
            <a:pPr algn="ctr"/>
            <a:r>
              <a:rPr lang="en-US" b="1" i="0">
                <a:solidFill>
                  <a:srgbClr val="FFFFFF"/>
                </a:solidFill>
              </a:rPr>
              <a:t>Probability sampling</a:t>
            </a:r>
          </a:p>
        </p:txBody>
      </p:sp>
      <p:sp>
        <p:nvSpPr>
          <p:cNvPr id="22533" name="AutoShape 5"/>
          <p:cNvSpPr>
            <a:spLocks noChangeArrowheads="1"/>
          </p:cNvSpPr>
          <p:nvPr/>
        </p:nvSpPr>
        <p:spPr bwMode="auto">
          <a:xfrm>
            <a:off x="5181600" y="0"/>
            <a:ext cx="3581400" cy="685800"/>
          </a:xfrm>
          <a:prstGeom prst="flowChartDocument">
            <a:avLst/>
          </a:prstGeom>
          <a:solidFill>
            <a:schemeClr val="accent1"/>
          </a:solidFill>
          <a:ln w="38100">
            <a:solidFill>
              <a:srgbClr val="FFFFFF"/>
            </a:solidFill>
            <a:miter lim="800000"/>
            <a:headEnd/>
            <a:tailEnd/>
          </a:ln>
        </p:spPr>
        <p:txBody>
          <a:bodyPr wrap="none" anchor="ctr"/>
          <a:lstStyle/>
          <a:p>
            <a:pPr algn="ctr"/>
            <a:r>
              <a:rPr lang="en-US" b="1" i="0">
                <a:solidFill>
                  <a:schemeClr val="bg2"/>
                </a:solidFill>
              </a:rPr>
              <a:t>Non Probability sampling</a:t>
            </a:r>
          </a:p>
        </p:txBody>
      </p:sp>
      <p:sp>
        <p:nvSpPr>
          <p:cNvPr id="22534" name="Text Box 6"/>
          <p:cNvSpPr txBox="1">
            <a:spLocks noChangeArrowheads="1"/>
          </p:cNvSpPr>
          <p:nvPr/>
        </p:nvSpPr>
        <p:spPr bwMode="auto">
          <a:xfrm>
            <a:off x="152400" y="1219200"/>
            <a:ext cx="3124200" cy="495300"/>
          </a:xfrm>
          <a:prstGeom prst="rect">
            <a:avLst/>
          </a:prstGeom>
          <a:noFill/>
          <a:ln w="38100">
            <a:solidFill>
              <a:srgbClr val="FFFFFF"/>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solidFill>
                  <a:srgbClr val="FFFFFF"/>
                </a:solidFill>
              </a:rPr>
              <a:t>Random sampling</a:t>
            </a:r>
          </a:p>
        </p:txBody>
      </p:sp>
      <p:sp>
        <p:nvSpPr>
          <p:cNvPr id="22535" name="Text Box 7"/>
          <p:cNvSpPr txBox="1">
            <a:spLocks noChangeArrowheads="1"/>
          </p:cNvSpPr>
          <p:nvPr/>
        </p:nvSpPr>
        <p:spPr bwMode="auto">
          <a:xfrm>
            <a:off x="152400" y="3114675"/>
            <a:ext cx="4038600" cy="485775"/>
          </a:xfrm>
          <a:prstGeom prst="rect">
            <a:avLst/>
          </a:prstGeom>
          <a:noFill/>
          <a:ln w="28575">
            <a:solidFill>
              <a:srgbClr val="FFFFFF"/>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solidFill>
                  <a:srgbClr val="FFFFFF"/>
                </a:solidFill>
              </a:rPr>
              <a:t>Stratified Random sampling</a:t>
            </a:r>
          </a:p>
        </p:txBody>
      </p:sp>
      <p:sp>
        <p:nvSpPr>
          <p:cNvPr id="22536" name="Text Box 8"/>
          <p:cNvSpPr txBox="1">
            <a:spLocks noChangeArrowheads="1"/>
          </p:cNvSpPr>
          <p:nvPr/>
        </p:nvSpPr>
        <p:spPr bwMode="auto">
          <a:xfrm>
            <a:off x="152400" y="5629275"/>
            <a:ext cx="4038600" cy="495300"/>
          </a:xfrm>
          <a:prstGeom prst="rect">
            <a:avLst/>
          </a:prstGeom>
          <a:noFill/>
          <a:ln w="38100">
            <a:solidFill>
              <a:srgbClr val="FFFFFF"/>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solidFill>
                  <a:srgbClr val="FFFFFF"/>
                </a:solidFill>
              </a:rPr>
              <a:t>Area/ cluster sampling</a:t>
            </a:r>
          </a:p>
        </p:txBody>
      </p:sp>
      <p:sp>
        <p:nvSpPr>
          <p:cNvPr id="22537" name="Text Box 9"/>
          <p:cNvSpPr txBox="1">
            <a:spLocks noChangeArrowheads="1"/>
          </p:cNvSpPr>
          <p:nvPr/>
        </p:nvSpPr>
        <p:spPr bwMode="auto">
          <a:xfrm>
            <a:off x="304800" y="1676400"/>
            <a:ext cx="4267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 typeface="Wingdings" charset="0"/>
              <a:buChar char="Ø"/>
            </a:pPr>
            <a:r>
              <a:rPr lang="en-US" b="1" i="0">
                <a:solidFill>
                  <a:srgbClr val="FFFFFF"/>
                </a:solidFill>
              </a:rPr>
              <a:t>Simple random sampling </a:t>
            </a:r>
          </a:p>
        </p:txBody>
      </p:sp>
      <p:sp>
        <p:nvSpPr>
          <p:cNvPr id="22538" name="Text Box 10"/>
          <p:cNvSpPr txBox="1">
            <a:spLocks noChangeArrowheads="1"/>
          </p:cNvSpPr>
          <p:nvPr/>
        </p:nvSpPr>
        <p:spPr bwMode="auto">
          <a:xfrm>
            <a:off x="304800" y="2057400"/>
            <a:ext cx="4267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 typeface="Wingdings" charset="0"/>
              <a:buChar char="Ø"/>
            </a:pPr>
            <a:r>
              <a:rPr lang="en-US" b="1" i="0">
                <a:solidFill>
                  <a:srgbClr val="FFFFFF"/>
                </a:solidFill>
              </a:rPr>
              <a:t>Systematic random sampling </a:t>
            </a:r>
          </a:p>
        </p:txBody>
      </p:sp>
      <p:sp>
        <p:nvSpPr>
          <p:cNvPr id="22539" name="Text Box 11"/>
          <p:cNvSpPr txBox="1">
            <a:spLocks noChangeArrowheads="1"/>
          </p:cNvSpPr>
          <p:nvPr/>
        </p:nvSpPr>
        <p:spPr bwMode="auto">
          <a:xfrm>
            <a:off x="304800" y="3521075"/>
            <a:ext cx="4267200"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 typeface="Wingdings" charset="0"/>
              <a:buChar char="Ø"/>
            </a:pPr>
            <a:r>
              <a:rPr lang="en-US" b="1" i="0">
                <a:solidFill>
                  <a:srgbClr val="FFFFFF"/>
                </a:solidFill>
              </a:rPr>
              <a:t>Proportional stratified random sampling</a:t>
            </a:r>
          </a:p>
        </p:txBody>
      </p:sp>
      <p:sp>
        <p:nvSpPr>
          <p:cNvPr id="22540" name="Text Box 12"/>
          <p:cNvSpPr txBox="1">
            <a:spLocks noChangeArrowheads="1"/>
          </p:cNvSpPr>
          <p:nvPr/>
        </p:nvSpPr>
        <p:spPr bwMode="auto">
          <a:xfrm>
            <a:off x="304800" y="4283075"/>
            <a:ext cx="4267200"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 typeface="Wingdings" charset="0"/>
              <a:buChar char="Ø"/>
            </a:pPr>
            <a:r>
              <a:rPr lang="en-US" b="1" i="0">
                <a:solidFill>
                  <a:srgbClr val="FFFFFF"/>
                </a:solidFill>
              </a:rPr>
              <a:t>Non-Proportional stratified random sampling</a:t>
            </a:r>
          </a:p>
        </p:txBody>
      </p:sp>
      <p:sp>
        <p:nvSpPr>
          <p:cNvPr id="22541" name="AutoShape 13"/>
          <p:cNvSpPr>
            <a:spLocks noChangeArrowheads="1"/>
          </p:cNvSpPr>
          <p:nvPr/>
        </p:nvSpPr>
        <p:spPr bwMode="auto">
          <a:xfrm>
            <a:off x="6705600" y="838200"/>
            <a:ext cx="533400" cy="914400"/>
          </a:xfrm>
          <a:prstGeom prst="downArrow">
            <a:avLst>
              <a:gd name="adj1" fmla="val 50000"/>
              <a:gd name="adj2" fmla="val 42857"/>
            </a:avLst>
          </a:prstGeom>
          <a:solidFill>
            <a:srgbClr val="CC0099"/>
          </a:solidFill>
          <a:ln w="9525">
            <a:solidFill>
              <a:schemeClr val="tx1"/>
            </a:solidFill>
            <a:miter lim="800000"/>
            <a:headEnd/>
            <a:tailEnd/>
          </a:ln>
        </p:spPr>
        <p:txBody>
          <a:bodyPr wrap="none" anchor="ctr"/>
          <a:lstStyle/>
          <a:p>
            <a:endParaRPr lang="en-US"/>
          </a:p>
        </p:txBody>
      </p:sp>
      <p:sp>
        <p:nvSpPr>
          <p:cNvPr id="22542" name="Text Box 14"/>
          <p:cNvSpPr txBox="1">
            <a:spLocks noChangeArrowheads="1"/>
          </p:cNvSpPr>
          <p:nvPr/>
        </p:nvSpPr>
        <p:spPr bwMode="auto">
          <a:xfrm>
            <a:off x="5029200" y="1981200"/>
            <a:ext cx="3657600" cy="3781425"/>
          </a:xfrm>
          <a:prstGeom prst="rect">
            <a:avLst/>
          </a:prstGeom>
          <a:solidFill>
            <a:schemeClr val="accent1"/>
          </a:solidFill>
          <a:ln w="38100">
            <a:solidFill>
              <a:srgbClr val="CC0099"/>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 typeface="Wingdings" charset="0"/>
              <a:buChar char="Ø"/>
            </a:pPr>
            <a:r>
              <a:rPr lang="en-US" i="0">
                <a:solidFill>
                  <a:schemeClr val="bg2"/>
                </a:solidFill>
              </a:rPr>
              <a:t>Systematic sampling</a:t>
            </a:r>
          </a:p>
          <a:p>
            <a:pPr eaLnBrk="1" hangingPunct="1">
              <a:spcBef>
                <a:spcPct val="50000"/>
              </a:spcBef>
              <a:buFont typeface="Wingdings" charset="0"/>
              <a:buChar char="Ø"/>
            </a:pPr>
            <a:r>
              <a:rPr lang="en-US" i="0">
                <a:solidFill>
                  <a:schemeClr val="bg2"/>
                </a:solidFill>
              </a:rPr>
              <a:t>Snowball sampling</a:t>
            </a:r>
          </a:p>
          <a:p>
            <a:pPr eaLnBrk="1" hangingPunct="1">
              <a:spcBef>
                <a:spcPct val="50000"/>
              </a:spcBef>
              <a:buFont typeface="Wingdings" charset="0"/>
              <a:buChar char="Ø"/>
            </a:pPr>
            <a:r>
              <a:rPr lang="en-US" i="0">
                <a:solidFill>
                  <a:schemeClr val="bg2"/>
                </a:solidFill>
              </a:rPr>
              <a:t>Double sampling</a:t>
            </a:r>
          </a:p>
          <a:p>
            <a:pPr eaLnBrk="1" hangingPunct="1">
              <a:spcBef>
                <a:spcPct val="50000"/>
              </a:spcBef>
              <a:buFont typeface="Wingdings" charset="0"/>
              <a:buChar char="Ø"/>
            </a:pPr>
            <a:r>
              <a:rPr lang="en-US" i="0">
                <a:solidFill>
                  <a:schemeClr val="bg2"/>
                </a:solidFill>
              </a:rPr>
              <a:t>Combined sampling</a:t>
            </a:r>
          </a:p>
          <a:p>
            <a:pPr eaLnBrk="1" hangingPunct="1">
              <a:spcBef>
                <a:spcPct val="50000"/>
              </a:spcBef>
              <a:buFont typeface="Wingdings" charset="0"/>
              <a:buChar char="Ø"/>
            </a:pPr>
            <a:r>
              <a:rPr lang="en-US" i="0">
                <a:solidFill>
                  <a:schemeClr val="bg2"/>
                </a:solidFill>
              </a:rPr>
              <a:t>Accidental sampling</a:t>
            </a:r>
          </a:p>
          <a:p>
            <a:pPr eaLnBrk="1" hangingPunct="1">
              <a:spcBef>
                <a:spcPct val="50000"/>
              </a:spcBef>
              <a:buFont typeface="Wingdings" charset="0"/>
              <a:buChar char="Ø"/>
            </a:pPr>
            <a:r>
              <a:rPr lang="en-US" i="0">
                <a:solidFill>
                  <a:schemeClr val="bg2"/>
                </a:solidFill>
              </a:rPr>
              <a:t>Quota sampling</a:t>
            </a:r>
          </a:p>
          <a:p>
            <a:pPr eaLnBrk="1" hangingPunct="1">
              <a:spcBef>
                <a:spcPct val="50000"/>
              </a:spcBef>
              <a:buFont typeface="Wingdings" charset="0"/>
              <a:buChar char="Ø"/>
            </a:pPr>
            <a:r>
              <a:rPr lang="en-US" i="0">
                <a:solidFill>
                  <a:schemeClr val="bg2"/>
                </a:solidFill>
              </a:rPr>
              <a:t>Purposive sampling</a:t>
            </a:r>
          </a:p>
        </p:txBody>
      </p:sp>
    </p:spTree>
    <p:extLst>
      <p:ext uri="{BB962C8B-B14F-4D97-AF65-F5344CB8AC3E}">
        <p14:creationId xmlns:p14="http://schemas.microsoft.com/office/powerpoint/2010/main" xmlns="" val="383443592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2"/>
                                        </p:tgtEl>
                                        <p:attrNameLst>
                                          <p:attrName>style.visibility</p:attrName>
                                        </p:attrNameLst>
                                      </p:cBhvr>
                                      <p:to>
                                        <p:strVal val="visible"/>
                                      </p:to>
                                    </p:set>
                                    <p:anim calcmode="lin" valueType="num">
                                      <p:cBhvr additive="base">
                                        <p:cTn id="7" dur="500" fill="hold"/>
                                        <p:tgtEl>
                                          <p:spTgt spid="22532"/>
                                        </p:tgtEl>
                                        <p:attrNameLst>
                                          <p:attrName>ppt_x</p:attrName>
                                        </p:attrNameLst>
                                      </p:cBhvr>
                                      <p:tavLst>
                                        <p:tav tm="0">
                                          <p:val>
                                            <p:strVal val="0-#ppt_w/2"/>
                                          </p:val>
                                        </p:tav>
                                        <p:tav tm="100000">
                                          <p:val>
                                            <p:strVal val="#ppt_x"/>
                                          </p:val>
                                        </p:tav>
                                      </p:tavLst>
                                    </p:anim>
                                    <p:anim calcmode="lin" valueType="num">
                                      <p:cBhvr additive="base">
                                        <p:cTn id="8" dur="500" fill="hold"/>
                                        <p:tgtEl>
                                          <p:spTgt spid="2253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534"/>
                                        </p:tgtEl>
                                        <p:attrNameLst>
                                          <p:attrName>style.visibility</p:attrName>
                                        </p:attrNameLst>
                                      </p:cBhvr>
                                      <p:to>
                                        <p:strVal val="visible"/>
                                      </p:to>
                                    </p:set>
                                    <p:anim calcmode="lin" valueType="num">
                                      <p:cBhvr additive="base">
                                        <p:cTn id="13" dur="500" fill="hold"/>
                                        <p:tgtEl>
                                          <p:spTgt spid="22534"/>
                                        </p:tgtEl>
                                        <p:attrNameLst>
                                          <p:attrName>ppt_x</p:attrName>
                                        </p:attrNameLst>
                                      </p:cBhvr>
                                      <p:tavLst>
                                        <p:tav tm="0">
                                          <p:val>
                                            <p:strVal val="0-#ppt_w/2"/>
                                          </p:val>
                                        </p:tav>
                                        <p:tav tm="100000">
                                          <p:val>
                                            <p:strVal val="#ppt_x"/>
                                          </p:val>
                                        </p:tav>
                                      </p:tavLst>
                                    </p:anim>
                                    <p:anim calcmode="lin" valueType="num">
                                      <p:cBhvr additive="base">
                                        <p:cTn id="14" dur="500" fill="hold"/>
                                        <p:tgtEl>
                                          <p:spTgt spid="2253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32" fill="hold" grpId="0" nodeType="clickEffect">
                                  <p:stCondLst>
                                    <p:cond delay="0"/>
                                  </p:stCondLst>
                                  <p:childTnLst>
                                    <p:set>
                                      <p:cBhvr>
                                        <p:cTn id="18" dur="1" fill="hold">
                                          <p:stCondLst>
                                            <p:cond delay="0"/>
                                          </p:stCondLst>
                                        </p:cTn>
                                        <p:tgtEl>
                                          <p:spTgt spid="22537">
                                            <p:txEl>
                                              <p:pRg st="0" end="0"/>
                                            </p:txEl>
                                          </p:spTgt>
                                        </p:tgtEl>
                                        <p:attrNameLst>
                                          <p:attrName>style.visibility</p:attrName>
                                        </p:attrNameLst>
                                      </p:cBhvr>
                                      <p:to>
                                        <p:strVal val="visible"/>
                                      </p:to>
                                    </p:set>
                                    <p:animEffect transition="in" filter="box(out)">
                                      <p:cBhvr>
                                        <p:cTn id="19" dur="500"/>
                                        <p:tgtEl>
                                          <p:spTgt spid="22537">
                                            <p:txEl>
                                              <p:pRg st="0" end="0"/>
                                            </p:txEl>
                                          </p:spTgt>
                                        </p:tgtEl>
                                      </p:cBhvr>
                                    </p:animEffect>
                                  </p:childTnLst>
                                  <p:subTnLst>
                                    <p:audio>
                                      <p:cMediaNode>
                                        <p:cTn display="0" masterRel="sameClick">
                                          <p:stCondLst>
                                            <p:cond evt="begin" delay="0">
                                              <p:tn val="17"/>
                                            </p:cond>
                                          </p:stCondLst>
                                          <p:endCondLst>
                                            <p:cond evt="onStopAudio" delay="0">
                                              <p:tgtEl>
                                                <p:sldTgt/>
                                              </p:tgtEl>
                                            </p:cond>
                                          </p:endCondLst>
                                        </p:cTn>
                                        <p:tgtEl>
                                          <p:sndTgt r:embed="rId3" name="camera.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32" fill="hold" grpId="0" nodeType="clickEffect">
                                  <p:stCondLst>
                                    <p:cond delay="0"/>
                                  </p:stCondLst>
                                  <p:childTnLst>
                                    <p:set>
                                      <p:cBhvr>
                                        <p:cTn id="23" dur="1" fill="hold">
                                          <p:stCondLst>
                                            <p:cond delay="0"/>
                                          </p:stCondLst>
                                        </p:cTn>
                                        <p:tgtEl>
                                          <p:spTgt spid="22538">
                                            <p:txEl>
                                              <p:pRg st="0" end="0"/>
                                            </p:txEl>
                                          </p:spTgt>
                                        </p:tgtEl>
                                        <p:attrNameLst>
                                          <p:attrName>style.visibility</p:attrName>
                                        </p:attrNameLst>
                                      </p:cBhvr>
                                      <p:to>
                                        <p:strVal val="visible"/>
                                      </p:to>
                                    </p:set>
                                    <p:animEffect transition="in" filter="box(out)">
                                      <p:cBhvr>
                                        <p:cTn id="24" dur="500"/>
                                        <p:tgtEl>
                                          <p:spTgt spid="22538">
                                            <p:txEl>
                                              <p:pRg st="0" end="0"/>
                                            </p:txEl>
                                          </p:spTgt>
                                        </p:tgtEl>
                                      </p:cBhvr>
                                    </p:animEffect>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22535"/>
                                        </p:tgtEl>
                                        <p:attrNameLst>
                                          <p:attrName>style.visibility</p:attrName>
                                        </p:attrNameLst>
                                      </p:cBhvr>
                                      <p:to>
                                        <p:strVal val="visible"/>
                                      </p:to>
                                    </p:set>
                                    <p:anim calcmode="lin" valueType="num">
                                      <p:cBhvr additive="base">
                                        <p:cTn id="29" dur="500" fill="hold"/>
                                        <p:tgtEl>
                                          <p:spTgt spid="22535"/>
                                        </p:tgtEl>
                                        <p:attrNameLst>
                                          <p:attrName>ppt_x</p:attrName>
                                        </p:attrNameLst>
                                      </p:cBhvr>
                                      <p:tavLst>
                                        <p:tav tm="0">
                                          <p:val>
                                            <p:strVal val="0-#ppt_w/2"/>
                                          </p:val>
                                        </p:tav>
                                        <p:tav tm="100000">
                                          <p:val>
                                            <p:strVal val="#ppt_x"/>
                                          </p:val>
                                        </p:tav>
                                      </p:tavLst>
                                    </p:anim>
                                    <p:anim calcmode="lin" valueType="num">
                                      <p:cBhvr additive="base">
                                        <p:cTn id="30" dur="500" fill="hold"/>
                                        <p:tgtEl>
                                          <p:spTgt spid="2253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2" name="whoosh.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32" fill="hold" grpId="0" nodeType="clickEffect">
                                  <p:stCondLst>
                                    <p:cond delay="0"/>
                                  </p:stCondLst>
                                  <p:childTnLst>
                                    <p:set>
                                      <p:cBhvr>
                                        <p:cTn id="34" dur="1" fill="hold">
                                          <p:stCondLst>
                                            <p:cond delay="0"/>
                                          </p:stCondLst>
                                        </p:cTn>
                                        <p:tgtEl>
                                          <p:spTgt spid="22539">
                                            <p:txEl>
                                              <p:pRg st="0" end="0"/>
                                            </p:txEl>
                                          </p:spTgt>
                                        </p:tgtEl>
                                        <p:attrNameLst>
                                          <p:attrName>style.visibility</p:attrName>
                                        </p:attrNameLst>
                                      </p:cBhvr>
                                      <p:to>
                                        <p:strVal val="visible"/>
                                      </p:to>
                                    </p:set>
                                    <p:animEffect transition="in" filter="box(out)">
                                      <p:cBhvr>
                                        <p:cTn id="35" dur="500"/>
                                        <p:tgtEl>
                                          <p:spTgt spid="22539">
                                            <p:txEl>
                                              <p:pRg st="0" end="0"/>
                                            </p:txEl>
                                          </p:spTgt>
                                        </p:tgtEl>
                                      </p:cBhvr>
                                    </p:animEffect>
                                  </p:childTnLst>
                                  <p:subTnLst>
                                    <p:audio>
                                      <p:cMediaNode>
                                        <p:cTn display="0" masterRel="sameClick">
                                          <p:stCondLst>
                                            <p:cond evt="begin" delay="0">
                                              <p:tn val="33"/>
                                            </p:cond>
                                          </p:stCondLst>
                                          <p:endCondLst>
                                            <p:cond evt="onStopAudio" delay="0">
                                              <p:tgtEl>
                                                <p:sldTgt/>
                                              </p:tgtEl>
                                            </p:cond>
                                          </p:endCondLst>
                                        </p:cTn>
                                        <p:tgtEl>
                                          <p:sndTgt r:embed="rId3" name="camera.wav"/>
                                        </p:tgtEl>
                                      </p:cMediaNode>
                                    </p:audio>
                                  </p:sub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32" fill="hold" grpId="0" nodeType="clickEffect">
                                  <p:stCondLst>
                                    <p:cond delay="0"/>
                                  </p:stCondLst>
                                  <p:childTnLst>
                                    <p:set>
                                      <p:cBhvr>
                                        <p:cTn id="39" dur="1" fill="hold">
                                          <p:stCondLst>
                                            <p:cond delay="0"/>
                                          </p:stCondLst>
                                        </p:cTn>
                                        <p:tgtEl>
                                          <p:spTgt spid="22540">
                                            <p:txEl>
                                              <p:pRg st="0" end="0"/>
                                            </p:txEl>
                                          </p:spTgt>
                                        </p:tgtEl>
                                        <p:attrNameLst>
                                          <p:attrName>style.visibility</p:attrName>
                                        </p:attrNameLst>
                                      </p:cBhvr>
                                      <p:to>
                                        <p:strVal val="visible"/>
                                      </p:to>
                                    </p:set>
                                    <p:animEffect transition="in" filter="box(out)">
                                      <p:cBhvr>
                                        <p:cTn id="40" dur="500"/>
                                        <p:tgtEl>
                                          <p:spTgt spid="22540">
                                            <p:txEl>
                                              <p:pRg st="0" end="0"/>
                                            </p:txEl>
                                          </p:spTgt>
                                        </p:tgtEl>
                                      </p:cBhvr>
                                    </p:animEffect>
                                  </p:childTnLst>
                                  <p:subTnLst>
                                    <p:audio>
                                      <p:cMediaNode>
                                        <p:cTn display="0" masterRel="sameClick">
                                          <p:stCondLst>
                                            <p:cond evt="begin" delay="0">
                                              <p:tn val="38"/>
                                            </p:cond>
                                          </p:stCondLst>
                                          <p:endCondLst>
                                            <p:cond evt="onStopAudio" delay="0">
                                              <p:tgtEl>
                                                <p:sldTgt/>
                                              </p:tgtEl>
                                            </p:cond>
                                          </p:endCondLst>
                                        </p:cTn>
                                        <p:tgtEl>
                                          <p:sndTgt r:embed="rId3" name="camera.wav"/>
                                        </p:tgtEl>
                                      </p:cMediaNode>
                                    </p:audio>
                                  </p:sub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22536"/>
                                        </p:tgtEl>
                                        <p:attrNameLst>
                                          <p:attrName>style.visibility</p:attrName>
                                        </p:attrNameLst>
                                      </p:cBhvr>
                                      <p:to>
                                        <p:strVal val="visible"/>
                                      </p:to>
                                    </p:set>
                                    <p:anim calcmode="lin" valueType="num">
                                      <p:cBhvr additive="base">
                                        <p:cTn id="45" dur="500" fill="hold"/>
                                        <p:tgtEl>
                                          <p:spTgt spid="22536"/>
                                        </p:tgtEl>
                                        <p:attrNameLst>
                                          <p:attrName>ppt_x</p:attrName>
                                        </p:attrNameLst>
                                      </p:cBhvr>
                                      <p:tavLst>
                                        <p:tav tm="0">
                                          <p:val>
                                            <p:strVal val="0-#ppt_w/2"/>
                                          </p:val>
                                        </p:tav>
                                        <p:tav tm="100000">
                                          <p:val>
                                            <p:strVal val="#ppt_x"/>
                                          </p:val>
                                        </p:tav>
                                      </p:tavLst>
                                    </p:anim>
                                    <p:anim calcmode="lin" valueType="num">
                                      <p:cBhvr additive="base">
                                        <p:cTn id="46" dur="500" fill="hold"/>
                                        <p:tgtEl>
                                          <p:spTgt spid="2253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3"/>
                                            </p:cond>
                                          </p:stCondLst>
                                          <p:endCondLst>
                                            <p:cond evt="onStopAudio" delay="0">
                                              <p:tgtEl>
                                                <p:sldTgt/>
                                              </p:tgtEl>
                                            </p:cond>
                                          </p:endCondLst>
                                        </p:cTn>
                                        <p:tgtEl>
                                          <p:sndTgt r:embed="rId2" name="whoosh.wav"/>
                                        </p:tgtEl>
                                      </p:cMediaNode>
                                    </p:audio>
                                  </p:sub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22533"/>
                                        </p:tgtEl>
                                        <p:attrNameLst>
                                          <p:attrName>style.visibility</p:attrName>
                                        </p:attrNameLst>
                                      </p:cBhvr>
                                      <p:to>
                                        <p:strVal val="visible"/>
                                      </p:to>
                                    </p:set>
                                    <p:anim calcmode="lin" valueType="num">
                                      <p:cBhvr additive="base">
                                        <p:cTn id="51" dur="500" fill="hold"/>
                                        <p:tgtEl>
                                          <p:spTgt spid="22533"/>
                                        </p:tgtEl>
                                        <p:attrNameLst>
                                          <p:attrName>ppt_x</p:attrName>
                                        </p:attrNameLst>
                                      </p:cBhvr>
                                      <p:tavLst>
                                        <p:tav tm="0">
                                          <p:val>
                                            <p:strVal val="0-#ppt_w/2"/>
                                          </p:val>
                                        </p:tav>
                                        <p:tav tm="100000">
                                          <p:val>
                                            <p:strVal val="#ppt_x"/>
                                          </p:val>
                                        </p:tav>
                                      </p:tavLst>
                                    </p:anim>
                                    <p:anim calcmode="lin" valueType="num">
                                      <p:cBhvr additive="base">
                                        <p:cTn id="52" dur="500" fill="hold"/>
                                        <p:tgtEl>
                                          <p:spTgt spid="2253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9"/>
                                            </p:cond>
                                          </p:stCondLst>
                                          <p:endCondLst>
                                            <p:cond evt="onStopAudio" delay="0">
                                              <p:tgtEl>
                                                <p:sldTgt/>
                                              </p:tgtEl>
                                            </p:cond>
                                          </p:endCondLst>
                                        </p:cTn>
                                        <p:tgtEl>
                                          <p:sndTgt r:embed="rId2" name="whoosh.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8" fill="hold" grpId="0" nodeType="clickEffect">
                                  <p:stCondLst>
                                    <p:cond delay="0"/>
                                  </p:stCondLst>
                                  <p:childTnLst>
                                    <p:set>
                                      <p:cBhvr>
                                        <p:cTn id="56" dur="1" fill="hold">
                                          <p:stCondLst>
                                            <p:cond delay="0"/>
                                          </p:stCondLst>
                                        </p:cTn>
                                        <p:tgtEl>
                                          <p:spTgt spid="22541"/>
                                        </p:tgtEl>
                                        <p:attrNameLst>
                                          <p:attrName>style.visibility</p:attrName>
                                        </p:attrNameLst>
                                      </p:cBhvr>
                                      <p:to>
                                        <p:strVal val="visible"/>
                                      </p:to>
                                    </p:set>
                                    <p:anim calcmode="lin" valueType="num">
                                      <p:cBhvr additive="base">
                                        <p:cTn id="57" dur="500" fill="hold"/>
                                        <p:tgtEl>
                                          <p:spTgt spid="22541"/>
                                        </p:tgtEl>
                                        <p:attrNameLst>
                                          <p:attrName>ppt_x</p:attrName>
                                        </p:attrNameLst>
                                      </p:cBhvr>
                                      <p:tavLst>
                                        <p:tav tm="0">
                                          <p:val>
                                            <p:strVal val="0-#ppt_w/2"/>
                                          </p:val>
                                        </p:tav>
                                        <p:tav tm="100000">
                                          <p:val>
                                            <p:strVal val="#ppt_x"/>
                                          </p:val>
                                        </p:tav>
                                      </p:tavLst>
                                    </p:anim>
                                    <p:anim calcmode="lin" valueType="num">
                                      <p:cBhvr additive="base">
                                        <p:cTn id="58" dur="500" fill="hold"/>
                                        <p:tgtEl>
                                          <p:spTgt spid="2254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5"/>
                                            </p:cond>
                                          </p:stCondLst>
                                          <p:endCondLst>
                                            <p:cond evt="onStopAudio" delay="0">
                                              <p:tgtEl>
                                                <p:sldTgt/>
                                              </p:tgtEl>
                                            </p:cond>
                                          </p:endCondLst>
                                        </p:cTn>
                                        <p:tgtEl>
                                          <p:sndTgt r:embed="rId2" name="whoosh.wav"/>
                                        </p:tgtEl>
                                      </p:cMediaNode>
                                    </p:audio>
                                  </p:subTnLst>
                                </p:cTn>
                              </p:par>
                            </p:childTnLst>
                          </p:cTn>
                        </p:par>
                      </p:childTnLst>
                    </p:cTn>
                  </p:par>
                  <p:par>
                    <p:cTn id="59" fill="hold" nodeType="clickPar">
                      <p:stCondLst>
                        <p:cond delay="indefinite"/>
                      </p:stCondLst>
                      <p:childTnLst>
                        <p:par>
                          <p:cTn id="60" fill="hold" nodeType="withGroup">
                            <p:stCondLst>
                              <p:cond delay="0"/>
                            </p:stCondLst>
                            <p:childTnLst>
                              <p:par>
                                <p:cTn id="61" presetID="4" presetClass="entr" presetSubtype="32" fill="hold" grpId="0" nodeType="clickEffect">
                                  <p:stCondLst>
                                    <p:cond delay="0"/>
                                  </p:stCondLst>
                                  <p:childTnLst>
                                    <p:set>
                                      <p:cBhvr>
                                        <p:cTn id="62" dur="1" fill="hold">
                                          <p:stCondLst>
                                            <p:cond delay="0"/>
                                          </p:stCondLst>
                                        </p:cTn>
                                        <p:tgtEl>
                                          <p:spTgt spid="22542"/>
                                        </p:tgtEl>
                                        <p:attrNameLst>
                                          <p:attrName>style.visibility</p:attrName>
                                        </p:attrNameLst>
                                      </p:cBhvr>
                                      <p:to>
                                        <p:strVal val="visible"/>
                                      </p:to>
                                    </p:set>
                                    <p:animEffect transition="in" filter="box(out)">
                                      <p:cBhvr>
                                        <p:cTn id="63" dur="500"/>
                                        <p:tgtEl>
                                          <p:spTgt spid="22542"/>
                                        </p:tgtEl>
                                      </p:cBhvr>
                                    </p:animEffect>
                                  </p:childTnLst>
                                  <p:subTnLst>
                                    <p:audio>
                                      <p:cMediaNode>
                                        <p:cTn display="0" masterRel="sameClick">
                                          <p:stCondLst>
                                            <p:cond evt="begin" delay="0">
                                              <p:tn val="61"/>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animBg="1" autoUpdateAnimBg="0"/>
      <p:bldP spid="22533" grpId="0" animBg="1" autoUpdateAnimBg="0"/>
      <p:bldP spid="22534" grpId="0" animBg="1" autoUpdateAnimBg="0"/>
      <p:bldP spid="22535" grpId="0" animBg="1" autoUpdateAnimBg="0"/>
      <p:bldP spid="22536" grpId="0" animBg="1" autoUpdateAnimBg="0"/>
      <p:bldP spid="22537" grpId="0" build="p" autoUpdateAnimBg="0"/>
      <p:bldP spid="22538" grpId="0" build="p" autoUpdateAnimBg="0"/>
      <p:bldP spid="22539" grpId="0" build="p" autoUpdateAnimBg="0"/>
      <p:bldP spid="22540" grpId="0" build="p" autoUpdateAnimBg="0"/>
      <p:bldP spid="22541" grpId="0" animBg="1"/>
      <p:bldP spid="22542" grpId="0"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val 2"/>
          <p:cNvSpPr>
            <a:spLocks noChangeArrowheads="1"/>
          </p:cNvSpPr>
          <p:nvPr/>
        </p:nvSpPr>
        <p:spPr bwMode="auto">
          <a:xfrm>
            <a:off x="5791200" y="152400"/>
            <a:ext cx="3124200" cy="1371600"/>
          </a:xfrm>
          <a:prstGeom prst="ellipse">
            <a:avLst/>
          </a:prstGeom>
          <a:solidFill>
            <a:srgbClr val="CC3300"/>
          </a:solidFill>
          <a:ln w="9525">
            <a:solidFill>
              <a:schemeClr val="tx1"/>
            </a:solidFill>
            <a:round/>
            <a:headEnd/>
            <a:tailEnd/>
          </a:ln>
        </p:spPr>
        <p:txBody>
          <a:bodyPr wrap="none" anchor="ctr"/>
          <a:lstStyle/>
          <a:p>
            <a:endParaRPr lang="en-US"/>
          </a:p>
        </p:txBody>
      </p:sp>
      <p:sp>
        <p:nvSpPr>
          <p:cNvPr id="24579" name="Oval 3"/>
          <p:cNvSpPr>
            <a:spLocks noChangeArrowheads="1"/>
          </p:cNvSpPr>
          <p:nvPr/>
        </p:nvSpPr>
        <p:spPr bwMode="auto">
          <a:xfrm>
            <a:off x="5410200" y="76200"/>
            <a:ext cx="3124200" cy="1295400"/>
          </a:xfrm>
          <a:prstGeom prst="ellipse">
            <a:avLst/>
          </a:prstGeom>
          <a:solidFill>
            <a:srgbClr val="FF0000"/>
          </a:solidFill>
          <a:ln w="38100">
            <a:solidFill>
              <a:srgbClr val="FFFFFF"/>
            </a:solidFill>
            <a:round/>
            <a:headEnd/>
            <a:tailEnd/>
          </a:ln>
        </p:spPr>
        <p:txBody>
          <a:bodyPr wrap="none" anchor="ctr"/>
          <a:lstStyle/>
          <a:p>
            <a:pPr algn="ctr"/>
            <a:r>
              <a:rPr lang="en-US" b="1" i="0">
                <a:solidFill>
                  <a:srgbClr val="FFFFFF"/>
                </a:solidFill>
              </a:rPr>
              <a:t>Metode Pengumpulan</a:t>
            </a:r>
          </a:p>
          <a:p>
            <a:pPr algn="ctr"/>
            <a:r>
              <a:rPr lang="en-US" b="1" i="0">
                <a:solidFill>
                  <a:srgbClr val="FFFFFF"/>
                </a:solidFill>
              </a:rPr>
              <a:t>Data</a:t>
            </a:r>
          </a:p>
        </p:txBody>
      </p:sp>
      <p:sp>
        <p:nvSpPr>
          <p:cNvPr id="24580" name="Line 4"/>
          <p:cNvSpPr>
            <a:spLocks noChangeShapeType="1"/>
          </p:cNvSpPr>
          <p:nvPr/>
        </p:nvSpPr>
        <p:spPr bwMode="auto">
          <a:xfrm flipH="1">
            <a:off x="4495800" y="685800"/>
            <a:ext cx="990600" cy="0"/>
          </a:xfrm>
          <a:prstGeom prst="line">
            <a:avLst/>
          </a:prstGeom>
          <a:noFill/>
          <a:ln w="76200">
            <a:solidFill>
              <a:schemeClr val="tx1"/>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24581" name="Line 5"/>
          <p:cNvSpPr>
            <a:spLocks noChangeShapeType="1"/>
          </p:cNvSpPr>
          <p:nvPr/>
        </p:nvSpPr>
        <p:spPr bwMode="auto">
          <a:xfrm>
            <a:off x="4495800" y="685800"/>
            <a:ext cx="0" cy="91440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4582" name="Text Box 6"/>
          <p:cNvSpPr txBox="1">
            <a:spLocks noChangeArrowheads="1"/>
          </p:cNvSpPr>
          <p:nvPr/>
        </p:nvSpPr>
        <p:spPr bwMode="auto">
          <a:xfrm>
            <a:off x="1143000" y="1447800"/>
            <a:ext cx="7696200"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Teknik pengumpulan data termasuk penentuan populasi dan sampling.</a:t>
            </a:r>
          </a:p>
        </p:txBody>
      </p:sp>
      <p:sp>
        <p:nvSpPr>
          <p:cNvPr id="24583" name="AutoShape 7"/>
          <p:cNvSpPr>
            <a:spLocks noChangeArrowheads="1"/>
          </p:cNvSpPr>
          <p:nvPr/>
        </p:nvSpPr>
        <p:spPr bwMode="auto">
          <a:xfrm>
            <a:off x="3810000" y="2209800"/>
            <a:ext cx="4343400" cy="4343400"/>
          </a:xfrm>
          <a:prstGeom prst="flowChartMerge">
            <a:avLst/>
          </a:prstGeom>
          <a:gradFill rotWithShape="1">
            <a:gsLst>
              <a:gs pos="0">
                <a:schemeClr val="bg2">
                  <a:gamma/>
                  <a:tint val="0"/>
                  <a:invGamma/>
                </a:schemeClr>
              </a:gs>
              <a:gs pos="50000">
                <a:schemeClr val="bg2"/>
              </a:gs>
              <a:gs pos="100000">
                <a:schemeClr val="bg2">
                  <a:gamma/>
                  <a:tint val="0"/>
                  <a:invGamma/>
                </a:schemeClr>
              </a:gs>
            </a:gsLst>
            <a:lin ang="5400000" scaled="1"/>
          </a:gradFill>
          <a:ln w="9525">
            <a:solidFill>
              <a:schemeClr val="tx1"/>
            </a:solidFill>
            <a:miter lim="800000"/>
            <a:headEnd/>
            <a:tailEnd/>
          </a:ln>
          <a:effectLst/>
        </p:spPr>
        <p:txBody>
          <a:bodyPr wrap="none" anchor="ctr"/>
          <a:lstStyle/>
          <a:p>
            <a:pPr>
              <a:defRPr/>
            </a:pPr>
            <a:endParaRPr lang="en-US">
              <a:latin typeface="Times New Roman" pitchFamily="18" charset="0"/>
              <a:ea typeface="+mn-ea"/>
            </a:endParaRPr>
          </a:p>
        </p:txBody>
      </p:sp>
      <p:sp>
        <p:nvSpPr>
          <p:cNvPr id="24584" name="Text Box 8"/>
          <p:cNvSpPr txBox="1">
            <a:spLocks noChangeArrowheads="1"/>
          </p:cNvSpPr>
          <p:nvPr/>
        </p:nvSpPr>
        <p:spPr bwMode="auto">
          <a:xfrm>
            <a:off x="3429000" y="2362200"/>
            <a:ext cx="4953000" cy="45720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b="1" i="0"/>
              <a:t>Studi pustaka (bibliography study)</a:t>
            </a:r>
          </a:p>
        </p:txBody>
      </p:sp>
      <p:sp>
        <p:nvSpPr>
          <p:cNvPr id="24585" name="Text Box 9"/>
          <p:cNvSpPr txBox="1">
            <a:spLocks noChangeArrowheads="1"/>
          </p:cNvSpPr>
          <p:nvPr/>
        </p:nvSpPr>
        <p:spPr bwMode="auto">
          <a:xfrm>
            <a:off x="3429000" y="3048000"/>
            <a:ext cx="4953000" cy="457200"/>
          </a:xfrm>
          <a:prstGeom prst="rect">
            <a:avLst/>
          </a:prstGeom>
          <a:solidFill>
            <a:srgbClr val="3366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b="1" i="0">
                <a:solidFill>
                  <a:schemeClr val="folHlink"/>
                </a:solidFill>
              </a:rPr>
              <a:t>Observasi di lokasi penelitian</a:t>
            </a:r>
          </a:p>
        </p:txBody>
      </p:sp>
      <p:sp>
        <p:nvSpPr>
          <p:cNvPr id="24586" name="Text Box 10"/>
          <p:cNvSpPr txBox="1">
            <a:spLocks noChangeArrowheads="1"/>
          </p:cNvSpPr>
          <p:nvPr/>
        </p:nvSpPr>
        <p:spPr bwMode="auto">
          <a:xfrm>
            <a:off x="3352800" y="3733800"/>
            <a:ext cx="4953000" cy="457200"/>
          </a:xfrm>
          <a:prstGeom prst="rect">
            <a:avLst/>
          </a:prstGeom>
          <a:solidFill>
            <a:srgbClr val="00FF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b="1" i="0">
                <a:solidFill>
                  <a:schemeClr val="bg2"/>
                </a:solidFill>
              </a:rPr>
              <a:t>Wawancara (interview)</a:t>
            </a:r>
          </a:p>
        </p:txBody>
      </p:sp>
      <p:sp>
        <p:nvSpPr>
          <p:cNvPr id="24587" name="Text Box 11"/>
          <p:cNvSpPr txBox="1">
            <a:spLocks noChangeArrowheads="1"/>
          </p:cNvSpPr>
          <p:nvPr/>
        </p:nvSpPr>
        <p:spPr bwMode="auto">
          <a:xfrm>
            <a:off x="3352800" y="4495800"/>
            <a:ext cx="4953000" cy="457200"/>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b="1" i="0">
                <a:solidFill>
                  <a:srgbClr val="000000"/>
                </a:solidFill>
              </a:rPr>
              <a:t>Kuesioner (angket)</a:t>
            </a:r>
          </a:p>
        </p:txBody>
      </p:sp>
      <p:sp>
        <p:nvSpPr>
          <p:cNvPr id="24588" name="Text Box 12"/>
          <p:cNvSpPr txBox="1">
            <a:spLocks noChangeArrowheads="1"/>
          </p:cNvSpPr>
          <p:nvPr/>
        </p:nvSpPr>
        <p:spPr bwMode="auto">
          <a:xfrm>
            <a:off x="3352800" y="5181600"/>
            <a:ext cx="4953000" cy="457200"/>
          </a:xfrm>
          <a:prstGeom prst="rect">
            <a:avLst/>
          </a:prstGeom>
          <a:solidFill>
            <a:srgbClr val="FFFF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b="1" i="0">
                <a:solidFill>
                  <a:srgbClr val="000000"/>
                </a:solidFill>
              </a:rPr>
              <a:t>   Eksperimen</a:t>
            </a:r>
          </a:p>
        </p:txBody>
      </p:sp>
      <p:sp>
        <p:nvSpPr>
          <p:cNvPr id="24589" name="Text Box 13"/>
          <p:cNvSpPr txBox="1">
            <a:spLocks noChangeArrowheads="1"/>
          </p:cNvSpPr>
          <p:nvPr/>
        </p:nvSpPr>
        <p:spPr bwMode="auto">
          <a:xfrm>
            <a:off x="3352800" y="5867400"/>
            <a:ext cx="4953000" cy="457200"/>
          </a:xfrm>
          <a:prstGeom prst="rect">
            <a:avLst/>
          </a:prstGeom>
          <a:solidFill>
            <a:srgbClr val="99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b="1" i="0">
                <a:solidFill>
                  <a:srgbClr val="669900"/>
                </a:solidFill>
              </a:rPr>
              <a:t>   </a:t>
            </a:r>
            <a:r>
              <a:rPr lang="en-US" b="1" i="0">
                <a:solidFill>
                  <a:srgbClr val="000000"/>
                </a:solidFill>
              </a:rPr>
              <a:t>Test</a:t>
            </a:r>
          </a:p>
        </p:txBody>
      </p:sp>
      <p:pic>
        <p:nvPicPr>
          <p:cNvPr id="15374" name="Picture 16" descr="4969557"/>
          <p:cNvPicPr>
            <a:picLocks noChangeAspect="1" noChangeArrowheads="1" noCrop="1"/>
          </p:cNvPicPr>
          <p:nvPr/>
        </p:nvPicPr>
        <p:blipFill>
          <a:blip r:embed="rId4">
            <a:extLst>
              <a:ext uri="{28A0092B-C50C-407E-A947-70E740481C1C}">
                <a14:useLocalDpi xmlns:a14="http://schemas.microsoft.com/office/drawing/2010/main" xmlns="" val="0"/>
              </a:ext>
            </a:extLst>
          </a:blip>
          <a:srcRect/>
          <a:stretch>
            <a:fillRect/>
          </a:stretch>
        </p:blipFill>
        <p:spPr bwMode="auto">
          <a:xfrm>
            <a:off x="0" y="2362200"/>
            <a:ext cx="3429000" cy="3962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375" name="Picture 17" descr="4967564"/>
          <p:cNvPicPr>
            <a:picLocks noChangeAspect="1" noChangeArrowheads="1" noCrop="1"/>
          </p:cNvPicPr>
          <p:nvPr/>
        </p:nvPicPr>
        <p:blipFill>
          <a:blip r:embed="rId5">
            <a:extLst>
              <a:ext uri="{28A0092B-C50C-407E-A947-70E740481C1C}">
                <a14:useLocalDpi xmlns:a14="http://schemas.microsoft.com/office/drawing/2010/main" xmlns="" val="0"/>
              </a:ext>
            </a:extLst>
          </a:blip>
          <a:srcRect/>
          <a:stretch>
            <a:fillRect/>
          </a:stretch>
        </p:blipFill>
        <p:spPr bwMode="auto">
          <a:xfrm>
            <a:off x="0" y="0"/>
            <a:ext cx="1295400"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376" name="Picture 18" descr="4967564"/>
          <p:cNvPicPr>
            <a:picLocks noChangeAspect="1" noChangeArrowheads="1" noCrop="1"/>
          </p:cNvPicPr>
          <p:nvPr/>
        </p:nvPicPr>
        <p:blipFill>
          <a:blip r:embed="rId5">
            <a:extLst>
              <a:ext uri="{28A0092B-C50C-407E-A947-70E740481C1C}">
                <a14:useLocalDpi xmlns:a14="http://schemas.microsoft.com/office/drawing/2010/main" xmlns="" val="0"/>
              </a:ext>
            </a:extLst>
          </a:blip>
          <a:srcRect/>
          <a:stretch>
            <a:fillRect/>
          </a:stretch>
        </p:blipFill>
        <p:spPr bwMode="auto">
          <a:xfrm>
            <a:off x="1295400" y="0"/>
            <a:ext cx="1143000"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377" name="Picture 20" descr="4969557"/>
          <p:cNvPicPr>
            <a:picLocks noChangeAspect="1" noChangeArrowheads="1" noCrop="1"/>
          </p:cNvPicPr>
          <p:nvPr/>
        </p:nvPicPr>
        <p:blipFill>
          <a:blip r:embed="rId4">
            <a:extLst>
              <a:ext uri="{28A0092B-C50C-407E-A947-70E740481C1C}">
                <a14:useLocalDpi xmlns:a14="http://schemas.microsoft.com/office/drawing/2010/main" xmlns="" val="0"/>
              </a:ext>
            </a:extLst>
          </a:blip>
          <a:srcRect/>
          <a:stretch>
            <a:fillRect/>
          </a:stretch>
        </p:blipFill>
        <p:spPr bwMode="auto">
          <a:xfrm>
            <a:off x="8229600" y="2209800"/>
            <a:ext cx="914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378" name="Picture 21" descr="4966544"/>
          <p:cNvPicPr>
            <a:picLocks noChangeAspect="1" noChangeArrowheads="1" noCrop="1"/>
          </p:cNvPicPr>
          <p:nvPr/>
        </p:nvPicPr>
        <p:blipFill>
          <a:blip r:embed="rId6">
            <a:extLst>
              <a:ext uri="{28A0092B-C50C-407E-A947-70E740481C1C}">
                <a14:useLocalDpi xmlns:a14="http://schemas.microsoft.com/office/drawing/2010/main" xmlns="" val="0"/>
              </a:ext>
            </a:extLst>
          </a:blip>
          <a:srcRect/>
          <a:stretch>
            <a:fillRect/>
          </a:stretch>
        </p:blipFill>
        <p:spPr bwMode="auto">
          <a:xfrm>
            <a:off x="2438400" y="0"/>
            <a:ext cx="1295400" cy="1504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36084911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83"/>
                                        </p:tgtEl>
                                        <p:attrNameLst>
                                          <p:attrName>style.visibility</p:attrName>
                                        </p:attrNameLst>
                                      </p:cBhvr>
                                      <p:to>
                                        <p:strVal val="visible"/>
                                      </p:to>
                                    </p:set>
                                    <p:anim calcmode="lin" valueType="num">
                                      <p:cBhvr additive="base">
                                        <p:cTn id="7" dur="500" fill="hold"/>
                                        <p:tgtEl>
                                          <p:spTgt spid="24583"/>
                                        </p:tgtEl>
                                        <p:attrNameLst>
                                          <p:attrName>ppt_x</p:attrName>
                                        </p:attrNameLst>
                                      </p:cBhvr>
                                      <p:tavLst>
                                        <p:tav tm="0">
                                          <p:val>
                                            <p:strVal val="0-#ppt_w/2"/>
                                          </p:val>
                                        </p:tav>
                                        <p:tav tm="100000">
                                          <p:val>
                                            <p:strVal val="#ppt_x"/>
                                          </p:val>
                                        </p:tav>
                                      </p:tavLst>
                                    </p:anim>
                                    <p:anim calcmode="lin" valueType="num">
                                      <p:cBhvr additive="base">
                                        <p:cTn id="8" dur="500" fill="hold"/>
                                        <p:tgtEl>
                                          <p:spTgt spid="2458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grpId="0" nodeType="clickEffect">
                                  <p:stCondLst>
                                    <p:cond delay="0"/>
                                  </p:stCondLst>
                                  <p:childTnLst>
                                    <p:set>
                                      <p:cBhvr>
                                        <p:cTn id="12" dur="1" fill="hold">
                                          <p:stCondLst>
                                            <p:cond delay="0"/>
                                          </p:stCondLst>
                                        </p:cTn>
                                        <p:tgtEl>
                                          <p:spTgt spid="24584"/>
                                        </p:tgtEl>
                                        <p:attrNameLst>
                                          <p:attrName>style.visibility</p:attrName>
                                        </p:attrNameLst>
                                      </p:cBhvr>
                                      <p:to>
                                        <p:strVal val="visible"/>
                                      </p:to>
                                    </p:set>
                                    <p:animEffect transition="in" filter="box(out)">
                                      <p:cBhvr>
                                        <p:cTn id="13" dur="500"/>
                                        <p:tgtEl>
                                          <p:spTgt spid="24584"/>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24585"/>
                                        </p:tgtEl>
                                        <p:attrNameLst>
                                          <p:attrName>style.visibility</p:attrName>
                                        </p:attrNameLst>
                                      </p:cBhvr>
                                      <p:to>
                                        <p:strVal val="visible"/>
                                      </p:to>
                                    </p:set>
                                    <p:animEffect transition="in" filter="box(out)">
                                      <p:cBhvr>
                                        <p:cTn id="18" dur="500"/>
                                        <p:tgtEl>
                                          <p:spTgt spid="24585"/>
                                        </p:tgtEl>
                                      </p:cBhvr>
                                    </p:animEffect>
                                  </p:childTnLst>
                                  <p:subTnLst>
                                    <p:audio>
                                      <p:cMediaNode>
                                        <p:cTn display="0" masterRel="sameClick">
                                          <p:stCondLst>
                                            <p:cond evt="begin" delay="0">
                                              <p:tn val="16"/>
                                            </p:cond>
                                          </p:stCondLst>
                                          <p:endCondLst>
                                            <p:cond evt="onStopAudio" delay="0">
                                              <p:tgtEl>
                                                <p:sldTgt/>
                                              </p:tgtEl>
                                            </p:cond>
                                          </p:endCondLst>
                                        </p:cTn>
                                        <p:tgtEl>
                                          <p:sndTgt r:embed="rId3" name="camera.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32" fill="hold" grpId="0" nodeType="clickEffect">
                                  <p:stCondLst>
                                    <p:cond delay="0"/>
                                  </p:stCondLst>
                                  <p:childTnLst>
                                    <p:set>
                                      <p:cBhvr>
                                        <p:cTn id="22" dur="1" fill="hold">
                                          <p:stCondLst>
                                            <p:cond delay="0"/>
                                          </p:stCondLst>
                                        </p:cTn>
                                        <p:tgtEl>
                                          <p:spTgt spid="24586"/>
                                        </p:tgtEl>
                                        <p:attrNameLst>
                                          <p:attrName>style.visibility</p:attrName>
                                        </p:attrNameLst>
                                      </p:cBhvr>
                                      <p:to>
                                        <p:strVal val="visible"/>
                                      </p:to>
                                    </p:set>
                                    <p:animEffect transition="in" filter="box(out)">
                                      <p:cBhvr>
                                        <p:cTn id="23" dur="500"/>
                                        <p:tgtEl>
                                          <p:spTgt spid="24586"/>
                                        </p:tgtEl>
                                      </p:cBhvr>
                                    </p:animEffect>
                                  </p:childTnLst>
                                  <p:subTnLst>
                                    <p:audio>
                                      <p:cMediaNode>
                                        <p:cTn display="0" masterRel="sameClick">
                                          <p:stCondLst>
                                            <p:cond evt="begin" delay="0">
                                              <p:tn val="21"/>
                                            </p:cond>
                                          </p:stCondLst>
                                          <p:endCondLst>
                                            <p:cond evt="onStopAudio" delay="0">
                                              <p:tgtEl>
                                                <p:sldTgt/>
                                              </p:tgtEl>
                                            </p:cond>
                                          </p:endCondLst>
                                        </p:cTn>
                                        <p:tgtEl>
                                          <p:sndTgt r:embed="rId3" name="camera.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32" fill="hold" grpId="0" nodeType="clickEffect">
                                  <p:stCondLst>
                                    <p:cond delay="0"/>
                                  </p:stCondLst>
                                  <p:childTnLst>
                                    <p:set>
                                      <p:cBhvr>
                                        <p:cTn id="27" dur="1" fill="hold">
                                          <p:stCondLst>
                                            <p:cond delay="0"/>
                                          </p:stCondLst>
                                        </p:cTn>
                                        <p:tgtEl>
                                          <p:spTgt spid="24587"/>
                                        </p:tgtEl>
                                        <p:attrNameLst>
                                          <p:attrName>style.visibility</p:attrName>
                                        </p:attrNameLst>
                                      </p:cBhvr>
                                      <p:to>
                                        <p:strVal val="visible"/>
                                      </p:to>
                                    </p:set>
                                    <p:animEffect transition="in" filter="box(out)">
                                      <p:cBhvr>
                                        <p:cTn id="28" dur="500"/>
                                        <p:tgtEl>
                                          <p:spTgt spid="24587"/>
                                        </p:tgtEl>
                                      </p:cBhvr>
                                    </p:animEffect>
                                  </p:childTnLst>
                                  <p:subTnLst>
                                    <p:audio>
                                      <p:cMediaNode>
                                        <p:cTn display="0" masterRel="sameClick">
                                          <p:stCondLst>
                                            <p:cond evt="begin" delay="0">
                                              <p:tn val="26"/>
                                            </p:cond>
                                          </p:stCondLst>
                                          <p:endCondLst>
                                            <p:cond evt="onStopAudio" delay="0">
                                              <p:tgtEl>
                                                <p:sldTgt/>
                                              </p:tgtEl>
                                            </p:cond>
                                          </p:endCondLst>
                                        </p:cTn>
                                        <p:tgtEl>
                                          <p:sndTgt r:embed="rId3" name="camera.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32" fill="hold" grpId="0" nodeType="clickEffect">
                                  <p:stCondLst>
                                    <p:cond delay="0"/>
                                  </p:stCondLst>
                                  <p:childTnLst>
                                    <p:set>
                                      <p:cBhvr>
                                        <p:cTn id="32" dur="1" fill="hold">
                                          <p:stCondLst>
                                            <p:cond delay="0"/>
                                          </p:stCondLst>
                                        </p:cTn>
                                        <p:tgtEl>
                                          <p:spTgt spid="24588"/>
                                        </p:tgtEl>
                                        <p:attrNameLst>
                                          <p:attrName>style.visibility</p:attrName>
                                        </p:attrNameLst>
                                      </p:cBhvr>
                                      <p:to>
                                        <p:strVal val="visible"/>
                                      </p:to>
                                    </p:set>
                                    <p:animEffect transition="in" filter="box(out)">
                                      <p:cBhvr>
                                        <p:cTn id="33" dur="500"/>
                                        <p:tgtEl>
                                          <p:spTgt spid="24588"/>
                                        </p:tgtEl>
                                      </p:cBhvr>
                                    </p:animEffect>
                                  </p:childTnLst>
                                  <p:subTnLst>
                                    <p:audio>
                                      <p:cMediaNode>
                                        <p:cTn display="0" masterRel="sameClick">
                                          <p:stCondLst>
                                            <p:cond evt="begin" delay="0">
                                              <p:tn val="31"/>
                                            </p:cond>
                                          </p:stCondLst>
                                          <p:endCondLst>
                                            <p:cond evt="onStopAudio" delay="0">
                                              <p:tgtEl>
                                                <p:sldTgt/>
                                              </p:tgtEl>
                                            </p:cond>
                                          </p:endCondLst>
                                        </p:cTn>
                                        <p:tgtEl>
                                          <p:sndTgt r:embed="rId3" name="camera.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32" fill="hold" grpId="0" nodeType="clickEffect">
                                  <p:stCondLst>
                                    <p:cond delay="0"/>
                                  </p:stCondLst>
                                  <p:childTnLst>
                                    <p:set>
                                      <p:cBhvr>
                                        <p:cTn id="37" dur="1" fill="hold">
                                          <p:stCondLst>
                                            <p:cond delay="0"/>
                                          </p:stCondLst>
                                        </p:cTn>
                                        <p:tgtEl>
                                          <p:spTgt spid="24589"/>
                                        </p:tgtEl>
                                        <p:attrNameLst>
                                          <p:attrName>style.visibility</p:attrName>
                                        </p:attrNameLst>
                                      </p:cBhvr>
                                      <p:to>
                                        <p:strVal val="visible"/>
                                      </p:to>
                                    </p:set>
                                    <p:animEffect transition="in" filter="box(out)">
                                      <p:cBhvr>
                                        <p:cTn id="38" dur="500"/>
                                        <p:tgtEl>
                                          <p:spTgt spid="24589"/>
                                        </p:tgtEl>
                                      </p:cBhvr>
                                    </p:animEffect>
                                  </p:childTnLst>
                                  <p:subTnLst>
                                    <p:audio>
                                      <p:cMediaNode>
                                        <p:cTn display="0" masterRel="sameClick">
                                          <p:stCondLst>
                                            <p:cond evt="begin" delay="0">
                                              <p:tn val="36"/>
                                            </p:cond>
                                          </p:stCondLst>
                                          <p:endCondLst>
                                            <p:cond evt="onStopAudio" delay="0">
                                              <p:tgtEl>
                                                <p:sldTgt/>
                                              </p:tgtEl>
                                            </p:cond>
                                          </p:endCondLst>
                                        </p:cTn>
                                        <p:tgtEl>
                                          <p:sndTgt r:embed="rId3" name="camera.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32" fill="hold" grpId="0" nodeType="clickEffect">
                                  <p:stCondLst>
                                    <p:cond delay="0"/>
                                  </p:stCondLst>
                                  <p:childTnLst>
                                    <p:set>
                                      <p:cBhvr>
                                        <p:cTn id="42" dur="1" fill="hold">
                                          <p:stCondLst>
                                            <p:cond delay="0"/>
                                          </p:stCondLst>
                                        </p:cTn>
                                        <p:tgtEl>
                                          <p:spTgt spid="24579"/>
                                        </p:tgtEl>
                                        <p:attrNameLst>
                                          <p:attrName>style.visibility</p:attrName>
                                        </p:attrNameLst>
                                      </p:cBhvr>
                                      <p:to>
                                        <p:strVal val="visible"/>
                                      </p:to>
                                    </p:set>
                                    <p:animEffect transition="in" filter="box(out)">
                                      <p:cBhvr>
                                        <p:cTn id="43" dur="500"/>
                                        <p:tgtEl>
                                          <p:spTgt spid="24579"/>
                                        </p:tgtEl>
                                      </p:cBhvr>
                                    </p:animEffect>
                                  </p:childTnLst>
                                  <p:subTnLst>
                                    <p:audio>
                                      <p:cMediaNode>
                                        <p:cTn display="0" masterRel="sameClick">
                                          <p:stCondLst>
                                            <p:cond evt="begin" delay="0">
                                              <p:tn val="41"/>
                                            </p:cond>
                                          </p:stCondLst>
                                          <p:endCondLst>
                                            <p:cond evt="onStopAudio" delay="0">
                                              <p:tgtEl>
                                                <p:sldTgt/>
                                              </p:tgtEl>
                                            </p:cond>
                                          </p:endCondLst>
                                        </p:cTn>
                                        <p:tgtEl>
                                          <p:sndTgt r:embed="rId3" name="camera.wav"/>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24580"/>
                                        </p:tgtEl>
                                        <p:attrNameLst>
                                          <p:attrName>style.visibility</p:attrName>
                                        </p:attrNameLst>
                                      </p:cBhvr>
                                      <p:to>
                                        <p:strVal val="visible"/>
                                      </p:to>
                                    </p:set>
                                    <p:anim calcmode="lin" valueType="num">
                                      <p:cBhvr additive="base">
                                        <p:cTn id="48" dur="500" fill="hold"/>
                                        <p:tgtEl>
                                          <p:spTgt spid="24580"/>
                                        </p:tgtEl>
                                        <p:attrNameLst>
                                          <p:attrName>ppt_x</p:attrName>
                                        </p:attrNameLst>
                                      </p:cBhvr>
                                      <p:tavLst>
                                        <p:tav tm="0">
                                          <p:val>
                                            <p:strVal val="0-#ppt_w/2"/>
                                          </p:val>
                                        </p:tav>
                                        <p:tav tm="100000">
                                          <p:val>
                                            <p:strVal val="#ppt_x"/>
                                          </p:val>
                                        </p:tav>
                                      </p:tavLst>
                                    </p:anim>
                                    <p:anim calcmode="lin" valueType="num">
                                      <p:cBhvr additive="base">
                                        <p:cTn id="49" dur="500" fill="hold"/>
                                        <p:tgtEl>
                                          <p:spTgt spid="2458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2" name="whoosh.wav"/>
                                        </p:tgtEl>
                                      </p:cMediaNode>
                                    </p:audio>
                                  </p:sub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24581"/>
                                        </p:tgtEl>
                                        <p:attrNameLst>
                                          <p:attrName>style.visibility</p:attrName>
                                        </p:attrNameLst>
                                      </p:cBhvr>
                                      <p:to>
                                        <p:strVal val="visible"/>
                                      </p:to>
                                    </p:set>
                                    <p:anim calcmode="lin" valueType="num">
                                      <p:cBhvr additive="base">
                                        <p:cTn id="54" dur="500" fill="hold"/>
                                        <p:tgtEl>
                                          <p:spTgt spid="24581"/>
                                        </p:tgtEl>
                                        <p:attrNameLst>
                                          <p:attrName>ppt_x</p:attrName>
                                        </p:attrNameLst>
                                      </p:cBhvr>
                                      <p:tavLst>
                                        <p:tav tm="0">
                                          <p:val>
                                            <p:strVal val="0-#ppt_w/2"/>
                                          </p:val>
                                        </p:tav>
                                        <p:tav tm="100000">
                                          <p:val>
                                            <p:strVal val="#ppt_x"/>
                                          </p:val>
                                        </p:tav>
                                      </p:tavLst>
                                    </p:anim>
                                    <p:anim calcmode="lin" valueType="num">
                                      <p:cBhvr additive="base">
                                        <p:cTn id="55" dur="500" fill="hold"/>
                                        <p:tgtEl>
                                          <p:spTgt spid="2458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2"/>
                                            </p:cond>
                                          </p:stCondLst>
                                          <p:endCondLst>
                                            <p:cond evt="onStopAudio" delay="0">
                                              <p:tgtEl>
                                                <p:sldTgt/>
                                              </p:tgtEl>
                                            </p:cond>
                                          </p:endCondLst>
                                        </p:cTn>
                                        <p:tgtEl>
                                          <p:sndTgt r:embed="rId2" name="whoosh.wav"/>
                                        </p:tgtEl>
                                      </p:cMediaNode>
                                    </p:audio>
                                  </p:subTnLst>
                                </p:cTn>
                              </p:par>
                            </p:childTnLst>
                          </p:cTn>
                        </p:par>
                      </p:childTnLst>
                    </p:cTn>
                  </p:par>
                  <p:par>
                    <p:cTn id="56" fill="hold" nodeType="clickPar">
                      <p:stCondLst>
                        <p:cond delay="indefinite"/>
                      </p:stCondLst>
                      <p:childTnLst>
                        <p:par>
                          <p:cTn id="57" fill="hold" nodeType="withGroup">
                            <p:stCondLst>
                              <p:cond delay="0"/>
                            </p:stCondLst>
                            <p:childTnLst>
                              <p:par>
                                <p:cTn id="58" presetID="4" presetClass="entr" presetSubtype="32" fill="hold" grpId="0" nodeType="clickEffect">
                                  <p:stCondLst>
                                    <p:cond delay="0"/>
                                  </p:stCondLst>
                                  <p:childTnLst>
                                    <p:set>
                                      <p:cBhvr>
                                        <p:cTn id="59" dur="1" fill="hold">
                                          <p:stCondLst>
                                            <p:cond delay="0"/>
                                          </p:stCondLst>
                                        </p:cTn>
                                        <p:tgtEl>
                                          <p:spTgt spid="24582">
                                            <p:txEl>
                                              <p:pRg st="0" end="0"/>
                                            </p:txEl>
                                          </p:spTgt>
                                        </p:tgtEl>
                                        <p:attrNameLst>
                                          <p:attrName>style.visibility</p:attrName>
                                        </p:attrNameLst>
                                      </p:cBhvr>
                                      <p:to>
                                        <p:strVal val="visible"/>
                                      </p:to>
                                    </p:set>
                                    <p:animEffect transition="in" filter="box(out)">
                                      <p:cBhvr>
                                        <p:cTn id="60" dur="500"/>
                                        <p:tgtEl>
                                          <p:spTgt spid="24582">
                                            <p:txEl>
                                              <p:pRg st="0" end="0"/>
                                            </p:txEl>
                                          </p:spTgt>
                                        </p:tgtEl>
                                      </p:cBhvr>
                                    </p:animEffect>
                                  </p:childTnLst>
                                  <p:subTnLst>
                                    <p:audio>
                                      <p:cMediaNode>
                                        <p:cTn display="0" masterRel="sameClick">
                                          <p:stCondLst>
                                            <p:cond evt="begin" delay="0">
                                              <p:tn val="58"/>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nimBg="1" autoUpdateAnimBg="0"/>
      <p:bldP spid="24580" grpId="0" animBg="1"/>
      <p:bldP spid="24581" grpId="0" animBg="1"/>
      <p:bldP spid="24582" grpId="0" build="p" autoUpdateAnimBg="0"/>
      <p:bldP spid="24583" grpId="0" animBg="1"/>
      <p:bldP spid="24584" grpId="0" animBg="1" autoUpdateAnimBg="0"/>
      <p:bldP spid="24585" grpId="0" animBg="1" autoUpdateAnimBg="0"/>
      <p:bldP spid="24586" grpId="0" animBg="1" autoUpdateAnimBg="0"/>
      <p:bldP spid="24587" grpId="0" animBg="1" autoUpdateAnimBg="0"/>
      <p:bldP spid="24588" grpId="0" animBg="1" autoUpdateAnimBg="0"/>
      <p:bldP spid="24589"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WordArt 5"/>
          <p:cNvSpPr>
            <a:spLocks noChangeArrowheads="1" noChangeShapeType="1" noTextEdit="1"/>
          </p:cNvSpPr>
          <p:nvPr/>
        </p:nvSpPr>
        <p:spPr bwMode="auto">
          <a:xfrm>
            <a:off x="533400" y="114300"/>
            <a:ext cx="3733800" cy="876300"/>
          </a:xfrm>
          <a:prstGeom prst="rect">
            <a:avLst/>
          </a:prstGeom>
        </p:spPr>
        <p:txBody>
          <a:bodyPr wrap="none" fromWordArt="1">
            <a:prstTxWarp prst="textPlain">
              <a:avLst>
                <a:gd name="adj" fmla="val 50000"/>
              </a:avLst>
            </a:prstTxWarp>
          </a:bodyPr>
          <a:lstStyle/>
          <a:p>
            <a:pPr algn="ctr"/>
            <a:r>
              <a:rPr lang="en-US" sz="3600" kern="10">
                <a:ln w="57150">
                  <a:solidFill>
                    <a:schemeClr val="bg2"/>
                  </a:solidFill>
                  <a:round/>
                  <a:headEnd/>
                  <a:tailEnd/>
                </a:ln>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8"/>
                    </a:srgbClr>
                  </a:outerShdw>
                </a:effectLst>
                <a:latin typeface="Impact"/>
                <a:ea typeface="Impact"/>
                <a:cs typeface="Impact"/>
              </a:rPr>
              <a:t>Metode Angket</a:t>
            </a:r>
          </a:p>
        </p:txBody>
      </p:sp>
      <p:sp>
        <p:nvSpPr>
          <p:cNvPr id="16387" name="Text Box 6"/>
          <p:cNvSpPr txBox="1">
            <a:spLocks noChangeArrowheads="1"/>
          </p:cNvSpPr>
          <p:nvPr/>
        </p:nvSpPr>
        <p:spPr bwMode="auto">
          <a:xfrm>
            <a:off x="457200" y="1327150"/>
            <a:ext cx="8610600" cy="1187450"/>
          </a:xfrm>
          <a:prstGeom prst="rect">
            <a:avLst/>
          </a:prstGeom>
          <a:ln/>
          <a:extLst>
            <a:ext uri="{91240B29-F687-4f45-9708-019B960494DF}">
              <a14:hiddenLine xmlns:a14="http://schemas.microsoft.com/office/drawing/2010/main" xmlns="" w="9525">
                <a:solidFill>
                  <a:srgbClr val="000000"/>
                </a:solidFill>
                <a:miter lim="800000"/>
                <a:headEnd/>
                <a:tailEnd/>
              </a14:hiddenLine>
            </a:ext>
          </a:extLst>
        </p:spPr>
        <p:style>
          <a:lnRef idx="2">
            <a:schemeClr val="accent3"/>
          </a:lnRef>
          <a:fillRef idx="1">
            <a:schemeClr val="lt1"/>
          </a:fillRef>
          <a:effectRef idx="0">
            <a:schemeClr val="accent3"/>
          </a:effectRef>
          <a:fontRef idx="minor">
            <a:schemeClr val="dk1"/>
          </a:fontRef>
        </p:style>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dirty="0" err="1">
                <a:cs typeface="Times New Roman" charset="0"/>
              </a:rPr>
              <a:t>Kuesioner</a:t>
            </a:r>
            <a:r>
              <a:rPr lang="en-US" b="1" i="0" dirty="0">
                <a:cs typeface="Times New Roman" charset="0"/>
              </a:rPr>
              <a:t>/</a:t>
            </a:r>
            <a:r>
              <a:rPr lang="en-US" b="1" i="0" dirty="0" err="1">
                <a:cs typeface="Times New Roman" charset="0"/>
              </a:rPr>
              <a:t>angket</a:t>
            </a:r>
            <a:r>
              <a:rPr lang="en-US" b="1" i="0" dirty="0">
                <a:cs typeface="Times New Roman" charset="0"/>
              </a:rPr>
              <a:t> </a:t>
            </a:r>
            <a:r>
              <a:rPr lang="en-US" b="1" i="0" dirty="0" err="1">
                <a:cs typeface="Times New Roman" charset="0"/>
              </a:rPr>
              <a:t>adalah</a:t>
            </a:r>
            <a:r>
              <a:rPr lang="en-US" b="1" i="0" dirty="0">
                <a:cs typeface="Times New Roman" charset="0"/>
              </a:rPr>
              <a:t> </a:t>
            </a:r>
            <a:r>
              <a:rPr lang="en-US" b="1" i="0" dirty="0" err="1">
                <a:cs typeface="Times New Roman" charset="0"/>
              </a:rPr>
              <a:t>sejumlah</a:t>
            </a:r>
            <a:r>
              <a:rPr lang="en-US" b="1" i="0" dirty="0">
                <a:cs typeface="Times New Roman" charset="0"/>
              </a:rPr>
              <a:t> </a:t>
            </a:r>
            <a:r>
              <a:rPr lang="en-US" b="1" i="0" dirty="0" err="1">
                <a:cs typeface="Times New Roman" charset="0"/>
              </a:rPr>
              <a:t>pertanyaan</a:t>
            </a:r>
            <a:r>
              <a:rPr lang="en-US" b="1" i="0" dirty="0">
                <a:cs typeface="Times New Roman" charset="0"/>
              </a:rPr>
              <a:t> </a:t>
            </a:r>
            <a:r>
              <a:rPr lang="en-US" b="1" i="0" dirty="0" err="1">
                <a:cs typeface="Times New Roman" charset="0"/>
              </a:rPr>
              <a:t>tertulis</a:t>
            </a:r>
            <a:r>
              <a:rPr lang="en-US" b="1" i="0" dirty="0">
                <a:cs typeface="Times New Roman" charset="0"/>
              </a:rPr>
              <a:t> yang </a:t>
            </a:r>
            <a:r>
              <a:rPr lang="en-US" b="1" i="0" dirty="0" err="1">
                <a:cs typeface="Times New Roman" charset="0"/>
              </a:rPr>
              <a:t>digunakan</a:t>
            </a:r>
            <a:r>
              <a:rPr lang="en-US" b="1" i="0" dirty="0">
                <a:cs typeface="Times New Roman" charset="0"/>
              </a:rPr>
              <a:t> </a:t>
            </a:r>
            <a:r>
              <a:rPr lang="en-US" b="1" i="0" dirty="0" err="1">
                <a:cs typeface="Times New Roman" charset="0"/>
              </a:rPr>
              <a:t>untuk</a:t>
            </a:r>
            <a:r>
              <a:rPr lang="en-US" b="1" i="0" dirty="0">
                <a:cs typeface="Times New Roman" charset="0"/>
              </a:rPr>
              <a:t> </a:t>
            </a:r>
            <a:r>
              <a:rPr lang="en-US" b="1" i="0" dirty="0" err="1">
                <a:cs typeface="Times New Roman" charset="0"/>
              </a:rPr>
              <a:t>memperoleh</a:t>
            </a:r>
            <a:r>
              <a:rPr lang="en-US" b="1" i="0" dirty="0">
                <a:cs typeface="Times New Roman" charset="0"/>
              </a:rPr>
              <a:t> </a:t>
            </a:r>
            <a:r>
              <a:rPr lang="en-US" b="1" i="0" dirty="0" err="1">
                <a:cs typeface="Times New Roman" charset="0"/>
              </a:rPr>
              <a:t>informasi</a:t>
            </a:r>
            <a:r>
              <a:rPr lang="en-US" b="1" i="0" dirty="0">
                <a:cs typeface="Times New Roman" charset="0"/>
              </a:rPr>
              <a:t> </a:t>
            </a:r>
            <a:r>
              <a:rPr lang="en-US" b="1" i="0" dirty="0" err="1">
                <a:cs typeface="Times New Roman" charset="0"/>
              </a:rPr>
              <a:t>dari</a:t>
            </a:r>
            <a:r>
              <a:rPr lang="en-US" b="1" i="0" dirty="0">
                <a:cs typeface="Times New Roman" charset="0"/>
              </a:rPr>
              <a:t> </a:t>
            </a:r>
            <a:r>
              <a:rPr lang="en-US" b="1" i="0" dirty="0" err="1">
                <a:cs typeface="Times New Roman" charset="0"/>
              </a:rPr>
              <a:t>responden</a:t>
            </a:r>
            <a:r>
              <a:rPr lang="en-US" b="1" i="0" dirty="0">
                <a:cs typeface="Times New Roman" charset="0"/>
              </a:rPr>
              <a:t> </a:t>
            </a:r>
            <a:r>
              <a:rPr lang="en-US" b="1" i="0" dirty="0" err="1">
                <a:cs typeface="Times New Roman" charset="0"/>
              </a:rPr>
              <a:t>dalam</a:t>
            </a:r>
            <a:r>
              <a:rPr lang="en-US" b="1" i="0" dirty="0">
                <a:cs typeface="Times New Roman" charset="0"/>
              </a:rPr>
              <a:t> </a:t>
            </a:r>
            <a:r>
              <a:rPr lang="en-US" b="1" i="0" dirty="0" err="1">
                <a:cs typeface="Times New Roman" charset="0"/>
              </a:rPr>
              <a:t>arti</a:t>
            </a:r>
            <a:r>
              <a:rPr lang="en-US" b="1" i="0" dirty="0">
                <a:cs typeface="Times New Roman" charset="0"/>
              </a:rPr>
              <a:t> </a:t>
            </a:r>
            <a:r>
              <a:rPr lang="en-US" b="1" i="0" dirty="0" err="1">
                <a:cs typeface="Times New Roman" charset="0"/>
              </a:rPr>
              <a:t>laporan</a:t>
            </a:r>
            <a:r>
              <a:rPr lang="en-US" b="1" i="0" dirty="0">
                <a:cs typeface="Times New Roman" charset="0"/>
              </a:rPr>
              <a:t> </a:t>
            </a:r>
            <a:r>
              <a:rPr lang="en-US" b="1" i="0" dirty="0" err="1">
                <a:cs typeface="Times New Roman" charset="0"/>
              </a:rPr>
              <a:t>tentang</a:t>
            </a:r>
            <a:r>
              <a:rPr lang="en-US" b="1" i="0" dirty="0">
                <a:cs typeface="Times New Roman" charset="0"/>
              </a:rPr>
              <a:t> </a:t>
            </a:r>
            <a:r>
              <a:rPr lang="en-US" b="1" i="0" dirty="0" err="1">
                <a:cs typeface="Times New Roman" charset="0"/>
              </a:rPr>
              <a:t>pribadinya</a:t>
            </a:r>
            <a:r>
              <a:rPr lang="en-US" b="1" i="0" dirty="0">
                <a:cs typeface="Times New Roman" charset="0"/>
              </a:rPr>
              <a:t>, </a:t>
            </a:r>
            <a:r>
              <a:rPr lang="en-US" b="1" i="0" dirty="0" err="1">
                <a:cs typeface="Times New Roman" charset="0"/>
              </a:rPr>
              <a:t>atau</a:t>
            </a:r>
            <a:r>
              <a:rPr lang="en-US" b="1" i="0" dirty="0">
                <a:cs typeface="Times New Roman" charset="0"/>
              </a:rPr>
              <a:t> </a:t>
            </a:r>
            <a:r>
              <a:rPr lang="en-US" b="1" i="0" dirty="0" err="1">
                <a:cs typeface="Times New Roman" charset="0"/>
              </a:rPr>
              <a:t>hal-hal</a:t>
            </a:r>
            <a:r>
              <a:rPr lang="en-US" b="1" i="0" dirty="0">
                <a:cs typeface="Times New Roman" charset="0"/>
              </a:rPr>
              <a:t> yang </a:t>
            </a:r>
            <a:r>
              <a:rPr lang="en-US" b="1" i="0" dirty="0" err="1">
                <a:cs typeface="Times New Roman" charset="0"/>
              </a:rPr>
              <a:t>diketahui</a:t>
            </a:r>
            <a:r>
              <a:rPr lang="en-US" b="1" i="0" dirty="0"/>
              <a:t> </a:t>
            </a:r>
          </a:p>
        </p:txBody>
      </p:sp>
      <p:sp>
        <p:nvSpPr>
          <p:cNvPr id="16388" name="Line 7"/>
          <p:cNvSpPr>
            <a:spLocks noChangeShapeType="1"/>
          </p:cNvSpPr>
          <p:nvPr/>
        </p:nvSpPr>
        <p:spPr bwMode="auto">
          <a:xfrm>
            <a:off x="2362200" y="762000"/>
            <a:ext cx="0" cy="609600"/>
          </a:xfrm>
          <a:prstGeom prst="line">
            <a:avLst/>
          </a:prstGeom>
          <a:noFill/>
          <a:ln w="76200">
            <a:solidFill>
              <a:schemeClr val="folHlink"/>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16389" name="AutoShape 8"/>
          <p:cNvSpPr>
            <a:spLocks noChangeArrowheads="1"/>
          </p:cNvSpPr>
          <p:nvPr/>
        </p:nvSpPr>
        <p:spPr bwMode="auto">
          <a:xfrm>
            <a:off x="533400" y="2819400"/>
            <a:ext cx="2057400" cy="762000"/>
          </a:xfrm>
          <a:prstGeom prst="flowChartDocumen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r>
              <a:rPr lang="en-US" sz="2800" b="1" i="0"/>
              <a:t>Jenis Angket</a:t>
            </a:r>
          </a:p>
        </p:txBody>
      </p:sp>
      <p:sp>
        <p:nvSpPr>
          <p:cNvPr id="16390" name="Text Box 9"/>
          <p:cNvSpPr txBox="1">
            <a:spLocks noChangeArrowheads="1"/>
          </p:cNvSpPr>
          <p:nvPr/>
        </p:nvSpPr>
        <p:spPr bwMode="auto">
          <a:xfrm>
            <a:off x="3733800" y="2895600"/>
            <a:ext cx="4724400" cy="3233738"/>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Tx/>
              <a:buChar char="-"/>
            </a:pPr>
            <a:r>
              <a:rPr lang="en-US" b="1" i="0" dirty="0" err="1">
                <a:cs typeface="Times New Roman" charset="0"/>
              </a:rPr>
              <a:t>Kuesioner</a:t>
            </a:r>
            <a:r>
              <a:rPr lang="en-US" b="1" i="0" dirty="0">
                <a:cs typeface="Times New Roman" charset="0"/>
              </a:rPr>
              <a:t> </a:t>
            </a:r>
            <a:r>
              <a:rPr lang="en-US" b="1" i="0" dirty="0" err="1">
                <a:cs typeface="Times New Roman" charset="0"/>
              </a:rPr>
              <a:t>terbuka</a:t>
            </a:r>
            <a:r>
              <a:rPr lang="en-US" b="1" i="0" dirty="0"/>
              <a:t> </a:t>
            </a:r>
          </a:p>
          <a:p>
            <a:pPr eaLnBrk="1" hangingPunct="1">
              <a:spcBef>
                <a:spcPct val="50000"/>
              </a:spcBef>
              <a:buFontTx/>
              <a:buChar char="-"/>
            </a:pPr>
            <a:r>
              <a:rPr lang="en-US" b="1" i="0" dirty="0" err="1">
                <a:cs typeface="Times New Roman" charset="0"/>
              </a:rPr>
              <a:t>Kuesioner</a:t>
            </a:r>
            <a:r>
              <a:rPr lang="en-US" b="1" i="0" dirty="0">
                <a:cs typeface="Times New Roman" charset="0"/>
              </a:rPr>
              <a:t> </a:t>
            </a:r>
            <a:r>
              <a:rPr lang="en-US" b="1" i="0" dirty="0" err="1">
                <a:cs typeface="Times New Roman" charset="0"/>
              </a:rPr>
              <a:t>tertutup</a:t>
            </a:r>
            <a:r>
              <a:rPr lang="en-US" b="1" i="0" dirty="0"/>
              <a:t> </a:t>
            </a:r>
          </a:p>
          <a:p>
            <a:pPr eaLnBrk="1" hangingPunct="1">
              <a:spcBef>
                <a:spcPct val="50000"/>
              </a:spcBef>
              <a:buFontTx/>
              <a:buChar char="-"/>
            </a:pPr>
            <a:r>
              <a:rPr lang="sv-SE" b="1" i="0" dirty="0">
                <a:cs typeface="Times New Roman" charset="0"/>
              </a:rPr>
              <a:t>Kuesioner langsung</a:t>
            </a:r>
            <a:r>
              <a:rPr lang="en-US" b="1" i="0" dirty="0"/>
              <a:t> </a:t>
            </a:r>
          </a:p>
          <a:p>
            <a:pPr eaLnBrk="1" hangingPunct="1">
              <a:spcBef>
                <a:spcPct val="50000"/>
              </a:spcBef>
              <a:buFontTx/>
              <a:buChar char="-"/>
            </a:pPr>
            <a:r>
              <a:rPr lang="sv-SE" b="1" i="0" dirty="0">
                <a:cs typeface="Times New Roman" charset="0"/>
              </a:rPr>
              <a:t>Kuesioner tidak langsung</a:t>
            </a:r>
            <a:r>
              <a:rPr lang="en-US" b="1" i="0" dirty="0"/>
              <a:t> </a:t>
            </a:r>
          </a:p>
          <a:p>
            <a:pPr eaLnBrk="1" hangingPunct="1">
              <a:spcBef>
                <a:spcPct val="50000"/>
              </a:spcBef>
              <a:buFontTx/>
              <a:buChar char="-"/>
            </a:pPr>
            <a:r>
              <a:rPr lang="sv-SE" b="1" i="0" dirty="0">
                <a:cs typeface="Times New Roman" charset="0"/>
              </a:rPr>
              <a:t>Rating scale (skala bertingkat) </a:t>
            </a:r>
          </a:p>
          <a:p>
            <a:pPr eaLnBrk="1" hangingPunct="1">
              <a:spcBef>
                <a:spcPct val="50000"/>
              </a:spcBef>
              <a:buFontTx/>
              <a:buChar char="-"/>
            </a:pPr>
            <a:r>
              <a:rPr lang="sv-SE" b="1" i="0" dirty="0">
                <a:cs typeface="Times New Roman" charset="0"/>
              </a:rPr>
              <a:t>Chek list </a:t>
            </a:r>
            <a:endParaRPr lang="en-US" b="1" i="0" dirty="0">
              <a:cs typeface="Times New Roman" charset="0"/>
            </a:endParaRPr>
          </a:p>
        </p:txBody>
      </p:sp>
      <p:sp>
        <p:nvSpPr>
          <p:cNvPr id="16391" name="Line 10"/>
          <p:cNvSpPr>
            <a:spLocks noChangeShapeType="1"/>
          </p:cNvSpPr>
          <p:nvPr/>
        </p:nvSpPr>
        <p:spPr bwMode="auto">
          <a:xfrm>
            <a:off x="2667000" y="3200400"/>
            <a:ext cx="1066800" cy="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Tree>
    <p:extLst>
      <p:ext uri="{BB962C8B-B14F-4D97-AF65-F5344CB8AC3E}">
        <p14:creationId xmlns:p14="http://schemas.microsoft.com/office/powerpoint/2010/main" xmlns="" val="235807765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9"/>
                                        </p:tgtEl>
                                        <p:attrNameLst>
                                          <p:attrName>style.visibility</p:attrName>
                                        </p:attrNameLst>
                                      </p:cBhvr>
                                      <p:to>
                                        <p:strVal val="visible"/>
                                      </p:to>
                                    </p:set>
                                    <p:anim calcmode="lin" valueType="num">
                                      <p:cBhvr additive="base">
                                        <p:cTn id="7" dur="500" fill="hold"/>
                                        <p:tgtEl>
                                          <p:spTgt spid="6149"/>
                                        </p:tgtEl>
                                        <p:attrNameLst>
                                          <p:attrName>ppt_x</p:attrName>
                                        </p:attrNameLst>
                                      </p:cBhvr>
                                      <p:tavLst>
                                        <p:tav tm="0">
                                          <p:val>
                                            <p:strVal val="0-#ppt_w/2"/>
                                          </p:val>
                                        </p:tav>
                                        <p:tav tm="100000">
                                          <p:val>
                                            <p:strVal val="#ppt_x"/>
                                          </p:val>
                                        </p:tav>
                                      </p:tavLst>
                                    </p:anim>
                                    <p:anim calcmode="lin" valueType="num">
                                      <p:cBhvr additive="base">
                                        <p:cTn id="8" dur="500" fill="hold"/>
                                        <p:tgtEl>
                                          <p:spTgt spid="614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0" y="0"/>
            <a:ext cx="4495800" cy="6858000"/>
          </a:xfrm>
          <a:prstGeom prst="rect">
            <a:avLst/>
          </a:prstGeom>
          <a:solidFill>
            <a:srgbClr val="003300"/>
          </a:solidFill>
          <a:ln w="9525">
            <a:solidFill>
              <a:schemeClr val="tx1"/>
            </a:solidFill>
            <a:miter lim="800000"/>
            <a:headEnd/>
            <a:tailEnd/>
          </a:ln>
        </p:spPr>
        <p:txBody>
          <a:bodyPr wrap="none" anchor="ctr"/>
          <a:lstStyle/>
          <a:p>
            <a:endParaRPr lang="en-US"/>
          </a:p>
        </p:txBody>
      </p:sp>
      <p:sp>
        <p:nvSpPr>
          <p:cNvPr id="17411" name="Rectangle 5"/>
          <p:cNvSpPr>
            <a:spLocks noChangeArrowheads="1"/>
          </p:cNvSpPr>
          <p:nvPr/>
        </p:nvSpPr>
        <p:spPr bwMode="auto">
          <a:xfrm>
            <a:off x="4495800" y="0"/>
            <a:ext cx="4648200" cy="6858000"/>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17412" name="Text Box 6"/>
          <p:cNvSpPr txBox="1">
            <a:spLocks noChangeArrowheads="1"/>
          </p:cNvSpPr>
          <p:nvPr/>
        </p:nvSpPr>
        <p:spPr bwMode="auto">
          <a:xfrm>
            <a:off x="609600" y="152400"/>
            <a:ext cx="3429000" cy="52863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sz="2800" b="1" i="0">
                <a:solidFill>
                  <a:srgbClr val="0099CC"/>
                </a:solidFill>
              </a:rPr>
              <a:t>Kelebihan Angket</a:t>
            </a:r>
          </a:p>
        </p:txBody>
      </p:sp>
      <p:sp>
        <p:nvSpPr>
          <p:cNvPr id="17413" name="Text Box 7"/>
          <p:cNvSpPr txBox="1">
            <a:spLocks noChangeArrowheads="1"/>
          </p:cNvSpPr>
          <p:nvPr/>
        </p:nvSpPr>
        <p:spPr bwMode="auto">
          <a:xfrm>
            <a:off x="304800" y="838200"/>
            <a:ext cx="3962400" cy="7029450"/>
          </a:xfrm>
          <a:prstGeom prst="rect">
            <a:avLst/>
          </a:prstGeom>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accent6"/>
          </a:lnRef>
          <a:fillRef idx="1">
            <a:schemeClr val="lt1"/>
          </a:fillRef>
          <a:effectRef idx="0">
            <a:schemeClr val="accent6"/>
          </a:effectRef>
          <a:fontRef idx="minor">
            <a:schemeClr val="dk1"/>
          </a:fontRef>
        </p:style>
        <p:txBody>
          <a:bodyPr>
            <a:spAutoFit/>
          </a:bodyPr>
          <a:lstStyle>
            <a:lvl1pPr marL="457200" indent="-457200"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Tx/>
              <a:buAutoNum type="arabicPeriod"/>
            </a:pPr>
            <a:r>
              <a:rPr lang="en-US" b="1" i="0" dirty="0" err="1">
                <a:cs typeface="Times New Roman" charset="0"/>
              </a:rPr>
              <a:t>Tidak</a:t>
            </a:r>
            <a:r>
              <a:rPr lang="en-US" b="1" i="0" dirty="0">
                <a:cs typeface="Times New Roman" charset="0"/>
              </a:rPr>
              <a:t> </a:t>
            </a:r>
            <a:r>
              <a:rPr lang="en-US" b="1" i="0" dirty="0" err="1">
                <a:cs typeface="Times New Roman" charset="0"/>
              </a:rPr>
              <a:t>memerlukan</a:t>
            </a:r>
            <a:r>
              <a:rPr lang="en-US" b="1" i="0" dirty="0">
                <a:cs typeface="Times New Roman" charset="0"/>
              </a:rPr>
              <a:t> </a:t>
            </a:r>
            <a:r>
              <a:rPr lang="en-US" b="1" i="0" dirty="0" err="1">
                <a:cs typeface="Times New Roman" charset="0"/>
              </a:rPr>
              <a:t>hadirnya</a:t>
            </a:r>
            <a:r>
              <a:rPr lang="en-US" b="1" i="0" dirty="0">
                <a:cs typeface="Times New Roman" charset="0"/>
              </a:rPr>
              <a:t> </a:t>
            </a:r>
            <a:r>
              <a:rPr lang="en-US" b="1" i="0" dirty="0" err="1">
                <a:cs typeface="Times New Roman" charset="0"/>
              </a:rPr>
              <a:t>peneliti</a:t>
            </a:r>
            <a:r>
              <a:rPr lang="en-US" b="1" i="0" dirty="0">
                <a:cs typeface="Times New Roman" charset="0"/>
              </a:rPr>
              <a:t>.</a:t>
            </a:r>
          </a:p>
          <a:p>
            <a:pPr eaLnBrk="1" hangingPunct="1">
              <a:spcBef>
                <a:spcPct val="50000"/>
              </a:spcBef>
              <a:buFontTx/>
              <a:buAutoNum type="arabicPeriod"/>
            </a:pPr>
            <a:r>
              <a:rPr lang="en-US" b="1" i="0" dirty="0" err="1">
                <a:cs typeface="Times New Roman" charset="0"/>
              </a:rPr>
              <a:t>Dapat</a:t>
            </a:r>
            <a:r>
              <a:rPr lang="en-US" b="1" i="0" dirty="0">
                <a:cs typeface="Times New Roman" charset="0"/>
              </a:rPr>
              <a:t> </a:t>
            </a:r>
            <a:r>
              <a:rPr lang="en-US" b="1" i="0" dirty="0" err="1">
                <a:cs typeface="Times New Roman" charset="0"/>
              </a:rPr>
              <a:t>dibagikan</a:t>
            </a:r>
            <a:r>
              <a:rPr lang="en-US" b="1" i="0" dirty="0">
                <a:cs typeface="Times New Roman" charset="0"/>
              </a:rPr>
              <a:t> </a:t>
            </a:r>
            <a:r>
              <a:rPr lang="en-US" b="1" i="0" dirty="0" err="1">
                <a:cs typeface="Times New Roman" charset="0"/>
              </a:rPr>
              <a:t>secara</a:t>
            </a:r>
            <a:r>
              <a:rPr lang="en-US" b="1" i="0" dirty="0">
                <a:cs typeface="Times New Roman" charset="0"/>
              </a:rPr>
              <a:t> </a:t>
            </a:r>
            <a:r>
              <a:rPr lang="en-US" b="1" i="0" dirty="0" err="1">
                <a:cs typeface="Times New Roman" charset="0"/>
              </a:rPr>
              <a:t>serentak</a:t>
            </a:r>
            <a:r>
              <a:rPr lang="en-US" b="1" i="0" dirty="0">
                <a:cs typeface="Times New Roman" charset="0"/>
              </a:rPr>
              <a:t> </a:t>
            </a:r>
            <a:r>
              <a:rPr lang="en-US" b="1" i="0" dirty="0" err="1">
                <a:cs typeface="Times New Roman" charset="0"/>
              </a:rPr>
              <a:t>kepada</a:t>
            </a:r>
            <a:r>
              <a:rPr lang="en-US" b="1" i="0" dirty="0">
                <a:cs typeface="Times New Roman" charset="0"/>
              </a:rPr>
              <a:t> </a:t>
            </a:r>
            <a:r>
              <a:rPr lang="en-US" b="1" i="0" dirty="0" err="1">
                <a:cs typeface="Times New Roman" charset="0"/>
              </a:rPr>
              <a:t>responden</a:t>
            </a:r>
            <a:r>
              <a:rPr lang="en-US" b="1" i="0" dirty="0">
                <a:cs typeface="Times New Roman" charset="0"/>
              </a:rPr>
              <a:t> </a:t>
            </a:r>
          </a:p>
          <a:p>
            <a:pPr eaLnBrk="1" hangingPunct="1">
              <a:spcBef>
                <a:spcPct val="50000"/>
              </a:spcBef>
              <a:buFontTx/>
              <a:buAutoNum type="arabicPeriod"/>
            </a:pPr>
            <a:r>
              <a:rPr lang="en-US" b="1" i="0" dirty="0" err="1">
                <a:cs typeface="Times New Roman" charset="0"/>
              </a:rPr>
              <a:t>Dapat</a:t>
            </a:r>
            <a:r>
              <a:rPr lang="en-US" b="1" i="0" dirty="0">
                <a:cs typeface="Times New Roman" charset="0"/>
              </a:rPr>
              <a:t> </a:t>
            </a:r>
            <a:r>
              <a:rPr lang="en-US" b="1" i="0" dirty="0" err="1">
                <a:cs typeface="Times New Roman" charset="0"/>
              </a:rPr>
              <a:t>dijawab</a:t>
            </a:r>
            <a:r>
              <a:rPr lang="en-US" b="1" i="0" dirty="0">
                <a:cs typeface="Times New Roman" charset="0"/>
              </a:rPr>
              <a:t> </a:t>
            </a:r>
            <a:r>
              <a:rPr lang="en-US" b="1" i="0" dirty="0" err="1">
                <a:cs typeface="Times New Roman" charset="0"/>
              </a:rPr>
              <a:t>oleh</a:t>
            </a:r>
            <a:r>
              <a:rPr lang="en-US" b="1" i="0" dirty="0">
                <a:cs typeface="Times New Roman" charset="0"/>
              </a:rPr>
              <a:t> </a:t>
            </a:r>
            <a:r>
              <a:rPr lang="en-US" b="1" i="0" dirty="0" err="1">
                <a:cs typeface="Times New Roman" charset="0"/>
              </a:rPr>
              <a:t>responden</a:t>
            </a:r>
            <a:r>
              <a:rPr lang="en-US" b="1" i="0" dirty="0">
                <a:cs typeface="Times New Roman" charset="0"/>
              </a:rPr>
              <a:t> </a:t>
            </a:r>
            <a:r>
              <a:rPr lang="en-US" b="1" i="0" dirty="0" err="1">
                <a:cs typeface="Times New Roman" charset="0"/>
              </a:rPr>
              <a:t>menurut</a:t>
            </a:r>
            <a:r>
              <a:rPr lang="en-US" b="1" i="0" dirty="0">
                <a:cs typeface="Times New Roman" charset="0"/>
              </a:rPr>
              <a:t> </a:t>
            </a:r>
            <a:r>
              <a:rPr lang="en-US" b="1" i="0" dirty="0" err="1">
                <a:cs typeface="Times New Roman" charset="0"/>
              </a:rPr>
              <a:t>kecepatannya</a:t>
            </a:r>
            <a:r>
              <a:rPr lang="en-US" b="1" i="0" dirty="0">
                <a:cs typeface="Times New Roman" charset="0"/>
              </a:rPr>
              <a:t> </a:t>
            </a:r>
            <a:r>
              <a:rPr lang="en-US" b="1" i="0" dirty="0" err="1">
                <a:cs typeface="Times New Roman" charset="0"/>
              </a:rPr>
              <a:t>masing-masing</a:t>
            </a:r>
            <a:r>
              <a:rPr lang="en-US" b="1" i="0" dirty="0">
                <a:cs typeface="Times New Roman" charset="0"/>
              </a:rPr>
              <a:t> </a:t>
            </a:r>
          </a:p>
          <a:p>
            <a:pPr eaLnBrk="1" hangingPunct="1">
              <a:spcBef>
                <a:spcPct val="50000"/>
              </a:spcBef>
              <a:buFontTx/>
              <a:buAutoNum type="arabicPeriod"/>
            </a:pPr>
            <a:r>
              <a:rPr lang="en-US" b="1" i="0" dirty="0" err="1">
                <a:cs typeface="Times New Roman" charset="0"/>
              </a:rPr>
              <a:t>Dapat</a:t>
            </a:r>
            <a:r>
              <a:rPr lang="en-US" b="1" i="0" dirty="0">
                <a:cs typeface="Times New Roman" charset="0"/>
              </a:rPr>
              <a:t> </a:t>
            </a:r>
            <a:r>
              <a:rPr lang="en-US" b="1" i="0" dirty="0" err="1">
                <a:cs typeface="Times New Roman" charset="0"/>
              </a:rPr>
              <a:t>dibuat</a:t>
            </a:r>
            <a:r>
              <a:rPr lang="en-US" b="1" i="0" dirty="0">
                <a:cs typeface="Times New Roman" charset="0"/>
              </a:rPr>
              <a:t> </a:t>
            </a:r>
            <a:r>
              <a:rPr lang="en-US" b="1" i="0" dirty="0" err="1">
                <a:cs typeface="Times New Roman" charset="0"/>
              </a:rPr>
              <a:t>anonim</a:t>
            </a:r>
            <a:r>
              <a:rPr lang="en-US" b="1" i="0" dirty="0">
                <a:cs typeface="Times New Roman" charset="0"/>
              </a:rPr>
              <a:t> </a:t>
            </a:r>
            <a:r>
              <a:rPr lang="en-US" b="1" i="0" dirty="0" err="1">
                <a:cs typeface="Times New Roman" charset="0"/>
              </a:rPr>
              <a:t>sehingga</a:t>
            </a:r>
            <a:r>
              <a:rPr lang="en-US" b="1" i="0" dirty="0">
                <a:cs typeface="Times New Roman" charset="0"/>
              </a:rPr>
              <a:t> </a:t>
            </a:r>
            <a:r>
              <a:rPr lang="en-US" b="1" i="0" dirty="0" err="1">
                <a:cs typeface="Times New Roman" charset="0"/>
              </a:rPr>
              <a:t>responden</a:t>
            </a:r>
            <a:r>
              <a:rPr lang="en-US" b="1" i="0" dirty="0">
                <a:cs typeface="Times New Roman" charset="0"/>
              </a:rPr>
              <a:t> </a:t>
            </a:r>
            <a:r>
              <a:rPr lang="en-US" b="1" i="0" dirty="0" err="1">
                <a:cs typeface="Times New Roman" charset="0"/>
              </a:rPr>
              <a:t>bebas</a:t>
            </a:r>
            <a:r>
              <a:rPr lang="en-US" b="1" i="0" dirty="0">
                <a:cs typeface="Times New Roman" charset="0"/>
              </a:rPr>
              <a:t>, </a:t>
            </a:r>
            <a:r>
              <a:rPr lang="en-US" b="1" i="0" dirty="0" err="1">
                <a:cs typeface="Times New Roman" charset="0"/>
              </a:rPr>
              <a:t>jujur</a:t>
            </a:r>
            <a:r>
              <a:rPr lang="en-US" b="1" i="0" dirty="0">
                <a:cs typeface="Times New Roman" charset="0"/>
              </a:rPr>
              <a:t> </a:t>
            </a:r>
            <a:r>
              <a:rPr lang="en-US" b="1" i="0" dirty="0" err="1">
                <a:cs typeface="Times New Roman" charset="0"/>
              </a:rPr>
              <a:t>dan</a:t>
            </a:r>
            <a:r>
              <a:rPr lang="en-US" b="1" i="0" dirty="0">
                <a:cs typeface="Times New Roman" charset="0"/>
              </a:rPr>
              <a:t> </a:t>
            </a:r>
            <a:r>
              <a:rPr lang="en-US" b="1" i="0" dirty="0" err="1">
                <a:cs typeface="Times New Roman" charset="0"/>
              </a:rPr>
              <a:t>tidak</a:t>
            </a:r>
            <a:r>
              <a:rPr lang="en-US" b="1" i="0" dirty="0">
                <a:cs typeface="Times New Roman" charset="0"/>
              </a:rPr>
              <a:t> </a:t>
            </a:r>
            <a:r>
              <a:rPr lang="en-US" b="1" i="0" dirty="0" err="1">
                <a:cs typeface="Times New Roman" charset="0"/>
              </a:rPr>
              <a:t>malu-malu</a:t>
            </a:r>
            <a:r>
              <a:rPr lang="en-US" b="1" i="0" dirty="0">
                <a:cs typeface="Times New Roman" charset="0"/>
              </a:rPr>
              <a:t> </a:t>
            </a:r>
            <a:r>
              <a:rPr lang="en-US" b="1" i="0" dirty="0" err="1">
                <a:cs typeface="Times New Roman" charset="0"/>
              </a:rPr>
              <a:t>menjawab</a:t>
            </a:r>
            <a:r>
              <a:rPr lang="en-US" b="1" i="0" dirty="0">
                <a:cs typeface="Times New Roman" charset="0"/>
              </a:rPr>
              <a:t> </a:t>
            </a:r>
          </a:p>
          <a:p>
            <a:pPr eaLnBrk="1" hangingPunct="1">
              <a:spcBef>
                <a:spcPct val="50000"/>
              </a:spcBef>
              <a:buFontTx/>
              <a:buAutoNum type="arabicPeriod"/>
            </a:pPr>
            <a:r>
              <a:rPr lang="sv-SE" b="1" i="0" dirty="0">
                <a:cs typeface="Times New Roman" charset="0"/>
              </a:rPr>
              <a:t>Dapat dibuat berstandar</a:t>
            </a:r>
            <a:r>
              <a:rPr lang="en-US" b="1" i="0" dirty="0">
                <a:cs typeface="Times New Roman" charset="0"/>
              </a:rPr>
              <a:t> </a:t>
            </a:r>
          </a:p>
          <a:p>
            <a:pPr eaLnBrk="1" hangingPunct="1">
              <a:spcBef>
                <a:spcPct val="50000"/>
              </a:spcBef>
              <a:buFontTx/>
              <a:buChar char="-"/>
            </a:pPr>
            <a:endParaRPr lang="en-US" b="1" i="0" dirty="0">
              <a:cs typeface="Times New Roman" charset="0"/>
            </a:endParaRPr>
          </a:p>
          <a:p>
            <a:pPr eaLnBrk="1" hangingPunct="1">
              <a:spcBef>
                <a:spcPct val="50000"/>
              </a:spcBef>
            </a:pPr>
            <a:endParaRPr lang="en-US" b="1" i="0" dirty="0"/>
          </a:p>
        </p:txBody>
      </p:sp>
      <p:sp>
        <p:nvSpPr>
          <p:cNvPr id="17414" name="Text Box 8"/>
          <p:cNvSpPr txBox="1">
            <a:spLocks noChangeArrowheads="1"/>
          </p:cNvSpPr>
          <p:nvPr/>
        </p:nvSpPr>
        <p:spPr bwMode="auto">
          <a:xfrm>
            <a:off x="5029200" y="152400"/>
            <a:ext cx="3429000" cy="528638"/>
          </a:xfrm>
          <a:prstGeom prst="rect">
            <a:avLst/>
          </a:prstGeom>
          <a:solidFill>
            <a:srgbClr val="0099CC"/>
          </a:solidFill>
          <a:ln w="9525">
            <a:solidFill>
              <a:schemeClr val="tx1"/>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sz="2800" b="1" i="0" dirty="0" err="1" smtClean="0"/>
              <a:t>Kekurangan</a:t>
            </a:r>
            <a:r>
              <a:rPr lang="en-US" sz="2800" b="1" i="0" dirty="0" smtClean="0"/>
              <a:t> </a:t>
            </a:r>
            <a:r>
              <a:rPr lang="en-US" sz="2800" b="1" i="0" dirty="0" err="1"/>
              <a:t>Angket</a:t>
            </a:r>
            <a:endParaRPr lang="en-US" sz="2800" b="1" i="0" dirty="0"/>
          </a:p>
        </p:txBody>
      </p:sp>
      <p:sp>
        <p:nvSpPr>
          <p:cNvPr id="17415" name="Text Box 9"/>
          <p:cNvSpPr txBox="1">
            <a:spLocks noChangeArrowheads="1"/>
          </p:cNvSpPr>
          <p:nvPr/>
        </p:nvSpPr>
        <p:spPr bwMode="auto">
          <a:xfrm>
            <a:off x="4724400" y="838200"/>
            <a:ext cx="4114800" cy="6481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457200" indent="-457200"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Tx/>
              <a:buAutoNum type="arabicPeriod"/>
            </a:pPr>
            <a:r>
              <a:rPr lang="en-US" b="1" i="0">
                <a:solidFill>
                  <a:schemeClr val="bg2"/>
                </a:solidFill>
                <a:cs typeface="Times New Roman" charset="0"/>
              </a:rPr>
              <a:t>Responden sering tidak teliti dalam menjawab </a:t>
            </a:r>
          </a:p>
          <a:p>
            <a:pPr eaLnBrk="1" hangingPunct="1">
              <a:spcBef>
                <a:spcPct val="50000"/>
              </a:spcBef>
              <a:buFontTx/>
              <a:buAutoNum type="arabicPeriod"/>
            </a:pPr>
            <a:r>
              <a:rPr lang="en-US" b="1" i="0">
                <a:solidFill>
                  <a:schemeClr val="bg2"/>
                </a:solidFill>
                <a:cs typeface="Times New Roman" charset="0"/>
              </a:rPr>
              <a:t>Seringkali sukar dicari validitasnya </a:t>
            </a:r>
          </a:p>
          <a:p>
            <a:pPr eaLnBrk="1" hangingPunct="1">
              <a:spcBef>
                <a:spcPct val="50000"/>
              </a:spcBef>
              <a:buFontTx/>
              <a:buAutoNum type="arabicPeriod"/>
            </a:pPr>
            <a:r>
              <a:rPr lang="en-US" b="1" i="0">
                <a:solidFill>
                  <a:schemeClr val="bg2"/>
                </a:solidFill>
                <a:cs typeface="Times New Roman" charset="0"/>
              </a:rPr>
              <a:t>kadang-kadang responden sengaja memberikan jawaban yang tidak betul atau tidak jujur</a:t>
            </a:r>
          </a:p>
          <a:p>
            <a:pPr eaLnBrk="1" hangingPunct="1">
              <a:spcBef>
                <a:spcPct val="50000"/>
              </a:spcBef>
              <a:buFontTx/>
              <a:buAutoNum type="arabicPeriod"/>
            </a:pPr>
            <a:r>
              <a:rPr lang="en-US" b="1" i="0">
                <a:solidFill>
                  <a:schemeClr val="bg2"/>
                </a:solidFill>
                <a:cs typeface="Times New Roman" charset="0"/>
              </a:rPr>
              <a:t>Angket yang dikirim lewat pos pengembaliannya sangat rendah </a:t>
            </a:r>
          </a:p>
          <a:p>
            <a:pPr eaLnBrk="1" hangingPunct="1">
              <a:spcBef>
                <a:spcPct val="50000"/>
              </a:spcBef>
              <a:buFontTx/>
              <a:buAutoNum type="arabicPeriod"/>
            </a:pPr>
            <a:r>
              <a:rPr lang="en-US" b="1" i="0">
                <a:solidFill>
                  <a:schemeClr val="bg2"/>
                </a:solidFill>
                <a:cs typeface="Times New Roman" charset="0"/>
              </a:rPr>
              <a:t>Waktu pengembaliannya tidak sama-sama.</a:t>
            </a:r>
          </a:p>
          <a:p>
            <a:pPr eaLnBrk="1" hangingPunct="1">
              <a:spcBef>
                <a:spcPct val="50000"/>
              </a:spcBef>
              <a:buFontTx/>
              <a:buAutoNum type="arabicPeriod"/>
            </a:pPr>
            <a:endParaRPr lang="en-US" b="1" i="0">
              <a:solidFill>
                <a:srgbClr val="0099CC"/>
              </a:solidFill>
              <a:cs typeface="Times New Roman" charset="0"/>
            </a:endParaRPr>
          </a:p>
        </p:txBody>
      </p:sp>
    </p:spTree>
    <p:extLst>
      <p:ext uri="{BB962C8B-B14F-4D97-AF65-F5344CB8AC3E}">
        <p14:creationId xmlns:p14="http://schemas.microsoft.com/office/powerpoint/2010/main" xmlns="" val="423541011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565" y="922211"/>
            <a:ext cx="8784892" cy="5630989"/>
          </a:xfrm>
        </p:spPr>
        <p:txBody>
          <a:bodyPr>
            <a:noAutofit/>
          </a:bodyPr>
          <a:lstStyle/>
          <a:p>
            <a:r>
              <a:rPr lang="en-US" sz="3200" b="1" dirty="0" err="1" smtClean="0"/>
              <a:t>Penelitian</a:t>
            </a:r>
            <a:r>
              <a:rPr lang="en-US" sz="3200" b="1" dirty="0" smtClean="0"/>
              <a:t> </a:t>
            </a:r>
            <a:r>
              <a:rPr lang="en-US" sz="3200" b="1" dirty="0" err="1" smtClean="0"/>
              <a:t>Hukum</a:t>
            </a:r>
            <a:r>
              <a:rPr lang="en-US" sz="3200" b="1" dirty="0" smtClean="0"/>
              <a:t> </a:t>
            </a:r>
            <a:r>
              <a:rPr lang="en-US" sz="3200" b="1" dirty="0" err="1" smtClean="0"/>
              <a:t>adalah</a:t>
            </a:r>
            <a:r>
              <a:rPr lang="en-US" sz="3200" b="1" dirty="0" smtClean="0"/>
              <a:t>               </a:t>
            </a:r>
          </a:p>
          <a:p>
            <a:pPr>
              <a:buNone/>
            </a:pPr>
            <a:r>
              <a:rPr lang="en-US" sz="3200" b="1" dirty="0"/>
              <a:t>	</a:t>
            </a:r>
            <a:r>
              <a:rPr lang="en-US" sz="3200" b="1" dirty="0" smtClean="0"/>
              <a:t>“Sue Generis”</a:t>
            </a:r>
          </a:p>
          <a:p>
            <a:r>
              <a:rPr lang="en-US" sz="3200" b="1" dirty="0" smtClean="0"/>
              <a:t>Law is a common sense and logic (positive law)</a:t>
            </a:r>
          </a:p>
          <a:p>
            <a:r>
              <a:rPr lang="en-US" sz="3200" b="1" dirty="0" smtClean="0"/>
              <a:t>Data</a:t>
            </a:r>
          </a:p>
          <a:p>
            <a:pPr lvl="1"/>
            <a:r>
              <a:rPr lang="en-US" sz="3200" b="1" dirty="0" smtClean="0"/>
              <a:t>Data Primer</a:t>
            </a:r>
          </a:p>
          <a:p>
            <a:pPr lvl="1"/>
            <a:r>
              <a:rPr lang="en-US" sz="3200" b="1" dirty="0" smtClean="0"/>
              <a:t>Data </a:t>
            </a:r>
            <a:r>
              <a:rPr lang="en-US" sz="3200" b="1" dirty="0" err="1" smtClean="0"/>
              <a:t>Sekunder</a:t>
            </a:r>
            <a:r>
              <a:rPr lang="en-US" sz="3200" b="1" dirty="0" smtClean="0"/>
              <a:t> (</a:t>
            </a:r>
            <a:r>
              <a:rPr lang="en-US" sz="3200" b="1" dirty="0" err="1" smtClean="0"/>
              <a:t>terkait</a:t>
            </a:r>
            <a:r>
              <a:rPr lang="en-US" sz="3200" b="1" dirty="0" smtClean="0"/>
              <a:t> </a:t>
            </a:r>
            <a:r>
              <a:rPr lang="en-US" sz="3200" b="1" dirty="0" err="1" smtClean="0"/>
              <a:t>dengan</a:t>
            </a:r>
            <a:r>
              <a:rPr lang="en-US" sz="3200" b="1" dirty="0" smtClean="0"/>
              <a:t> </a:t>
            </a:r>
            <a:r>
              <a:rPr lang="en-US" sz="3200" b="1" dirty="0" err="1" smtClean="0"/>
              <a:t>Sumber</a:t>
            </a:r>
            <a:r>
              <a:rPr lang="en-US" sz="3200" b="1" dirty="0" smtClean="0"/>
              <a:t> </a:t>
            </a:r>
            <a:r>
              <a:rPr lang="en-US" sz="3200" b="1" dirty="0" err="1" smtClean="0"/>
              <a:t>Bahan</a:t>
            </a:r>
            <a:r>
              <a:rPr lang="en-US" sz="3200" b="1" dirty="0" smtClean="0"/>
              <a:t> </a:t>
            </a:r>
            <a:r>
              <a:rPr lang="en-US" sz="3200" b="1" dirty="0" err="1" smtClean="0"/>
              <a:t>Hukum</a:t>
            </a:r>
            <a:r>
              <a:rPr lang="en-US" sz="3200" b="1" dirty="0" smtClean="0"/>
              <a:t>)</a:t>
            </a:r>
          </a:p>
          <a:p>
            <a:r>
              <a:rPr lang="en-US" sz="3200" b="1" dirty="0" err="1" smtClean="0"/>
              <a:t>Alat</a:t>
            </a:r>
            <a:r>
              <a:rPr lang="en-US" sz="3200" b="1" dirty="0" smtClean="0"/>
              <a:t> </a:t>
            </a:r>
            <a:r>
              <a:rPr lang="en-US" sz="3200" b="1" dirty="0" err="1" smtClean="0"/>
              <a:t>Pengumpulan</a:t>
            </a:r>
            <a:r>
              <a:rPr lang="en-US" sz="3200" b="1" dirty="0" smtClean="0"/>
              <a:t> Data </a:t>
            </a:r>
          </a:p>
          <a:p>
            <a:r>
              <a:rPr lang="en-US" sz="3200" b="1" dirty="0" err="1" smtClean="0"/>
              <a:t>Narasumber</a:t>
            </a:r>
            <a:r>
              <a:rPr lang="en-US" sz="3200" b="1" dirty="0" smtClean="0"/>
              <a:t>, </a:t>
            </a:r>
            <a:r>
              <a:rPr lang="en-US" sz="3200" b="1" dirty="0" err="1" smtClean="0"/>
              <a:t>Informan</a:t>
            </a:r>
            <a:r>
              <a:rPr lang="en-US" sz="3200" b="1" dirty="0" smtClean="0"/>
              <a:t>, </a:t>
            </a:r>
            <a:r>
              <a:rPr lang="en-US" sz="3200" b="1" dirty="0" err="1" smtClean="0"/>
              <a:t>dan</a:t>
            </a:r>
            <a:r>
              <a:rPr lang="en-US" sz="3200" b="1" dirty="0" smtClean="0"/>
              <a:t> </a:t>
            </a:r>
            <a:r>
              <a:rPr lang="en-US" sz="3200" b="1" dirty="0" err="1" smtClean="0"/>
              <a:t>Responden</a:t>
            </a:r>
            <a:endParaRPr lang="en-US" sz="3200" b="1" dirty="0" smtClean="0"/>
          </a:p>
          <a:p>
            <a:endParaRPr lang="en-US" b="1" dirty="0" smtClean="0"/>
          </a:p>
        </p:txBody>
      </p:sp>
      <p:sp>
        <p:nvSpPr>
          <p:cNvPr id="2" name="Title 1"/>
          <p:cNvSpPr>
            <a:spLocks noGrp="1"/>
          </p:cNvSpPr>
          <p:nvPr>
            <p:ph type="title"/>
          </p:nvPr>
        </p:nvSpPr>
        <p:spPr>
          <a:xfrm>
            <a:off x="685800" y="274638"/>
            <a:ext cx="7772400" cy="647573"/>
          </a:xfrm>
        </p:spPr>
        <p:txBody>
          <a:bodyPr>
            <a:normAutofit fontScale="90000"/>
          </a:bodyPr>
          <a:lstStyle/>
          <a:p>
            <a:pPr algn="r"/>
            <a:r>
              <a:rPr lang="en-US" dirty="0" smtClean="0"/>
              <a:t>PENGANTAR</a:t>
            </a:r>
            <a:endParaRPr lang="en-US" dirty="0"/>
          </a:p>
        </p:txBody>
      </p:sp>
    </p:spTree>
    <p:extLst>
      <p:ext uri="{BB962C8B-B14F-4D97-AF65-F5344CB8AC3E}">
        <p14:creationId xmlns:p14="http://schemas.microsoft.com/office/powerpoint/2010/main" xmlns="" val="41964143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0"/>
            <a:ext cx="9144000" cy="6858000"/>
          </a:xfrm>
          <a:prstGeom prst="rect">
            <a:avLst/>
          </a:prstGeom>
          <a:solidFill>
            <a:srgbClr val="CC3399"/>
          </a:solidFill>
          <a:ln w="9525">
            <a:solidFill>
              <a:schemeClr val="tx1"/>
            </a:solidFill>
            <a:miter lim="800000"/>
            <a:headEnd/>
            <a:tailEnd/>
          </a:ln>
        </p:spPr>
        <p:txBody>
          <a:bodyPr wrap="none" anchor="ctr"/>
          <a:lstStyle/>
          <a:p>
            <a:pPr algn="ctr"/>
            <a:endParaRPr lang="en-US" b="1" i="0"/>
          </a:p>
        </p:txBody>
      </p:sp>
      <p:sp>
        <p:nvSpPr>
          <p:cNvPr id="18435" name="Text Box 6"/>
          <p:cNvSpPr txBox="1">
            <a:spLocks noChangeArrowheads="1"/>
          </p:cNvSpPr>
          <p:nvPr/>
        </p:nvSpPr>
        <p:spPr bwMode="auto">
          <a:xfrm>
            <a:off x="3657600" y="990600"/>
            <a:ext cx="4876800" cy="3195638"/>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457200" indent="-457200"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Tx/>
              <a:buAutoNum type="arabicPeriod"/>
            </a:pPr>
            <a:r>
              <a:rPr lang="en-US" b="1" i="0">
                <a:cs typeface="Times New Roman" charset="0"/>
              </a:rPr>
              <a:t>Menyusun matrik spesifik data</a:t>
            </a:r>
          </a:p>
          <a:p>
            <a:pPr eaLnBrk="1" hangingPunct="1">
              <a:spcBef>
                <a:spcPct val="50000"/>
              </a:spcBef>
              <a:buFontTx/>
              <a:buAutoNum type="arabicPeriod"/>
            </a:pPr>
            <a:r>
              <a:rPr lang="en-US" b="1" i="0">
                <a:cs typeface="Times New Roman" charset="0"/>
              </a:rPr>
              <a:t>Menyusun angket </a:t>
            </a:r>
          </a:p>
          <a:p>
            <a:pPr eaLnBrk="1" hangingPunct="1">
              <a:spcBef>
                <a:spcPct val="50000"/>
              </a:spcBef>
              <a:buFontTx/>
              <a:buAutoNum type="arabicPeriod"/>
            </a:pPr>
            <a:r>
              <a:rPr lang="en-US" b="1" i="0">
                <a:cs typeface="Times New Roman" charset="0"/>
              </a:rPr>
              <a:t>Try out (uji coba angket) </a:t>
            </a:r>
          </a:p>
          <a:p>
            <a:pPr eaLnBrk="1" hangingPunct="1">
              <a:spcBef>
                <a:spcPct val="50000"/>
              </a:spcBef>
              <a:buFontTx/>
              <a:buAutoNum type="arabicPeriod"/>
            </a:pPr>
            <a:r>
              <a:rPr lang="en-US" b="1" i="0">
                <a:cs typeface="Times New Roman" charset="0"/>
              </a:rPr>
              <a:t>Revisi angket </a:t>
            </a:r>
          </a:p>
          <a:p>
            <a:pPr eaLnBrk="1" hangingPunct="1">
              <a:spcBef>
                <a:spcPct val="50000"/>
              </a:spcBef>
              <a:buFontTx/>
              <a:buAutoNum type="arabicPeriod"/>
            </a:pPr>
            <a:r>
              <a:rPr lang="en-US" b="1" i="0">
                <a:cs typeface="Times New Roman" charset="0"/>
              </a:rPr>
              <a:t>Memperbanyak angket </a:t>
            </a:r>
          </a:p>
          <a:p>
            <a:pPr eaLnBrk="1" hangingPunct="1">
              <a:spcBef>
                <a:spcPct val="50000"/>
              </a:spcBef>
            </a:pPr>
            <a:endParaRPr lang="en-US" b="1" i="0"/>
          </a:p>
        </p:txBody>
      </p:sp>
      <p:sp>
        <p:nvSpPr>
          <p:cNvPr id="18436" name="AutoShape 7"/>
          <p:cNvSpPr>
            <a:spLocks noChangeArrowheads="1"/>
          </p:cNvSpPr>
          <p:nvPr/>
        </p:nvSpPr>
        <p:spPr bwMode="auto">
          <a:xfrm>
            <a:off x="0" y="0"/>
            <a:ext cx="4038600" cy="914400"/>
          </a:xfrm>
          <a:prstGeom prst="flowChartDocument">
            <a:avLst/>
          </a:prstGeom>
          <a:ln>
            <a:headEnd/>
            <a:tailEnd/>
          </a:ln>
        </p:spPr>
        <p:style>
          <a:lnRef idx="2">
            <a:schemeClr val="accent5"/>
          </a:lnRef>
          <a:fillRef idx="1">
            <a:schemeClr val="lt1"/>
          </a:fillRef>
          <a:effectRef idx="0">
            <a:schemeClr val="accent5"/>
          </a:effectRef>
          <a:fontRef idx="minor">
            <a:schemeClr val="dk1"/>
          </a:fontRef>
        </p:style>
        <p:txBody>
          <a:bodyPr wrap="none" anchor="ctr"/>
          <a:lstStyle/>
          <a:p>
            <a:pPr algn="ctr"/>
            <a:r>
              <a:rPr lang="en-US" b="1" i="0"/>
              <a:t>Langkah Menyusun angket</a:t>
            </a:r>
          </a:p>
        </p:txBody>
      </p:sp>
      <p:sp>
        <p:nvSpPr>
          <p:cNvPr id="18437" name="Line 8"/>
          <p:cNvSpPr>
            <a:spLocks noChangeShapeType="1"/>
          </p:cNvSpPr>
          <p:nvPr/>
        </p:nvSpPr>
        <p:spPr bwMode="auto">
          <a:xfrm>
            <a:off x="4038600" y="304800"/>
            <a:ext cx="914400" cy="0"/>
          </a:xfrm>
          <a:prstGeom prst="line">
            <a:avLst/>
          </a:prstGeom>
          <a:noFill/>
          <a:ln w="76200">
            <a:solidFill>
              <a:schemeClr val="bg2"/>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18438" name="Line 9"/>
          <p:cNvSpPr>
            <a:spLocks noChangeShapeType="1"/>
          </p:cNvSpPr>
          <p:nvPr/>
        </p:nvSpPr>
        <p:spPr bwMode="auto">
          <a:xfrm>
            <a:off x="4953000" y="304800"/>
            <a:ext cx="0" cy="533400"/>
          </a:xfrm>
          <a:prstGeom prst="line">
            <a:avLst/>
          </a:prstGeom>
          <a:noFill/>
          <a:ln w="57150">
            <a:solidFill>
              <a:schemeClr val="bg2"/>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18439" name="WordArt 10"/>
          <p:cNvSpPr>
            <a:spLocks noChangeArrowheads="1" noChangeShapeType="1" noTextEdit="1"/>
          </p:cNvSpPr>
          <p:nvPr/>
        </p:nvSpPr>
        <p:spPr bwMode="auto">
          <a:xfrm>
            <a:off x="304800" y="4114800"/>
            <a:ext cx="2895600" cy="571500"/>
          </a:xfrm>
          <a:prstGeom prst="rect">
            <a:avLst/>
          </a:prstGeom>
        </p:spPr>
        <p:txBody>
          <a:bodyPr wrap="none" fromWordArt="1">
            <a:prstTxWarp prst="textPlain">
              <a:avLst>
                <a:gd name="adj" fmla="val 50000"/>
              </a:avLst>
            </a:prstTxWarp>
          </a:bodyPr>
          <a:lstStyle/>
          <a:p>
            <a:pPr algn="ctr"/>
            <a:r>
              <a:rPr lang="en-US" sz="3600" kern="10">
                <a:ln w="57150">
                  <a:solidFill>
                    <a:schemeClr val="bg2"/>
                  </a:solidFill>
                  <a:round/>
                  <a:headEnd/>
                  <a:tailEnd/>
                </a:ln>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8"/>
                    </a:srgbClr>
                  </a:outerShdw>
                </a:effectLst>
                <a:latin typeface="Impact"/>
                <a:ea typeface="Impact"/>
                <a:cs typeface="Impact"/>
              </a:rPr>
              <a:t>Dokumentasi</a:t>
            </a:r>
          </a:p>
        </p:txBody>
      </p:sp>
      <p:sp>
        <p:nvSpPr>
          <p:cNvPr id="18440" name="Text Box 11"/>
          <p:cNvSpPr txBox="1">
            <a:spLocks noChangeArrowheads="1"/>
          </p:cNvSpPr>
          <p:nvPr/>
        </p:nvSpPr>
        <p:spPr bwMode="auto">
          <a:xfrm>
            <a:off x="762000" y="4953000"/>
            <a:ext cx="7696200" cy="1225550"/>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sv-SE" b="1" i="0" dirty="0">
                <a:cs typeface="Times New Roman" charset="0"/>
              </a:rPr>
              <a:t>Mencari data mengenai hal-hal atau variabel yang berupa catatan, transkrip, buku, surat kabar, majalah, prasasti, notulen, rapat, legger, agenda dan sebagainya</a:t>
            </a:r>
            <a:r>
              <a:rPr lang="en-US" b="1" i="0" dirty="0"/>
              <a:t> </a:t>
            </a:r>
          </a:p>
        </p:txBody>
      </p:sp>
    </p:spTree>
    <p:extLst>
      <p:ext uri="{BB962C8B-B14F-4D97-AF65-F5344CB8AC3E}">
        <p14:creationId xmlns:p14="http://schemas.microsoft.com/office/powerpoint/2010/main" xmlns="" val="273357001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WordArt 4"/>
          <p:cNvSpPr>
            <a:spLocks noChangeArrowheads="1" noChangeShapeType="1" noTextEdit="1"/>
          </p:cNvSpPr>
          <p:nvPr/>
        </p:nvSpPr>
        <p:spPr bwMode="auto">
          <a:xfrm>
            <a:off x="609600" y="228600"/>
            <a:ext cx="2352675" cy="63817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effectLst>
                  <a:outerShdw blurRad="63500" dist="38099" dir="2700000" algn="ctr" rotWithShape="0">
                    <a:srgbClr val="000000">
                      <a:alpha val="74998"/>
                    </a:srgbClr>
                  </a:outerShdw>
                </a:effectLst>
                <a:latin typeface="Arial Black"/>
                <a:ea typeface="Arial Black"/>
                <a:cs typeface="Arial Black"/>
              </a:rPr>
              <a:t>Interview</a:t>
            </a:r>
          </a:p>
        </p:txBody>
      </p:sp>
      <p:sp>
        <p:nvSpPr>
          <p:cNvPr id="19459" name="Text Box 5"/>
          <p:cNvSpPr txBox="1">
            <a:spLocks noChangeArrowheads="1"/>
          </p:cNvSpPr>
          <p:nvPr/>
        </p:nvSpPr>
        <p:spPr bwMode="auto">
          <a:xfrm>
            <a:off x="533400" y="914400"/>
            <a:ext cx="8610600" cy="2282825"/>
          </a:xfrm>
          <a:prstGeom prst="rect">
            <a:avLst/>
          </a:prstGeom>
          <a:ln/>
          <a:extLst>
            <a:ext uri="{91240B29-F687-4f45-9708-019B960494DF}">
              <a14:hiddenLine xmlns:a14="http://schemas.microsoft.com/office/drawing/2010/main" xmlns="" w="9525">
                <a:solidFill>
                  <a:srgbClr val="000000"/>
                </a:solidFill>
                <a:miter lim="800000"/>
                <a:headEnd/>
                <a:tailEnd/>
              </a14:hiddenLine>
            </a:ext>
          </a:extLst>
        </p:spPr>
        <p:style>
          <a:lnRef idx="2">
            <a:schemeClr val="accent1"/>
          </a:lnRef>
          <a:fillRef idx="1">
            <a:schemeClr val="lt1"/>
          </a:fillRef>
          <a:effectRef idx="0">
            <a:schemeClr val="accent1"/>
          </a:effectRef>
          <a:fontRef idx="minor">
            <a:schemeClr val="dk1"/>
          </a:fontRef>
        </p:style>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just" eaLnBrk="1" hangingPunct="1">
              <a:spcBef>
                <a:spcPct val="50000"/>
              </a:spcBef>
            </a:pPr>
            <a:r>
              <a:rPr lang="sv-SE" b="1" i="0" dirty="0">
                <a:cs typeface="Times New Roman" charset="0"/>
              </a:rPr>
              <a:t>Usaha mengumpulkan informasi dengan mengajukan sejumlah pertanyaan secara lisan untuk-dijawab secara lisan pula. Ciri utama dari interview adalah kontak langsung dengan tatap muka (face to</a:t>
            </a:r>
            <a:r>
              <a:rPr lang="en-US" b="1" i="0" dirty="0">
                <a:cs typeface="Times New Roman" charset="0"/>
              </a:rPr>
              <a:t> </a:t>
            </a:r>
            <a:r>
              <a:rPr lang="sv-SE" b="1" i="0" dirty="0">
                <a:cs typeface="Times New Roman" charset="0"/>
              </a:rPr>
              <a:t>face relationship) antara si  pencari   kerja   informasi  (interviewer atau information hunter) dengan sumber informasi (interview) </a:t>
            </a:r>
            <a:endParaRPr lang="en-US" b="1" i="0" dirty="0">
              <a:cs typeface="Times New Roman" charset="0"/>
            </a:endParaRPr>
          </a:p>
        </p:txBody>
      </p:sp>
      <p:sp>
        <p:nvSpPr>
          <p:cNvPr id="19460" name="AutoShape 6"/>
          <p:cNvSpPr>
            <a:spLocks noChangeArrowheads="1"/>
          </p:cNvSpPr>
          <p:nvPr/>
        </p:nvSpPr>
        <p:spPr bwMode="auto">
          <a:xfrm>
            <a:off x="609600" y="3429000"/>
            <a:ext cx="2057400" cy="914400"/>
          </a:xfrm>
          <a:prstGeom prst="flowChartMultidocument">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en-US" sz="3200" b="1" i="0"/>
              <a:t>Jenis</a:t>
            </a:r>
          </a:p>
        </p:txBody>
      </p:sp>
      <p:sp>
        <p:nvSpPr>
          <p:cNvPr id="19461" name="Text Box 7"/>
          <p:cNvSpPr txBox="1">
            <a:spLocks noChangeArrowheads="1"/>
          </p:cNvSpPr>
          <p:nvPr/>
        </p:nvSpPr>
        <p:spPr bwMode="auto">
          <a:xfrm>
            <a:off x="3048000" y="4581525"/>
            <a:ext cx="4343400" cy="159067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Tx/>
              <a:buChar char="-"/>
            </a:pPr>
            <a:r>
              <a:rPr lang="en-US" b="1" i="0" dirty="0">
                <a:cs typeface="Times New Roman" charset="0"/>
              </a:rPr>
              <a:t>Interview </a:t>
            </a:r>
            <a:r>
              <a:rPr lang="en-US" b="1" i="0" dirty="0" err="1">
                <a:cs typeface="Times New Roman" charset="0"/>
              </a:rPr>
              <a:t>bebas</a:t>
            </a:r>
            <a:r>
              <a:rPr lang="en-US" b="1" i="0" dirty="0"/>
              <a:t> </a:t>
            </a:r>
          </a:p>
          <a:p>
            <a:pPr eaLnBrk="1" hangingPunct="1">
              <a:spcBef>
                <a:spcPct val="50000"/>
              </a:spcBef>
              <a:buFontTx/>
              <a:buChar char="-"/>
            </a:pPr>
            <a:r>
              <a:rPr lang="en-US" b="1" i="0" dirty="0">
                <a:cs typeface="Times New Roman" charset="0"/>
              </a:rPr>
              <a:t>Interview </a:t>
            </a:r>
            <a:r>
              <a:rPr lang="en-US" b="1" i="0" dirty="0" err="1">
                <a:cs typeface="Times New Roman" charset="0"/>
              </a:rPr>
              <a:t>terpimpin</a:t>
            </a:r>
            <a:r>
              <a:rPr lang="en-US" b="1" i="0" dirty="0"/>
              <a:t> </a:t>
            </a:r>
          </a:p>
          <a:p>
            <a:pPr eaLnBrk="1" hangingPunct="1">
              <a:spcBef>
                <a:spcPct val="50000"/>
              </a:spcBef>
              <a:buFontTx/>
              <a:buChar char="-"/>
            </a:pPr>
            <a:r>
              <a:rPr lang="en-US" b="1" i="0" dirty="0">
                <a:cs typeface="Times New Roman" charset="0"/>
              </a:rPr>
              <a:t>Interview </a:t>
            </a:r>
            <a:r>
              <a:rPr lang="en-US" b="1" i="0" dirty="0" err="1">
                <a:cs typeface="Times New Roman" charset="0"/>
              </a:rPr>
              <a:t>bebas</a:t>
            </a:r>
            <a:r>
              <a:rPr lang="en-US" b="1" i="0" dirty="0">
                <a:cs typeface="Times New Roman" charset="0"/>
              </a:rPr>
              <a:t> </a:t>
            </a:r>
            <a:r>
              <a:rPr lang="en-US" b="1" i="0" dirty="0" err="1">
                <a:cs typeface="Times New Roman" charset="0"/>
              </a:rPr>
              <a:t>terpimpin</a:t>
            </a:r>
            <a:r>
              <a:rPr lang="en-US" b="1" i="0" dirty="0"/>
              <a:t> </a:t>
            </a:r>
          </a:p>
        </p:txBody>
      </p:sp>
      <p:sp>
        <p:nvSpPr>
          <p:cNvPr id="19462" name="Line 8"/>
          <p:cNvSpPr>
            <a:spLocks noChangeShapeType="1"/>
          </p:cNvSpPr>
          <p:nvPr/>
        </p:nvSpPr>
        <p:spPr bwMode="auto">
          <a:xfrm>
            <a:off x="2667000" y="3733800"/>
            <a:ext cx="2514600" cy="0"/>
          </a:xfrm>
          <a:prstGeom prst="line">
            <a:avLst/>
          </a:prstGeom>
          <a:noFill/>
          <a:ln w="76200">
            <a:solidFill>
              <a:schemeClr val="tx1"/>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19463" name="Line 9"/>
          <p:cNvSpPr>
            <a:spLocks noChangeShapeType="1"/>
          </p:cNvSpPr>
          <p:nvPr/>
        </p:nvSpPr>
        <p:spPr bwMode="auto">
          <a:xfrm>
            <a:off x="5181600" y="3733800"/>
            <a:ext cx="0" cy="83820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Tree>
    <p:extLst>
      <p:ext uri="{BB962C8B-B14F-4D97-AF65-F5344CB8AC3E}">
        <p14:creationId xmlns:p14="http://schemas.microsoft.com/office/powerpoint/2010/main" xmlns="" val="37473416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WordArt 4"/>
          <p:cNvSpPr>
            <a:spLocks noChangeArrowheads="1" noChangeShapeType="1" noTextEdit="1"/>
          </p:cNvSpPr>
          <p:nvPr/>
        </p:nvSpPr>
        <p:spPr bwMode="auto">
          <a:xfrm>
            <a:off x="2209800" y="228600"/>
            <a:ext cx="3962400" cy="638175"/>
          </a:xfrm>
          <a:prstGeom prst="rect">
            <a:avLst/>
          </a:prstGeom>
        </p:spPr>
        <p:txBody>
          <a:bodyPr wrap="none" fromWordArt="1">
            <a:prstTxWarp prst="textPlain">
              <a:avLst>
                <a:gd name="adj" fmla="val 50000"/>
              </a:avLst>
            </a:prstTxWarp>
          </a:bodyPr>
          <a:lstStyle/>
          <a:p>
            <a:pPr algn="ctr"/>
            <a:r>
              <a:rPr lang="en-US" sz="3600" kern="10">
                <a:ln w="57150">
                  <a:solidFill>
                    <a:schemeClr val="bg2"/>
                  </a:solidFill>
                  <a:round/>
                  <a:headEnd/>
                  <a:tailEnd/>
                </a:ln>
                <a:solidFill>
                  <a:srgbClr val="FFFFFF"/>
                </a:solidFill>
                <a:effectLst>
                  <a:outerShdw blurRad="63500" dist="38099" dir="2700000" algn="ctr" rotWithShape="0">
                    <a:srgbClr val="000000">
                      <a:alpha val="74998"/>
                    </a:srgbClr>
                  </a:outerShdw>
                </a:effectLst>
                <a:latin typeface="Arial Black"/>
                <a:ea typeface="Arial Black"/>
                <a:cs typeface="Arial Black"/>
              </a:rPr>
              <a:t>Observasi</a:t>
            </a:r>
          </a:p>
        </p:txBody>
      </p:sp>
      <p:sp>
        <p:nvSpPr>
          <p:cNvPr id="20483" name="Text Box 5"/>
          <p:cNvSpPr txBox="1">
            <a:spLocks noChangeArrowheads="1"/>
          </p:cNvSpPr>
          <p:nvPr/>
        </p:nvSpPr>
        <p:spPr bwMode="auto">
          <a:xfrm>
            <a:off x="228600" y="1006475"/>
            <a:ext cx="8763000" cy="946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sz="2800" b="1" i="0">
                <a:cs typeface="Times New Roman" charset="0"/>
              </a:rPr>
              <a:t>Sebagai pengamatan dan pencatatan dengan sistematik fenomena-fenomena yang diselidiki</a:t>
            </a:r>
            <a:r>
              <a:rPr lang="en-US" sz="2800" b="1" i="0"/>
              <a:t> </a:t>
            </a:r>
          </a:p>
        </p:txBody>
      </p:sp>
      <p:sp>
        <p:nvSpPr>
          <p:cNvPr id="20484" name="AutoShape 6"/>
          <p:cNvSpPr>
            <a:spLocks/>
          </p:cNvSpPr>
          <p:nvPr/>
        </p:nvSpPr>
        <p:spPr bwMode="auto">
          <a:xfrm>
            <a:off x="0" y="2895600"/>
            <a:ext cx="3200400" cy="1125538"/>
          </a:xfrm>
          <a:prstGeom prst="accentBorderCallout2">
            <a:avLst>
              <a:gd name="adj1" fmla="val 10157"/>
              <a:gd name="adj2" fmla="val 102380"/>
              <a:gd name="adj3" fmla="val 10157"/>
              <a:gd name="adj4" fmla="val 116319"/>
              <a:gd name="adj5" fmla="val -191116"/>
              <a:gd name="adj6" fmla="val 131199"/>
            </a:avLst>
          </a:prstGeom>
          <a:solidFill>
            <a:srgbClr val="FF0000"/>
          </a:solidFill>
          <a:ln w="76200">
            <a:solidFill>
              <a:schemeClr val="tx1"/>
            </a:solidFill>
            <a:miter lim="800000"/>
            <a:headEnd/>
            <a:tailEnd/>
          </a:ln>
        </p:spPr>
        <p:txBody>
          <a:bodyPr/>
          <a:lstStyle/>
          <a:p>
            <a:pPr algn="ctr"/>
            <a:r>
              <a:rPr lang="en-US" sz="2800" b="1" i="0"/>
              <a:t>Observasi tidak berperan</a:t>
            </a:r>
          </a:p>
        </p:txBody>
      </p:sp>
      <p:sp>
        <p:nvSpPr>
          <p:cNvPr id="20485" name="AutoShape 7"/>
          <p:cNvSpPr>
            <a:spLocks/>
          </p:cNvSpPr>
          <p:nvPr/>
        </p:nvSpPr>
        <p:spPr bwMode="auto">
          <a:xfrm>
            <a:off x="5146675" y="2774950"/>
            <a:ext cx="3082925" cy="1187450"/>
          </a:xfrm>
          <a:prstGeom prst="accentBorderCallout2">
            <a:avLst>
              <a:gd name="adj1" fmla="val 9625"/>
              <a:gd name="adj2" fmla="val -2472"/>
              <a:gd name="adj3" fmla="val 9625"/>
              <a:gd name="adj4" fmla="val -17046"/>
              <a:gd name="adj5" fmla="val -174199"/>
              <a:gd name="adj6" fmla="val -32130"/>
            </a:avLst>
          </a:prstGeom>
          <a:solidFill>
            <a:srgbClr val="336600"/>
          </a:solidFill>
          <a:ln w="76200">
            <a:solidFill>
              <a:schemeClr val="tx1"/>
            </a:solidFill>
            <a:miter lim="800000"/>
            <a:headEnd/>
            <a:tailEnd/>
          </a:ln>
        </p:spPr>
        <p:txBody>
          <a:bodyPr/>
          <a:lstStyle/>
          <a:p>
            <a:pPr algn="ctr"/>
            <a:r>
              <a:rPr lang="en-US" sz="2800" b="1" i="0"/>
              <a:t>Observasi berperan</a:t>
            </a:r>
          </a:p>
        </p:txBody>
      </p:sp>
      <p:sp>
        <p:nvSpPr>
          <p:cNvPr id="20486" name="Line 8"/>
          <p:cNvSpPr>
            <a:spLocks noChangeShapeType="1"/>
          </p:cNvSpPr>
          <p:nvPr/>
        </p:nvSpPr>
        <p:spPr bwMode="auto">
          <a:xfrm>
            <a:off x="1600200" y="3962400"/>
            <a:ext cx="0" cy="685800"/>
          </a:xfrm>
          <a:prstGeom prst="line">
            <a:avLst/>
          </a:prstGeom>
          <a:noFill/>
          <a:ln w="76200" cmpd="tri">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0487" name="Text Box 9"/>
          <p:cNvSpPr txBox="1">
            <a:spLocks noChangeArrowheads="1"/>
          </p:cNvSpPr>
          <p:nvPr/>
        </p:nvSpPr>
        <p:spPr bwMode="auto">
          <a:xfrm>
            <a:off x="457200" y="4724400"/>
            <a:ext cx="2819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Peneliti Pasif</a:t>
            </a:r>
          </a:p>
        </p:txBody>
      </p:sp>
      <p:sp>
        <p:nvSpPr>
          <p:cNvPr id="20488" name="Line 10"/>
          <p:cNvSpPr>
            <a:spLocks noChangeShapeType="1"/>
          </p:cNvSpPr>
          <p:nvPr/>
        </p:nvSpPr>
        <p:spPr bwMode="auto">
          <a:xfrm>
            <a:off x="6781800" y="4038600"/>
            <a:ext cx="0" cy="609600"/>
          </a:xfrm>
          <a:prstGeom prst="line">
            <a:avLst/>
          </a:prstGeom>
          <a:noFill/>
          <a:ln w="76200" cmpd="tri">
            <a:solidFill>
              <a:srgbClr val="008000"/>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0489" name="Text Box 11"/>
          <p:cNvSpPr txBox="1">
            <a:spLocks noChangeArrowheads="1"/>
          </p:cNvSpPr>
          <p:nvPr/>
        </p:nvSpPr>
        <p:spPr bwMode="auto">
          <a:xfrm>
            <a:off x="5181600" y="4724400"/>
            <a:ext cx="32766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Peneliti bersikap aktif </a:t>
            </a:r>
          </a:p>
        </p:txBody>
      </p:sp>
    </p:spTree>
    <p:extLst>
      <p:ext uri="{BB962C8B-B14F-4D97-AF65-F5344CB8AC3E}">
        <p14:creationId xmlns:p14="http://schemas.microsoft.com/office/powerpoint/2010/main" xmlns="" val="211841488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8515" name="Rectangle 3"/>
          <p:cNvSpPr>
            <a:spLocks noGrp="1" noChangeArrowheads="1"/>
          </p:cNvSpPr>
          <p:nvPr>
            <p:ph idx="1"/>
          </p:nvPr>
        </p:nvSpPr>
        <p:spPr>
          <a:xfrm>
            <a:off x="457200" y="1447800"/>
            <a:ext cx="8229600" cy="4572000"/>
          </a:xfrm>
        </p:spPr>
        <p:txBody>
          <a:bodyPr>
            <a:normAutofit fontScale="92500" lnSpcReduction="20000"/>
          </a:bodyPr>
          <a:lstStyle/>
          <a:p>
            <a:pPr eaLnBrk="1" hangingPunct="1"/>
            <a:r>
              <a:rPr lang="en-US" sz="3600" dirty="0" err="1" smtClean="0"/>
              <a:t>Dalam</a:t>
            </a:r>
            <a:r>
              <a:rPr lang="en-US" sz="3600" dirty="0" smtClean="0"/>
              <a:t> </a:t>
            </a:r>
            <a:r>
              <a:rPr lang="en-US" sz="3600" dirty="0" err="1" smtClean="0"/>
              <a:t>penelitian</a:t>
            </a:r>
            <a:r>
              <a:rPr lang="en-US" sz="3600" dirty="0" smtClean="0"/>
              <a:t> yang </a:t>
            </a:r>
            <a:r>
              <a:rPr lang="en-US" sz="3600" dirty="0" err="1" smtClean="0"/>
              <a:t>dilakukan</a:t>
            </a:r>
            <a:r>
              <a:rPr lang="en-US" sz="3600" dirty="0" smtClean="0"/>
              <a:t> Anastasia </a:t>
            </a:r>
            <a:r>
              <a:rPr lang="en-US" sz="3600" dirty="0" err="1" smtClean="0"/>
              <a:t>mengenai</a:t>
            </a:r>
            <a:r>
              <a:rPr lang="en-US" sz="3600" dirty="0" smtClean="0"/>
              <a:t> </a:t>
            </a:r>
            <a:r>
              <a:rPr lang="en-US" sz="3600" dirty="0" err="1" smtClean="0"/>
              <a:t>kesadaran</a:t>
            </a:r>
            <a:r>
              <a:rPr lang="en-US" sz="3600" dirty="0" smtClean="0"/>
              <a:t> </a:t>
            </a:r>
            <a:r>
              <a:rPr lang="en-US" sz="3600" dirty="0" err="1" smtClean="0"/>
              <a:t>hukum</a:t>
            </a:r>
            <a:r>
              <a:rPr lang="en-US" sz="3600" dirty="0" smtClean="0"/>
              <a:t> </a:t>
            </a:r>
            <a:r>
              <a:rPr lang="en-US" sz="3600" dirty="0" err="1" smtClean="0"/>
              <a:t>penggunaan</a:t>
            </a:r>
            <a:r>
              <a:rPr lang="en-US" sz="3600" dirty="0" smtClean="0"/>
              <a:t> </a:t>
            </a:r>
            <a:r>
              <a:rPr lang="en-US" sz="3600" dirty="0" err="1" smtClean="0"/>
              <a:t>jaminan</a:t>
            </a:r>
            <a:r>
              <a:rPr lang="en-US" sz="3600" dirty="0" smtClean="0"/>
              <a:t> </a:t>
            </a:r>
            <a:r>
              <a:rPr lang="en-US" sz="3600" dirty="0" err="1" smtClean="0"/>
              <a:t>sosial</a:t>
            </a:r>
            <a:r>
              <a:rPr lang="en-US" sz="3600" dirty="0" smtClean="0"/>
              <a:t> </a:t>
            </a:r>
            <a:r>
              <a:rPr lang="en-US" sz="3600" dirty="0" err="1" smtClean="0"/>
              <a:t>tenaga</a:t>
            </a:r>
            <a:r>
              <a:rPr lang="en-US" sz="3600" dirty="0" smtClean="0"/>
              <a:t> </a:t>
            </a:r>
            <a:r>
              <a:rPr lang="en-US" sz="3600" dirty="0" err="1" smtClean="0"/>
              <a:t>kerja</a:t>
            </a:r>
            <a:r>
              <a:rPr lang="en-US" sz="3600" dirty="0" smtClean="0"/>
              <a:t> </a:t>
            </a:r>
            <a:r>
              <a:rPr lang="en-US" sz="3600" dirty="0" err="1" smtClean="0"/>
              <a:t>bagi</a:t>
            </a:r>
            <a:r>
              <a:rPr lang="en-US" sz="3600" dirty="0" smtClean="0"/>
              <a:t> TKI, </a:t>
            </a:r>
            <a:r>
              <a:rPr lang="en-US" sz="3600" dirty="0" err="1" smtClean="0"/>
              <a:t>muncul</a:t>
            </a:r>
            <a:r>
              <a:rPr lang="en-US" sz="3600" dirty="0" smtClean="0"/>
              <a:t> </a:t>
            </a:r>
            <a:r>
              <a:rPr lang="en-US" sz="3600" dirty="0" err="1" smtClean="0"/>
              <a:t>kebingungan</a:t>
            </a:r>
            <a:r>
              <a:rPr lang="en-US" sz="3600" dirty="0" smtClean="0"/>
              <a:t> </a:t>
            </a:r>
            <a:r>
              <a:rPr lang="en-US" sz="3600" dirty="0" err="1" smtClean="0"/>
              <a:t>apakah</a:t>
            </a:r>
            <a:r>
              <a:rPr lang="en-US" sz="3600" dirty="0" smtClean="0"/>
              <a:t> </a:t>
            </a:r>
            <a:r>
              <a:rPr lang="en-US" sz="3600" dirty="0" err="1" smtClean="0"/>
              <a:t>menggunakan</a:t>
            </a:r>
            <a:r>
              <a:rPr lang="en-US" sz="3600" dirty="0" smtClean="0"/>
              <a:t> </a:t>
            </a:r>
            <a:r>
              <a:rPr lang="en-US" sz="3600" dirty="0" err="1" smtClean="0"/>
              <a:t>wawancara</a:t>
            </a:r>
            <a:r>
              <a:rPr lang="en-US" sz="3600" dirty="0" smtClean="0"/>
              <a:t> </a:t>
            </a:r>
            <a:r>
              <a:rPr lang="en-US" sz="3600" dirty="0" err="1" smtClean="0"/>
              <a:t>atau</a:t>
            </a:r>
            <a:r>
              <a:rPr lang="en-US" sz="3600" dirty="0" smtClean="0"/>
              <a:t> </a:t>
            </a:r>
            <a:r>
              <a:rPr lang="en-US" sz="3600" dirty="0" err="1" smtClean="0"/>
              <a:t>pengamatan</a:t>
            </a:r>
            <a:r>
              <a:rPr lang="en-US" sz="3600" dirty="0" smtClean="0"/>
              <a:t>?</a:t>
            </a:r>
          </a:p>
          <a:p>
            <a:pPr eaLnBrk="1" hangingPunct="1"/>
            <a:r>
              <a:rPr lang="en-US" sz="3600" dirty="0" err="1" smtClean="0"/>
              <a:t>Lihat</a:t>
            </a:r>
            <a:r>
              <a:rPr lang="en-US" sz="3600" dirty="0" smtClean="0"/>
              <a:t> </a:t>
            </a:r>
            <a:r>
              <a:rPr lang="en-US" sz="3600" dirty="0" err="1" smtClean="0"/>
              <a:t>hal</a:t>
            </a:r>
            <a:r>
              <a:rPr lang="en-US" sz="3600" dirty="0" smtClean="0"/>
              <a:t>. 67 </a:t>
            </a:r>
            <a:r>
              <a:rPr lang="en-US" sz="3600" dirty="0" err="1" smtClean="0"/>
              <a:t>Buku</a:t>
            </a:r>
            <a:r>
              <a:rPr lang="en-US" sz="3600" dirty="0" smtClean="0"/>
              <a:t> </a:t>
            </a:r>
            <a:r>
              <a:rPr lang="en-US" sz="3600" dirty="0" err="1" smtClean="0"/>
              <a:t>Pengantar</a:t>
            </a:r>
            <a:r>
              <a:rPr lang="en-US" sz="3600" dirty="0" smtClean="0"/>
              <a:t> </a:t>
            </a:r>
            <a:r>
              <a:rPr lang="en-US" sz="3600" dirty="0" err="1" smtClean="0"/>
              <a:t>penelitian</a:t>
            </a:r>
            <a:r>
              <a:rPr lang="en-US" sz="3600" dirty="0" smtClean="0"/>
              <a:t> </a:t>
            </a:r>
            <a:r>
              <a:rPr lang="en-US" sz="3600" dirty="0" err="1" smtClean="0"/>
              <a:t>hukum</a:t>
            </a:r>
            <a:r>
              <a:rPr lang="en-US" sz="3600" dirty="0" smtClean="0"/>
              <a:t> (Prof. </a:t>
            </a:r>
            <a:r>
              <a:rPr lang="en-US" sz="3600" dirty="0" err="1" smtClean="0"/>
              <a:t>Soerjono</a:t>
            </a:r>
            <a:r>
              <a:rPr lang="en-US" sz="3600" dirty="0" smtClean="0"/>
              <a:t> </a:t>
            </a:r>
            <a:r>
              <a:rPr lang="en-US" sz="3600" dirty="0" err="1" smtClean="0"/>
              <a:t>Soekanto</a:t>
            </a:r>
            <a:r>
              <a:rPr lang="en-US" sz="3600" dirty="0" smtClean="0"/>
              <a:t>) </a:t>
            </a:r>
            <a:r>
              <a:rPr lang="en-US" sz="3600" dirty="0" err="1" smtClean="0"/>
              <a:t>mengenai</a:t>
            </a:r>
            <a:r>
              <a:rPr lang="en-US" sz="3600" dirty="0" smtClean="0"/>
              <a:t> </a:t>
            </a:r>
            <a:r>
              <a:rPr lang="en-US" sz="3600" dirty="0" err="1" smtClean="0"/>
              <a:t>penggunaan</a:t>
            </a:r>
            <a:r>
              <a:rPr lang="en-US" sz="3600" dirty="0" smtClean="0"/>
              <a:t> </a:t>
            </a:r>
            <a:r>
              <a:rPr lang="en-US" sz="3600" dirty="0" err="1" smtClean="0"/>
              <a:t>wawancara</a:t>
            </a:r>
            <a:r>
              <a:rPr lang="en-US" sz="3600" dirty="0" smtClean="0"/>
              <a:t> </a:t>
            </a:r>
            <a:r>
              <a:rPr lang="en-US" sz="3600" dirty="0" err="1" smtClean="0"/>
              <a:t>dan</a:t>
            </a:r>
            <a:r>
              <a:rPr lang="en-US" sz="3600" dirty="0" smtClean="0"/>
              <a:t> </a:t>
            </a:r>
            <a:r>
              <a:rPr lang="en-US" sz="3600" dirty="0" err="1" smtClean="0"/>
              <a:t>pengamatan</a:t>
            </a:r>
            <a:r>
              <a:rPr lang="en-US" sz="3600" dirty="0" smtClean="0"/>
              <a:t>.</a:t>
            </a:r>
          </a:p>
        </p:txBody>
      </p:sp>
      <p:sp>
        <p:nvSpPr>
          <p:cNvPr id="5" name="Footer Placeholder 4"/>
          <p:cNvSpPr>
            <a:spLocks noGrp="1"/>
          </p:cNvSpPr>
          <p:nvPr>
            <p:ph type="ftr" sz="quarter" idx="11"/>
          </p:nvPr>
        </p:nvSpPr>
        <p:spPr/>
        <p:txBody>
          <a:bodyPr/>
          <a:lstStyle/>
          <a:p>
            <a:pPr>
              <a:defRPr/>
            </a:pPr>
            <a:r>
              <a:rPr lang="en-US" altLang="en-US"/>
              <a:t>Daly Erni</a:t>
            </a:r>
          </a:p>
        </p:txBody>
      </p:sp>
      <p:sp>
        <p:nvSpPr>
          <p:cNvPr id="6" name="Slide Number Placeholder 5"/>
          <p:cNvSpPr>
            <a:spLocks noGrp="1"/>
          </p:cNvSpPr>
          <p:nvPr>
            <p:ph type="sldNum" sz="quarter" idx="12"/>
          </p:nvPr>
        </p:nvSpPr>
        <p:spPr/>
        <p:txBody>
          <a:bodyPr/>
          <a:lstStyle/>
          <a:p>
            <a:pPr>
              <a:defRPr/>
            </a:pPr>
            <a:fld id="{28B6B501-E5C1-416E-AAC3-C1BC2D458B49}" type="slidenum">
              <a:rPr lang="en-US" altLang="en-US"/>
              <a:pPr>
                <a:defRPr/>
              </a:pPr>
              <a:t>33</a:t>
            </a:fld>
            <a:endParaRPr lang="en-US" altLang="en-US"/>
          </a:p>
        </p:txBody>
      </p:sp>
      <p:sp>
        <p:nvSpPr>
          <p:cNvPr id="448514" name="Rectangle 2"/>
          <p:cNvSpPr>
            <a:spLocks noGrp="1" noChangeArrowheads="1"/>
          </p:cNvSpPr>
          <p:nvPr>
            <p:ph type="title"/>
          </p:nvPr>
        </p:nvSpPr>
        <p:spPr/>
        <p:txBody>
          <a:bodyPr>
            <a:normAutofit fontScale="90000"/>
          </a:bodyPr>
          <a:lstStyle/>
          <a:p>
            <a:pPr eaLnBrk="1" hangingPunct="1"/>
            <a:r>
              <a:rPr lang="en-US" sz="3800" smtClean="0">
                <a:latin typeface="Bernard MT Condensed" pitchFamily="18" charset="0"/>
              </a:rPr>
              <a:t>Perbedaan antara Pengamatan dan </a:t>
            </a:r>
            <a:br>
              <a:rPr lang="en-US" sz="3800" smtClean="0">
                <a:latin typeface="Bernard MT Condensed" pitchFamily="18" charset="0"/>
              </a:rPr>
            </a:br>
            <a:r>
              <a:rPr lang="en-US" sz="3800" smtClean="0">
                <a:latin typeface="Bernard MT Condensed" pitchFamily="18" charset="0"/>
              </a:rPr>
              <a:t>Wawancara dalam Penelitian </a:t>
            </a:r>
          </a:p>
        </p:txBody>
      </p:sp>
    </p:spTree>
    <p:extLst>
      <p:ext uri="{BB962C8B-B14F-4D97-AF65-F5344CB8AC3E}">
        <p14:creationId xmlns:p14="http://schemas.microsoft.com/office/powerpoint/2010/main" xmlns="" val="213312742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48514"/>
                                        </p:tgtEl>
                                        <p:attrNameLst>
                                          <p:attrName>style.visibility</p:attrName>
                                        </p:attrNameLst>
                                      </p:cBhvr>
                                      <p:to>
                                        <p:strVal val="visible"/>
                                      </p:to>
                                    </p:set>
                                    <p:anim calcmode="lin" valueType="num">
                                      <p:cBhvr>
                                        <p:cTn id="7" dur="1000" fill="hold"/>
                                        <p:tgtEl>
                                          <p:spTgt spid="448514"/>
                                        </p:tgtEl>
                                        <p:attrNameLst>
                                          <p:attrName>ppt_x</p:attrName>
                                        </p:attrNameLst>
                                      </p:cBhvr>
                                      <p:tavLst>
                                        <p:tav tm="0">
                                          <p:val>
                                            <p:strVal val="#ppt_x-.2"/>
                                          </p:val>
                                        </p:tav>
                                        <p:tav tm="100000">
                                          <p:val>
                                            <p:strVal val="#ppt_x"/>
                                          </p:val>
                                        </p:tav>
                                      </p:tavLst>
                                    </p:anim>
                                    <p:anim calcmode="lin" valueType="num">
                                      <p:cBhvr>
                                        <p:cTn id="8" dur="1000" fill="hold"/>
                                        <p:tgtEl>
                                          <p:spTgt spid="44851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48514"/>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448515">
                                            <p:txEl>
                                              <p:pRg st="0" end="0"/>
                                            </p:txEl>
                                          </p:spTgt>
                                        </p:tgtEl>
                                        <p:attrNameLst>
                                          <p:attrName>style.visibility</p:attrName>
                                        </p:attrNameLst>
                                      </p:cBhvr>
                                      <p:to>
                                        <p:strVal val="visible"/>
                                      </p:to>
                                    </p:set>
                                    <p:animEffect transition="in" filter="fade">
                                      <p:cBhvr>
                                        <p:cTn id="14" dur="500"/>
                                        <p:tgtEl>
                                          <p:spTgt spid="448515">
                                            <p:txEl>
                                              <p:pRg st="0" end="0"/>
                                            </p:txEl>
                                          </p:spTgt>
                                        </p:tgtEl>
                                      </p:cBhvr>
                                    </p:animEffect>
                                    <p:anim calcmode="lin" valueType="num">
                                      <p:cBhvr>
                                        <p:cTn id="15" dur="500" fill="hold"/>
                                        <p:tgtEl>
                                          <p:spTgt spid="44851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44851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448515">
                                            <p:txEl>
                                              <p:pRg st="1" end="1"/>
                                            </p:txEl>
                                          </p:spTgt>
                                        </p:tgtEl>
                                        <p:attrNameLst>
                                          <p:attrName>style.visibility</p:attrName>
                                        </p:attrNameLst>
                                      </p:cBhvr>
                                      <p:to>
                                        <p:strVal val="visible"/>
                                      </p:to>
                                    </p:set>
                                    <p:animEffect transition="in" filter="fade">
                                      <p:cBhvr>
                                        <p:cTn id="21" dur="500"/>
                                        <p:tgtEl>
                                          <p:spTgt spid="448515">
                                            <p:txEl>
                                              <p:pRg st="1" end="1"/>
                                            </p:txEl>
                                          </p:spTgt>
                                        </p:tgtEl>
                                      </p:cBhvr>
                                    </p:animEffect>
                                    <p:anim calcmode="lin" valueType="num">
                                      <p:cBhvr>
                                        <p:cTn id="22" dur="500" fill="hold"/>
                                        <p:tgtEl>
                                          <p:spTgt spid="448515">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448515">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8515" grpId="0" build="p"/>
      <p:bldP spid="448514" grpId="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9539" name="Rectangle 3" descr="Rectangle: Click to edit Master text styles&#10;Second level&#10;Third level&#10;Fourth level&#10;Fifth level"/>
          <p:cNvSpPr>
            <a:spLocks noGrp="1" noChangeArrowheads="1"/>
          </p:cNvSpPr>
          <p:nvPr>
            <p:ph idx="1"/>
          </p:nvPr>
        </p:nvSpPr>
        <p:spPr>
          <a:xfrm>
            <a:off x="381000" y="1447800"/>
            <a:ext cx="8458200" cy="4876800"/>
          </a:xfrm>
        </p:spPr>
        <p:txBody>
          <a:bodyPr>
            <a:normAutofit fontScale="92500" lnSpcReduction="20000"/>
          </a:bodyPr>
          <a:lstStyle/>
          <a:p>
            <a:pPr>
              <a:lnSpc>
                <a:spcPct val="80000"/>
              </a:lnSpc>
              <a:buNone/>
            </a:pPr>
            <a:r>
              <a:rPr lang="en-US" sz="3200" dirty="0" err="1" smtClean="0"/>
              <a:t>Dalam</a:t>
            </a:r>
            <a:r>
              <a:rPr lang="en-US" sz="3200" dirty="0" smtClean="0"/>
              <a:t> </a:t>
            </a:r>
            <a:r>
              <a:rPr lang="en-US" sz="3200" dirty="0" err="1" smtClean="0"/>
              <a:t>rangka</a:t>
            </a:r>
            <a:r>
              <a:rPr lang="en-US" sz="3200" dirty="0" smtClean="0"/>
              <a:t> </a:t>
            </a:r>
            <a:r>
              <a:rPr lang="en-US" sz="3200" dirty="0" err="1" smtClean="0"/>
              <a:t>mendapatkan</a:t>
            </a:r>
            <a:r>
              <a:rPr lang="en-US" sz="3200" dirty="0" smtClean="0"/>
              <a:t> data yang </a:t>
            </a:r>
            <a:r>
              <a:rPr lang="en-US" sz="3200" dirty="0" err="1" smtClean="0"/>
              <a:t>lebih</a:t>
            </a:r>
            <a:r>
              <a:rPr lang="en-US" sz="3200" dirty="0" smtClean="0"/>
              <a:t> </a:t>
            </a:r>
            <a:r>
              <a:rPr lang="en-US" sz="3200" dirty="0" err="1" smtClean="0"/>
              <a:t>akurat</a:t>
            </a:r>
            <a:r>
              <a:rPr lang="en-US" sz="3200" dirty="0" smtClean="0"/>
              <a:t> </a:t>
            </a:r>
            <a:r>
              <a:rPr lang="en-US" sz="3200" dirty="0" err="1" smtClean="0"/>
              <a:t>bagi</a:t>
            </a:r>
            <a:r>
              <a:rPr lang="en-US" sz="3200" dirty="0" smtClean="0"/>
              <a:t> </a:t>
            </a:r>
            <a:r>
              <a:rPr lang="en-US" sz="3200" dirty="0" err="1" smtClean="0"/>
              <a:t>penelitiannya</a:t>
            </a:r>
            <a:r>
              <a:rPr lang="en-US" sz="3200" dirty="0" smtClean="0"/>
              <a:t>, </a:t>
            </a:r>
            <a:r>
              <a:rPr lang="en-US" sz="3200" dirty="0" err="1" smtClean="0"/>
              <a:t>tiga</a:t>
            </a:r>
            <a:r>
              <a:rPr lang="en-US" sz="3200" dirty="0" smtClean="0"/>
              <a:t> </a:t>
            </a:r>
            <a:r>
              <a:rPr lang="en-US" sz="3200" dirty="0" err="1" smtClean="0"/>
              <a:t>mahasiswa</a:t>
            </a:r>
            <a:r>
              <a:rPr lang="en-US" sz="3200" dirty="0" smtClean="0"/>
              <a:t> Program </a:t>
            </a:r>
            <a:r>
              <a:rPr lang="en-US" sz="3200" dirty="0" err="1" smtClean="0"/>
              <a:t>Ekstensi</a:t>
            </a:r>
            <a:r>
              <a:rPr lang="en-US" sz="3200" dirty="0" smtClean="0"/>
              <a:t> </a:t>
            </a:r>
            <a:r>
              <a:rPr lang="en-US" sz="3200" dirty="0" err="1" smtClean="0"/>
              <a:t>Fakultas</a:t>
            </a:r>
            <a:r>
              <a:rPr lang="en-US" sz="3200" dirty="0" smtClean="0"/>
              <a:t> </a:t>
            </a:r>
            <a:r>
              <a:rPr lang="en-US" sz="3200" dirty="0" err="1" smtClean="0"/>
              <a:t>Hukum</a:t>
            </a:r>
            <a:r>
              <a:rPr lang="en-US" sz="3200" dirty="0" smtClean="0"/>
              <a:t> UI </a:t>
            </a:r>
            <a:r>
              <a:rPr lang="en-US" sz="3200" dirty="0" err="1" smtClean="0"/>
              <a:t>mengadakan</a:t>
            </a:r>
            <a:r>
              <a:rPr lang="en-US" sz="3200" dirty="0" smtClean="0"/>
              <a:t> </a:t>
            </a:r>
            <a:r>
              <a:rPr lang="en-US" sz="3200" dirty="0" err="1" smtClean="0"/>
              <a:t>wawancara</a:t>
            </a:r>
            <a:r>
              <a:rPr lang="en-US" sz="3200" dirty="0" smtClean="0"/>
              <a:t> </a:t>
            </a:r>
            <a:r>
              <a:rPr lang="en-US" sz="3200" dirty="0" err="1" smtClean="0"/>
              <a:t>mengenai</a:t>
            </a:r>
            <a:r>
              <a:rPr lang="en-US" sz="3200" dirty="0" smtClean="0"/>
              <a:t> </a:t>
            </a:r>
            <a:r>
              <a:rPr lang="en-US" sz="3200" i="1" dirty="0" err="1" smtClean="0"/>
              <a:t>dasar</a:t>
            </a:r>
            <a:r>
              <a:rPr lang="en-US" sz="3200" i="1" dirty="0" smtClean="0"/>
              <a:t> </a:t>
            </a:r>
            <a:r>
              <a:rPr lang="en-US" sz="3200" i="1" dirty="0" err="1" smtClean="0"/>
              <a:t>hukum</a:t>
            </a:r>
            <a:r>
              <a:rPr lang="en-US" sz="3200" i="1" dirty="0" smtClean="0"/>
              <a:t> </a:t>
            </a:r>
            <a:r>
              <a:rPr lang="en-US" sz="3200" i="1" dirty="0" err="1" smtClean="0"/>
              <a:t>restrukturisasi</a:t>
            </a:r>
            <a:r>
              <a:rPr lang="en-US" sz="3200" i="1" dirty="0" smtClean="0"/>
              <a:t> </a:t>
            </a:r>
            <a:r>
              <a:rPr lang="en-US" sz="3200" i="1" dirty="0" err="1" smtClean="0"/>
              <a:t>perbankan</a:t>
            </a:r>
            <a:r>
              <a:rPr lang="en-US" sz="3200" i="1" dirty="0" smtClean="0"/>
              <a:t> </a:t>
            </a:r>
            <a:r>
              <a:rPr lang="en-US" sz="3200" i="1" dirty="0" err="1" smtClean="0"/>
              <a:t>nasional</a:t>
            </a:r>
            <a:r>
              <a:rPr lang="en-US" sz="3200" dirty="0" smtClean="0"/>
              <a:t>. </a:t>
            </a:r>
            <a:r>
              <a:rPr lang="en-US" sz="3200" dirty="0" err="1" smtClean="0"/>
              <a:t>Wawancara</a:t>
            </a:r>
            <a:r>
              <a:rPr lang="en-US" sz="3200" dirty="0" smtClean="0"/>
              <a:t> </a:t>
            </a:r>
            <a:r>
              <a:rPr lang="en-US" sz="3200" dirty="0" err="1" smtClean="0"/>
              <a:t>dilakukan</a:t>
            </a:r>
            <a:r>
              <a:rPr lang="en-US" sz="3200" dirty="0" smtClean="0"/>
              <a:t> </a:t>
            </a:r>
            <a:r>
              <a:rPr lang="en-US" sz="3200" dirty="0" err="1" smtClean="0"/>
              <a:t>terhadap</a:t>
            </a:r>
            <a:r>
              <a:rPr lang="en-US" sz="3200" dirty="0" smtClean="0"/>
              <a:t> </a:t>
            </a:r>
            <a:r>
              <a:rPr lang="en-US" sz="3200" dirty="0" err="1" smtClean="0"/>
              <a:t>tokoh</a:t>
            </a:r>
            <a:r>
              <a:rPr lang="en-US" sz="3200" dirty="0" smtClean="0"/>
              <a:t> </a:t>
            </a:r>
            <a:r>
              <a:rPr lang="en-US" sz="3200" dirty="0" err="1" smtClean="0"/>
              <a:t>partai</a:t>
            </a:r>
            <a:r>
              <a:rPr lang="en-US" sz="3200" dirty="0" smtClean="0"/>
              <a:t> </a:t>
            </a:r>
            <a:r>
              <a:rPr lang="en-US" sz="3200" dirty="0" err="1" smtClean="0"/>
              <a:t>politik</a:t>
            </a:r>
            <a:r>
              <a:rPr lang="en-US" sz="3200" dirty="0" smtClean="0"/>
              <a:t>, </a:t>
            </a:r>
            <a:r>
              <a:rPr lang="en-US" sz="3200" dirty="0" err="1" smtClean="0"/>
              <a:t>pengamat</a:t>
            </a:r>
            <a:r>
              <a:rPr lang="en-US" sz="3200" dirty="0" smtClean="0"/>
              <a:t> </a:t>
            </a:r>
            <a:r>
              <a:rPr lang="en-US" sz="3200" dirty="0" err="1" smtClean="0"/>
              <a:t>sosial</a:t>
            </a:r>
            <a:r>
              <a:rPr lang="en-US" sz="3200" dirty="0" smtClean="0"/>
              <a:t>, </a:t>
            </a:r>
            <a:r>
              <a:rPr lang="en-US" sz="3200" dirty="0" err="1" smtClean="0"/>
              <a:t>dan</a:t>
            </a:r>
            <a:r>
              <a:rPr lang="en-US" sz="3200" dirty="0" smtClean="0"/>
              <a:t> </a:t>
            </a:r>
            <a:r>
              <a:rPr lang="en-US" sz="3200" dirty="0" err="1" smtClean="0"/>
              <a:t>pakar</a:t>
            </a:r>
            <a:r>
              <a:rPr lang="en-US" sz="3200" dirty="0" smtClean="0"/>
              <a:t> </a:t>
            </a:r>
            <a:r>
              <a:rPr lang="en-US" sz="3200" dirty="0" err="1" smtClean="0"/>
              <a:t>ekonomi</a:t>
            </a:r>
            <a:r>
              <a:rPr lang="en-US" sz="3200" dirty="0" smtClean="0"/>
              <a:t> </a:t>
            </a:r>
            <a:r>
              <a:rPr lang="en-US" sz="3200" dirty="0" err="1" smtClean="0"/>
              <a:t>internasional</a:t>
            </a:r>
            <a:r>
              <a:rPr lang="en-US" sz="3200" dirty="0" smtClean="0"/>
              <a:t>. </a:t>
            </a:r>
            <a:r>
              <a:rPr lang="en-US" sz="3200" dirty="0" err="1" smtClean="0"/>
              <a:t>Sementara</a:t>
            </a:r>
            <a:r>
              <a:rPr lang="en-US" sz="3200" dirty="0" smtClean="0"/>
              <a:t> </a:t>
            </a:r>
            <a:r>
              <a:rPr lang="en-US" sz="3200" dirty="0" err="1" smtClean="0"/>
              <a:t>itu</a:t>
            </a:r>
            <a:r>
              <a:rPr lang="en-US" sz="3200" dirty="0" smtClean="0"/>
              <a:t>, </a:t>
            </a:r>
            <a:r>
              <a:rPr lang="en-US" sz="3200" dirty="0" err="1" smtClean="0"/>
              <a:t>wawancara</a:t>
            </a:r>
            <a:r>
              <a:rPr lang="en-US" sz="3200" dirty="0" smtClean="0"/>
              <a:t> </a:t>
            </a:r>
            <a:r>
              <a:rPr lang="en-US" sz="3200" dirty="0" err="1" smtClean="0"/>
              <a:t>dilakukan</a:t>
            </a:r>
            <a:r>
              <a:rPr lang="en-US" sz="3200" dirty="0" smtClean="0"/>
              <a:t> </a:t>
            </a:r>
            <a:r>
              <a:rPr lang="en-US" sz="3200" dirty="0" err="1" smtClean="0"/>
              <a:t>oleh</a:t>
            </a:r>
            <a:r>
              <a:rPr lang="en-US" sz="3200" dirty="0" smtClean="0"/>
              <a:t> </a:t>
            </a:r>
            <a:r>
              <a:rPr lang="en-US" sz="3200" dirty="0" err="1" smtClean="0"/>
              <a:t>salah</a:t>
            </a:r>
            <a:r>
              <a:rPr lang="en-US" sz="3200" dirty="0" smtClean="0"/>
              <a:t> </a:t>
            </a:r>
            <a:r>
              <a:rPr lang="en-US" sz="3200" dirty="0" err="1" smtClean="0"/>
              <a:t>seorang</a:t>
            </a:r>
            <a:r>
              <a:rPr lang="en-US" sz="3200" dirty="0" smtClean="0"/>
              <a:t> </a:t>
            </a:r>
            <a:r>
              <a:rPr lang="en-US" sz="3200" dirty="0" err="1" smtClean="0"/>
              <a:t>mahasiswa</a:t>
            </a:r>
            <a:r>
              <a:rPr lang="en-US" sz="3200" dirty="0" smtClean="0"/>
              <a:t> yang </a:t>
            </a:r>
            <a:r>
              <a:rPr lang="en-US" sz="3200" dirty="0" err="1" smtClean="0"/>
              <a:t>mengambil</a:t>
            </a:r>
            <a:r>
              <a:rPr lang="en-US" sz="3200" dirty="0" smtClean="0"/>
              <a:t> program </a:t>
            </a:r>
            <a:r>
              <a:rPr lang="en-US" sz="3200" dirty="0" err="1" smtClean="0"/>
              <a:t>kekhususan</a:t>
            </a:r>
            <a:r>
              <a:rPr lang="en-US" sz="3200" dirty="0" smtClean="0"/>
              <a:t> </a:t>
            </a:r>
            <a:r>
              <a:rPr lang="en-US" sz="3200" dirty="0" err="1" smtClean="0"/>
              <a:t>praktisi</a:t>
            </a:r>
            <a:r>
              <a:rPr lang="en-US" sz="3200" dirty="0" smtClean="0"/>
              <a:t> </a:t>
            </a:r>
            <a:r>
              <a:rPr lang="en-US" sz="3200" dirty="0" err="1" smtClean="0"/>
              <a:t>hukum</a:t>
            </a:r>
            <a:r>
              <a:rPr lang="en-US" sz="3200" dirty="0" smtClean="0"/>
              <a:t>.  </a:t>
            </a:r>
          </a:p>
          <a:p>
            <a:pPr>
              <a:lnSpc>
                <a:spcPct val="80000"/>
              </a:lnSpc>
            </a:pPr>
            <a:r>
              <a:rPr lang="en-US" sz="3200" dirty="0" err="1" smtClean="0"/>
              <a:t>Berdasarkan</a:t>
            </a:r>
            <a:r>
              <a:rPr lang="en-US" sz="3200" dirty="0" smtClean="0"/>
              <a:t> </a:t>
            </a:r>
            <a:r>
              <a:rPr lang="en-US" sz="3200" dirty="0" err="1" smtClean="0"/>
              <a:t>gambaran</a:t>
            </a:r>
            <a:r>
              <a:rPr lang="en-US" sz="3200" dirty="0" smtClean="0"/>
              <a:t> </a:t>
            </a:r>
            <a:r>
              <a:rPr lang="en-US" sz="3200" dirty="0" err="1" smtClean="0"/>
              <a:t>kasus</a:t>
            </a:r>
            <a:r>
              <a:rPr lang="en-US" sz="3200" dirty="0" smtClean="0"/>
              <a:t> </a:t>
            </a:r>
            <a:r>
              <a:rPr lang="en-US" sz="3200" dirty="0" err="1" smtClean="0"/>
              <a:t>tersebut</a:t>
            </a:r>
            <a:r>
              <a:rPr lang="en-US" sz="3200" dirty="0" smtClean="0"/>
              <a:t>:</a:t>
            </a:r>
          </a:p>
          <a:p>
            <a:pPr>
              <a:lnSpc>
                <a:spcPct val="80000"/>
              </a:lnSpc>
            </a:pPr>
            <a:r>
              <a:rPr lang="en-US" sz="3200" dirty="0" err="1" smtClean="0"/>
              <a:t>Apakah</a:t>
            </a:r>
            <a:r>
              <a:rPr lang="en-US" sz="3200" dirty="0" smtClean="0"/>
              <a:t> </a:t>
            </a:r>
            <a:r>
              <a:rPr lang="en-US" sz="3200" dirty="0" err="1" smtClean="0"/>
              <a:t>tepat</a:t>
            </a:r>
            <a:r>
              <a:rPr lang="en-US" sz="3200" dirty="0" smtClean="0"/>
              <a:t> </a:t>
            </a:r>
            <a:r>
              <a:rPr lang="en-US" sz="3200" dirty="0" err="1" smtClean="0"/>
              <a:t>pemilihan</a:t>
            </a:r>
            <a:r>
              <a:rPr lang="en-US" sz="3200" dirty="0" smtClean="0"/>
              <a:t> </a:t>
            </a:r>
            <a:r>
              <a:rPr lang="en-US" sz="3200" dirty="0" err="1" smtClean="0"/>
              <a:t>orang</a:t>
            </a:r>
            <a:r>
              <a:rPr lang="en-US" sz="3200" dirty="0" smtClean="0"/>
              <a:t> yang </a:t>
            </a:r>
            <a:r>
              <a:rPr lang="en-US" sz="3200" dirty="0" err="1" smtClean="0"/>
              <a:t>diwawancarai</a:t>
            </a:r>
            <a:r>
              <a:rPr lang="en-US" sz="3200" dirty="0" smtClean="0"/>
              <a:t> </a:t>
            </a:r>
            <a:r>
              <a:rPr lang="en-US" sz="3200" dirty="0" err="1" smtClean="0"/>
              <a:t>dan</a:t>
            </a:r>
            <a:r>
              <a:rPr lang="en-US" sz="3200" dirty="0" smtClean="0"/>
              <a:t> </a:t>
            </a:r>
            <a:r>
              <a:rPr lang="en-US" sz="3200" dirty="0" err="1" smtClean="0"/>
              <a:t>pewawancaranya</a:t>
            </a:r>
            <a:r>
              <a:rPr lang="en-US" sz="3200" dirty="0" smtClean="0"/>
              <a:t>, </a:t>
            </a:r>
            <a:r>
              <a:rPr lang="en-US" sz="3200" dirty="0" err="1" smtClean="0"/>
              <a:t>apabila</a:t>
            </a:r>
            <a:r>
              <a:rPr lang="en-US" sz="3200" dirty="0" smtClean="0"/>
              <a:t> </a:t>
            </a:r>
            <a:r>
              <a:rPr lang="en-US" sz="3200" dirty="0" err="1" smtClean="0"/>
              <a:t>dikaitkan</a:t>
            </a:r>
            <a:r>
              <a:rPr lang="en-US" sz="3200" dirty="0" smtClean="0"/>
              <a:t> </a:t>
            </a:r>
            <a:r>
              <a:rPr lang="en-US" sz="3200" dirty="0" err="1" smtClean="0"/>
              <a:t>dengan</a:t>
            </a:r>
            <a:r>
              <a:rPr lang="en-US" sz="3200" dirty="0" smtClean="0"/>
              <a:t> </a:t>
            </a:r>
            <a:r>
              <a:rPr lang="en-US" sz="3200" dirty="0" err="1" smtClean="0"/>
              <a:t>tujuannya</a:t>
            </a:r>
            <a:r>
              <a:rPr lang="en-US" sz="3200" dirty="0" smtClean="0"/>
              <a:t> </a:t>
            </a:r>
            <a:r>
              <a:rPr lang="en-US" sz="3200" dirty="0" err="1" smtClean="0"/>
              <a:t>sebagai</a:t>
            </a:r>
            <a:r>
              <a:rPr lang="en-US" sz="3200" dirty="0" smtClean="0"/>
              <a:t> </a:t>
            </a:r>
            <a:r>
              <a:rPr lang="en-US" sz="3200" dirty="0" err="1" smtClean="0"/>
              <a:t>alat</a:t>
            </a:r>
            <a:r>
              <a:rPr lang="en-US" sz="3200" dirty="0" smtClean="0"/>
              <a:t> </a:t>
            </a:r>
            <a:r>
              <a:rPr lang="en-US" sz="3200" dirty="0" err="1" smtClean="0"/>
              <a:t>pengumpulan</a:t>
            </a:r>
            <a:r>
              <a:rPr lang="en-US" sz="3200" dirty="0" smtClean="0"/>
              <a:t> data </a:t>
            </a:r>
            <a:r>
              <a:rPr lang="en-US" sz="3200" dirty="0" err="1" smtClean="0"/>
              <a:t>dari</a:t>
            </a:r>
            <a:r>
              <a:rPr lang="en-US" sz="3200" dirty="0" smtClean="0"/>
              <a:t> </a:t>
            </a:r>
            <a:r>
              <a:rPr lang="en-US" sz="3200" dirty="0" err="1" smtClean="0"/>
              <a:t>topik</a:t>
            </a:r>
            <a:r>
              <a:rPr lang="en-US" sz="3200" dirty="0" smtClean="0"/>
              <a:t> </a:t>
            </a:r>
            <a:r>
              <a:rPr lang="en-US" sz="3200" dirty="0" err="1" smtClean="0"/>
              <a:t>tersebut</a:t>
            </a:r>
            <a:r>
              <a:rPr lang="en-US" sz="3200" dirty="0" smtClean="0"/>
              <a:t>? </a:t>
            </a:r>
            <a:r>
              <a:rPr lang="en-US" sz="3200" dirty="0" err="1" smtClean="0"/>
              <a:t>Jelaskan</a:t>
            </a:r>
            <a:r>
              <a:rPr lang="en-US" sz="3200" dirty="0" smtClean="0"/>
              <a:t>!</a:t>
            </a:r>
          </a:p>
        </p:txBody>
      </p:sp>
      <p:sp>
        <p:nvSpPr>
          <p:cNvPr id="24578" name="Footer Placeholder 4"/>
          <p:cNvSpPr>
            <a:spLocks noGrp="1"/>
          </p:cNvSpPr>
          <p:nvPr>
            <p:ph type="ftr" sz="quarter" idx="11"/>
          </p:nvPr>
        </p:nvSpPr>
        <p:spPr>
          <a:noFill/>
        </p:spPr>
        <p:txBody>
          <a:bodyPr/>
          <a:lstStyle/>
          <a:p>
            <a:r>
              <a:rPr lang="en-US"/>
              <a:t>Daly Erni</a:t>
            </a:r>
          </a:p>
        </p:txBody>
      </p:sp>
      <p:sp>
        <p:nvSpPr>
          <p:cNvPr id="24579" name="Slide Number Placeholder 5"/>
          <p:cNvSpPr>
            <a:spLocks noGrp="1"/>
          </p:cNvSpPr>
          <p:nvPr>
            <p:ph type="sldNum" sz="quarter" idx="12"/>
          </p:nvPr>
        </p:nvSpPr>
        <p:spPr>
          <a:noFill/>
        </p:spPr>
        <p:txBody>
          <a:bodyPr/>
          <a:lstStyle/>
          <a:p>
            <a:r>
              <a:rPr lang="en-US"/>
              <a:t>Page </a:t>
            </a:r>
            <a:fld id="{32134880-8CFF-4C36-88DB-E900B103286E}" type="slidenum">
              <a:rPr lang="en-US"/>
              <a:pPr/>
              <a:t>34</a:t>
            </a:fld>
            <a:endParaRPr lang="en-US"/>
          </a:p>
        </p:txBody>
      </p:sp>
      <p:sp>
        <p:nvSpPr>
          <p:cNvPr id="449538" name="Rectangle 2"/>
          <p:cNvSpPr>
            <a:spLocks noGrp="1" noChangeArrowheads="1"/>
          </p:cNvSpPr>
          <p:nvPr>
            <p:ph type="title"/>
          </p:nvPr>
        </p:nvSpPr>
        <p:spPr>
          <a:xfrm>
            <a:off x="533400" y="685800"/>
            <a:ext cx="7772400" cy="1143000"/>
          </a:xfrm>
        </p:spPr>
        <p:txBody>
          <a:bodyPr>
            <a:normAutofit fontScale="90000"/>
          </a:bodyPr>
          <a:lstStyle/>
          <a:p>
            <a:pPr marL="838200" indent="-838200"/>
            <a:r>
              <a:rPr lang="en-US" sz="4000" smtClean="0">
                <a:latin typeface="Baskerville Old Face" pitchFamily="18" charset="0"/>
              </a:rPr>
              <a:t>UJI WAWANCARA </a:t>
            </a:r>
            <a:br>
              <a:rPr lang="en-US" sz="4000" smtClean="0">
                <a:latin typeface="Baskerville Old Face" pitchFamily="18" charset="0"/>
              </a:rPr>
            </a:br>
            <a:endParaRPr lang="en-US" sz="4000" smtClean="0">
              <a:latin typeface="Baskerville Old Face" pitchFamily="18" charset="0"/>
            </a:endParaRPr>
          </a:p>
        </p:txBody>
      </p:sp>
    </p:spTree>
    <p:extLst>
      <p:ext uri="{BB962C8B-B14F-4D97-AF65-F5344CB8AC3E}">
        <p14:creationId xmlns:p14="http://schemas.microsoft.com/office/powerpoint/2010/main" xmlns="" val="415429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49538"/>
                                        </p:tgtEl>
                                        <p:attrNameLst>
                                          <p:attrName>style.visibility</p:attrName>
                                        </p:attrNameLst>
                                      </p:cBhvr>
                                      <p:to>
                                        <p:strVal val="visible"/>
                                      </p:to>
                                    </p:set>
                                    <p:animEffect transition="in" filter="dissolve">
                                      <p:cBhvr>
                                        <p:cTn id="7" dur="500"/>
                                        <p:tgtEl>
                                          <p:spTgt spid="44953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9539">
                                            <p:txEl>
                                              <p:pRg st="0" end="0"/>
                                            </p:txEl>
                                          </p:spTgt>
                                        </p:tgtEl>
                                        <p:attrNameLst>
                                          <p:attrName>style.visibility</p:attrName>
                                        </p:attrNameLst>
                                      </p:cBhvr>
                                      <p:to>
                                        <p:strVal val="visible"/>
                                      </p:to>
                                    </p:set>
                                    <p:animEffect transition="in" filter="dissolve">
                                      <p:cBhvr>
                                        <p:cTn id="12" dur="500"/>
                                        <p:tgtEl>
                                          <p:spTgt spid="4495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49539">
                                            <p:txEl>
                                              <p:pRg st="1" end="1"/>
                                            </p:txEl>
                                          </p:spTgt>
                                        </p:tgtEl>
                                        <p:attrNameLst>
                                          <p:attrName>style.visibility</p:attrName>
                                        </p:attrNameLst>
                                      </p:cBhvr>
                                      <p:to>
                                        <p:strVal val="visible"/>
                                      </p:to>
                                    </p:set>
                                    <p:animEffect transition="in" filter="dissolve">
                                      <p:cBhvr>
                                        <p:cTn id="17" dur="500"/>
                                        <p:tgtEl>
                                          <p:spTgt spid="44953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49539">
                                            <p:txEl>
                                              <p:pRg st="2" end="2"/>
                                            </p:txEl>
                                          </p:spTgt>
                                        </p:tgtEl>
                                        <p:attrNameLst>
                                          <p:attrName>style.visibility</p:attrName>
                                        </p:attrNameLst>
                                      </p:cBhvr>
                                      <p:to>
                                        <p:strVal val="visible"/>
                                      </p:to>
                                    </p:set>
                                    <p:animEffect transition="in" filter="dissolve">
                                      <p:cBhvr>
                                        <p:cTn id="22" dur="500"/>
                                        <p:tgtEl>
                                          <p:spTgt spid="4495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9539" grpId="0" build="p"/>
      <p:bldP spid="449538" grpId="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4659" name="Rectangle 3"/>
          <p:cNvSpPr>
            <a:spLocks noGrp="1" noChangeArrowheads="1"/>
          </p:cNvSpPr>
          <p:nvPr>
            <p:ph idx="1"/>
          </p:nvPr>
        </p:nvSpPr>
        <p:spPr>
          <a:xfrm>
            <a:off x="457200" y="2209800"/>
            <a:ext cx="8229600" cy="3921125"/>
          </a:xfrm>
        </p:spPr>
        <p:txBody>
          <a:bodyPr>
            <a:normAutofit/>
          </a:bodyPr>
          <a:lstStyle/>
          <a:p>
            <a:pPr eaLnBrk="1" hangingPunct="1">
              <a:defRPr/>
            </a:pPr>
            <a:r>
              <a:rPr lang="en-US" sz="4000" dirty="0" err="1" smtClean="0"/>
              <a:t>Pelajari</a:t>
            </a:r>
            <a:r>
              <a:rPr lang="en-US" sz="4000" dirty="0" smtClean="0"/>
              <a:t> </a:t>
            </a:r>
            <a:r>
              <a:rPr lang="en-US" sz="4000" dirty="0" err="1" smtClean="0"/>
              <a:t>dan</a:t>
            </a:r>
            <a:r>
              <a:rPr lang="en-US" sz="4000" dirty="0" smtClean="0"/>
              <a:t> </a:t>
            </a:r>
            <a:r>
              <a:rPr lang="en-US" sz="4000" dirty="0" err="1" smtClean="0"/>
              <a:t>pahami</a:t>
            </a:r>
            <a:r>
              <a:rPr lang="en-US" sz="4000" dirty="0" smtClean="0"/>
              <a:t> </a:t>
            </a:r>
            <a:r>
              <a:rPr lang="en-US" sz="4000" dirty="0" err="1" smtClean="0"/>
              <a:t>maksud</a:t>
            </a:r>
            <a:r>
              <a:rPr lang="en-US" sz="4000" dirty="0" smtClean="0"/>
              <a:t> </a:t>
            </a:r>
            <a:r>
              <a:rPr lang="en-US" sz="4000" dirty="0" err="1" smtClean="0"/>
              <a:t>Kelemahan</a:t>
            </a:r>
            <a:r>
              <a:rPr lang="en-US" sz="4000" dirty="0" smtClean="0"/>
              <a:t> </a:t>
            </a:r>
            <a:r>
              <a:rPr lang="en-US" sz="4000" dirty="0" err="1" smtClean="0"/>
              <a:t>dan</a:t>
            </a:r>
            <a:r>
              <a:rPr lang="en-US" sz="4000" dirty="0" smtClean="0"/>
              <a:t> </a:t>
            </a:r>
            <a:r>
              <a:rPr lang="en-US" sz="4000" dirty="0" err="1" smtClean="0"/>
              <a:t>kekuatan</a:t>
            </a:r>
            <a:r>
              <a:rPr lang="en-US" sz="4000" dirty="0" smtClean="0"/>
              <a:t> </a:t>
            </a:r>
            <a:r>
              <a:rPr lang="en-US" sz="4000" dirty="0" err="1" smtClean="0"/>
              <a:t>alat</a:t>
            </a:r>
            <a:r>
              <a:rPr lang="en-US" sz="4000" dirty="0" smtClean="0"/>
              <a:t> </a:t>
            </a:r>
            <a:r>
              <a:rPr lang="en-US" sz="4000" dirty="0" err="1" smtClean="0"/>
              <a:t>pengumpulan</a:t>
            </a:r>
            <a:r>
              <a:rPr lang="en-US" sz="4000" dirty="0" smtClean="0"/>
              <a:t> data, </a:t>
            </a:r>
            <a:r>
              <a:rPr lang="en-US" sz="4000" dirty="0" err="1" smtClean="0"/>
              <a:t>lihat</a:t>
            </a:r>
            <a:r>
              <a:rPr lang="en-US" sz="4000" dirty="0" smtClean="0"/>
              <a:t> </a:t>
            </a:r>
            <a:r>
              <a:rPr lang="en-US" sz="4000" i="1" dirty="0" err="1" smtClean="0"/>
              <a:t>Pengantar</a:t>
            </a:r>
            <a:r>
              <a:rPr lang="en-US" sz="4000" i="1" dirty="0" smtClean="0"/>
              <a:t> </a:t>
            </a:r>
            <a:r>
              <a:rPr lang="en-US" sz="4000" i="1" dirty="0" err="1" smtClean="0"/>
              <a:t>Penelitian</a:t>
            </a:r>
            <a:r>
              <a:rPr lang="en-US" sz="4000" i="1" dirty="0" smtClean="0"/>
              <a:t> </a:t>
            </a:r>
            <a:r>
              <a:rPr lang="en-US" sz="4000" i="1" dirty="0" err="1" smtClean="0"/>
              <a:t>Hukum</a:t>
            </a:r>
            <a:r>
              <a:rPr lang="en-US" sz="4000" i="1" dirty="0" smtClean="0"/>
              <a:t> </a:t>
            </a:r>
            <a:r>
              <a:rPr lang="en-US" sz="4000" dirty="0" smtClean="0"/>
              <a:t>(Prof. </a:t>
            </a:r>
            <a:r>
              <a:rPr lang="en-US" sz="4000" dirty="0" err="1" smtClean="0"/>
              <a:t>Soerjono</a:t>
            </a:r>
            <a:r>
              <a:rPr lang="en-US" sz="4000" dirty="0" smtClean="0"/>
              <a:t> </a:t>
            </a:r>
            <a:r>
              <a:rPr lang="en-US" sz="4000" dirty="0" err="1" smtClean="0"/>
              <a:t>Soekanto</a:t>
            </a:r>
            <a:r>
              <a:rPr lang="en-US" sz="4000" dirty="0" smtClean="0"/>
              <a:t>), </a:t>
            </a:r>
            <a:r>
              <a:rPr lang="en-US" sz="4000" dirty="0" err="1" smtClean="0"/>
              <a:t>halaman</a:t>
            </a:r>
            <a:r>
              <a:rPr lang="en-US" sz="4000" dirty="0" smtClean="0"/>
              <a:t> 56-57.</a:t>
            </a:r>
          </a:p>
        </p:txBody>
      </p:sp>
      <p:sp>
        <p:nvSpPr>
          <p:cNvPr id="5" name="Footer Placeholder 4"/>
          <p:cNvSpPr>
            <a:spLocks noGrp="1"/>
          </p:cNvSpPr>
          <p:nvPr>
            <p:ph type="ftr" sz="quarter" idx="11"/>
          </p:nvPr>
        </p:nvSpPr>
        <p:spPr/>
        <p:txBody>
          <a:bodyPr/>
          <a:lstStyle/>
          <a:p>
            <a:pPr>
              <a:defRPr/>
            </a:pPr>
            <a:r>
              <a:rPr lang="en-US"/>
              <a:t>Daly Erni</a:t>
            </a:r>
          </a:p>
        </p:txBody>
      </p:sp>
      <p:sp>
        <p:nvSpPr>
          <p:cNvPr id="6" name="Slide Number Placeholder 5"/>
          <p:cNvSpPr>
            <a:spLocks noGrp="1"/>
          </p:cNvSpPr>
          <p:nvPr>
            <p:ph type="sldNum" sz="quarter" idx="12"/>
          </p:nvPr>
        </p:nvSpPr>
        <p:spPr/>
        <p:txBody>
          <a:bodyPr/>
          <a:lstStyle/>
          <a:p>
            <a:pPr>
              <a:defRPr/>
            </a:pPr>
            <a:fld id="{B74BC509-F201-45BB-A006-7E65B1FB17F1}" type="slidenum">
              <a:rPr lang="en-US"/>
              <a:pPr>
                <a:defRPr/>
              </a:pPr>
              <a:t>35</a:t>
            </a:fld>
            <a:endParaRPr lang="en-US"/>
          </a:p>
        </p:txBody>
      </p:sp>
      <p:sp>
        <p:nvSpPr>
          <p:cNvPr id="454658" name="Rectangle 2"/>
          <p:cNvSpPr>
            <a:spLocks noGrp="1" noChangeArrowheads="1"/>
          </p:cNvSpPr>
          <p:nvPr>
            <p:ph type="title"/>
          </p:nvPr>
        </p:nvSpPr>
        <p:spPr>
          <a:xfrm>
            <a:off x="457200" y="381000"/>
            <a:ext cx="8458200" cy="1935163"/>
          </a:xfrm>
        </p:spPr>
        <p:txBody>
          <a:bodyPr/>
          <a:lstStyle/>
          <a:p>
            <a:pPr marL="838200" indent="-838200" eaLnBrk="1" hangingPunct="1">
              <a:defRPr/>
            </a:pPr>
            <a:r>
              <a:rPr lang="en-US" sz="3200" smtClean="0">
                <a:latin typeface="Baskerville Old Face" pitchFamily="18" charset="0"/>
              </a:rPr>
              <a:t>KELEMAHAN DAN KEKUATAN PENGUMPULAN DATA  </a:t>
            </a:r>
          </a:p>
        </p:txBody>
      </p:sp>
    </p:spTree>
    <p:extLst>
      <p:ext uri="{BB962C8B-B14F-4D97-AF65-F5344CB8AC3E}">
        <p14:creationId xmlns:p14="http://schemas.microsoft.com/office/powerpoint/2010/main" xmlns="" val="1065524990"/>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54658"/>
                                        </p:tgtEl>
                                        <p:attrNameLst>
                                          <p:attrName>style.visibility</p:attrName>
                                        </p:attrNameLst>
                                      </p:cBhvr>
                                      <p:to>
                                        <p:strVal val="visible"/>
                                      </p:to>
                                    </p:set>
                                    <p:animEffect transition="in" filter="fade">
                                      <p:cBhvr>
                                        <p:cTn id="7" dur="768" decel="100000"/>
                                        <p:tgtEl>
                                          <p:spTgt spid="454658"/>
                                        </p:tgtEl>
                                      </p:cBhvr>
                                    </p:animEffect>
                                    <p:animScale>
                                      <p:cBhvr>
                                        <p:cTn id="8" dur="768" decel="100000"/>
                                        <p:tgtEl>
                                          <p:spTgt spid="454658"/>
                                        </p:tgtEl>
                                      </p:cBhvr>
                                      <p:from x="10000" y="10000"/>
                                      <p:to x="200000" y="450000"/>
                                    </p:animScale>
                                    <p:animScale>
                                      <p:cBhvr>
                                        <p:cTn id="9" dur="1230" accel="100000" fill="hold">
                                          <p:stCondLst>
                                            <p:cond delay="768"/>
                                          </p:stCondLst>
                                        </p:cTn>
                                        <p:tgtEl>
                                          <p:spTgt spid="454658"/>
                                        </p:tgtEl>
                                      </p:cBhvr>
                                      <p:from x="200000" y="450000"/>
                                      <p:to x="100000" y="100000"/>
                                    </p:animScale>
                                    <p:set>
                                      <p:cBhvr>
                                        <p:cTn id="10" dur="768" fill="hold"/>
                                        <p:tgtEl>
                                          <p:spTgt spid="454658"/>
                                        </p:tgtEl>
                                        <p:attrNameLst>
                                          <p:attrName>ppt_x</p:attrName>
                                        </p:attrNameLst>
                                      </p:cBhvr>
                                      <p:to>
                                        <p:strVal val="(0.5)"/>
                                      </p:to>
                                    </p:set>
                                    <p:anim from="(0.5)" to="(#ppt_x)" calcmode="lin" valueType="num">
                                      <p:cBhvr>
                                        <p:cTn id="11" dur="1230" accel="100000" fill="hold">
                                          <p:stCondLst>
                                            <p:cond delay="768"/>
                                          </p:stCondLst>
                                        </p:cTn>
                                        <p:tgtEl>
                                          <p:spTgt spid="454658"/>
                                        </p:tgtEl>
                                        <p:attrNameLst>
                                          <p:attrName>ppt_x</p:attrName>
                                        </p:attrNameLst>
                                      </p:cBhvr>
                                    </p:anim>
                                    <p:set>
                                      <p:cBhvr>
                                        <p:cTn id="12" dur="768" fill="hold"/>
                                        <p:tgtEl>
                                          <p:spTgt spid="454658"/>
                                        </p:tgtEl>
                                        <p:attrNameLst>
                                          <p:attrName>ppt_y</p:attrName>
                                        </p:attrNameLst>
                                      </p:cBhvr>
                                      <p:to>
                                        <p:strVal val="(#ppt_y+0.4)"/>
                                      </p:to>
                                    </p:set>
                                    <p:anim from="(#ppt_y+0.4)" to="(#ppt_y)" calcmode="lin" valueType="num">
                                      <p:cBhvr>
                                        <p:cTn id="13" dur="1230" accel="100000" fill="hold">
                                          <p:stCondLst>
                                            <p:cond delay="768"/>
                                          </p:stCondLst>
                                        </p:cTn>
                                        <p:tgtEl>
                                          <p:spTgt spid="454658"/>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454659">
                                            <p:txEl>
                                              <p:pRg st="0" end="0"/>
                                            </p:txEl>
                                          </p:spTgt>
                                        </p:tgtEl>
                                        <p:attrNameLst>
                                          <p:attrName>style.visibility</p:attrName>
                                        </p:attrNameLst>
                                      </p:cBhvr>
                                      <p:to>
                                        <p:strVal val="visible"/>
                                      </p:to>
                                    </p:set>
                                    <p:anim calcmode="lin" valueType="num">
                                      <p:cBhvr>
                                        <p:cTn id="18" dur="500" fill="hold"/>
                                        <p:tgtEl>
                                          <p:spTgt spid="454659">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454659">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4546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4659" grpId="0" build="p"/>
      <p:bldP spid="454658" grpId="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455683" name="Rectangle 3"/>
          <p:cNvSpPr>
            <a:spLocks noGrp="1" noChangeArrowheads="1"/>
          </p:cNvSpPr>
          <p:nvPr>
            <p:ph idx="1"/>
          </p:nvPr>
        </p:nvSpPr>
        <p:spPr/>
        <p:txBody>
          <a:bodyPr>
            <a:normAutofit fontScale="92500" lnSpcReduction="20000"/>
          </a:bodyPr>
          <a:lstStyle/>
          <a:p>
            <a:pPr marL="609600" indent="-609600" eaLnBrk="1" hangingPunct="1">
              <a:lnSpc>
                <a:spcPct val="90000"/>
              </a:lnSpc>
              <a:buFontTx/>
              <a:buAutoNum type="alphaUcPeriod"/>
              <a:defRPr/>
            </a:pPr>
            <a:r>
              <a:rPr lang="en-US" sz="2400" smtClean="0">
                <a:effectLst>
                  <a:outerShdw blurRad="38100" dist="38100" dir="2700000" algn="tl">
                    <a:srgbClr val="FFFFFF"/>
                  </a:outerShdw>
                </a:effectLst>
              </a:rPr>
              <a:t>Author prepared abstract, yaitu abstrak yang disusun oleh penulisnya sendiri dan lazim disusun dalam penelitian skripsi, tesis, disertasi, dan penelitian mandiri.</a:t>
            </a:r>
          </a:p>
          <a:p>
            <a:pPr marL="609600" indent="-609600" eaLnBrk="1" hangingPunct="1">
              <a:lnSpc>
                <a:spcPct val="90000"/>
              </a:lnSpc>
              <a:buFontTx/>
              <a:buAutoNum type="alphaUcPeriod"/>
              <a:defRPr/>
            </a:pPr>
            <a:r>
              <a:rPr lang="en-US" sz="2400" smtClean="0">
                <a:effectLst>
                  <a:outerShdw blurRad="38100" dist="38100" dir="2700000" algn="tl">
                    <a:srgbClr val="FFFFFF"/>
                  </a:outerShdw>
                </a:effectLst>
              </a:rPr>
              <a:t>Purposive random sampling, yaitu penentuan responden berdasarkan pemilihan contoh secara acak dan sederhana. </a:t>
            </a:r>
          </a:p>
          <a:p>
            <a:pPr marL="609600" indent="-609600" eaLnBrk="1" hangingPunct="1">
              <a:lnSpc>
                <a:spcPct val="90000"/>
              </a:lnSpc>
              <a:buFontTx/>
              <a:buAutoNum type="alphaUcPeriod"/>
              <a:defRPr/>
            </a:pPr>
            <a:r>
              <a:rPr lang="en-US" sz="2400" smtClean="0">
                <a:effectLst>
                  <a:outerShdw blurRad="38100" dist="38100" dir="2700000" algn="tl">
                    <a:srgbClr val="FFFFFF"/>
                  </a:outerShdw>
                </a:effectLst>
              </a:rPr>
              <a:t>Sinkronisasi hukum, yaitu arahan penelitian yang ditujukan pada penerapan konsistensi peraturan perundang-undangan</a:t>
            </a:r>
          </a:p>
          <a:p>
            <a:pPr marL="609600" indent="-609600" eaLnBrk="1" hangingPunct="1">
              <a:lnSpc>
                <a:spcPct val="90000"/>
              </a:lnSpc>
              <a:buFontTx/>
              <a:buAutoNum type="alphaUcPeriod"/>
              <a:defRPr/>
            </a:pPr>
            <a:r>
              <a:rPr lang="en-US" sz="2400" smtClean="0">
                <a:effectLst>
                  <a:outerShdw blurRad="38100" dist="38100" dir="2700000" algn="tl">
                    <a:srgbClr val="FFFFFF"/>
                  </a:outerShdw>
                </a:effectLst>
              </a:rPr>
              <a:t>Populasi, yaitu unit atau manusia yang memiliki karakteristik sama yang menjadi obyek penelitian. </a:t>
            </a:r>
          </a:p>
          <a:p>
            <a:pPr marL="609600" indent="-609600" eaLnBrk="1" hangingPunct="1">
              <a:lnSpc>
                <a:spcPct val="90000"/>
              </a:lnSpc>
              <a:buFontTx/>
              <a:buAutoNum type="alphaUcPeriod"/>
              <a:defRPr/>
            </a:pPr>
            <a:r>
              <a:rPr lang="en-US" sz="2400" smtClean="0">
                <a:effectLst>
                  <a:outerShdw blurRad="38100" dist="38100" dir="2700000" algn="tl">
                    <a:srgbClr val="FFFFFF"/>
                  </a:outerShdw>
                </a:effectLst>
              </a:rPr>
              <a:t>System open access, yaitu sistem dalam perpustakaan yang memberikan keleluasaan bagi anggotanya melakukan sendiri penelsuran dan pencarian buku/data lainnya. </a:t>
            </a:r>
          </a:p>
        </p:txBody>
      </p:sp>
      <p:sp>
        <p:nvSpPr>
          <p:cNvPr id="5" name="Footer Placeholder 4"/>
          <p:cNvSpPr>
            <a:spLocks noGrp="1"/>
          </p:cNvSpPr>
          <p:nvPr>
            <p:ph type="ftr" sz="quarter" idx="11"/>
          </p:nvPr>
        </p:nvSpPr>
        <p:spPr/>
        <p:txBody>
          <a:bodyPr/>
          <a:lstStyle/>
          <a:p>
            <a:pPr>
              <a:defRPr/>
            </a:pPr>
            <a:r>
              <a:rPr lang="en-US"/>
              <a:t>Daly Erni</a:t>
            </a:r>
          </a:p>
        </p:txBody>
      </p:sp>
      <p:sp>
        <p:nvSpPr>
          <p:cNvPr id="6" name="Slide Number Placeholder 5"/>
          <p:cNvSpPr>
            <a:spLocks noGrp="1"/>
          </p:cNvSpPr>
          <p:nvPr>
            <p:ph type="sldNum" sz="quarter" idx="12"/>
          </p:nvPr>
        </p:nvSpPr>
        <p:spPr/>
        <p:txBody>
          <a:bodyPr/>
          <a:lstStyle/>
          <a:p>
            <a:pPr>
              <a:defRPr/>
            </a:pPr>
            <a:fld id="{7A39D4D7-42B2-4B78-8C6F-55DD7FC46E85}" type="slidenum">
              <a:rPr lang="en-US"/>
              <a:pPr>
                <a:defRPr/>
              </a:pPr>
              <a:t>36</a:t>
            </a:fld>
            <a:endParaRPr lang="en-US"/>
          </a:p>
        </p:txBody>
      </p:sp>
      <p:sp>
        <p:nvSpPr>
          <p:cNvPr id="455682" name="Rectangle 2"/>
          <p:cNvSpPr>
            <a:spLocks noGrp="1" noChangeArrowheads="1"/>
          </p:cNvSpPr>
          <p:nvPr>
            <p:ph type="title"/>
          </p:nvPr>
        </p:nvSpPr>
        <p:spPr/>
        <p:txBody>
          <a:bodyPr/>
          <a:lstStyle/>
          <a:p>
            <a:pPr marL="838200" indent="-838200" eaLnBrk="1" hangingPunct="1">
              <a:defRPr/>
            </a:pPr>
            <a:r>
              <a:rPr lang="en-US" sz="4000" smtClean="0">
                <a:latin typeface="Baskerville Old Face" pitchFamily="18" charset="0"/>
              </a:rPr>
              <a:t>Review Definisi Penting </a:t>
            </a:r>
          </a:p>
        </p:txBody>
      </p:sp>
    </p:spTree>
    <p:extLst>
      <p:ext uri="{BB962C8B-B14F-4D97-AF65-F5344CB8AC3E}">
        <p14:creationId xmlns:p14="http://schemas.microsoft.com/office/powerpoint/2010/main" xmlns="" val="720287778"/>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455682"/>
                                        </p:tgtEl>
                                        <p:attrNameLst>
                                          <p:attrName>style.visibility</p:attrName>
                                        </p:attrNameLst>
                                      </p:cBhvr>
                                      <p:to>
                                        <p:strVal val="visible"/>
                                      </p:to>
                                    </p:set>
                                    <p:anim calcmode="lin" valueType="num">
                                      <p:cBhvr>
                                        <p:cTn id="7" dur="1000" fill="hold"/>
                                        <p:tgtEl>
                                          <p:spTgt spid="455682"/>
                                        </p:tgtEl>
                                        <p:attrNameLst>
                                          <p:attrName>ppt_w</p:attrName>
                                        </p:attrNameLst>
                                      </p:cBhvr>
                                      <p:tavLst>
                                        <p:tav tm="0">
                                          <p:val>
                                            <p:strVal val="#ppt_w+.3"/>
                                          </p:val>
                                        </p:tav>
                                        <p:tav tm="100000">
                                          <p:val>
                                            <p:strVal val="#ppt_w"/>
                                          </p:val>
                                        </p:tav>
                                      </p:tavLst>
                                    </p:anim>
                                    <p:anim calcmode="lin" valueType="num">
                                      <p:cBhvr>
                                        <p:cTn id="8" dur="1000" fill="hold"/>
                                        <p:tgtEl>
                                          <p:spTgt spid="455682"/>
                                        </p:tgtEl>
                                        <p:attrNameLst>
                                          <p:attrName>ppt_h</p:attrName>
                                        </p:attrNameLst>
                                      </p:cBhvr>
                                      <p:tavLst>
                                        <p:tav tm="0">
                                          <p:val>
                                            <p:strVal val="#ppt_h"/>
                                          </p:val>
                                        </p:tav>
                                        <p:tav tm="100000">
                                          <p:val>
                                            <p:strVal val="#ppt_h"/>
                                          </p:val>
                                        </p:tav>
                                      </p:tavLst>
                                    </p:anim>
                                    <p:animEffect transition="in" filter="fade">
                                      <p:cBhvr>
                                        <p:cTn id="9" dur="1000"/>
                                        <p:tgtEl>
                                          <p:spTgt spid="45568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455683">
                                            <p:txEl>
                                              <p:pRg st="0" end="0"/>
                                            </p:txEl>
                                          </p:spTgt>
                                        </p:tgtEl>
                                        <p:attrNameLst>
                                          <p:attrName>style.visibility</p:attrName>
                                        </p:attrNameLst>
                                      </p:cBhvr>
                                      <p:to>
                                        <p:strVal val="visible"/>
                                      </p:to>
                                    </p:set>
                                    <p:anim calcmode="lin" valueType="num">
                                      <p:cBhvr>
                                        <p:cTn id="14" dur="1000" fill="hold"/>
                                        <p:tgtEl>
                                          <p:spTgt spid="45568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45568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45568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455683">
                                            <p:txEl>
                                              <p:pRg st="1" end="1"/>
                                            </p:txEl>
                                          </p:spTgt>
                                        </p:tgtEl>
                                        <p:attrNameLst>
                                          <p:attrName>style.visibility</p:attrName>
                                        </p:attrNameLst>
                                      </p:cBhvr>
                                      <p:to>
                                        <p:strVal val="visible"/>
                                      </p:to>
                                    </p:set>
                                    <p:anim calcmode="lin" valueType="num">
                                      <p:cBhvr>
                                        <p:cTn id="21" dur="1000" fill="hold"/>
                                        <p:tgtEl>
                                          <p:spTgt spid="455683">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45568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45568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455683">
                                            <p:txEl>
                                              <p:pRg st="2" end="2"/>
                                            </p:txEl>
                                          </p:spTgt>
                                        </p:tgtEl>
                                        <p:attrNameLst>
                                          <p:attrName>style.visibility</p:attrName>
                                        </p:attrNameLst>
                                      </p:cBhvr>
                                      <p:to>
                                        <p:strVal val="visible"/>
                                      </p:to>
                                    </p:set>
                                    <p:anim calcmode="lin" valueType="num">
                                      <p:cBhvr>
                                        <p:cTn id="28" dur="1000" fill="hold"/>
                                        <p:tgtEl>
                                          <p:spTgt spid="455683">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45568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45568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455683">
                                            <p:txEl>
                                              <p:pRg st="3" end="3"/>
                                            </p:txEl>
                                          </p:spTgt>
                                        </p:tgtEl>
                                        <p:attrNameLst>
                                          <p:attrName>style.visibility</p:attrName>
                                        </p:attrNameLst>
                                      </p:cBhvr>
                                      <p:to>
                                        <p:strVal val="visible"/>
                                      </p:to>
                                    </p:set>
                                    <p:anim calcmode="lin" valueType="num">
                                      <p:cBhvr>
                                        <p:cTn id="35" dur="1000" fill="hold"/>
                                        <p:tgtEl>
                                          <p:spTgt spid="455683">
                                            <p:txEl>
                                              <p:pRg st="3" end="3"/>
                                            </p:txEl>
                                          </p:spTgt>
                                        </p:tgtEl>
                                        <p:attrNameLst>
                                          <p:attrName>ppt_w</p:attrName>
                                        </p:attrNameLst>
                                      </p:cBhvr>
                                      <p:tavLst>
                                        <p:tav tm="0">
                                          <p:val>
                                            <p:strVal val="#ppt_w+.3"/>
                                          </p:val>
                                        </p:tav>
                                        <p:tav tm="100000">
                                          <p:val>
                                            <p:strVal val="#ppt_w"/>
                                          </p:val>
                                        </p:tav>
                                      </p:tavLst>
                                    </p:anim>
                                    <p:anim calcmode="lin" valueType="num">
                                      <p:cBhvr>
                                        <p:cTn id="36" dur="1000" fill="hold"/>
                                        <p:tgtEl>
                                          <p:spTgt spid="45568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45568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455683">
                                            <p:txEl>
                                              <p:pRg st="4" end="4"/>
                                            </p:txEl>
                                          </p:spTgt>
                                        </p:tgtEl>
                                        <p:attrNameLst>
                                          <p:attrName>style.visibility</p:attrName>
                                        </p:attrNameLst>
                                      </p:cBhvr>
                                      <p:to>
                                        <p:strVal val="visible"/>
                                      </p:to>
                                    </p:set>
                                    <p:anim calcmode="lin" valueType="num">
                                      <p:cBhvr>
                                        <p:cTn id="42" dur="1000" fill="hold"/>
                                        <p:tgtEl>
                                          <p:spTgt spid="455683">
                                            <p:txEl>
                                              <p:pRg st="4" end="4"/>
                                            </p:txEl>
                                          </p:spTgt>
                                        </p:tgtEl>
                                        <p:attrNameLst>
                                          <p:attrName>ppt_w</p:attrName>
                                        </p:attrNameLst>
                                      </p:cBhvr>
                                      <p:tavLst>
                                        <p:tav tm="0">
                                          <p:val>
                                            <p:strVal val="#ppt_w+.3"/>
                                          </p:val>
                                        </p:tav>
                                        <p:tav tm="100000">
                                          <p:val>
                                            <p:strVal val="#ppt_w"/>
                                          </p:val>
                                        </p:tav>
                                      </p:tavLst>
                                    </p:anim>
                                    <p:anim calcmode="lin" valueType="num">
                                      <p:cBhvr>
                                        <p:cTn id="43" dur="1000" fill="hold"/>
                                        <p:tgtEl>
                                          <p:spTgt spid="455683">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4556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5683" grpId="0" build="p"/>
      <p:bldP spid="45568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Content Placeholder 2"/>
          <p:cNvSpPr>
            <a:spLocks noGrp="1"/>
          </p:cNvSpPr>
          <p:nvPr>
            <p:ph idx="1"/>
          </p:nvPr>
        </p:nvSpPr>
        <p:spPr>
          <a:xfrm>
            <a:off x="211677" y="1600200"/>
            <a:ext cx="8696391" cy="4097893"/>
          </a:xfrm>
        </p:spPr>
        <p:txBody>
          <a:bodyPr>
            <a:noAutofit/>
          </a:bodyPr>
          <a:lstStyle/>
          <a:p>
            <a:pPr eaLnBrk="1" hangingPunct="1"/>
            <a:r>
              <a:rPr lang="en-US" sz="3200" dirty="0" err="1" smtClean="0"/>
              <a:t>Menggunakan</a:t>
            </a:r>
            <a:r>
              <a:rPr lang="en-US" sz="3200" dirty="0" smtClean="0"/>
              <a:t> sampling </a:t>
            </a:r>
            <a:r>
              <a:rPr lang="en-US" sz="3200" dirty="0" err="1" smtClean="0"/>
              <a:t>sebagai</a:t>
            </a:r>
            <a:r>
              <a:rPr lang="en-US" sz="3200" dirty="0" smtClean="0"/>
              <a:t> proses </a:t>
            </a:r>
            <a:r>
              <a:rPr lang="en-US" sz="3200" dirty="0" err="1" smtClean="0"/>
              <a:t>memilih</a:t>
            </a:r>
            <a:r>
              <a:rPr lang="en-US" sz="3200" dirty="0" smtClean="0"/>
              <a:t> </a:t>
            </a:r>
            <a:r>
              <a:rPr lang="en-US" sz="3200" dirty="0" err="1" smtClean="0"/>
              <a:t>secara</a:t>
            </a:r>
            <a:r>
              <a:rPr lang="en-US" sz="3200" dirty="0" smtClean="0"/>
              <a:t> </a:t>
            </a:r>
            <a:r>
              <a:rPr lang="en-US" sz="3200" dirty="0" err="1" smtClean="0"/>
              <a:t>proporsional</a:t>
            </a:r>
            <a:r>
              <a:rPr lang="en-US" sz="3200" dirty="0" smtClean="0"/>
              <a:t> </a:t>
            </a:r>
            <a:r>
              <a:rPr lang="en-US" sz="3200" dirty="0" err="1" smtClean="0"/>
              <a:t>untuk</a:t>
            </a:r>
            <a:r>
              <a:rPr lang="en-US" sz="3200" dirty="0" smtClean="0"/>
              <a:t> </a:t>
            </a:r>
            <a:r>
              <a:rPr lang="en-US" sz="3200" dirty="0" err="1" smtClean="0"/>
              <a:t>mewakili</a:t>
            </a:r>
            <a:r>
              <a:rPr lang="en-US" sz="3200" dirty="0" smtClean="0"/>
              <a:t> </a:t>
            </a:r>
            <a:r>
              <a:rPr lang="en-US" sz="3200" dirty="0" err="1" smtClean="0"/>
              <a:t>obyek</a:t>
            </a:r>
            <a:r>
              <a:rPr lang="en-US" sz="3200" dirty="0" smtClean="0"/>
              <a:t> </a:t>
            </a:r>
            <a:r>
              <a:rPr lang="en-US" sz="3200" dirty="0" err="1" smtClean="0"/>
              <a:t>penelitian</a:t>
            </a:r>
            <a:r>
              <a:rPr lang="en-US" sz="3200" dirty="0" smtClean="0"/>
              <a:t> </a:t>
            </a:r>
            <a:r>
              <a:rPr lang="en-US" sz="3200" dirty="0" err="1" smtClean="0"/>
              <a:t>dengan</a:t>
            </a:r>
            <a:r>
              <a:rPr lang="en-US" sz="3200" dirty="0" smtClean="0"/>
              <a:t> </a:t>
            </a:r>
            <a:r>
              <a:rPr lang="en-US" sz="3200" dirty="0" err="1" smtClean="0"/>
              <a:t>mengidentifikasi</a:t>
            </a:r>
            <a:r>
              <a:rPr lang="en-US" sz="3200" dirty="0" smtClean="0"/>
              <a:t> </a:t>
            </a:r>
            <a:r>
              <a:rPr lang="en-US" sz="3200" dirty="0" err="1" smtClean="0"/>
              <a:t>terlebih</a:t>
            </a:r>
            <a:r>
              <a:rPr lang="en-US" sz="3200" dirty="0" smtClean="0"/>
              <a:t> </a:t>
            </a:r>
            <a:r>
              <a:rPr lang="en-US" sz="3200" dirty="0" err="1" smtClean="0"/>
              <a:t>dahulu</a:t>
            </a:r>
            <a:r>
              <a:rPr lang="en-US" sz="3200" dirty="0" smtClean="0"/>
              <a:t> </a:t>
            </a:r>
            <a:r>
              <a:rPr lang="en-US" sz="3200" dirty="0" err="1" smtClean="0"/>
              <a:t>populasi</a:t>
            </a:r>
            <a:r>
              <a:rPr lang="en-US" sz="3200" dirty="0" smtClean="0"/>
              <a:t> </a:t>
            </a:r>
            <a:r>
              <a:rPr lang="en-US" sz="3200" dirty="0" err="1" smtClean="0"/>
              <a:t>secara</a:t>
            </a:r>
            <a:r>
              <a:rPr lang="en-US" sz="3200" dirty="0" smtClean="0"/>
              <a:t> </a:t>
            </a:r>
            <a:r>
              <a:rPr lang="en-US" sz="3200" dirty="0" err="1" smtClean="0"/>
              <a:t>menyeluruh</a:t>
            </a:r>
            <a:r>
              <a:rPr lang="en-US" sz="3200" dirty="0" smtClean="0"/>
              <a:t> </a:t>
            </a:r>
            <a:r>
              <a:rPr lang="en-US" sz="3200" dirty="0" err="1" smtClean="0"/>
              <a:t>atas</a:t>
            </a:r>
            <a:r>
              <a:rPr lang="en-US" sz="3200" dirty="0" smtClean="0"/>
              <a:t> </a:t>
            </a:r>
            <a:r>
              <a:rPr lang="en-US" sz="3200" dirty="0" err="1" smtClean="0"/>
              <a:t>obyek</a:t>
            </a:r>
            <a:r>
              <a:rPr lang="en-US" sz="3200" dirty="0" smtClean="0"/>
              <a:t> </a:t>
            </a:r>
            <a:r>
              <a:rPr lang="en-US" sz="3200" dirty="0" err="1" smtClean="0"/>
              <a:t>penelitian</a:t>
            </a:r>
            <a:r>
              <a:rPr lang="en-US" sz="3200" dirty="0" smtClean="0"/>
              <a:t>.</a:t>
            </a:r>
          </a:p>
          <a:p>
            <a:pPr eaLnBrk="1" hangingPunct="1"/>
            <a:r>
              <a:rPr lang="en-US" sz="3200" dirty="0" smtClean="0"/>
              <a:t>Sampling </a:t>
            </a:r>
            <a:r>
              <a:rPr lang="en-US" sz="3200" dirty="0" err="1" smtClean="0"/>
              <a:t>memiliki</a:t>
            </a:r>
            <a:r>
              <a:rPr lang="en-US" sz="3200" dirty="0" smtClean="0"/>
              <a:t> </a:t>
            </a:r>
            <a:r>
              <a:rPr lang="en-US" sz="3200" dirty="0" err="1" smtClean="0"/>
              <a:t>keuntungan</a:t>
            </a:r>
            <a:r>
              <a:rPr lang="en-US" sz="3200" dirty="0" smtClean="0"/>
              <a:t>, </a:t>
            </a:r>
            <a:r>
              <a:rPr lang="en-US" sz="3200" dirty="0" err="1" smtClean="0"/>
              <a:t>yaitu</a:t>
            </a:r>
            <a:r>
              <a:rPr lang="en-US" sz="3200" dirty="0" smtClean="0"/>
              <a:t> (1) </a:t>
            </a:r>
            <a:r>
              <a:rPr lang="en-US" sz="3200" dirty="0" err="1" smtClean="0"/>
              <a:t>lebih</a:t>
            </a:r>
            <a:r>
              <a:rPr lang="en-US" sz="3200" dirty="0" smtClean="0"/>
              <a:t> </a:t>
            </a:r>
            <a:r>
              <a:rPr lang="en-US" sz="3200" dirty="0" err="1" smtClean="0"/>
              <a:t>cepat</a:t>
            </a:r>
            <a:r>
              <a:rPr lang="en-US" sz="3200" dirty="0" smtClean="0"/>
              <a:t> </a:t>
            </a:r>
            <a:r>
              <a:rPr lang="en-US" sz="3200" dirty="0" err="1" smtClean="0"/>
              <a:t>dan</a:t>
            </a:r>
            <a:r>
              <a:rPr lang="en-US" sz="3200" dirty="0" smtClean="0"/>
              <a:t> </a:t>
            </a:r>
            <a:r>
              <a:rPr lang="en-US" sz="3200" dirty="0" err="1" smtClean="0"/>
              <a:t>murah</a:t>
            </a:r>
            <a:r>
              <a:rPr lang="en-US" sz="3200" dirty="0" smtClean="0"/>
              <a:t> </a:t>
            </a:r>
            <a:r>
              <a:rPr lang="en-US" sz="3200" dirty="0" err="1" smtClean="0"/>
              <a:t>biaya</a:t>
            </a:r>
            <a:r>
              <a:rPr lang="en-US" sz="3200" dirty="0" smtClean="0"/>
              <a:t> (2) </a:t>
            </a:r>
            <a:r>
              <a:rPr lang="en-US" sz="3200" dirty="0" err="1" smtClean="0"/>
              <a:t>lebih</a:t>
            </a:r>
            <a:r>
              <a:rPr lang="en-US" sz="3200" dirty="0" smtClean="0"/>
              <a:t> </a:t>
            </a:r>
            <a:r>
              <a:rPr lang="en-US" sz="3200" dirty="0" err="1" smtClean="0"/>
              <a:t>akurat</a:t>
            </a:r>
            <a:r>
              <a:rPr lang="en-US" sz="3200" dirty="0" smtClean="0"/>
              <a:t> (3) </a:t>
            </a:r>
            <a:r>
              <a:rPr lang="en-US" sz="3200" dirty="0" err="1" smtClean="0"/>
              <a:t>lebih</a:t>
            </a:r>
            <a:r>
              <a:rPr lang="en-US" sz="3200" dirty="0" smtClean="0"/>
              <a:t> </a:t>
            </a:r>
            <a:r>
              <a:rPr lang="en-US" sz="3200" dirty="0" err="1" smtClean="0"/>
              <a:t>mewakili</a:t>
            </a:r>
            <a:r>
              <a:rPr lang="en-US" sz="3200" dirty="0" smtClean="0"/>
              <a:t> </a:t>
            </a:r>
            <a:r>
              <a:rPr lang="en-US" sz="3200" dirty="0" err="1" smtClean="0"/>
              <a:t>dan</a:t>
            </a:r>
            <a:r>
              <a:rPr lang="en-US" sz="3200" dirty="0" smtClean="0"/>
              <a:t> </a:t>
            </a:r>
            <a:r>
              <a:rPr lang="en-US" sz="3200" dirty="0" err="1" smtClean="0"/>
              <a:t>mencakup</a:t>
            </a:r>
            <a:r>
              <a:rPr lang="en-US" sz="3200" dirty="0" smtClean="0"/>
              <a:t> </a:t>
            </a:r>
            <a:r>
              <a:rPr lang="en-US" sz="3200" dirty="0" err="1" smtClean="0"/>
              <a:t>semua</a:t>
            </a:r>
            <a:r>
              <a:rPr lang="en-US" sz="3200" dirty="0" smtClean="0"/>
              <a:t> </a:t>
            </a:r>
            <a:r>
              <a:rPr lang="en-US" sz="3200" dirty="0" err="1" smtClean="0"/>
              <a:t>populasi</a:t>
            </a:r>
            <a:r>
              <a:rPr lang="en-US" sz="3200" dirty="0" smtClean="0"/>
              <a:t>.</a:t>
            </a:r>
          </a:p>
        </p:txBody>
      </p:sp>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WAWANCARA KEPADA RESPONDEN </a:t>
            </a:r>
            <a:endParaRPr lang="en-US" dirty="0">
              <a:solidFill>
                <a:schemeClr val="tx2">
                  <a:satMod val="130000"/>
                </a:schemeClr>
              </a:solidFill>
            </a:endParaRPr>
          </a:p>
        </p:txBody>
      </p:sp>
    </p:spTree>
    <p:extLst>
      <p:ext uri="{BB962C8B-B14F-4D97-AF65-F5344CB8AC3E}">
        <p14:creationId xmlns:p14="http://schemas.microsoft.com/office/powerpoint/2010/main" xmlns="" val="2546575376"/>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29737"/>
            <a:ext cx="7772400" cy="4203740"/>
          </a:xfrm>
        </p:spPr>
        <p:txBody>
          <a:bodyPr>
            <a:normAutofit fontScale="92500" lnSpcReduction="10000"/>
          </a:bodyPr>
          <a:lstStyle/>
          <a:p>
            <a:pPr marL="365760" indent="-256032" eaLnBrk="1" fontAlgn="auto" hangingPunct="1">
              <a:spcAft>
                <a:spcPts val="0"/>
              </a:spcAft>
              <a:buClr>
                <a:schemeClr val="accent3"/>
              </a:buClr>
              <a:buFont typeface="Georgia"/>
              <a:buChar char="•"/>
              <a:defRPr/>
            </a:pPr>
            <a:r>
              <a:rPr lang="en-US" sz="2800" dirty="0" smtClean="0"/>
              <a:t>POPULASI, </a:t>
            </a:r>
            <a:r>
              <a:rPr lang="en-US" sz="2800" dirty="0" err="1" smtClean="0"/>
              <a:t>yaitu</a:t>
            </a:r>
            <a:r>
              <a:rPr lang="en-US" sz="2800" dirty="0" smtClean="0"/>
              <a:t> </a:t>
            </a:r>
            <a:r>
              <a:rPr lang="en-US" sz="2800" dirty="0" err="1" smtClean="0"/>
              <a:t>sejumlah</a:t>
            </a:r>
            <a:r>
              <a:rPr lang="en-US" sz="2800" dirty="0" smtClean="0"/>
              <a:t> </a:t>
            </a:r>
            <a:r>
              <a:rPr lang="en-US" sz="2800" dirty="0" err="1" smtClean="0"/>
              <a:t>manusia</a:t>
            </a:r>
            <a:r>
              <a:rPr lang="en-US" sz="2800" dirty="0" smtClean="0"/>
              <a:t> </a:t>
            </a:r>
            <a:r>
              <a:rPr lang="en-US" sz="2800" dirty="0" err="1" smtClean="0"/>
              <a:t>atau</a:t>
            </a:r>
            <a:r>
              <a:rPr lang="en-US" sz="2800" dirty="0" smtClean="0"/>
              <a:t> unit yang </a:t>
            </a:r>
            <a:r>
              <a:rPr lang="en-US" sz="2800" dirty="0" err="1" smtClean="0"/>
              <a:t>akan</a:t>
            </a:r>
            <a:r>
              <a:rPr lang="en-US" sz="2800" dirty="0" smtClean="0"/>
              <a:t> </a:t>
            </a:r>
            <a:r>
              <a:rPr lang="en-US" sz="2800" dirty="0" err="1" smtClean="0"/>
              <a:t>menjadi</a:t>
            </a:r>
            <a:r>
              <a:rPr lang="en-US" sz="2800" dirty="0" smtClean="0"/>
              <a:t> </a:t>
            </a:r>
            <a:r>
              <a:rPr lang="en-US" sz="2800" dirty="0" err="1" smtClean="0"/>
              <a:t>obyek</a:t>
            </a:r>
            <a:r>
              <a:rPr lang="en-US" sz="2800" dirty="0" smtClean="0"/>
              <a:t> </a:t>
            </a:r>
            <a:r>
              <a:rPr lang="en-US" sz="2800" dirty="0" err="1" smtClean="0"/>
              <a:t>penelitian</a:t>
            </a:r>
            <a:r>
              <a:rPr lang="en-US" sz="2800" dirty="0" smtClean="0"/>
              <a:t> </a:t>
            </a:r>
            <a:r>
              <a:rPr lang="en-US" sz="2800" dirty="0" err="1" smtClean="0"/>
              <a:t>dengan</a:t>
            </a:r>
            <a:r>
              <a:rPr lang="en-US" sz="2800" dirty="0" smtClean="0"/>
              <a:t> </a:t>
            </a:r>
            <a:r>
              <a:rPr lang="en-US" sz="2800" dirty="0" err="1" smtClean="0"/>
              <a:t>karakteristik</a:t>
            </a:r>
            <a:r>
              <a:rPr lang="en-US" sz="2800" dirty="0" smtClean="0"/>
              <a:t> yang </a:t>
            </a:r>
            <a:r>
              <a:rPr lang="en-US" sz="2800" dirty="0" err="1" smtClean="0"/>
              <a:t>sama</a:t>
            </a:r>
            <a:r>
              <a:rPr lang="en-US" sz="2800" dirty="0" smtClean="0"/>
              <a:t>.</a:t>
            </a:r>
          </a:p>
          <a:p>
            <a:pPr marL="365760" indent="-256032" eaLnBrk="1" fontAlgn="auto" hangingPunct="1">
              <a:spcAft>
                <a:spcPts val="0"/>
              </a:spcAft>
              <a:buClr>
                <a:schemeClr val="accent3"/>
              </a:buClr>
              <a:buFont typeface="Georgia"/>
              <a:buChar char="•"/>
              <a:defRPr/>
            </a:pPr>
            <a:r>
              <a:rPr lang="en-US" sz="2800" dirty="0" smtClean="0"/>
              <a:t>SUB-POPULASI, </a:t>
            </a:r>
            <a:r>
              <a:rPr lang="en-US" sz="2800" dirty="0" err="1" smtClean="0"/>
              <a:t>yaitu</a:t>
            </a:r>
            <a:r>
              <a:rPr lang="en-US" sz="2800" dirty="0" smtClean="0"/>
              <a:t> </a:t>
            </a:r>
            <a:r>
              <a:rPr lang="en-US" sz="2800" dirty="0" err="1" smtClean="0"/>
              <a:t>sejumlah</a:t>
            </a:r>
            <a:r>
              <a:rPr lang="en-US" sz="2800" dirty="0" smtClean="0"/>
              <a:t> </a:t>
            </a:r>
            <a:r>
              <a:rPr lang="en-US" sz="2800" dirty="0" err="1" smtClean="0"/>
              <a:t>manusia</a:t>
            </a:r>
            <a:r>
              <a:rPr lang="en-US" sz="2800" dirty="0" smtClean="0"/>
              <a:t> </a:t>
            </a:r>
            <a:r>
              <a:rPr lang="en-US" sz="2800" dirty="0" err="1" smtClean="0"/>
              <a:t>atau</a:t>
            </a:r>
            <a:r>
              <a:rPr lang="en-US" sz="2800" dirty="0" smtClean="0"/>
              <a:t> unit yang </a:t>
            </a:r>
            <a:r>
              <a:rPr lang="en-US" sz="2800" dirty="0" err="1" smtClean="0"/>
              <a:t>menjadi</a:t>
            </a:r>
            <a:r>
              <a:rPr lang="en-US" sz="2800" dirty="0" smtClean="0"/>
              <a:t> </a:t>
            </a:r>
            <a:r>
              <a:rPr lang="en-US" sz="2800" dirty="0" err="1" smtClean="0"/>
              <a:t>bagian</a:t>
            </a:r>
            <a:r>
              <a:rPr lang="en-US" sz="2800" dirty="0" smtClean="0"/>
              <a:t> </a:t>
            </a:r>
            <a:r>
              <a:rPr lang="en-US" sz="2800" dirty="0" err="1" smtClean="0"/>
              <a:t>dari</a:t>
            </a:r>
            <a:r>
              <a:rPr lang="en-US" sz="2800" dirty="0" smtClean="0"/>
              <a:t> </a:t>
            </a:r>
            <a:r>
              <a:rPr lang="en-US" sz="2800" dirty="0" err="1" smtClean="0"/>
              <a:t>populasi</a:t>
            </a:r>
            <a:r>
              <a:rPr lang="en-US" sz="2800" dirty="0" smtClean="0"/>
              <a:t>.</a:t>
            </a:r>
          </a:p>
          <a:p>
            <a:pPr marL="365760" indent="-256032" eaLnBrk="1" fontAlgn="auto" hangingPunct="1">
              <a:spcAft>
                <a:spcPts val="0"/>
              </a:spcAft>
              <a:buClr>
                <a:schemeClr val="accent3"/>
              </a:buClr>
              <a:buFont typeface="Georgia"/>
              <a:buChar char="•"/>
              <a:defRPr/>
            </a:pPr>
            <a:r>
              <a:rPr lang="en-US" sz="2800" dirty="0" smtClean="0"/>
              <a:t>ELEMEN POPULASI, </a:t>
            </a:r>
            <a:r>
              <a:rPr lang="en-US" sz="2800" dirty="0" err="1" smtClean="0"/>
              <a:t>yaitu</a:t>
            </a:r>
            <a:r>
              <a:rPr lang="en-US" sz="2800" dirty="0" smtClean="0"/>
              <a:t> </a:t>
            </a:r>
            <a:r>
              <a:rPr lang="en-US" sz="2800" dirty="0" err="1" smtClean="0"/>
              <a:t>anggota</a:t>
            </a:r>
            <a:r>
              <a:rPr lang="en-US" sz="2800" dirty="0" smtClean="0"/>
              <a:t> </a:t>
            </a:r>
            <a:r>
              <a:rPr lang="en-US" sz="2800" dirty="0" err="1" smtClean="0"/>
              <a:t>atau</a:t>
            </a:r>
            <a:r>
              <a:rPr lang="en-US" sz="2800" dirty="0" smtClean="0"/>
              <a:t> </a:t>
            </a:r>
            <a:r>
              <a:rPr lang="en-US" sz="2800" dirty="0" err="1" smtClean="0"/>
              <a:t>sejumlah</a:t>
            </a:r>
            <a:r>
              <a:rPr lang="en-US" sz="2800" dirty="0" smtClean="0"/>
              <a:t> </a:t>
            </a:r>
            <a:r>
              <a:rPr lang="en-US" sz="2800" dirty="0" err="1" smtClean="0"/>
              <a:t>manusia</a:t>
            </a:r>
            <a:r>
              <a:rPr lang="en-US" sz="2800" dirty="0" smtClean="0"/>
              <a:t> yang </a:t>
            </a:r>
            <a:r>
              <a:rPr lang="en-US" sz="2800" dirty="0" err="1" smtClean="0"/>
              <a:t>menjadi</a:t>
            </a:r>
            <a:r>
              <a:rPr lang="en-US" sz="2800" dirty="0" smtClean="0"/>
              <a:t> </a:t>
            </a:r>
            <a:r>
              <a:rPr lang="en-US" sz="2800" dirty="0" err="1" smtClean="0"/>
              <a:t>bagian</a:t>
            </a:r>
            <a:r>
              <a:rPr lang="en-US" sz="2800" dirty="0" smtClean="0"/>
              <a:t> </a:t>
            </a:r>
            <a:r>
              <a:rPr lang="en-US" sz="2800" dirty="0" err="1" smtClean="0"/>
              <a:t>dari</a:t>
            </a:r>
            <a:r>
              <a:rPr lang="en-US" sz="2800" dirty="0" smtClean="0"/>
              <a:t> unit.</a:t>
            </a:r>
          </a:p>
          <a:p>
            <a:pPr marL="365760" indent="-256032" eaLnBrk="1" fontAlgn="auto" hangingPunct="1">
              <a:spcAft>
                <a:spcPts val="0"/>
              </a:spcAft>
              <a:buClr>
                <a:schemeClr val="accent3"/>
              </a:buClr>
              <a:buFont typeface="Georgia"/>
              <a:buChar char="•"/>
              <a:defRPr/>
            </a:pPr>
            <a:r>
              <a:rPr lang="en-US" sz="2800" dirty="0" smtClean="0"/>
              <a:t>POPULASI SASARAN, </a:t>
            </a:r>
            <a:r>
              <a:rPr lang="en-US" sz="2800" dirty="0" err="1" smtClean="0"/>
              <a:t>yaitu</a:t>
            </a:r>
            <a:r>
              <a:rPr lang="en-US" sz="2800" dirty="0" smtClean="0"/>
              <a:t> </a:t>
            </a:r>
            <a:r>
              <a:rPr lang="en-US" sz="2800" dirty="0" err="1" smtClean="0"/>
              <a:t>penarikan</a:t>
            </a:r>
            <a:r>
              <a:rPr lang="en-US" sz="2800" dirty="0" smtClean="0"/>
              <a:t> </a:t>
            </a:r>
            <a:r>
              <a:rPr lang="en-US" sz="2800" dirty="0" err="1" smtClean="0"/>
              <a:t>sasaran</a:t>
            </a:r>
            <a:r>
              <a:rPr lang="en-US" sz="2800" dirty="0" smtClean="0"/>
              <a:t> </a:t>
            </a:r>
            <a:r>
              <a:rPr lang="en-US" sz="2800" dirty="0" err="1" smtClean="0"/>
              <a:t>atas</a:t>
            </a:r>
            <a:r>
              <a:rPr lang="en-US" sz="2800" dirty="0" smtClean="0"/>
              <a:t> </a:t>
            </a:r>
            <a:r>
              <a:rPr lang="en-US" sz="2800" dirty="0" err="1" smtClean="0"/>
              <a:t>obyek</a:t>
            </a:r>
            <a:r>
              <a:rPr lang="en-US" sz="2800" dirty="0" smtClean="0"/>
              <a:t> </a:t>
            </a:r>
            <a:r>
              <a:rPr lang="en-US" sz="2800" dirty="0" err="1" smtClean="0"/>
              <a:t>penelitian</a:t>
            </a:r>
            <a:r>
              <a:rPr lang="en-US" sz="2800" dirty="0" smtClean="0"/>
              <a:t>. </a:t>
            </a:r>
          </a:p>
          <a:p>
            <a:pPr marL="365760" indent="-256032" eaLnBrk="1" fontAlgn="auto" hangingPunct="1">
              <a:spcAft>
                <a:spcPts val="0"/>
              </a:spcAft>
              <a:buClr>
                <a:schemeClr val="accent3"/>
              </a:buClr>
              <a:buFont typeface="Georgia"/>
              <a:buNone/>
              <a:defRPr/>
            </a:pPr>
            <a:endParaRPr lang="en-US" dirty="0"/>
          </a:p>
        </p:txBody>
      </p:sp>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ISTILAH DALAM PENGAMBILAN SAMPLING</a:t>
            </a:r>
            <a:endParaRPr lang="en-US" dirty="0"/>
          </a:p>
        </p:txBody>
      </p:sp>
    </p:spTree>
    <p:extLst>
      <p:ext uri="{BB962C8B-B14F-4D97-AF65-F5344CB8AC3E}">
        <p14:creationId xmlns:p14="http://schemas.microsoft.com/office/powerpoint/2010/main" xmlns="" val="4217890934"/>
      </p:ext>
    </p:extLst>
  </p:cSld>
  <p:clrMapOvr>
    <a:masterClrMapping/>
  </p:clrMapOvr>
  <p:transition>
    <p:fade thruBlk="1"/>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Content Placeholder 2"/>
          <p:cNvSpPr>
            <a:spLocks noGrp="1"/>
          </p:cNvSpPr>
          <p:nvPr>
            <p:ph idx="1"/>
          </p:nvPr>
        </p:nvSpPr>
        <p:spPr>
          <a:xfrm>
            <a:off x="685800" y="1600200"/>
            <a:ext cx="7772400" cy="4097893"/>
          </a:xfrm>
        </p:spPr>
        <p:txBody>
          <a:bodyPr>
            <a:noAutofit/>
          </a:bodyPr>
          <a:lstStyle/>
          <a:p>
            <a:pPr eaLnBrk="1" hangingPunct="1"/>
            <a:r>
              <a:rPr lang="en-US" sz="3200" dirty="0" smtClean="0"/>
              <a:t>PROBABILITY SAMPLING, </a:t>
            </a:r>
            <a:r>
              <a:rPr lang="en-US" sz="3200" dirty="0" err="1" smtClean="0"/>
              <a:t>pengambilan</a:t>
            </a:r>
            <a:r>
              <a:rPr lang="en-US" sz="3200" dirty="0" smtClean="0"/>
              <a:t> sampling </a:t>
            </a:r>
            <a:r>
              <a:rPr lang="en-US" sz="3200" dirty="0" err="1" smtClean="0"/>
              <a:t>dengan</a:t>
            </a:r>
            <a:r>
              <a:rPr lang="en-US" sz="3200" dirty="0" smtClean="0"/>
              <a:t> </a:t>
            </a:r>
            <a:r>
              <a:rPr lang="en-US" sz="3200" dirty="0" err="1" smtClean="0"/>
              <a:t>memperhitungkan</a:t>
            </a:r>
            <a:r>
              <a:rPr lang="en-US" sz="3200" dirty="0" smtClean="0"/>
              <a:t> </a:t>
            </a:r>
            <a:r>
              <a:rPr lang="en-US" sz="3200" dirty="0" err="1" smtClean="0"/>
              <a:t>rasionalitas</a:t>
            </a:r>
            <a:r>
              <a:rPr lang="en-US" sz="3200" dirty="0" smtClean="0"/>
              <a:t> </a:t>
            </a:r>
            <a:r>
              <a:rPr lang="en-US" sz="3200" dirty="0" err="1" smtClean="0"/>
              <a:t>perhitungan</a:t>
            </a:r>
            <a:r>
              <a:rPr lang="en-US" sz="3200" dirty="0" smtClean="0"/>
              <a:t> </a:t>
            </a:r>
            <a:r>
              <a:rPr lang="en-US" sz="3200" dirty="0" err="1" smtClean="0"/>
              <a:t>keterwakilan</a:t>
            </a:r>
            <a:r>
              <a:rPr lang="en-US" sz="3200" dirty="0" smtClean="0"/>
              <a:t> </a:t>
            </a:r>
            <a:r>
              <a:rPr lang="en-US" sz="3200" dirty="0" err="1" smtClean="0"/>
              <a:t>sampel</a:t>
            </a:r>
            <a:r>
              <a:rPr lang="en-US" sz="3200" dirty="0" smtClean="0"/>
              <a:t> </a:t>
            </a:r>
            <a:r>
              <a:rPr lang="en-US" sz="3200" dirty="0" err="1" smtClean="0"/>
              <a:t>secara</a:t>
            </a:r>
            <a:r>
              <a:rPr lang="en-US" sz="3200" dirty="0" smtClean="0"/>
              <a:t> </a:t>
            </a:r>
            <a:r>
              <a:rPr lang="en-US" sz="3200" dirty="0" err="1" smtClean="0"/>
              <a:t>proporsional</a:t>
            </a:r>
            <a:r>
              <a:rPr lang="en-US" sz="3200" dirty="0" smtClean="0"/>
              <a:t>.</a:t>
            </a:r>
          </a:p>
          <a:p>
            <a:pPr eaLnBrk="1" hangingPunct="1"/>
            <a:r>
              <a:rPr lang="en-US" sz="3200" dirty="0" smtClean="0"/>
              <a:t>NON-PROBABILITY SAMPLING, </a:t>
            </a:r>
            <a:r>
              <a:rPr lang="en-US" sz="3200" dirty="0" err="1" smtClean="0"/>
              <a:t>pengambilan</a:t>
            </a:r>
            <a:r>
              <a:rPr lang="en-US" sz="3200" dirty="0" smtClean="0"/>
              <a:t> sampling </a:t>
            </a:r>
            <a:r>
              <a:rPr lang="en-US" sz="3200" dirty="0" err="1" smtClean="0"/>
              <a:t>dengan</a:t>
            </a:r>
            <a:r>
              <a:rPr lang="en-US" sz="3200" dirty="0" smtClean="0"/>
              <a:t> </a:t>
            </a:r>
            <a:r>
              <a:rPr lang="en-US" sz="3200" dirty="0" err="1" smtClean="0"/>
              <a:t>mendasarkan</a:t>
            </a:r>
            <a:r>
              <a:rPr lang="en-US" sz="3200" dirty="0" smtClean="0"/>
              <a:t> </a:t>
            </a:r>
            <a:r>
              <a:rPr lang="en-US" sz="3200" dirty="0" err="1" smtClean="0"/>
              <a:t>pada</a:t>
            </a:r>
            <a:r>
              <a:rPr lang="en-US" sz="3200" dirty="0" smtClean="0"/>
              <a:t> </a:t>
            </a:r>
            <a:r>
              <a:rPr lang="en-US" sz="3200" dirty="0" err="1" smtClean="0"/>
              <a:t>logika</a:t>
            </a:r>
            <a:r>
              <a:rPr lang="en-US" sz="3200" dirty="0" smtClean="0"/>
              <a:t> </a:t>
            </a:r>
            <a:r>
              <a:rPr lang="en-US" sz="3200" dirty="0" err="1" smtClean="0"/>
              <a:t>dan</a:t>
            </a:r>
            <a:r>
              <a:rPr lang="en-US" sz="3200" dirty="0" smtClean="0"/>
              <a:t> </a:t>
            </a:r>
            <a:r>
              <a:rPr lang="en-US" sz="3200" dirty="0" err="1" smtClean="0"/>
              <a:t>generalisasi</a:t>
            </a:r>
            <a:r>
              <a:rPr lang="en-US" sz="3200" dirty="0" smtClean="0"/>
              <a:t> </a:t>
            </a:r>
            <a:r>
              <a:rPr lang="en-US" sz="3200" dirty="0" err="1" smtClean="0"/>
              <a:t>secara</a:t>
            </a:r>
            <a:r>
              <a:rPr lang="en-US" sz="3200" dirty="0" smtClean="0"/>
              <a:t> </a:t>
            </a:r>
            <a:r>
              <a:rPr lang="en-US" sz="3200" dirty="0" err="1" smtClean="0"/>
              <a:t>umum</a:t>
            </a:r>
            <a:r>
              <a:rPr lang="en-US" sz="3200" dirty="0" smtClean="0"/>
              <a:t> yang </a:t>
            </a:r>
            <a:r>
              <a:rPr lang="en-US" sz="3200" dirty="0" err="1" smtClean="0"/>
              <a:t>masuk</a:t>
            </a:r>
            <a:r>
              <a:rPr lang="en-US" sz="3200" dirty="0" smtClean="0"/>
              <a:t> </a:t>
            </a:r>
            <a:r>
              <a:rPr lang="en-US" sz="3200" dirty="0" err="1" smtClean="0"/>
              <a:t>akal</a:t>
            </a:r>
            <a:r>
              <a:rPr lang="en-US" sz="3200" dirty="0" smtClean="0"/>
              <a:t>. </a:t>
            </a:r>
          </a:p>
        </p:txBody>
      </p:sp>
      <p:sp>
        <p:nvSpPr>
          <p:cNvPr id="2" name="Title 1"/>
          <p:cNvSpPr>
            <a:spLocks noGrp="1"/>
          </p:cNvSpPr>
          <p:nvPr>
            <p:ph type="title"/>
          </p:nvPr>
        </p:nvSpPr>
        <p:spPr/>
        <p:txBody>
          <a:bodyPr/>
          <a:lstStyle/>
          <a:p>
            <a:pPr eaLnBrk="1" fontAlgn="auto" hangingPunct="1">
              <a:spcAft>
                <a:spcPts val="0"/>
              </a:spcAft>
              <a:defRPr/>
            </a:pPr>
            <a:r>
              <a:rPr lang="en-US" dirty="0" err="1" smtClean="0"/>
              <a:t>Jenis</a:t>
            </a:r>
            <a:r>
              <a:rPr lang="en-US" dirty="0" smtClean="0"/>
              <a:t> Sampling</a:t>
            </a:r>
            <a:endParaRPr lang="en-US" dirty="0"/>
          </a:p>
        </p:txBody>
      </p:sp>
    </p:spTree>
    <p:extLst>
      <p:ext uri="{BB962C8B-B14F-4D97-AF65-F5344CB8AC3E}">
        <p14:creationId xmlns:p14="http://schemas.microsoft.com/office/powerpoint/2010/main" xmlns="" val="305382961"/>
      </p:ext>
    </p:extLst>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534400" cy="6172200"/>
          </a:xfrm>
        </p:spPr>
        <p:txBody>
          <a:bodyPr>
            <a:noAutofit/>
          </a:bodyPr>
          <a:lstStyle/>
          <a:p>
            <a:r>
              <a:rPr lang="en-US" sz="3000" dirty="0" err="1" smtClean="0"/>
              <a:t>Ilmu</a:t>
            </a:r>
            <a:r>
              <a:rPr lang="en-US" sz="3000" dirty="0" smtClean="0"/>
              <a:t> </a:t>
            </a:r>
            <a:r>
              <a:rPr lang="en-US" sz="3000" dirty="0" err="1" smtClean="0"/>
              <a:t>hukum</a:t>
            </a:r>
            <a:r>
              <a:rPr lang="en-US" sz="3000" dirty="0" smtClean="0"/>
              <a:t> </a:t>
            </a:r>
            <a:r>
              <a:rPr lang="en-US" sz="3000" dirty="0" err="1" smtClean="0"/>
              <a:t>memiliki</a:t>
            </a:r>
            <a:r>
              <a:rPr lang="en-US" sz="3000" dirty="0" smtClean="0"/>
              <a:t> </a:t>
            </a:r>
            <a:r>
              <a:rPr lang="en-US" sz="3000" dirty="0" err="1" smtClean="0"/>
              <a:t>karakter</a:t>
            </a:r>
            <a:r>
              <a:rPr lang="en-US" sz="3000" dirty="0" smtClean="0"/>
              <a:t> yang </a:t>
            </a:r>
            <a:r>
              <a:rPr lang="en-US" sz="3000" dirty="0" err="1" smtClean="0"/>
              <a:t>khas</a:t>
            </a:r>
            <a:r>
              <a:rPr lang="en-US" sz="3000" dirty="0" smtClean="0"/>
              <a:t> </a:t>
            </a:r>
            <a:r>
              <a:rPr lang="en-US" sz="3000" dirty="0" err="1" smtClean="0"/>
              <a:t>sebagai</a:t>
            </a:r>
            <a:r>
              <a:rPr lang="en-US" sz="3000" dirty="0" smtClean="0"/>
              <a:t> </a:t>
            </a:r>
            <a:r>
              <a:rPr lang="en-US" sz="3000" dirty="0" err="1" smtClean="0"/>
              <a:t>ilmu</a:t>
            </a:r>
            <a:r>
              <a:rPr lang="en-US" sz="3000" dirty="0" smtClean="0"/>
              <a:t> sue generis  - </a:t>
            </a:r>
            <a:r>
              <a:rPr lang="en-US" sz="3000" dirty="0" err="1" smtClean="0"/>
              <a:t>ilmu</a:t>
            </a:r>
            <a:r>
              <a:rPr lang="en-US" sz="3000" dirty="0" smtClean="0"/>
              <a:t> </a:t>
            </a:r>
            <a:r>
              <a:rPr lang="en-US" sz="3000" dirty="0" err="1" smtClean="0"/>
              <a:t>dengan</a:t>
            </a:r>
            <a:r>
              <a:rPr lang="en-US" sz="3000" dirty="0" smtClean="0"/>
              <a:t> </a:t>
            </a:r>
            <a:r>
              <a:rPr lang="en-US" sz="3000" dirty="0" err="1" smtClean="0"/>
              <a:t>ciri</a:t>
            </a:r>
            <a:r>
              <a:rPr lang="en-US" sz="3000" dirty="0" smtClean="0"/>
              <a:t> </a:t>
            </a:r>
            <a:r>
              <a:rPr lang="en-US" sz="3000" dirty="0" err="1" smtClean="0"/>
              <a:t>khusus</a:t>
            </a:r>
            <a:r>
              <a:rPr lang="en-US" sz="3000" dirty="0" smtClean="0"/>
              <a:t> yang </a:t>
            </a:r>
            <a:r>
              <a:rPr lang="en-US" sz="3000" dirty="0" err="1" smtClean="0"/>
              <a:t>tidak</a:t>
            </a:r>
            <a:r>
              <a:rPr lang="en-US" sz="3000" dirty="0" smtClean="0"/>
              <a:t> </a:t>
            </a:r>
            <a:r>
              <a:rPr lang="en-US" sz="3000" dirty="0" err="1" smtClean="0"/>
              <a:t>dapat</a:t>
            </a:r>
            <a:r>
              <a:rPr lang="en-US" sz="3000" dirty="0" smtClean="0"/>
              <a:t> </a:t>
            </a:r>
            <a:r>
              <a:rPr lang="en-US" sz="3000" dirty="0" err="1" smtClean="0"/>
              <a:t>disepadankan</a:t>
            </a:r>
            <a:r>
              <a:rPr lang="en-US" sz="3000" dirty="0" smtClean="0"/>
              <a:t> </a:t>
            </a:r>
            <a:r>
              <a:rPr lang="en-US" sz="3000" dirty="0" err="1" smtClean="0"/>
              <a:t>dengan</a:t>
            </a:r>
            <a:r>
              <a:rPr lang="en-US" sz="3000" dirty="0" smtClean="0"/>
              <a:t> </a:t>
            </a:r>
            <a:r>
              <a:rPr lang="en-US" sz="3000" dirty="0" err="1" smtClean="0"/>
              <a:t>ilmu</a:t>
            </a:r>
            <a:r>
              <a:rPr lang="en-US" sz="3000" dirty="0" smtClean="0"/>
              <a:t> lain. </a:t>
            </a:r>
            <a:r>
              <a:rPr lang="en-US" sz="3000" dirty="0" err="1" smtClean="0"/>
              <a:t>Ciri</a:t>
            </a:r>
            <a:r>
              <a:rPr lang="en-US" sz="3000" dirty="0" smtClean="0"/>
              <a:t> </a:t>
            </a:r>
            <a:r>
              <a:rPr lang="en-US" sz="3000" dirty="0" err="1" smtClean="0"/>
              <a:t>khas</a:t>
            </a:r>
            <a:r>
              <a:rPr lang="en-US" sz="3000" dirty="0" smtClean="0"/>
              <a:t> </a:t>
            </a:r>
            <a:r>
              <a:rPr lang="en-US" sz="3000" dirty="0" err="1" smtClean="0"/>
              <a:t>ilmu</a:t>
            </a:r>
            <a:r>
              <a:rPr lang="en-US" sz="3000" dirty="0" smtClean="0"/>
              <a:t> </a:t>
            </a:r>
            <a:r>
              <a:rPr lang="en-US" sz="3000" dirty="0" err="1" smtClean="0"/>
              <a:t>hukum</a:t>
            </a:r>
            <a:r>
              <a:rPr lang="en-US" sz="3000" dirty="0" smtClean="0"/>
              <a:t> </a:t>
            </a:r>
            <a:r>
              <a:rPr lang="en-US" sz="3000" dirty="0" err="1" smtClean="0"/>
              <a:t>adalah</a:t>
            </a:r>
            <a:r>
              <a:rPr lang="en-US" sz="3000" dirty="0" smtClean="0"/>
              <a:t> </a:t>
            </a:r>
            <a:r>
              <a:rPr lang="en-US" sz="3000" dirty="0" err="1" smtClean="0"/>
              <a:t>karena</a:t>
            </a:r>
            <a:r>
              <a:rPr lang="en-US" sz="3000" dirty="0" smtClean="0"/>
              <a:t> </a:t>
            </a:r>
            <a:r>
              <a:rPr lang="en-US" sz="3000" dirty="0" err="1" smtClean="0"/>
              <a:t>sifatnya</a:t>
            </a:r>
            <a:r>
              <a:rPr lang="en-US" sz="3000" dirty="0" smtClean="0"/>
              <a:t> yang </a:t>
            </a:r>
            <a:r>
              <a:rPr lang="en-US" sz="3000" dirty="0" err="1" smtClean="0"/>
              <a:t>normatif</a:t>
            </a:r>
            <a:r>
              <a:rPr lang="en-US" sz="3000" dirty="0" smtClean="0"/>
              <a:t>. </a:t>
            </a:r>
            <a:r>
              <a:rPr lang="en-US" sz="3000" dirty="0" err="1" smtClean="0"/>
              <a:t>Dimensi</a:t>
            </a:r>
            <a:r>
              <a:rPr lang="en-US" sz="3000" dirty="0" smtClean="0"/>
              <a:t> </a:t>
            </a:r>
            <a:r>
              <a:rPr lang="en-US" sz="3000" dirty="0" err="1" smtClean="0"/>
              <a:t>ilmu</a:t>
            </a:r>
            <a:r>
              <a:rPr lang="en-US" sz="3000" dirty="0" smtClean="0"/>
              <a:t> </a:t>
            </a:r>
            <a:r>
              <a:rPr lang="en-US" sz="3000" dirty="0" err="1" smtClean="0"/>
              <a:t>hukum</a:t>
            </a:r>
            <a:r>
              <a:rPr lang="en-US" sz="3000" dirty="0" smtClean="0"/>
              <a:t> </a:t>
            </a:r>
            <a:r>
              <a:rPr lang="en-US" sz="3000" dirty="0" err="1" smtClean="0"/>
              <a:t>berada</a:t>
            </a:r>
            <a:r>
              <a:rPr lang="en-US" sz="3000" dirty="0" smtClean="0"/>
              <a:t> </a:t>
            </a:r>
            <a:r>
              <a:rPr lang="en-US" sz="3000" dirty="0" err="1" smtClean="0"/>
              <a:t>pada</a:t>
            </a:r>
            <a:r>
              <a:rPr lang="en-US" sz="3000" dirty="0" smtClean="0"/>
              <a:t> </a:t>
            </a:r>
            <a:r>
              <a:rPr lang="en-US" sz="3000" dirty="0" err="1" smtClean="0"/>
              <a:t>tataran</a:t>
            </a:r>
            <a:r>
              <a:rPr lang="en-US" sz="3000" dirty="0" smtClean="0"/>
              <a:t> </a:t>
            </a:r>
            <a:r>
              <a:rPr lang="en-US" sz="3000" dirty="0" err="1" smtClean="0"/>
              <a:t>penormaan</a:t>
            </a:r>
            <a:r>
              <a:rPr lang="en-US" sz="3000" dirty="0" smtClean="0"/>
              <a:t> </a:t>
            </a:r>
            <a:r>
              <a:rPr lang="en-US" sz="3000" dirty="0" err="1" smtClean="0"/>
              <a:t>ata</a:t>
            </a:r>
            <a:r>
              <a:rPr lang="id-ID" sz="3000" dirty="0" smtClean="0"/>
              <a:t>s</a:t>
            </a:r>
            <a:r>
              <a:rPr lang="en-US" sz="3000" dirty="0" smtClean="0"/>
              <a:t> </a:t>
            </a:r>
            <a:r>
              <a:rPr lang="en-US" sz="3000" dirty="0" err="1" smtClean="0"/>
              <a:t>apa</a:t>
            </a:r>
            <a:r>
              <a:rPr lang="en-US" sz="3000" dirty="0" smtClean="0"/>
              <a:t> yang </a:t>
            </a:r>
            <a:r>
              <a:rPr lang="en-US" sz="3000" dirty="0" err="1" smtClean="0"/>
              <a:t>seharusnya</a:t>
            </a:r>
            <a:r>
              <a:rPr lang="en-US" sz="3000" dirty="0" smtClean="0"/>
              <a:t>, </a:t>
            </a:r>
            <a:r>
              <a:rPr lang="en-US" sz="3000" dirty="0" err="1" smtClean="0"/>
              <a:t>dan</a:t>
            </a:r>
            <a:r>
              <a:rPr lang="en-US" sz="3000" dirty="0" smtClean="0"/>
              <a:t> </a:t>
            </a:r>
            <a:r>
              <a:rPr lang="en-US" sz="3000" dirty="0" err="1" smtClean="0"/>
              <a:t>bukan</a:t>
            </a:r>
            <a:r>
              <a:rPr lang="en-US" sz="3000" dirty="0" smtClean="0"/>
              <a:t> </a:t>
            </a:r>
            <a:r>
              <a:rPr lang="en-US" sz="3000" dirty="0" err="1" smtClean="0"/>
              <a:t>berada</a:t>
            </a:r>
            <a:r>
              <a:rPr lang="en-US" sz="3000" dirty="0" smtClean="0"/>
              <a:t> </a:t>
            </a:r>
            <a:r>
              <a:rPr lang="en-US" sz="3000" dirty="0" err="1" smtClean="0"/>
              <a:t>pada</a:t>
            </a:r>
            <a:r>
              <a:rPr lang="en-US" sz="3000" dirty="0" smtClean="0"/>
              <a:t> </a:t>
            </a:r>
            <a:r>
              <a:rPr lang="en-US" sz="3000" dirty="0" err="1" smtClean="0"/>
              <a:t>dimensi</a:t>
            </a:r>
            <a:r>
              <a:rPr lang="en-US" sz="3000" dirty="0" smtClean="0"/>
              <a:t> </a:t>
            </a:r>
            <a:r>
              <a:rPr lang="en-US" sz="3000" dirty="0" err="1" smtClean="0"/>
              <a:t>apa</a:t>
            </a:r>
            <a:r>
              <a:rPr lang="en-US" sz="3000" dirty="0" smtClean="0"/>
              <a:t> yang </a:t>
            </a:r>
            <a:r>
              <a:rPr lang="en-US" sz="3000" dirty="0" err="1" smtClean="0"/>
              <a:t>senyatanya</a:t>
            </a:r>
            <a:r>
              <a:rPr lang="en-US" sz="3000" dirty="0" smtClean="0"/>
              <a:t> </a:t>
            </a:r>
            <a:r>
              <a:rPr lang="en-US" sz="3000" dirty="0" err="1" smtClean="0"/>
              <a:t>atau</a:t>
            </a:r>
            <a:r>
              <a:rPr lang="en-US" sz="3000" dirty="0" smtClean="0"/>
              <a:t> </a:t>
            </a:r>
            <a:r>
              <a:rPr lang="en-US" sz="3000" dirty="0" err="1" smtClean="0"/>
              <a:t>empiris</a:t>
            </a:r>
            <a:r>
              <a:rPr lang="en-US" sz="3000" dirty="0" smtClean="0"/>
              <a:t>. </a:t>
            </a:r>
          </a:p>
          <a:p>
            <a:r>
              <a:rPr lang="en-US" sz="3000" dirty="0" smtClean="0"/>
              <a:t>Hal </a:t>
            </a:r>
            <a:r>
              <a:rPr lang="en-US" sz="3000" dirty="0" err="1" smtClean="0"/>
              <a:t>ini</a:t>
            </a:r>
            <a:r>
              <a:rPr lang="en-US" sz="3000" dirty="0" smtClean="0"/>
              <a:t> </a:t>
            </a:r>
            <a:r>
              <a:rPr lang="en-US" sz="3000" dirty="0" err="1" smtClean="0"/>
              <a:t>mendudukan</a:t>
            </a:r>
            <a:r>
              <a:rPr lang="en-US" sz="3000" dirty="0" smtClean="0"/>
              <a:t> </a:t>
            </a:r>
            <a:r>
              <a:rPr lang="en-US" sz="3000" dirty="0" err="1" smtClean="0"/>
              <a:t>posisi</a:t>
            </a:r>
            <a:r>
              <a:rPr lang="en-US" sz="3000" dirty="0" smtClean="0"/>
              <a:t> </a:t>
            </a:r>
            <a:r>
              <a:rPr lang="en-US" sz="3000" dirty="0" err="1" smtClean="0"/>
              <a:t>para</a:t>
            </a:r>
            <a:r>
              <a:rPr lang="en-US" sz="3000" dirty="0" smtClean="0"/>
              <a:t> </a:t>
            </a:r>
            <a:r>
              <a:rPr lang="en-US" sz="3000" dirty="0" err="1" smtClean="0"/>
              <a:t>ilmuwan</a:t>
            </a:r>
            <a:r>
              <a:rPr lang="en-US" sz="3000" dirty="0" smtClean="0"/>
              <a:t> </a:t>
            </a:r>
            <a:r>
              <a:rPr lang="en-US" sz="3000" dirty="0" err="1" smtClean="0"/>
              <a:t>hukum</a:t>
            </a:r>
            <a:r>
              <a:rPr lang="en-US" sz="3000" dirty="0" smtClean="0"/>
              <a:t> agar </a:t>
            </a:r>
            <a:r>
              <a:rPr lang="en-US" sz="3000" dirty="0" err="1" smtClean="0"/>
              <a:t>memahami</a:t>
            </a:r>
            <a:r>
              <a:rPr lang="en-US" sz="3000" dirty="0" smtClean="0"/>
              <a:t> </a:t>
            </a:r>
            <a:r>
              <a:rPr lang="en-US" sz="3000" dirty="0" err="1" smtClean="0"/>
              <a:t>jati</a:t>
            </a:r>
            <a:r>
              <a:rPr lang="en-US" sz="3000" dirty="0" smtClean="0"/>
              <a:t> </a:t>
            </a:r>
            <a:r>
              <a:rPr lang="en-US" sz="3000" dirty="0" err="1" smtClean="0"/>
              <a:t>diri</a:t>
            </a:r>
            <a:r>
              <a:rPr lang="en-US" sz="3000" dirty="0" smtClean="0"/>
              <a:t> </a:t>
            </a:r>
            <a:r>
              <a:rPr lang="en-US" sz="3000" dirty="0" err="1" smtClean="0"/>
              <a:t>keilmuan</a:t>
            </a:r>
            <a:r>
              <a:rPr lang="en-US" sz="3000" dirty="0" smtClean="0"/>
              <a:t> </a:t>
            </a:r>
            <a:r>
              <a:rPr lang="en-US" sz="3000" dirty="0" err="1" smtClean="0"/>
              <a:t>hukum</a:t>
            </a:r>
            <a:r>
              <a:rPr lang="en-US" sz="3000" dirty="0" smtClean="0"/>
              <a:t> </a:t>
            </a:r>
            <a:r>
              <a:rPr lang="en-US" sz="3000" dirty="0" err="1" smtClean="0"/>
              <a:t>yg</a:t>
            </a:r>
            <a:r>
              <a:rPr lang="en-US" sz="3000" dirty="0" smtClean="0"/>
              <a:t> </a:t>
            </a:r>
            <a:r>
              <a:rPr lang="en-US" sz="3000" dirty="0" err="1" smtClean="0"/>
              <a:t>memang</a:t>
            </a:r>
            <a:r>
              <a:rPr lang="en-US" sz="3000" dirty="0" smtClean="0"/>
              <a:t> </a:t>
            </a:r>
            <a:r>
              <a:rPr lang="en-US" sz="3000" dirty="0" err="1" smtClean="0"/>
              <a:t>bersifat</a:t>
            </a:r>
            <a:r>
              <a:rPr lang="en-US" sz="3000" dirty="0" smtClean="0"/>
              <a:t> </a:t>
            </a:r>
            <a:r>
              <a:rPr lang="en-US" sz="3000" dirty="0" err="1" smtClean="0"/>
              <a:t>normatif</a:t>
            </a:r>
            <a:r>
              <a:rPr lang="en-US" sz="3000" dirty="0" smtClean="0"/>
              <a:t>, </a:t>
            </a:r>
            <a:r>
              <a:rPr lang="en-US" sz="3000" dirty="0" err="1" smtClean="0"/>
              <a:t>kelemahan</a:t>
            </a:r>
            <a:r>
              <a:rPr lang="en-US" sz="3000" dirty="0"/>
              <a:t> </a:t>
            </a:r>
            <a:r>
              <a:rPr lang="en-US" sz="3000" dirty="0" err="1" smtClean="0"/>
              <a:t>selama</a:t>
            </a:r>
            <a:r>
              <a:rPr lang="en-US" sz="3000" dirty="0" smtClean="0"/>
              <a:t> </a:t>
            </a:r>
            <a:r>
              <a:rPr lang="en-US" sz="3000" dirty="0" err="1" smtClean="0"/>
              <a:t>ini</a:t>
            </a:r>
            <a:r>
              <a:rPr lang="en-US" sz="3000" dirty="0" smtClean="0"/>
              <a:t> </a:t>
            </a:r>
            <a:r>
              <a:rPr lang="en-US" sz="3000" dirty="0" err="1" smtClean="0"/>
              <a:t>adalah</a:t>
            </a:r>
            <a:r>
              <a:rPr lang="en-US" sz="3000" dirty="0" smtClean="0"/>
              <a:t> </a:t>
            </a:r>
            <a:r>
              <a:rPr lang="en-US" sz="3000" dirty="0" err="1" smtClean="0"/>
              <a:t>mempelajari</a:t>
            </a:r>
            <a:r>
              <a:rPr lang="en-US" sz="3000" dirty="0" smtClean="0"/>
              <a:t> </a:t>
            </a:r>
            <a:r>
              <a:rPr lang="en-US" sz="3000" dirty="0" err="1" smtClean="0"/>
              <a:t>hukum</a:t>
            </a:r>
            <a:r>
              <a:rPr lang="en-US" sz="3000" dirty="0" smtClean="0"/>
              <a:t> </a:t>
            </a:r>
            <a:r>
              <a:rPr lang="en-US" sz="3000" dirty="0" err="1" smtClean="0"/>
              <a:t>dengan</a:t>
            </a:r>
            <a:r>
              <a:rPr lang="en-US" sz="3000" dirty="0" smtClean="0"/>
              <a:t> </a:t>
            </a:r>
            <a:r>
              <a:rPr lang="en-US" sz="3000" dirty="0" err="1" smtClean="0"/>
              <a:t>menggunakan</a:t>
            </a:r>
            <a:r>
              <a:rPr lang="en-US" sz="3000" dirty="0" smtClean="0"/>
              <a:t> </a:t>
            </a:r>
            <a:r>
              <a:rPr lang="en-US" sz="3000" dirty="0" err="1" smtClean="0"/>
              <a:t>penjelasan</a:t>
            </a:r>
            <a:r>
              <a:rPr lang="en-US" sz="3000" dirty="0" smtClean="0"/>
              <a:t> </a:t>
            </a:r>
            <a:r>
              <a:rPr lang="en-US" sz="3000" dirty="0" err="1" smtClean="0"/>
              <a:t>ilmu</a:t>
            </a:r>
            <a:r>
              <a:rPr lang="en-US" sz="3000" dirty="0" smtClean="0"/>
              <a:t> </a:t>
            </a:r>
            <a:r>
              <a:rPr lang="en-US" sz="3000" dirty="0" err="1" smtClean="0"/>
              <a:t>empiris</a:t>
            </a:r>
            <a:r>
              <a:rPr lang="en-US" sz="3000" dirty="0" smtClean="0"/>
              <a:t>, </a:t>
            </a:r>
            <a:r>
              <a:rPr lang="en-US" sz="3000" dirty="0" err="1" smtClean="0"/>
              <a:t>sehingga</a:t>
            </a:r>
            <a:r>
              <a:rPr lang="en-US" sz="3000" dirty="0" smtClean="0"/>
              <a:t> </a:t>
            </a:r>
            <a:r>
              <a:rPr lang="id-ID" sz="3000" dirty="0" smtClean="0"/>
              <a:t>memaksakan</a:t>
            </a:r>
            <a:r>
              <a:rPr lang="en-US" sz="3000" dirty="0" smtClean="0"/>
              <a:t> </a:t>
            </a:r>
            <a:r>
              <a:rPr lang="en-US" sz="3000" dirty="0" err="1" smtClean="0"/>
              <a:t>cara-cara</a:t>
            </a:r>
            <a:r>
              <a:rPr lang="en-US" sz="3000" dirty="0" smtClean="0"/>
              <a:t> </a:t>
            </a:r>
            <a:r>
              <a:rPr lang="en-US" sz="3000" dirty="0" err="1" smtClean="0"/>
              <a:t>penelitian</a:t>
            </a:r>
            <a:r>
              <a:rPr lang="en-US" sz="3000" dirty="0" smtClean="0"/>
              <a:t> </a:t>
            </a:r>
            <a:r>
              <a:rPr lang="en-US" sz="3000" dirty="0" err="1" smtClean="0"/>
              <a:t>empiris</a:t>
            </a:r>
            <a:r>
              <a:rPr lang="en-US" sz="3000" dirty="0" smtClean="0"/>
              <a:t> </a:t>
            </a:r>
            <a:r>
              <a:rPr lang="en-US" sz="3000" dirty="0" err="1" smtClean="0"/>
              <a:t>dalam</a:t>
            </a:r>
            <a:r>
              <a:rPr lang="en-US" sz="3000" dirty="0" smtClean="0"/>
              <a:t> </a:t>
            </a:r>
            <a:r>
              <a:rPr lang="en-US" sz="3000" dirty="0" err="1" smtClean="0"/>
              <a:t>penelitian</a:t>
            </a:r>
            <a:r>
              <a:rPr lang="en-US" sz="3000" dirty="0" smtClean="0"/>
              <a:t> </a:t>
            </a:r>
            <a:r>
              <a:rPr lang="en-US" sz="3000" dirty="0" err="1" smtClean="0"/>
              <a:t>hukum</a:t>
            </a:r>
            <a:endParaRPr lang="en-US" sz="3000" dirty="0"/>
          </a:p>
        </p:txBody>
      </p:sp>
    </p:spTree>
    <p:extLst>
      <p:ext uri="{BB962C8B-B14F-4D97-AF65-F5344CB8AC3E}">
        <p14:creationId xmlns:p14="http://schemas.microsoft.com/office/powerpoint/2010/main" xmlns="" val="168744239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Content Placeholder 2"/>
          <p:cNvSpPr>
            <a:spLocks noGrp="1"/>
          </p:cNvSpPr>
          <p:nvPr>
            <p:ph idx="1"/>
          </p:nvPr>
        </p:nvSpPr>
        <p:spPr/>
        <p:txBody>
          <a:bodyPr/>
          <a:lstStyle/>
          <a:p>
            <a:pPr eaLnBrk="1" hangingPunct="1"/>
            <a:r>
              <a:rPr lang="en-US" sz="4000" dirty="0" err="1" smtClean="0"/>
              <a:t>Besarnya</a:t>
            </a:r>
            <a:r>
              <a:rPr lang="en-US" sz="4000" dirty="0" smtClean="0"/>
              <a:t> </a:t>
            </a:r>
            <a:r>
              <a:rPr lang="en-US" sz="4000" dirty="0" err="1" smtClean="0"/>
              <a:t>populasi</a:t>
            </a:r>
            <a:r>
              <a:rPr lang="en-US" sz="4000" dirty="0" smtClean="0"/>
              <a:t>.</a:t>
            </a:r>
          </a:p>
          <a:p>
            <a:pPr eaLnBrk="1" hangingPunct="1"/>
            <a:r>
              <a:rPr lang="en-US" sz="4000" dirty="0" err="1" smtClean="0"/>
              <a:t>Biaya</a:t>
            </a:r>
            <a:r>
              <a:rPr lang="en-US" sz="4000" dirty="0" smtClean="0"/>
              <a:t>.</a:t>
            </a:r>
          </a:p>
          <a:p>
            <a:pPr eaLnBrk="1" hangingPunct="1"/>
            <a:r>
              <a:rPr lang="en-US" sz="4000" dirty="0" err="1" smtClean="0"/>
              <a:t>Faktor</a:t>
            </a:r>
            <a:r>
              <a:rPr lang="en-US" sz="4000" dirty="0" smtClean="0"/>
              <a:t> yang </a:t>
            </a:r>
            <a:r>
              <a:rPr lang="en-US" sz="4000" dirty="0" err="1" smtClean="0"/>
              <a:t>mempengaruhi</a:t>
            </a:r>
            <a:r>
              <a:rPr lang="en-US" sz="4000" dirty="0" smtClean="0"/>
              <a:t> </a:t>
            </a:r>
            <a:r>
              <a:rPr lang="en-US" sz="4000" dirty="0" err="1" smtClean="0"/>
              <a:t>kelancaran</a:t>
            </a:r>
            <a:r>
              <a:rPr lang="en-US" sz="4000" dirty="0" smtClean="0"/>
              <a:t> </a:t>
            </a:r>
            <a:r>
              <a:rPr lang="en-US" sz="4000" dirty="0" err="1" smtClean="0"/>
              <a:t>perolehan</a:t>
            </a:r>
            <a:r>
              <a:rPr lang="en-US" sz="4000" dirty="0" smtClean="0"/>
              <a:t> data. </a:t>
            </a:r>
          </a:p>
        </p:txBody>
      </p:sp>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3 </a:t>
            </a:r>
            <a:r>
              <a:rPr lang="en-US" dirty="0" err="1" smtClean="0"/>
              <a:t>pertimbangan</a:t>
            </a:r>
            <a:r>
              <a:rPr lang="en-US" dirty="0" smtClean="0"/>
              <a:t> </a:t>
            </a:r>
            <a:r>
              <a:rPr lang="en-US" dirty="0" err="1" smtClean="0"/>
              <a:t>dalam</a:t>
            </a:r>
            <a:r>
              <a:rPr lang="en-US" dirty="0" smtClean="0"/>
              <a:t> </a:t>
            </a:r>
            <a:r>
              <a:rPr lang="en-US" dirty="0" err="1" smtClean="0"/>
              <a:t>menentukan</a:t>
            </a:r>
            <a:r>
              <a:rPr lang="en-US" dirty="0" smtClean="0"/>
              <a:t> </a:t>
            </a:r>
            <a:r>
              <a:rPr lang="en-US" dirty="0" err="1" smtClean="0"/>
              <a:t>sampel</a:t>
            </a:r>
            <a:endParaRPr lang="en-US" dirty="0"/>
          </a:p>
        </p:txBody>
      </p:sp>
    </p:spTree>
    <p:extLst>
      <p:ext uri="{BB962C8B-B14F-4D97-AF65-F5344CB8AC3E}">
        <p14:creationId xmlns:p14="http://schemas.microsoft.com/office/powerpoint/2010/main" xmlns="" val="3490717642"/>
      </p:ext>
    </p:extLst>
  </p:cSld>
  <p:clrMapOvr>
    <a:masterClrMapping/>
  </p:clrMapOvr>
  <p:transition>
    <p:wedg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00201"/>
            <a:ext cx="7772400" cy="4115534"/>
          </a:xfrm>
        </p:spPr>
        <p:txBody>
          <a:bodyPr>
            <a:normAutofit/>
          </a:bodyPr>
          <a:lstStyle/>
          <a:p>
            <a:pPr marL="624078" indent="-514350" eaLnBrk="1" fontAlgn="auto" hangingPunct="1">
              <a:spcAft>
                <a:spcPts val="0"/>
              </a:spcAft>
              <a:buFont typeface="Wingdings 2"/>
              <a:buAutoNum type="arabicPeriod"/>
              <a:defRPr/>
            </a:pPr>
            <a:r>
              <a:rPr lang="en-US" sz="2400" b="1" dirty="0" smtClean="0"/>
              <a:t>The Fishbowl Draw</a:t>
            </a:r>
          </a:p>
          <a:p>
            <a:pPr marL="624078" indent="-514350" eaLnBrk="1" fontAlgn="auto" hangingPunct="1">
              <a:spcAft>
                <a:spcPts val="0"/>
              </a:spcAft>
              <a:buFont typeface="Wingdings 2"/>
              <a:buAutoNum type="arabicPeriod"/>
              <a:defRPr/>
            </a:pPr>
            <a:r>
              <a:rPr lang="en-US" sz="2400" b="1" dirty="0" smtClean="0"/>
              <a:t>The Table of Random Numbers</a:t>
            </a:r>
          </a:p>
          <a:p>
            <a:pPr marL="624078" indent="-514350" eaLnBrk="1" fontAlgn="auto" hangingPunct="1">
              <a:spcAft>
                <a:spcPts val="0"/>
              </a:spcAft>
              <a:buFont typeface="Wingdings 2"/>
              <a:buAutoNum type="arabicPeriod"/>
              <a:defRPr/>
            </a:pPr>
            <a:r>
              <a:rPr lang="en-US" sz="2400" b="1" dirty="0" smtClean="0"/>
              <a:t>Computer-Determined Random Sampling</a:t>
            </a:r>
          </a:p>
          <a:p>
            <a:pPr marL="624078" indent="-514350" eaLnBrk="1" fontAlgn="auto" hangingPunct="1">
              <a:spcAft>
                <a:spcPts val="0"/>
              </a:spcAft>
              <a:buFont typeface="Wingdings 2"/>
              <a:buAutoNum type="arabicPeriod"/>
              <a:defRPr/>
            </a:pPr>
            <a:r>
              <a:rPr lang="en-US" sz="2400" b="1" dirty="0" smtClean="0"/>
              <a:t>Simple Random Sampling</a:t>
            </a:r>
          </a:p>
          <a:p>
            <a:pPr marL="624078" indent="-514350" eaLnBrk="1" fontAlgn="auto" hangingPunct="1">
              <a:spcAft>
                <a:spcPts val="0"/>
              </a:spcAft>
              <a:buFont typeface="Wingdings 2"/>
              <a:buAutoNum type="arabicPeriod"/>
              <a:defRPr/>
            </a:pPr>
            <a:r>
              <a:rPr lang="en-US" sz="2400" b="1" dirty="0" smtClean="0"/>
              <a:t>Proportionate Stratified Random Sampling</a:t>
            </a:r>
          </a:p>
          <a:p>
            <a:pPr marL="624078" indent="-514350" eaLnBrk="1" fontAlgn="auto" hangingPunct="1">
              <a:spcAft>
                <a:spcPts val="0"/>
              </a:spcAft>
              <a:buFont typeface="Wingdings 2"/>
              <a:buAutoNum type="arabicPeriod"/>
              <a:defRPr/>
            </a:pPr>
            <a:r>
              <a:rPr lang="en-US" sz="2400" b="1" dirty="0" smtClean="0"/>
              <a:t>Disproportionate </a:t>
            </a:r>
            <a:r>
              <a:rPr lang="en-US" sz="2400" b="1" dirty="0" err="1" smtClean="0"/>
              <a:t>Stratitifed</a:t>
            </a:r>
            <a:r>
              <a:rPr lang="en-US" sz="2400" b="1" dirty="0" smtClean="0"/>
              <a:t> Random Sampling</a:t>
            </a:r>
          </a:p>
          <a:p>
            <a:pPr marL="624078" indent="-514350" eaLnBrk="1" fontAlgn="auto" hangingPunct="1">
              <a:spcAft>
                <a:spcPts val="0"/>
              </a:spcAft>
              <a:buFont typeface="Wingdings 2"/>
              <a:buAutoNum type="arabicPeriod"/>
              <a:defRPr/>
            </a:pPr>
            <a:r>
              <a:rPr lang="en-US" sz="2400" b="1" dirty="0" smtClean="0"/>
              <a:t>Area/Cluster Sampling.</a:t>
            </a:r>
          </a:p>
          <a:p>
            <a:pPr marL="624078" indent="-514350" eaLnBrk="1" fontAlgn="auto" hangingPunct="1">
              <a:spcAft>
                <a:spcPts val="0"/>
              </a:spcAft>
              <a:buFont typeface="Wingdings 2"/>
              <a:buAutoNum type="arabicPeriod"/>
              <a:defRPr/>
            </a:pPr>
            <a:r>
              <a:rPr lang="en-US" sz="2400" b="1" dirty="0" smtClean="0"/>
              <a:t>Systematic Random Sampling</a:t>
            </a:r>
          </a:p>
          <a:p>
            <a:pPr marL="624078" indent="-514350" eaLnBrk="1" fontAlgn="auto" hangingPunct="1">
              <a:spcAft>
                <a:spcPts val="0"/>
              </a:spcAft>
              <a:buFont typeface="Wingdings 2"/>
              <a:buAutoNum type="arabicPeriod"/>
              <a:defRPr/>
            </a:pPr>
            <a:r>
              <a:rPr lang="en-US" sz="2400" b="1" dirty="0" smtClean="0"/>
              <a:t>Multistage Sampling</a:t>
            </a:r>
          </a:p>
          <a:p>
            <a:pPr marL="624078" indent="-514350" eaLnBrk="1" fontAlgn="auto" hangingPunct="1">
              <a:spcAft>
                <a:spcPts val="0"/>
              </a:spcAft>
              <a:buFont typeface="Wingdings 2"/>
              <a:buNone/>
              <a:defRPr/>
            </a:pP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dirty="0" smtClean="0"/>
              <a:t>PROBABILITY SAMPLING</a:t>
            </a:r>
            <a:endParaRPr lang="en-US" dirty="0"/>
          </a:p>
        </p:txBody>
      </p:sp>
    </p:spTree>
    <p:extLst>
      <p:ext uri="{BB962C8B-B14F-4D97-AF65-F5344CB8AC3E}">
        <p14:creationId xmlns:p14="http://schemas.microsoft.com/office/powerpoint/2010/main" xmlns="" val="2703076490"/>
      </p:ext>
    </p:extLst>
  </p:cSld>
  <p:clrMapOvr>
    <a:masterClrMapping/>
  </p:clrMapOvr>
  <p:transition>
    <p:dissolv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Content Placeholder 2"/>
          <p:cNvSpPr>
            <a:spLocks noGrp="1"/>
          </p:cNvSpPr>
          <p:nvPr>
            <p:ph idx="1"/>
          </p:nvPr>
        </p:nvSpPr>
        <p:spPr>
          <a:xfrm>
            <a:off x="347766" y="1234318"/>
            <a:ext cx="8573209" cy="4876800"/>
          </a:xfrm>
        </p:spPr>
        <p:txBody>
          <a:bodyPr>
            <a:normAutofit/>
          </a:bodyPr>
          <a:lstStyle/>
          <a:p>
            <a:pPr eaLnBrk="1" hangingPunct="1"/>
            <a:r>
              <a:rPr lang="en-US" sz="3600" dirty="0" err="1" smtClean="0"/>
              <a:t>Setiap</a:t>
            </a:r>
            <a:r>
              <a:rPr lang="en-US" sz="3600" dirty="0" smtClean="0"/>
              <a:t> </a:t>
            </a:r>
            <a:r>
              <a:rPr lang="en-US" sz="3600" dirty="0" err="1" smtClean="0"/>
              <a:t>unsur</a:t>
            </a:r>
            <a:r>
              <a:rPr lang="en-US" sz="3600" dirty="0" smtClean="0"/>
              <a:t> </a:t>
            </a:r>
            <a:r>
              <a:rPr lang="en-US" sz="3600" dirty="0" err="1" smtClean="0"/>
              <a:t>populasi</a:t>
            </a:r>
            <a:r>
              <a:rPr lang="en-US" sz="3600" dirty="0" smtClean="0"/>
              <a:t> </a:t>
            </a:r>
            <a:r>
              <a:rPr lang="en-US" sz="3600" dirty="0" err="1" smtClean="0"/>
              <a:t>mendapatkan</a:t>
            </a:r>
            <a:r>
              <a:rPr lang="en-US" sz="3600" dirty="0" smtClean="0"/>
              <a:t> </a:t>
            </a:r>
            <a:r>
              <a:rPr lang="en-US" sz="3600" dirty="0" err="1" smtClean="0"/>
              <a:t>keterwakilan</a:t>
            </a:r>
            <a:r>
              <a:rPr lang="en-US" sz="3600" dirty="0" smtClean="0"/>
              <a:t> yang </a:t>
            </a:r>
            <a:r>
              <a:rPr lang="en-US" sz="3600" dirty="0" err="1" smtClean="0"/>
              <a:t>sama</a:t>
            </a:r>
            <a:r>
              <a:rPr lang="en-US" sz="3600" dirty="0" smtClean="0"/>
              <a:t>;</a:t>
            </a:r>
          </a:p>
          <a:p>
            <a:pPr eaLnBrk="1" hangingPunct="1"/>
            <a:r>
              <a:rPr lang="en-US" sz="3600" dirty="0" err="1" smtClean="0"/>
              <a:t>Dapat</a:t>
            </a:r>
            <a:r>
              <a:rPr lang="en-US" sz="3600" dirty="0" smtClean="0"/>
              <a:t> </a:t>
            </a:r>
            <a:r>
              <a:rPr lang="en-US" sz="3600" dirty="0" err="1" smtClean="0"/>
              <a:t>dipergunakan</a:t>
            </a:r>
            <a:r>
              <a:rPr lang="en-US" sz="3600" dirty="0" smtClean="0"/>
              <a:t> </a:t>
            </a:r>
            <a:r>
              <a:rPr lang="en-US" sz="3600" dirty="0" err="1" smtClean="0"/>
              <a:t>sebagai</a:t>
            </a:r>
            <a:r>
              <a:rPr lang="en-US" sz="3600" dirty="0" smtClean="0"/>
              <a:t> </a:t>
            </a:r>
            <a:r>
              <a:rPr lang="en-US" sz="3600" dirty="0" err="1" smtClean="0"/>
              <a:t>dasar</a:t>
            </a:r>
            <a:r>
              <a:rPr lang="en-US" sz="3600" dirty="0" smtClean="0"/>
              <a:t> </a:t>
            </a:r>
            <a:r>
              <a:rPr lang="en-US" sz="3600" dirty="0" err="1" smtClean="0"/>
              <a:t>atau</a:t>
            </a:r>
            <a:r>
              <a:rPr lang="en-US" sz="3600" dirty="0" smtClean="0"/>
              <a:t> </a:t>
            </a:r>
            <a:r>
              <a:rPr lang="en-US" sz="3600" dirty="0" err="1" smtClean="0"/>
              <a:t>tambahan</a:t>
            </a:r>
            <a:r>
              <a:rPr lang="en-US" sz="3600" dirty="0" smtClean="0"/>
              <a:t> </a:t>
            </a:r>
            <a:r>
              <a:rPr lang="en-US" sz="3600" dirty="0" err="1" smtClean="0"/>
              <a:t>bagi</a:t>
            </a:r>
            <a:r>
              <a:rPr lang="en-US" sz="3600" dirty="0" smtClean="0"/>
              <a:t> </a:t>
            </a:r>
            <a:r>
              <a:rPr lang="en-US" sz="3600" dirty="0" err="1" smtClean="0"/>
              <a:t>tata</a:t>
            </a:r>
            <a:r>
              <a:rPr lang="en-US" sz="3600" dirty="0" smtClean="0"/>
              <a:t> </a:t>
            </a:r>
            <a:r>
              <a:rPr lang="en-US" sz="3600" dirty="0" err="1" smtClean="0"/>
              <a:t>cara</a:t>
            </a:r>
            <a:r>
              <a:rPr lang="en-US" sz="3600" dirty="0" smtClean="0"/>
              <a:t> lain</a:t>
            </a:r>
          </a:p>
          <a:p>
            <a:pPr eaLnBrk="1" hangingPunct="1"/>
            <a:r>
              <a:rPr lang="en-US" sz="3600" dirty="0" smtClean="0"/>
              <a:t>Paling </a:t>
            </a:r>
            <a:r>
              <a:rPr lang="en-US" sz="3600" dirty="0" err="1" smtClean="0"/>
              <a:t>sederhana</a:t>
            </a:r>
            <a:endParaRPr lang="en-US" sz="3600" dirty="0" smtClean="0"/>
          </a:p>
          <a:p>
            <a:pPr eaLnBrk="1" hangingPunct="1"/>
            <a:r>
              <a:rPr lang="en-US" sz="3600" dirty="0" smtClean="0"/>
              <a:t>Kecil </a:t>
            </a:r>
            <a:r>
              <a:rPr lang="en-US" sz="3600" dirty="0" err="1" smtClean="0"/>
              <a:t>menimbulkan</a:t>
            </a:r>
            <a:r>
              <a:rPr lang="en-US" sz="3600" dirty="0" smtClean="0"/>
              <a:t> </a:t>
            </a:r>
            <a:r>
              <a:rPr lang="en-US" sz="3600" dirty="0" err="1" smtClean="0"/>
              <a:t>kekeliruan</a:t>
            </a:r>
            <a:r>
              <a:rPr lang="en-US" sz="3600" dirty="0" smtClean="0"/>
              <a:t>.</a:t>
            </a:r>
          </a:p>
        </p:txBody>
      </p:sp>
      <p:sp>
        <p:nvSpPr>
          <p:cNvPr id="68610" name="Title 1"/>
          <p:cNvSpPr>
            <a:spLocks noGrp="1"/>
          </p:cNvSpPr>
          <p:nvPr>
            <p:ph type="title"/>
          </p:nvPr>
        </p:nvSpPr>
        <p:spPr>
          <a:xfrm>
            <a:off x="612775" y="228600"/>
            <a:ext cx="8153400" cy="990600"/>
          </a:xfrm>
        </p:spPr>
        <p:txBody>
          <a:bodyPr/>
          <a:lstStyle/>
          <a:p>
            <a:pPr eaLnBrk="1" hangingPunct="1"/>
            <a:r>
              <a:rPr lang="en-US" smtClean="0"/>
              <a:t>KEUNTUNGAN SIMPEL RANDOM</a:t>
            </a:r>
          </a:p>
        </p:txBody>
      </p:sp>
    </p:spTree>
    <p:extLst>
      <p:ext uri="{BB962C8B-B14F-4D97-AF65-F5344CB8AC3E}">
        <p14:creationId xmlns:p14="http://schemas.microsoft.com/office/powerpoint/2010/main" xmlns="" val="3894441363"/>
      </p:ext>
    </p:extLst>
  </p:cSld>
  <p:clrMapOvr>
    <a:masterClrMapping/>
  </p:clrMapOvr>
  <p:transition>
    <p:dissolv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eaLnBrk="1" fontAlgn="auto" hangingPunct="1">
              <a:spcAft>
                <a:spcPts val="0"/>
              </a:spcAft>
              <a:buFont typeface="Wingdings 2"/>
              <a:buChar char=""/>
              <a:defRPr/>
            </a:pPr>
            <a:r>
              <a:rPr lang="en-US" sz="2800" dirty="0" smtClean="0"/>
              <a:t>Quota Sampling, </a:t>
            </a:r>
            <a:r>
              <a:rPr lang="en-US" sz="2800" dirty="0" err="1" smtClean="0"/>
              <a:t>menentukan</a:t>
            </a:r>
            <a:r>
              <a:rPr lang="en-US" sz="2800" dirty="0" smtClean="0"/>
              <a:t> </a:t>
            </a:r>
            <a:r>
              <a:rPr lang="en-US" sz="2800" dirty="0" err="1" smtClean="0"/>
              <a:t>replika</a:t>
            </a:r>
            <a:r>
              <a:rPr lang="en-US" sz="2800" dirty="0" smtClean="0"/>
              <a:t> </a:t>
            </a:r>
            <a:r>
              <a:rPr lang="en-US" sz="2800" dirty="0" err="1" smtClean="0"/>
              <a:t>dari</a:t>
            </a:r>
            <a:r>
              <a:rPr lang="en-US" sz="2800" dirty="0" smtClean="0"/>
              <a:t> </a:t>
            </a:r>
            <a:r>
              <a:rPr lang="en-US" sz="2800" dirty="0" err="1" smtClean="0"/>
              <a:t>suatu</a:t>
            </a:r>
            <a:r>
              <a:rPr lang="en-US" sz="2800" dirty="0" smtClean="0"/>
              <a:t> </a:t>
            </a:r>
            <a:r>
              <a:rPr lang="en-US" sz="2800" dirty="0" err="1" smtClean="0"/>
              <a:t>populasi</a:t>
            </a:r>
            <a:r>
              <a:rPr lang="en-US" sz="2800" dirty="0" smtClean="0"/>
              <a:t> </a:t>
            </a:r>
            <a:r>
              <a:rPr lang="en-US" sz="2800" dirty="0" err="1" smtClean="0"/>
              <a:t>dengan</a:t>
            </a:r>
            <a:r>
              <a:rPr lang="en-US" sz="2800" dirty="0" smtClean="0"/>
              <a:t> </a:t>
            </a:r>
            <a:r>
              <a:rPr lang="en-US" sz="2800" dirty="0" err="1" smtClean="0"/>
              <a:t>menarik</a:t>
            </a:r>
            <a:r>
              <a:rPr lang="en-US" sz="2800" dirty="0" smtClean="0"/>
              <a:t> </a:t>
            </a:r>
            <a:r>
              <a:rPr lang="en-US" sz="2800" dirty="0" err="1" smtClean="0"/>
              <a:t>sampel</a:t>
            </a:r>
            <a:r>
              <a:rPr lang="en-US" sz="2800" dirty="0" smtClean="0"/>
              <a:t> </a:t>
            </a:r>
            <a:r>
              <a:rPr lang="en-US" sz="2800" dirty="0" err="1" smtClean="0"/>
              <a:t>secara</a:t>
            </a:r>
            <a:r>
              <a:rPr lang="en-US" sz="2800" dirty="0" smtClean="0"/>
              <a:t> </a:t>
            </a:r>
            <a:r>
              <a:rPr lang="en-US" sz="2800" dirty="0" err="1" smtClean="0"/>
              <a:t>cepat</a:t>
            </a:r>
            <a:r>
              <a:rPr lang="en-US" sz="2800" dirty="0" smtClean="0"/>
              <a:t> </a:t>
            </a:r>
            <a:r>
              <a:rPr lang="en-US" sz="2800" dirty="0" err="1" smtClean="0"/>
              <a:t>berdasarkan</a:t>
            </a:r>
            <a:r>
              <a:rPr lang="en-US" sz="2800" dirty="0" smtClean="0"/>
              <a:t> </a:t>
            </a:r>
            <a:r>
              <a:rPr lang="en-US" sz="2800" i="1" dirty="0" smtClean="0"/>
              <a:t>common sense. </a:t>
            </a:r>
            <a:r>
              <a:rPr lang="en-US" sz="2800" dirty="0" err="1" smtClean="0"/>
              <a:t>ciri</a:t>
            </a:r>
            <a:r>
              <a:rPr lang="en-US" sz="2800" dirty="0" smtClean="0"/>
              <a:t> </a:t>
            </a:r>
            <a:r>
              <a:rPr lang="en-US" sz="2800" dirty="0" err="1" smtClean="0"/>
              <a:t>populasi</a:t>
            </a:r>
            <a:r>
              <a:rPr lang="en-US" sz="2800" dirty="0" smtClean="0"/>
              <a:t> </a:t>
            </a:r>
            <a:r>
              <a:rPr lang="en-US" sz="2800" dirty="0" err="1" smtClean="0"/>
              <a:t>ditentukan</a:t>
            </a:r>
            <a:r>
              <a:rPr lang="en-US" sz="2800" dirty="0" smtClean="0"/>
              <a:t> </a:t>
            </a:r>
            <a:r>
              <a:rPr lang="en-US" sz="2800" dirty="0" err="1" smtClean="0"/>
              <a:t>sepihak</a:t>
            </a:r>
            <a:r>
              <a:rPr lang="en-US" sz="2800" dirty="0" smtClean="0"/>
              <a:t> </a:t>
            </a:r>
            <a:r>
              <a:rPr lang="en-US" sz="2800" dirty="0" err="1" smtClean="0"/>
              <a:t>peneliti</a:t>
            </a:r>
            <a:r>
              <a:rPr lang="en-US" sz="2800" dirty="0" smtClean="0"/>
              <a:t>.</a:t>
            </a:r>
            <a:endParaRPr lang="en-US" sz="2800" i="1" dirty="0" smtClean="0"/>
          </a:p>
          <a:p>
            <a:pPr eaLnBrk="1" fontAlgn="auto" hangingPunct="1">
              <a:spcAft>
                <a:spcPts val="0"/>
              </a:spcAft>
              <a:buFont typeface="Wingdings 2"/>
              <a:buChar char=""/>
              <a:defRPr/>
            </a:pPr>
            <a:r>
              <a:rPr lang="en-US" sz="2800" dirty="0" smtClean="0"/>
              <a:t>Accidental Sampling, </a:t>
            </a:r>
            <a:r>
              <a:rPr lang="en-US" sz="2800" dirty="0" err="1" smtClean="0"/>
              <a:t>yaitu</a:t>
            </a:r>
            <a:r>
              <a:rPr lang="en-US" sz="2800" dirty="0" smtClean="0"/>
              <a:t> </a:t>
            </a:r>
            <a:r>
              <a:rPr lang="en-US" sz="2800" dirty="0" err="1" smtClean="0"/>
              <a:t>didasarkan</a:t>
            </a:r>
            <a:r>
              <a:rPr lang="en-US" sz="2800" dirty="0" smtClean="0"/>
              <a:t> </a:t>
            </a:r>
            <a:r>
              <a:rPr lang="en-US" sz="2800" dirty="0" err="1" smtClean="0"/>
              <a:t>pada</a:t>
            </a:r>
            <a:r>
              <a:rPr lang="en-US" sz="2800" dirty="0" smtClean="0"/>
              <a:t> </a:t>
            </a:r>
            <a:r>
              <a:rPr lang="en-US" sz="2800" dirty="0" err="1" smtClean="0"/>
              <a:t>pilihan</a:t>
            </a:r>
            <a:r>
              <a:rPr lang="en-US" sz="2800" dirty="0" smtClean="0"/>
              <a:t> </a:t>
            </a:r>
            <a:r>
              <a:rPr lang="en-US" sz="2800" dirty="0" err="1" smtClean="0"/>
              <a:t>praktis</a:t>
            </a:r>
            <a:r>
              <a:rPr lang="en-US" sz="2800" dirty="0" smtClean="0"/>
              <a:t> </a:t>
            </a:r>
            <a:r>
              <a:rPr lang="en-US" sz="2800" dirty="0" err="1" smtClean="0"/>
              <a:t>dan</a:t>
            </a:r>
            <a:r>
              <a:rPr lang="en-US" sz="2800" dirty="0" smtClean="0"/>
              <a:t> </a:t>
            </a:r>
            <a:r>
              <a:rPr lang="en-US" sz="2800" dirty="0" err="1" smtClean="0"/>
              <a:t>ekonomis</a:t>
            </a:r>
            <a:r>
              <a:rPr lang="en-US" sz="2800" dirty="0" smtClean="0"/>
              <a:t>. </a:t>
            </a:r>
          </a:p>
          <a:p>
            <a:pPr eaLnBrk="1" fontAlgn="auto" hangingPunct="1">
              <a:spcAft>
                <a:spcPts val="0"/>
              </a:spcAft>
              <a:buFont typeface="Wingdings 2"/>
              <a:buChar char=""/>
              <a:defRPr/>
            </a:pPr>
            <a:r>
              <a:rPr lang="en-US" sz="2800" dirty="0" err="1" smtClean="0"/>
              <a:t>Judgement</a:t>
            </a:r>
            <a:r>
              <a:rPr lang="en-US" sz="2800" dirty="0" smtClean="0"/>
              <a:t> </a:t>
            </a:r>
            <a:r>
              <a:rPr lang="en-US" sz="2800" dirty="0" err="1" smtClean="0"/>
              <a:t>atau</a:t>
            </a:r>
            <a:r>
              <a:rPr lang="en-US" sz="2800" dirty="0" smtClean="0"/>
              <a:t> Purposive Sampling, </a:t>
            </a:r>
            <a:r>
              <a:rPr lang="en-US" sz="2800" dirty="0" err="1" smtClean="0"/>
              <a:t>yaitu</a:t>
            </a:r>
            <a:r>
              <a:rPr lang="en-US" sz="2800" dirty="0" smtClean="0"/>
              <a:t> </a:t>
            </a:r>
            <a:r>
              <a:rPr lang="en-US" sz="2800" dirty="0" err="1" smtClean="0"/>
              <a:t>menentukan</a:t>
            </a:r>
            <a:r>
              <a:rPr lang="en-US" sz="2800" dirty="0" smtClean="0"/>
              <a:t> </a:t>
            </a:r>
            <a:r>
              <a:rPr lang="en-US" sz="2800" dirty="0" err="1" smtClean="0"/>
              <a:t>unsur-unsur</a:t>
            </a:r>
            <a:r>
              <a:rPr lang="en-US" sz="2800" dirty="0" smtClean="0"/>
              <a:t> </a:t>
            </a:r>
            <a:r>
              <a:rPr lang="en-US" sz="2800" dirty="0" err="1" smtClean="0"/>
              <a:t>tertentu</a:t>
            </a:r>
            <a:r>
              <a:rPr lang="en-US" sz="2800" dirty="0" smtClean="0"/>
              <a:t> yang </a:t>
            </a:r>
            <a:r>
              <a:rPr lang="en-US" sz="2800" dirty="0" err="1" smtClean="0"/>
              <a:t>dirumuskan</a:t>
            </a:r>
            <a:r>
              <a:rPr lang="en-US" sz="2800" dirty="0" smtClean="0"/>
              <a:t> </a:t>
            </a:r>
            <a:r>
              <a:rPr lang="en-US" sz="2800" dirty="0" err="1" smtClean="0"/>
              <a:t>dalam</a:t>
            </a:r>
            <a:r>
              <a:rPr lang="en-US" sz="2800" dirty="0" smtClean="0"/>
              <a:t> </a:t>
            </a:r>
            <a:r>
              <a:rPr lang="en-US" sz="2800" dirty="0" err="1" smtClean="0"/>
              <a:t>sensus</a:t>
            </a:r>
            <a:r>
              <a:rPr lang="en-US" sz="2800" dirty="0" smtClean="0"/>
              <a:t> </a:t>
            </a:r>
            <a:r>
              <a:rPr lang="en-US" sz="2800" dirty="0" err="1" smtClean="0"/>
              <a:t>penduduk</a:t>
            </a:r>
            <a:r>
              <a:rPr lang="en-US" sz="2800" dirty="0" smtClean="0"/>
              <a:t>.</a:t>
            </a:r>
          </a:p>
          <a:p>
            <a:pPr eaLnBrk="1" fontAlgn="auto" hangingPunct="1">
              <a:spcAft>
                <a:spcPts val="0"/>
              </a:spcAft>
              <a:buFont typeface="Wingdings 2"/>
              <a:buNone/>
              <a:defRPr/>
            </a:pP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dirty="0" smtClean="0"/>
              <a:t>NON-PROBABILITY SAMPLING</a:t>
            </a:r>
            <a:endParaRPr lang="en-US" dirty="0"/>
          </a:p>
        </p:txBody>
      </p:sp>
    </p:spTree>
    <p:extLst>
      <p:ext uri="{BB962C8B-B14F-4D97-AF65-F5344CB8AC3E}">
        <p14:creationId xmlns:p14="http://schemas.microsoft.com/office/powerpoint/2010/main" xmlns="" val="1900086138"/>
      </p:ext>
    </p:extLst>
  </p:cSld>
  <p:clrMapOvr>
    <a:masterClrMapping/>
  </p:clrMapOvr>
  <p:transition>
    <p:dissolv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Content Placeholder 2"/>
          <p:cNvSpPr>
            <a:spLocks noGrp="1"/>
          </p:cNvSpPr>
          <p:nvPr>
            <p:ph idx="1"/>
          </p:nvPr>
        </p:nvSpPr>
        <p:spPr/>
        <p:txBody>
          <a:bodyPr/>
          <a:lstStyle/>
          <a:p>
            <a:pPr eaLnBrk="1" hangingPunct="1"/>
            <a:r>
              <a:rPr lang="en-US" sz="2800" dirty="0" err="1" smtClean="0"/>
              <a:t>Sebelum</a:t>
            </a:r>
            <a:r>
              <a:rPr lang="en-US" sz="2800" dirty="0" smtClean="0"/>
              <a:t> </a:t>
            </a:r>
            <a:r>
              <a:rPr lang="en-US" sz="2800" dirty="0" err="1" smtClean="0"/>
              <a:t>menentukan</a:t>
            </a:r>
            <a:r>
              <a:rPr lang="en-US" sz="2800" dirty="0" smtClean="0"/>
              <a:t> </a:t>
            </a:r>
            <a:r>
              <a:rPr lang="en-US" sz="2800" dirty="0" err="1" smtClean="0"/>
              <a:t>untuk</a:t>
            </a:r>
            <a:r>
              <a:rPr lang="en-US" sz="2800" dirty="0" smtClean="0"/>
              <a:t> </a:t>
            </a:r>
            <a:r>
              <a:rPr lang="en-US" sz="2800" dirty="0" err="1" smtClean="0"/>
              <a:t>memilih</a:t>
            </a:r>
            <a:r>
              <a:rPr lang="en-US" sz="2800" dirty="0" smtClean="0"/>
              <a:t> </a:t>
            </a:r>
            <a:r>
              <a:rPr lang="en-US" sz="2800" dirty="0" err="1" smtClean="0"/>
              <a:t>pengamatan</a:t>
            </a:r>
            <a:r>
              <a:rPr lang="en-US" sz="2800" dirty="0" smtClean="0"/>
              <a:t> </a:t>
            </a:r>
            <a:r>
              <a:rPr lang="en-US" sz="2800" dirty="0" err="1" smtClean="0"/>
              <a:t>harus</a:t>
            </a:r>
            <a:r>
              <a:rPr lang="en-US" sz="2800" dirty="0" smtClean="0"/>
              <a:t> </a:t>
            </a:r>
            <a:r>
              <a:rPr lang="en-US" sz="2800" dirty="0" err="1" smtClean="0"/>
              <a:t>didasarkan</a:t>
            </a:r>
            <a:r>
              <a:rPr lang="en-US" sz="2800" dirty="0" smtClean="0"/>
              <a:t> </a:t>
            </a:r>
            <a:r>
              <a:rPr lang="en-US" sz="2800" dirty="0" err="1" smtClean="0"/>
              <a:t>pada</a:t>
            </a:r>
            <a:r>
              <a:rPr lang="en-US" sz="2800" dirty="0" smtClean="0"/>
              <a:t> (1) </a:t>
            </a:r>
            <a:r>
              <a:rPr lang="en-US" sz="2800" dirty="0" err="1" smtClean="0"/>
              <a:t>masalah</a:t>
            </a:r>
            <a:r>
              <a:rPr lang="en-US" sz="2800" dirty="0" smtClean="0"/>
              <a:t> yang </a:t>
            </a:r>
            <a:r>
              <a:rPr lang="en-US" sz="2800" dirty="0" err="1" smtClean="0"/>
              <a:t>akan</a:t>
            </a:r>
            <a:r>
              <a:rPr lang="en-US" sz="2800" dirty="0" smtClean="0"/>
              <a:t> </a:t>
            </a:r>
            <a:r>
              <a:rPr lang="en-US" sz="2800" dirty="0" err="1" smtClean="0"/>
              <a:t>diteliti</a:t>
            </a:r>
            <a:r>
              <a:rPr lang="en-US" sz="2800" dirty="0" smtClean="0"/>
              <a:t> </a:t>
            </a:r>
            <a:r>
              <a:rPr lang="en-US" sz="2800" dirty="0" err="1" smtClean="0"/>
              <a:t>mengandung</a:t>
            </a:r>
            <a:r>
              <a:rPr lang="en-US" sz="2800" dirty="0" smtClean="0"/>
              <a:t> </a:t>
            </a:r>
            <a:r>
              <a:rPr lang="en-US" sz="2800" dirty="0" err="1" smtClean="0"/>
              <a:t>esensi</a:t>
            </a:r>
            <a:r>
              <a:rPr lang="en-US" sz="2800" dirty="0" smtClean="0"/>
              <a:t> </a:t>
            </a:r>
            <a:r>
              <a:rPr lang="en-US" sz="2800" dirty="0" err="1" smtClean="0"/>
              <a:t>sosiologis</a:t>
            </a:r>
            <a:r>
              <a:rPr lang="en-US" sz="2800" dirty="0" smtClean="0"/>
              <a:t>; (2) </a:t>
            </a:r>
            <a:r>
              <a:rPr lang="en-US" sz="2800" dirty="0" err="1" smtClean="0"/>
              <a:t>keterampilan</a:t>
            </a:r>
            <a:r>
              <a:rPr lang="en-US" sz="2800" dirty="0" smtClean="0"/>
              <a:t> yang </a:t>
            </a:r>
            <a:r>
              <a:rPr lang="en-US" sz="2800" dirty="0" err="1" smtClean="0"/>
              <a:t>ciri</a:t>
            </a:r>
            <a:r>
              <a:rPr lang="en-US" sz="2800" dirty="0" smtClean="0"/>
              <a:t> </a:t>
            </a:r>
            <a:r>
              <a:rPr lang="en-US" sz="2800" dirty="0" err="1" smtClean="0"/>
              <a:t>pengamatan</a:t>
            </a:r>
            <a:r>
              <a:rPr lang="en-US" sz="2800" dirty="0" smtClean="0"/>
              <a:t>; (3) </a:t>
            </a:r>
            <a:r>
              <a:rPr lang="en-US" sz="2800" dirty="0" err="1" smtClean="0"/>
              <a:t>ciri</a:t>
            </a:r>
            <a:r>
              <a:rPr lang="en-US" sz="2800" dirty="0" smtClean="0"/>
              <a:t> yang </a:t>
            </a:r>
            <a:r>
              <a:rPr lang="en-US" sz="2800" dirty="0" err="1" smtClean="0"/>
              <a:t>diamati</a:t>
            </a:r>
            <a:r>
              <a:rPr lang="en-US" sz="2800" dirty="0" smtClean="0"/>
              <a:t>. </a:t>
            </a:r>
          </a:p>
          <a:p>
            <a:pPr eaLnBrk="1" hangingPunct="1"/>
            <a:r>
              <a:rPr lang="en-US" sz="2800" dirty="0" err="1" smtClean="0"/>
              <a:t>Pengamatan</a:t>
            </a:r>
            <a:r>
              <a:rPr lang="en-US" sz="2800" dirty="0" smtClean="0"/>
              <a:t> </a:t>
            </a:r>
            <a:r>
              <a:rPr lang="en-US" sz="2800" dirty="0" err="1" smtClean="0"/>
              <a:t>terdiri</a:t>
            </a:r>
            <a:r>
              <a:rPr lang="en-US" sz="2800" dirty="0" smtClean="0"/>
              <a:t> </a:t>
            </a:r>
            <a:r>
              <a:rPr lang="en-US" sz="2800" dirty="0" err="1" smtClean="0"/>
              <a:t>atas</a:t>
            </a:r>
            <a:r>
              <a:rPr lang="en-US" sz="2800" dirty="0" smtClean="0"/>
              <a:t> </a:t>
            </a:r>
          </a:p>
          <a:p>
            <a:pPr lvl="1"/>
            <a:r>
              <a:rPr lang="en-US" sz="2400" dirty="0" smtClean="0"/>
              <a:t>(1) PENGAMATAN TERLIBAT </a:t>
            </a:r>
            <a:r>
              <a:rPr lang="en-US" sz="2400" dirty="0" err="1" smtClean="0"/>
              <a:t>dan</a:t>
            </a:r>
            <a:r>
              <a:rPr lang="en-US" sz="2400" dirty="0" smtClean="0"/>
              <a:t> </a:t>
            </a:r>
          </a:p>
          <a:p>
            <a:pPr lvl="1"/>
            <a:r>
              <a:rPr lang="en-US" sz="2400" dirty="0" smtClean="0"/>
              <a:t>(2) PENGAMATAN TIDAK TERLIBAT. </a:t>
            </a:r>
          </a:p>
          <a:p>
            <a:pPr eaLnBrk="1" hangingPunct="1"/>
            <a:endParaRPr lang="en-US" dirty="0" smtClean="0"/>
          </a:p>
        </p:txBody>
      </p:sp>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sz="5400" dirty="0" smtClean="0"/>
              <a:t>PENGAMATAN </a:t>
            </a:r>
            <a:endParaRPr lang="en-US" sz="5400" dirty="0"/>
          </a:p>
        </p:txBody>
      </p:sp>
    </p:spTree>
    <p:extLst>
      <p:ext uri="{BB962C8B-B14F-4D97-AF65-F5344CB8AC3E}">
        <p14:creationId xmlns:p14="http://schemas.microsoft.com/office/powerpoint/2010/main" xmlns="" val="147502461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Content Placeholder 2"/>
          <p:cNvSpPr>
            <a:spLocks noGrp="1"/>
          </p:cNvSpPr>
          <p:nvPr>
            <p:ph idx="1"/>
          </p:nvPr>
        </p:nvSpPr>
        <p:spPr>
          <a:xfrm>
            <a:off x="457200" y="1417638"/>
            <a:ext cx="8221552" cy="5056187"/>
          </a:xfrm>
        </p:spPr>
        <p:txBody>
          <a:bodyPr>
            <a:normAutofit lnSpcReduction="10000"/>
          </a:bodyPr>
          <a:lstStyle/>
          <a:p>
            <a:pPr eaLnBrk="1" hangingPunct="1"/>
            <a:r>
              <a:rPr lang="en-US" sz="2800" dirty="0" err="1" smtClean="0"/>
              <a:t>Wawancara</a:t>
            </a:r>
            <a:r>
              <a:rPr lang="en-US" sz="2800" dirty="0" smtClean="0"/>
              <a:t> </a:t>
            </a:r>
            <a:r>
              <a:rPr lang="en-US" sz="2800" dirty="0" err="1" smtClean="0"/>
              <a:t>tidak</a:t>
            </a:r>
            <a:r>
              <a:rPr lang="en-US" sz="2800" dirty="0" smtClean="0"/>
              <a:t> </a:t>
            </a:r>
            <a:r>
              <a:rPr lang="en-US" sz="2800" dirty="0" err="1" smtClean="0"/>
              <a:t>terarah</a:t>
            </a:r>
            <a:r>
              <a:rPr lang="en-US" sz="2800" dirty="0" smtClean="0"/>
              <a:t>, </a:t>
            </a:r>
            <a:r>
              <a:rPr lang="en-US" sz="2800" dirty="0" err="1" smtClean="0"/>
              <a:t>untuk</a:t>
            </a:r>
            <a:r>
              <a:rPr lang="en-US" sz="2800" dirty="0" smtClean="0"/>
              <a:t> </a:t>
            </a:r>
            <a:r>
              <a:rPr lang="en-US" sz="2800" dirty="0" err="1" smtClean="0"/>
              <a:t>memberikan</a:t>
            </a:r>
            <a:r>
              <a:rPr lang="en-US" sz="2800" dirty="0" smtClean="0"/>
              <a:t> </a:t>
            </a:r>
            <a:r>
              <a:rPr lang="en-US" sz="2800" dirty="0" err="1" smtClean="0"/>
              <a:t>kebebasan</a:t>
            </a:r>
            <a:r>
              <a:rPr lang="en-US" sz="2800" dirty="0" smtClean="0"/>
              <a:t> </a:t>
            </a:r>
            <a:r>
              <a:rPr lang="en-US" sz="2800" dirty="0" err="1" smtClean="0"/>
              <a:t>kepada</a:t>
            </a:r>
            <a:r>
              <a:rPr lang="en-US" sz="2800" dirty="0" smtClean="0"/>
              <a:t> yang </a:t>
            </a:r>
            <a:r>
              <a:rPr lang="en-US" sz="2800" dirty="0" err="1" smtClean="0"/>
              <a:t>diwawancarai</a:t>
            </a:r>
            <a:r>
              <a:rPr lang="en-US" sz="2800" dirty="0" smtClean="0"/>
              <a:t>. </a:t>
            </a:r>
          </a:p>
          <a:p>
            <a:pPr eaLnBrk="1" hangingPunct="1"/>
            <a:r>
              <a:rPr lang="en-US" sz="2800" dirty="0" err="1" smtClean="0"/>
              <a:t>Wawancara</a:t>
            </a:r>
            <a:r>
              <a:rPr lang="en-US" sz="2800" dirty="0" smtClean="0"/>
              <a:t> </a:t>
            </a:r>
            <a:r>
              <a:rPr lang="en-US" sz="2800" dirty="0" err="1" smtClean="0"/>
              <a:t>terarah</a:t>
            </a:r>
            <a:r>
              <a:rPr lang="en-US" sz="2800" dirty="0" smtClean="0"/>
              <a:t>, </a:t>
            </a:r>
            <a:r>
              <a:rPr lang="en-US" sz="2800" dirty="0" err="1" smtClean="0"/>
              <a:t>untuk</a:t>
            </a:r>
            <a:r>
              <a:rPr lang="en-US" sz="2800" dirty="0" smtClean="0"/>
              <a:t> </a:t>
            </a:r>
            <a:r>
              <a:rPr lang="en-US" sz="2800" dirty="0" err="1" smtClean="0"/>
              <a:t>menetapkan</a:t>
            </a:r>
            <a:r>
              <a:rPr lang="en-US" sz="2800" dirty="0" smtClean="0"/>
              <a:t> </a:t>
            </a:r>
            <a:r>
              <a:rPr lang="en-US" sz="2800" dirty="0" err="1" smtClean="0"/>
              <a:t>suatu</a:t>
            </a:r>
            <a:r>
              <a:rPr lang="en-US" sz="2800" dirty="0" smtClean="0"/>
              <a:t> </a:t>
            </a:r>
            <a:r>
              <a:rPr lang="en-US" sz="2800" dirty="0" err="1" smtClean="0"/>
              <a:t>arahan</a:t>
            </a:r>
            <a:r>
              <a:rPr lang="en-US" sz="2800" dirty="0" smtClean="0"/>
              <a:t> </a:t>
            </a:r>
            <a:r>
              <a:rPr lang="en-US" sz="2800" dirty="0" err="1" smtClean="0"/>
              <a:t>jawaban</a:t>
            </a:r>
            <a:r>
              <a:rPr lang="en-US" sz="2800" dirty="0" smtClean="0"/>
              <a:t> yang </a:t>
            </a:r>
            <a:r>
              <a:rPr lang="en-US" sz="2800" dirty="0" err="1" smtClean="0"/>
              <a:t>diinginkan</a:t>
            </a:r>
            <a:r>
              <a:rPr lang="en-US" sz="2800" dirty="0" smtClean="0"/>
              <a:t>.</a:t>
            </a:r>
          </a:p>
          <a:p>
            <a:pPr eaLnBrk="1" hangingPunct="1"/>
            <a:r>
              <a:rPr lang="en-US" sz="2800" dirty="0" err="1" smtClean="0"/>
              <a:t>Wawancara</a:t>
            </a:r>
            <a:r>
              <a:rPr lang="en-US" sz="2800" dirty="0" smtClean="0"/>
              <a:t> </a:t>
            </a:r>
            <a:r>
              <a:rPr lang="en-US" sz="2800" dirty="0" err="1" smtClean="0"/>
              <a:t>berfokus</a:t>
            </a:r>
            <a:r>
              <a:rPr lang="en-US" sz="2800" dirty="0" smtClean="0"/>
              <a:t>, </a:t>
            </a:r>
            <a:r>
              <a:rPr lang="en-US" sz="2800" dirty="0" err="1" smtClean="0"/>
              <a:t>untuk</a:t>
            </a:r>
            <a:r>
              <a:rPr lang="en-US" sz="2800" dirty="0" smtClean="0"/>
              <a:t> </a:t>
            </a:r>
            <a:r>
              <a:rPr lang="en-US" sz="2800" dirty="0" err="1" smtClean="0"/>
              <a:t>menetapkan</a:t>
            </a:r>
            <a:r>
              <a:rPr lang="en-US" sz="2800" dirty="0" smtClean="0"/>
              <a:t> </a:t>
            </a:r>
            <a:r>
              <a:rPr lang="en-US" sz="2800" dirty="0" err="1" smtClean="0"/>
              <a:t>implikasi</a:t>
            </a:r>
            <a:r>
              <a:rPr lang="en-US" sz="2800" dirty="0" smtClean="0"/>
              <a:t> </a:t>
            </a:r>
            <a:r>
              <a:rPr lang="en-US" sz="2800" dirty="0" err="1" smtClean="0"/>
              <a:t>suatu</a:t>
            </a:r>
            <a:r>
              <a:rPr lang="en-US" sz="2800" dirty="0" smtClean="0"/>
              <a:t> </a:t>
            </a:r>
            <a:r>
              <a:rPr lang="en-US" sz="2800" dirty="0" err="1" smtClean="0"/>
              <a:t>akibat</a:t>
            </a:r>
            <a:r>
              <a:rPr lang="en-US" sz="2800" dirty="0" smtClean="0"/>
              <a:t> yang </a:t>
            </a:r>
            <a:r>
              <a:rPr lang="en-US" sz="2800" dirty="0" err="1" smtClean="0"/>
              <a:t>aktual</a:t>
            </a:r>
            <a:r>
              <a:rPr lang="en-US" sz="2800" dirty="0" smtClean="0"/>
              <a:t>.</a:t>
            </a:r>
          </a:p>
          <a:p>
            <a:pPr eaLnBrk="1" hangingPunct="1"/>
            <a:r>
              <a:rPr lang="en-US" sz="2800" dirty="0" err="1" smtClean="0"/>
              <a:t>Wawancara</a:t>
            </a:r>
            <a:r>
              <a:rPr lang="en-US" sz="2800" dirty="0" smtClean="0"/>
              <a:t> yang </a:t>
            </a:r>
            <a:r>
              <a:rPr lang="en-US" sz="2800" dirty="0" err="1" smtClean="0"/>
              <a:t>diulang</a:t>
            </a:r>
            <a:r>
              <a:rPr lang="en-US" sz="2800" dirty="0" smtClean="0"/>
              <a:t>, </a:t>
            </a:r>
            <a:r>
              <a:rPr lang="en-US" sz="2800" dirty="0" err="1" smtClean="0"/>
              <a:t>untuk</a:t>
            </a:r>
            <a:r>
              <a:rPr lang="en-US" sz="2800" dirty="0" smtClean="0"/>
              <a:t> </a:t>
            </a:r>
            <a:r>
              <a:rPr lang="en-US" sz="2800" dirty="0" err="1" smtClean="0"/>
              <a:t>mengidentifikasi</a:t>
            </a:r>
            <a:r>
              <a:rPr lang="en-US" sz="2800" dirty="0" smtClean="0"/>
              <a:t> proses </a:t>
            </a:r>
            <a:r>
              <a:rPr lang="en-US" sz="2800" dirty="0" err="1" smtClean="0"/>
              <a:t>sosial</a:t>
            </a:r>
            <a:r>
              <a:rPr lang="en-US" sz="2800" dirty="0" smtClean="0"/>
              <a:t> </a:t>
            </a:r>
            <a:r>
              <a:rPr lang="en-US" sz="2800" dirty="0" err="1" smtClean="0"/>
              <a:t>dan</a:t>
            </a:r>
            <a:r>
              <a:rPr lang="en-US" sz="2800" dirty="0" smtClean="0"/>
              <a:t> </a:t>
            </a:r>
            <a:r>
              <a:rPr lang="en-US" sz="2800" dirty="0" err="1" smtClean="0"/>
              <a:t>dinamisasi</a:t>
            </a:r>
            <a:r>
              <a:rPr lang="en-US" sz="2800" dirty="0" smtClean="0"/>
              <a:t>.</a:t>
            </a:r>
          </a:p>
          <a:p>
            <a:pPr eaLnBrk="1" hangingPunct="1"/>
            <a:r>
              <a:rPr lang="en-US" sz="2800" dirty="0" err="1" smtClean="0"/>
              <a:t>Wawancara</a:t>
            </a:r>
            <a:r>
              <a:rPr lang="en-US" sz="2800" dirty="0" smtClean="0"/>
              <a:t> </a:t>
            </a:r>
            <a:r>
              <a:rPr lang="en-US" sz="2800" dirty="0" err="1" smtClean="0"/>
              <a:t>mendalam</a:t>
            </a:r>
            <a:r>
              <a:rPr lang="en-US" sz="2800" dirty="0" smtClean="0"/>
              <a:t>, </a:t>
            </a:r>
            <a:r>
              <a:rPr lang="en-US" sz="2800" dirty="0" err="1" smtClean="0"/>
              <a:t>untuk</a:t>
            </a:r>
            <a:r>
              <a:rPr lang="en-US" sz="2800" dirty="0" smtClean="0"/>
              <a:t> </a:t>
            </a:r>
            <a:r>
              <a:rPr lang="en-US" sz="2800" dirty="0" err="1" smtClean="0"/>
              <a:t>melakukan</a:t>
            </a:r>
            <a:r>
              <a:rPr lang="en-US" sz="2800" dirty="0" smtClean="0"/>
              <a:t> </a:t>
            </a:r>
            <a:r>
              <a:rPr lang="en-US" sz="2800" dirty="0" err="1" smtClean="0"/>
              <a:t>invetigasi</a:t>
            </a:r>
            <a:endParaRPr lang="en-US" sz="2800" dirty="0" smtClean="0"/>
          </a:p>
        </p:txBody>
      </p:sp>
      <p:sp>
        <p:nvSpPr>
          <p:cNvPr id="2" name="Title 1"/>
          <p:cNvSpPr>
            <a:spLocks noGrp="1"/>
          </p:cNvSpPr>
          <p:nvPr>
            <p:ph type="title"/>
          </p:nvPr>
        </p:nvSpPr>
        <p:spPr/>
        <p:txBody>
          <a:bodyPr/>
          <a:lstStyle/>
          <a:p>
            <a:pPr eaLnBrk="1" fontAlgn="auto" hangingPunct="1">
              <a:spcAft>
                <a:spcPts val="0"/>
              </a:spcAft>
              <a:defRPr/>
            </a:pPr>
            <a:r>
              <a:rPr lang="en-US" dirty="0" smtClean="0"/>
              <a:t>JENIS WAWANCARA </a:t>
            </a:r>
            <a:endParaRPr lang="en-US" dirty="0"/>
          </a:p>
        </p:txBody>
      </p:sp>
    </p:spTree>
    <p:extLst>
      <p:ext uri="{BB962C8B-B14F-4D97-AF65-F5344CB8AC3E}">
        <p14:creationId xmlns:p14="http://schemas.microsoft.com/office/powerpoint/2010/main" xmlns="" val="368227024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Content Placeholder 2"/>
          <p:cNvSpPr>
            <a:spLocks noGrp="1"/>
          </p:cNvSpPr>
          <p:nvPr>
            <p:ph idx="1"/>
          </p:nvPr>
        </p:nvSpPr>
        <p:spPr/>
        <p:txBody>
          <a:bodyPr>
            <a:normAutofit/>
          </a:bodyPr>
          <a:lstStyle/>
          <a:p>
            <a:pPr eaLnBrk="1" hangingPunct="1"/>
            <a:r>
              <a:rPr lang="en-US" sz="2800" dirty="0" smtClean="0"/>
              <a:t>KUESIONER TERBUKA, </a:t>
            </a:r>
            <a:r>
              <a:rPr lang="en-US" sz="2800" dirty="0" err="1" smtClean="0"/>
              <a:t>jawaban</a:t>
            </a:r>
            <a:r>
              <a:rPr lang="en-US" sz="2800" dirty="0" smtClean="0"/>
              <a:t> </a:t>
            </a:r>
            <a:r>
              <a:rPr lang="en-US" sz="2800" dirty="0" err="1" smtClean="0"/>
              <a:t>disampaikan</a:t>
            </a:r>
            <a:r>
              <a:rPr lang="en-US" sz="2800" dirty="0" smtClean="0"/>
              <a:t> </a:t>
            </a:r>
            <a:r>
              <a:rPr lang="en-US" sz="2800" dirty="0" err="1" smtClean="0"/>
              <a:t>terbuka</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keinginan</a:t>
            </a:r>
            <a:r>
              <a:rPr lang="en-US" sz="2800" dirty="0" smtClean="0"/>
              <a:t> </a:t>
            </a:r>
            <a:r>
              <a:rPr lang="en-US" sz="2800" dirty="0" err="1" smtClean="0"/>
              <a:t>si</a:t>
            </a:r>
            <a:r>
              <a:rPr lang="en-US" sz="2800" dirty="0" smtClean="0"/>
              <a:t> </a:t>
            </a:r>
            <a:r>
              <a:rPr lang="en-US" sz="2800" dirty="0" err="1" smtClean="0"/>
              <a:t>pemberi</a:t>
            </a:r>
            <a:r>
              <a:rPr lang="en-US" sz="2800" dirty="0" smtClean="0"/>
              <a:t> </a:t>
            </a:r>
            <a:r>
              <a:rPr lang="en-US" sz="2800" dirty="0" err="1" smtClean="0"/>
              <a:t>jawaban</a:t>
            </a:r>
            <a:r>
              <a:rPr lang="en-US" sz="2800" dirty="0" smtClean="0"/>
              <a:t>.</a:t>
            </a:r>
          </a:p>
          <a:p>
            <a:pPr eaLnBrk="1" hangingPunct="1"/>
            <a:r>
              <a:rPr lang="en-US" sz="2800" dirty="0" smtClean="0"/>
              <a:t>KUESIONER TERTUTUP, </a:t>
            </a:r>
            <a:r>
              <a:rPr lang="en-US" sz="2800" dirty="0" err="1" smtClean="0"/>
              <a:t>jawaban</a:t>
            </a:r>
            <a:r>
              <a:rPr lang="en-US" sz="2800" dirty="0" smtClean="0"/>
              <a:t> </a:t>
            </a:r>
            <a:r>
              <a:rPr lang="en-US" sz="2800" dirty="0" err="1" smtClean="0"/>
              <a:t>disampaikan</a:t>
            </a:r>
            <a:r>
              <a:rPr lang="en-US" sz="2800" dirty="0" smtClean="0"/>
              <a:t> </a:t>
            </a:r>
            <a:r>
              <a:rPr lang="en-US" sz="2800" dirty="0" err="1" smtClean="0"/>
              <a:t>tertutup</a:t>
            </a:r>
            <a:r>
              <a:rPr lang="en-US" sz="2800" dirty="0" smtClean="0"/>
              <a:t> </a:t>
            </a:r>
            <a:r>
              <a:rPr lang="en-US" sz="2800" dirty="0" err="1" smtClean="0"/>
              <a:t>dengan</a:t>
            </a:r>
            <a:r>
              <a:rPr lang="en-US" sz="2800" dirty="0" smtClean="0"/>
              <a:t> </a:t>
            </a:r>
            <a:r>
              <a:rPr lang="en-US" sz="2800" dirty="0" err="1" smtClean="0"/>
              <a:t>pilihan</a:t>
            </a:r>
            <a:r>
              <a:rPr lang="en-US" sz="2800" dirty="0" smtClean="0"/>
              <a:t> yang </a:t>
            </a:r>
            <a:r>
              <a:rPr lang="en-US" sz="2800" dirty="0" err="1" smtClean="0"/>
              <a:t>diarahkan</a:t>
            </a:r>
            <a:r>
              <a:rPr lang="en-US" sz="2800" dirty="0" smtClean="0"/>
              <a:t> </a:t>
            </a:r>
            <a:r>
              <a:rPr lang="en-US" sz="2800" dirty="0" err="1" smtClean="0"/>
              <a:t>peneliti</a:t>
            </a:r>
            <a:r>
              <a:rPr lang="en-US" sz="2800" dirty="0" smtClean="0"/>
              <a:t>.</a:t>
            </a:r>
          </a:p>
          <a:p>
            <a:pPr eaLnBrk="1" hangingPunct="1"/>
            <a:r>
              <a:rPr lang="en-US" sz="2800" dirty="0" smtClean="0"/>
              <a:t>KUESIONER GABUNGAN, </a:t>
            </a:r>
            <a:r>
              <a:rPr lang="en-US" sz="2800" dirty="0" err="1" smtClean="0"/>
              <a:t>jawaban</a:t>
            </a:r>
            <a:r>
              <a:rPr lang="en-US" sz="2800" dirty="0" smtClean="0"/>
              <a:t> </a:t>
            </a:r>
            <a:r>
              <a:rPr lang="en-US" sz="2800" dirty="0" err="1" smtClean="0"/>
              <a:t>disampaikan</a:t>
            </a:r>
            <a:r>
              <a:rPr lang="en-US" sz="2800" dirty="0" smtClean="0"/>
              <a:t> </a:t>
            </a:r>
            <a:r>
              <a:rPr lang="en-US" sz="2800" dirty="0" err="1" smtClean="0"/>
              <a:t>dengan</a:t>
            </a:r>
            <a:r>
              <a:rPr lang="en-US" sz="2800" dirty="0" smtClean="0"/>
              <a:t> </a:t>
            </a:r>
            <a:r>
              <a:rPr lang="en-US" sz="2800" dirty="0" err="1" smtClean="0"/>
              <a:t>pilihan</a:t>
            </a:r>
            <a:r>
              <a:rPr lang="en-US" sz="2800" dirty="0" smtClean="0"/>
              <a:t> </a:t>
            </a:r>
            <a:r>
              <a:rPr lang="en-US" sz="2800" dirty="0" err="1" smtClean="0"/>
              <a:t>jawaban</a:t>
            </a:r>
            <a:r>
              <a:rPr lang="en-US" sz="2800" dirty="0" smtClean="0"/>
              <a:t> </a:t>
            </a:r>
            <a:r>
              <a:rPr lang="en-US" sz="2800" dirty="0" err="1" smtClean="0"/>
              <a:t>dan</a:t>
            </a:r>
            <a:r>
              <a:rPr lang="en-US" sz="2800" dirty="0" smtClean="0"/>
              <a:t> </a:t>
            </a:r>
            <a:r>
              <a:rPr lang="en-US" sz="2800" dirty="0" err="1" smtClean="0"/>
              <a:t>pilihan</a:t>
            </a:r>
            <a:r>
              <a:rPr lang="en-US" sz="2800" dirty="0" smtClean="0"/>
              <a:t> </a:t>
            </a:r>
            <a:r>
              <a:rPr lang="en-US" sz="2800" dirty="0" err="1" smtClean="0"/>
              <a:t>terbuka</a:t>
            </a:r>
            <a:r>
              <a:rPr lang="en-US" sz="2800" dirty="0" smtClean="0"/>
              <a:t> (lain-lain).</a:t>
            </a:r>
          </a:p>
        </p:txBody>
      </p:sp>
      <p:sp>
        <p:nvSpPr>
          <p:cNvPr id="72706" name="Title 1"/>
          <p:cNvSpPr>
            <a:spLocks noGrp="1"/>
          </p:cNvSpPr>
          <p:nvPr>
            <p:ph type="title"/>
          </p:nvPr>
        </p:nvSpPr>
        <p:spPr/>
        <p:txBody>
          <a:bodyPr/>
          <a:lstStyle/>
          <a:p>
            <a:pPr eaLnBrk="1" hangingPunct="1"/>
            <a:r>
              <a:rPr lang="en-US" smtClean="0"/>
              <a:t>KUESIONER </a:t>
            </a:r>
          </a:p>
        </p:txBody>
      </p:sp>
    </p:spTree>
    <p:extLst>
      <p:ext uri="{BB962C8B-B14F-4D97-AF65-F5344CB8AC3E}">
        <p14:creationId xmlns:p14="http://schemas.microsoft.com/office/powerpoint/2010/main" xmlns="" val="145776306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7" name="Rectangle 7"/>
          <p:cNvSpPr>
            <a:spLocks noGrp="1" noChangeArrowheads="1"/>
          </p:cNvSpPr>
          <p:nvPr>
            <p:ph type="ctrTitle"/>
          </p:nvPr>
        </p:nvSpPr>
        <p:spPr>
          <a:xfrm>
            <a:off x="228600" y="304800"/>
            <a:ext cx="8915400" cy="1447800"/>
          </a:xfrm>
        </p:spPr>
        <p:txBody>
          <a:bodyPr>
            <a:noAutofit/>
          </a:bodyPr>
          <a:lstStyle/>
          <a:p>
            <a:pPr eaLnBrk="1" hangingPunct="1">
              <a:defRPr/>
            </a:pPr>
            <a:r>
              <a:rPr lang="en-US" sz="3200" b="1" dirty="0" smtClean="0">
                <a:solidFill>
                  <a:schemeClr val="tx1"/>
                </a:solidFill>
              </a:rPr>
              <a:t>DATA KUALITATIF</a:t>
            </a:r>
            <a:br>
              <a:rPr lang="en-US" sz="3200" b="1" dirty="0" smtClean="0">
                <a:solidFill>
                  <a:schemeClr val="tx1"/>
                </a:solidFill>
              </a:rPr>
            </a:br>
            <a:r>
              <a:rPr lang="en-US" sz="2800" b="1" dirty="0" smtClean="0">
                <a:solidFill>
                  <a:schemeClr val="tx1"/>
                </a:solidFill>
              </a:rPr>
              <a:t>Data </a:t>
            </a:r>
            <a:r>
              <a:rPr lang="en-US" sz="2800" b="1" dirty="0" err="1" smtClean="0">
                <a:solidFill>
                  <a:schemeClr val="tx1"/>
                </a:solidFill>
              </a:rPr>
              <a:t>dinyatakan</a:t>
            </a:r>
            <a:r>
              <a:rPr lang="en-US" sz="2800" b="1" dirty="0" smtClean="0">
                <a:solidFill>
                  <a:schemeClr val="tx1"/>
                </a:solidFill>
              </a:rPr>
              <a:t> </a:t>
            </a:r>
            <a:r>
              <a:rPr lang="en-US" sz="2800" b="1" dirty="0" err="1" smtClean="0">
                <a:solidFill>
                  <a:schemeClr val="tx1"/>
                </a:solidFill>
              </a:rPr>
              <a:t>dalam</a:t>
            </a:r>
            <a:r>
              <a:rPr lang="en-US" sz="2800" b="1" dirty="0" smtClean="0">
                <a:solidFill>
                  <a:schemeClr val="tx1"/>
                </a:solidFill>
              </a:rPr>
              <a:t> </a:t>
            </a:r>
            <a:r>
              <a:rPr lang="en-US" sz="2800" b="1" dirty="0" err="1" smtClean="0">
                <a:solidFill>
                  <a:schemeClr val="tx1"/>
                </a:solidFill>
              </a:rPr>
              <a:t>bentuk</a:t>
            </a:r>
            <a:r>
              <a:rPr lang="en-US" sz="2800" b="1" dirty="0" smtClean="0">
                <a:solidFill>
                  <a:schemeClr val="tx1"/>
                </a:solidFill>
              </a:rPr>
              <a:t> </a:t>
            </a:r>
            <a:r>
              <a:rPr lang="en-US" sz="2800" b="1" dirty="0" err="1" smtClean="0">
                <a:solidFill>
                  <a:schemeClr val="tx1"/>
                </a:solidFill>
              </a:rPr>
              <a:t>kata</a:t>
            </a:r>
            <a:r>
              <a:rPr lang="en-US" sz="2800" b="1" dirty="0" smtClean="0">
                <a:solidFill>
                  <a:schemeClr val="tx1"/>
                </a:solidFill>
              </a:rPr>
              <a:t>, </a:t>
            </a:r>
            <a:r>
              <a:rPr lang="en-US" sz="2800" b="1" dirty="0" err="1" smtClean="0">
                <a:solidFill>
                  <a:schemeClr val="tx1"/>
                </a:solidFill>
              </a:rPr>
              <a:t>kalimat</a:t>
            </a:r>
            <a:r>
              <a:rPr lang="en-US" sz="2800" b="1" dirty="0" smtClean="0">
                <a:solidFill>
                  <a:schemeClr val="tx1"/>
                </a:solidFill>
              </a:rPr>
              <a:t> </a:t>
            </a:r>
            <a:r>
              <a:rPr lang="en-US" sz="2800" b="1" dirty="0" err="1" smtClean="0">
                <a:solidFill>
                  <a:schemeClr val="tx1"/>
                </a:solidFill>
              </a:rPr>
              <a:t>atau</a:t>
            </a:r>
            <a:r>
              <a:rPr lang="en-US" sz="2800" b="1" dirty="0" smtClean="0">
                <a:solidFill>
                  <a:schemeClr val="tx1"/>
                </a:solidFill>
              </a:rPr>
              <a:t> </a:t>
            </a:r>
            <a:r>
              <a:rPr lang="en-US" sz="2800" b="1" dirty="0" err="1" smtClean="0">
                <a:solidFill>
                  <a:schemeClr val="tx1"/>
                </a:solidFill>
              </a:rPr>
              <a:t>gambar</a:t>
            </a:r>
            <a:endParaRPr lang="en-US" sz="2800" b="1" dirty="0" smtClean="0">
              <a:solidFill>
                <a:schemeClr val="tx1"/>
              </a:solidFill>
            </a:endParaRPr>
          </a:p>
        </p:txBody>
      </p:sp>
      <p:sp>
        <p:nvSpPr>
          <p:cNvPr id="128006" name="Rectangle 6" descr="PIC00029"/>
          <p:cNvSpPr>
            <a:spLocks noGrp="1" noChangeArrowheads="1"/>
          </p:cNvSpPr>
          <p:nvPr>
            <p:ph type="subTitle" idx="1"/>
          </p:nvPr>
        </p:nvSpPr>
        <p:spPr>
          <a:xfrm>
            <a:off x="990600" y="1981200"/>
            <a:ext cx="7467600" cy="4572000"/>
          </a:xfrm>
          <a:blipFill dpi="0" rotWithShape="1">
            <a:blip r:embed="rId2"/>
            <a:srcRect/>
            <a:stretch>
              <a:fillRect/>
            </a:stretch>
          </a:blipFill>
        </p:spPr>
        <p:txBody>
          <a:bodyPr/>
          <a:lstStyle/>
          <a:p>
            <a:pPr eaLnBrk="1" hangingPunct="1">
              <a:defRPr/>
            </a:pPr>
            <a:endParaRPr lang="en-US" smtClean="0"/>
          </a:p>
        </p:txBody>
      </p:sp>
    </p:spTree>
    <p:extLst>
      <p:ext uri="{BB962C8B-B14F-4D97-AF65-F5344CB8AC3E}">
        <p14:creationId xmlns:p14="http://schemas.microsoft.com/office/powerpoint/2010/main" xmlns="" val="176244333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2" name="Rectangle 4"/>
          <p:cNvSpPr>
            <a:spLocks noGrp="1" noRot="1" noChangeArrowheads="1"/>
          </p:cNvSpPr>
          <p:nvPr>
            <p:ph type="title"/>
          </p:nvPr>
        </p:nvSpPr>
        <p:spPr>
          <a:xfrm>
            <a:off x="457200" y="0"/>
            <a:ext cx="8229600" cy="639763"/>
          </a:xfrm>
        </p:spPr>
        <p:txBody>
          <a:bodyPr>
            <a:normAutofit fontScale="90000"/>
          </a:bodyPr>
          <a:lstStyle/>
          <a:p>
            <a:pPr eaLnBrk="1" hangingPunct="1">
              <a:defRPr/>
            </a:pPr>
            <a:r>
              <a:rPr lang="en-US" sz="3600" dirty="0" smtClean="0"/>
              <a:t>DATA KUANTITATIF</a:t>
            </a:r>
          </a:p>
        </p:txBody>
      </p:sp>
      <p:sp>
        <p:nvSpPr>
          <p:cNvPr id="18435" name="Rectangle 5"/>
          <p:cNvSpPr>
            <a:spLocks noChangeArrowheads="1"/>
          </p:cNvSpPr>
          <p:nvPr/>
        </p:nvSpPr>
        <p:spPr bwMode="auto">
          <a:xfrm>
            <a:off x="4597614" y="144830"/>
            <a:ext cx="4336142" cy="989865"/>
          </a:xfrm>
          <a:prstGeom prst="rect">
            <a:avLst/>
          </a:prstGeom>
          <a:noFill/>
          <a:ln w="9525">
            <a:noFill/>
            <a:miter lim="800000"/>
            <a:headEnd/>
            <a:tailEnd/>
          </a:ln>
        </p:spPr>
        <p:txBody>
          <a:bodyPr wrap="none" anchor="ctr"/>
          <a:lstStyle/>
          <a:p>
            <a:pPr algn="ctr"/>
            <a:r>
              <a:rPr lang="en-US" sz="2400" dirty="0"/>
              <a:t>Data yang </a:t>
            </a:r>
            <a:r>
              <a:rPr lang="en-US" sz="2400" dirty="0" err="1"/>
              <a:t>dinyatakan</a:t>
            </a:r>
            <a:r>
              <a:rPr lang="en-US" sz="2400" dirty="0"/>
              <a:t> </a:t>
            </a:r>
            <a:r>
              <a:rPr lang="en-US" sz="2400" dirty="0" err="1"/>
              <a:t>dalam</a:t>
            </a:r>
            <a:r>
              <a:rPr lang="en-US" sz="2400" dirty="0"/>
              <a:t> </a:t>
            </a:r>
            <a:r>
              <a:rPr lang="en-US" sz="2400" dirty="0" err="1"/>
              <a:t>angka</a:t>
            </a:r>
            <a:r>
              <a:rPr lang="en-US" sz="2400" dirty="0"/>
              <a:t> </a:t>
            </a:r>
            <a:endParaRPr lang="en-US" sz="2400" dirty="0" smtClean="0"/>
          </a:p>
          <a:p>
            <a:pPr algn="ctr"/>
            <a:r>
              <a:rPr lang="en-US" sz="2400" dirty="0" err="1" smtClean="0"/>
              <a:t>atau</a:t>
            </a:r>
            <a:r>
              <a:rPr lang="en-US" sz="2400" dirty="0" smtClean="0"/>
              <a:t> </a:t>
            </a:r>
            <a:r>
              <a:rPr lang="en-US" sz="2400" dirty="0"/>
              <a:t>data </a:t>
            </a:r>
            <a:r>
              <a:rPr lang="en-US" sz="2400" dirty="0" err="1" smtClean="0"/>
              <a:t>kualitatif</a:t>
            </a:r>
            <a:r>
              <a:rPr lang="en-US" sz="2400" dirty="0"/>
              <a:t> </a:t>
            </a:r>
            <a:r>
              <a:rPr lang="en-US" sz="2400" dirty="0" err="1" smtClean="0"/>
              <a:t>yg</a:t>
            </a:r>
            <a:r>
              <a:rPr lang="en-US" sz="2400" dirty="0" smtClean="0"/>
              <a:t> </a:t>
            </a:r>
            <a:r>
              <a:rPr lang="en-US" sz="2400" dirty="0" err="1" smtClean="0"/>
              <a:t>diangkakan</a:t>
            </a:r>
            <a:endParaRPr lang="en-US" sz="2400" dirty="0"/>
          </a:p>
        </p:txBody>
      </p:sp>
      <p:sp>
        <p:nvSpPr>
          <p:cNvPr id="130054" name="Rectangle 6" descr="Bayi%20Joget"/>
          <p:cNvSpPr>
            <a:spLocks noChangeArrowheads="1"/>
          </p:cNvSpPr>
          <p:nvPr/>
        </p:nvSpPr>
        <p:spPr bwMode="auto">
          <a:xfrm>
            <a:off x="7373410" y="4569060"/>
            <a:ext cx="1770589" cy="2288940"/>
          </a:xfrm>
          <a:prstGeom prst="rect">
            <a:avLst/>
          </a:prstGeom>
          <a:blipFill dpi="0" rotWithShape="1">
            <a:blip r:embed="rId2"/>
            <a:srcRect/>
            <a:stretch>
              <a:fillRect/>
            </a:stretch>
          </a:blipFill>
          <a:ln w="9525">
            <a:noFill/>
            <a:miter lim="800000"/>
            <a:headEnd/>
            <a:tailEnd/>
          </a:ln>
        </p:spPr>
        <p:txBody>
          <a:bodyPr wrap="none" anchor="ctr"/>
          <a:lstStyle/>
          <a:p>
            <a:pPr marL="342900" indent="-342900" algn="ctr"/>
            <a:endParaRPr lang="en-US" sz="1200">
              <a:solidFill>
                <a:schemeClr val="bg2"/>
              </a:solidFill>
            </a:endParaRPr>
          </a:p>
        </p:txBody>
      </p:sp>
      <p:sp>
        <p:nvSpPr>
          <p:cNvPr id="130055" name="Rectangle 7"/>
          <p:cNvSpPr>
            <a:spLocks noChangeArrowheads="1"/>
          </p:cNvSpPr>
          <p:nvPr/>
        </p:nvSpPr>
        <p:spPr bwMode="auto">
          <a:xfrm>
            <a:off x="457200" y="1098475"/>
            <a:ext cx="8216885" cy="4401205"/>
          </a:xfrm>
          <a:prstGeom prst="rect">
            <a:avLst/>
          </a:prstGeom>
          <a:noFill/>
          <a:ln w="9525">
            <a:noFill/>
            <a:miter lim="800000"/>
            <a:headEnd/>
            <a:tailEnd/>
          </a:ln>
          <a:effectLst/>
        </p:spPr>
        <p:txBody>
          <a:bodyPr wrap="square">
            <a:spAutoFit/>
          </a:bodyPr>
          <a:lstStyle/>
          <a:p>
            <a:pPr marL="342900" indent="-342900">
              <a:defRPr/>
            </a:pPr>
            <a:r>
              <a:rPr lang="en-US" sz="2800" b="1" dirty="0">
                <a:effectLst>
                  <a:outerShdw blurRad="38100" dist="38100" dir="2700000" algn="tl">
                    <a:srgbClr val="000000"/>
                  </a:outerShdw>
                </a:effectLst>
              </a:rPr>
              <a:t>Data </a:t>
            </a:r>
            <a:r>
              <a:rPr lang="en-US" sz="2800" b="1" dirty="0" err="1">
                <a:effectLst>
                  <a:outerShdw blurRad="38100" dist="38100" dir="2700000" algn="tl">
                    <a:srgbClr val="000000"/>
                  </a:outerShdw>
                </a:effectLst>
              </a:rPr>
              <a:t>kuantitatif</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dibedakan</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menjadi</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dua</a:t>
            </a:r>
            <a:r>
              <a:rPr lang="en-US" sz="2800" b="1" dirty="0">
                <a:effectLst>
                  <a:outerShdw blurRad="38100" dist="38100" dir="2700000" algn="tl">
                    <a:srgbClr val="000000"/>
                  </a:outerShdw>
                </a:effectLst>
              </a:rPr>
              <a:t>:</a:t>
            </a:r>
          </a:p>
          <a:p>
            <a:pPr marL="342900" indent="-342900">
              <a:defRPr/>
            </a:pPr>
            <a:r>
              <a:rPr lang="en-US" sz="2800" b="1" dirty="0">
                <a:effectLst>
                  <a:outerShdw blurRad="38100" dist="38100" dir="2700000" algn="tl">
                    <a:srgbClr val="000000"/>
                  </a:outerShdw>
                </a:effectLst>
              </a:rPr>
              <a:t>1. </a:t>
            </a:r>
            <a:r>
              <a:rPr lang="en-US" sz="2800" b="1" dirty="0" err="1">
                <a:effectLst>
                  <a:outerShdw blurRad="38100" dist="38100" dir="2700000" algn="tl">
                    <a:srgbClr val="000000"/>
                  </a:outerShdw>
                </a:effectLst>
              </a:rPr>
              <a:t>Diskrit</a:t>
            </a:r>
            <a:r>
              <a:rPr lang="en-US" sz="2800" b="1" dirty="0">
                <a:effectLst>
                  <a:outerShdw blurRad="38100" dist="38100" dir="2700000" algn="tl">
                    <a:srgbClr val="000000"/>
                  </a:outerShdw>
                </a:effectLst>
              </a:rPr>
              <a:t>/nominal : data yang </a:t>
            </a:r>
            <a:r>
              <a:rPr lang="en-US" sz="2800" b="1" dirty="0" err="1">
                <a:effectLst>
                  <a:outerShdw blurRad="38100" dist="38100" dir="2700000" algn="tl">
                    <a:srgbClr val="000000"/>
                  </a:outerShdw>
                </a:effectLst>
              </a:rPr>
              <a:t>hanya</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dapat</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digolong</a:t>
            </a:r>
            <a:r>
              <a:rPr lang="en-US" sz="2800" b="1" dirty="0">
                <a:effectLst>
                  <a:outerShdw blurRad="38100" dist="38100" dir="2700000" algn="tl">
                    <a:srgbClr val="000000"/>
                  </a:outerShdw>
                </a:effectLst>
              </a:rPr>
              <a:t>-</a:t>
            </a:r>
          </a:p>
          <a:p>
            <a:pPr marL="342900" indent="-342900">
              <a:defRPr/>
            </a:pP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golongkan</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secara</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terpisah</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diskrit</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atau</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kategori</a:t>
            </a:r>
            <a:r>
              <a:rPr lang="en-US" sz="2800" b="1" dirty="0">
                <a:effectLst>
                  <a:outerShdw blurRad="38100" dist="38100" dir="2700000" algn="tl">
                    <a:srgbClr val="000000"/>
                  </a:outerShdw>
                </a:effectLst>
              </a:rPr>
              <a:t>.</a:t>
            </a:r>
          </a:p>
          <a:p>
            <a:pPr marL="342900" indent="-342900">
              <a:defRPr/>
            </a:pPr>
            <a:r>
              <a:rPr lang="en-US" sz="2800" b="1" dirty="0">
                <a:effectLst>
                  <a:outerShdw blurRad="38100" dist="38100" dir="2700000" algn="tl">
                    <a:srgbClr val="000000"/>
                  </a:outerShdw>
                </a:effectLst>
              </a:rPr>
              <a:t>     Data </a:t>
            </a:r>
            <a:r>
              <a:rPr lang="en-US" sz="2800" b="1" dirty="0" err="1">
                <a:effectLst>
                  <a:outerShdw blurRad="38100" dist="38100" dir="2700000" algn="tl">
                    <a:srgbClr val="000000"/>
                  </a:outerShdw>
                </a:effectLst>
              </a:rPr>
              <a:t>diperoleh</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dari</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hasil</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menghitung</a:t>
            </a:r>
            <a:endParaRPr lang="en-US" sz="2800" b="1" dirty="0">
              <a:effectLst>
                <a:outerShdw blurRad="38100" dist="38100" dir="2700000" algn="tl">
                  <a:srgbClr val="000000"/>
                </a:outerShdw>
              </a:effectLst>
            </a:endParaRPr>
          </a:p>
          <a:p>
            <a:pPr marL="342900" indent="-342900">
              <a:defRPr/>
            </a:pP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Misal</a:t>
            </a:r>
            <a:r>
              <a:rPr lang="en-US" sz="2800" b="1" dirty="0">
                <a:effectLst>
                  <a:outerShdw blurRad="38100" dist="38100" dir="2700000" algn="tl">
                    <a:srgbClr val="000000"/>
                  </a:outerShdw>
                </a:effectLst>
              </a:rPr>
              <a:t> : </a:t>
            </a:r>
            <a:r>
              <a:rPr lang="en-US" sz="2800" b="1" dirty="0" err="1">
                <a:effectLst>
                  <a:outerShdw blurRad="38100" dist="38100" dir="2700000" algn="tl">
                    <a:srgbClr val="000000"/>
                  </a:outerShdw>
                </a:effectLst>
              </a:rPr>
              <a:t>dalam</a:t>
            </a:r>
            <a:r>
              <a:rPr lang="en-US" sz="2800" b="1" dirty="0">
                <a:effectLst>
                  <a:outerShdw blurRad="38100" dist="38100" dir="2700000" algn="tl">
                    <a:srgbClr val="000000"/>
                  </a:outerShdw>
                </a:effectLst>
              </a:rPr>
              <a:t> I </a:t>
            </a:r>
            <a:r>
              <a:rPr lang="en-US" sz="2800" b="1" dirty="0" err="1">
                <a:effectLst>
                  <a:outerShdw blurRad="38100" dist="38100" dir="2700000" algn="tl">
                    <a:srgbClr val="000000"/>
                  </a:outerShdw>
                </a:effectLst>
              </a:rPr>
              <a:t>kelas</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setelah</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dihitung</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tdpt</a:t>
            </a:r>
            <a:r>
              <a:rPr lang="en-US" sz="2800" b="1" dirty="0">
                <a:effectLst>
                  <a:outerShdw blurRad="38100" dist="38100" dir="2700000" algn="tl">
                    <a:srgbClr val="000000"/>
                  </a:outerShdw>
                </a:effectLst>
              </a:rPr>
              <a:t> 50 </a:t>
            </a:r>
            <a:r>
              <a:rPr lang="en-US" sz="2800" b="1" dirty="0" smtClean="0">
                <a:effectLst>
                  <a:outerShdw blurRad="38100" dist="38100" dir="2700000" algn="tl">
                    <a:srgbClr val="000000"/>
                  </a:outerShdw>
                </a:effectLst>
              </a:rPr>
              <a:t>, </a:t>
            </a:r>
            <a:r>
              <a:rPr lang="en-US" sz="2800" b="1" dirty="0" err="1" smtClean="0">
                <a:effectLst>
                  <a:outerShdw blurRad="38100" dist="38100" dir="2700000" algn="tl">
                    <a:srgbClr val="000000"/>
                  </a:outerShdw>
                </a:effectLst>
              </a:rPr>
              <a:t>mahasiswa</a:t>
            </a:r>
            <a:r>
              <a:rPr lang="en-US" sz="2800" b="1" dirty="0" smtClean="0">
                <a:effectLst>
                  <a:outerShdw blurRad="38100" dist="38100" dir="2700000" algn="tl">
                    <a:srgbClr val="000000"/>
                  </a:outerShdw>
                </a:effectLst>
              </a:rPr>
              <a:t> </a:t>
            </a:r>
            <a:r>
              <a:rPr lang="en-US" sz="2800" b="1" dirty="0" err="1">
                <a:effectLst>
                  <a:outerShdw blurRad="38100" dist="38100" dir="2700000" algn="tl">
                    <a:srgbClr val="000000"/>
                  </a:outerShdw>
                </a:effectLst>
              </a:rPr>
              <a:t>terdiri</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atas</a:t>
            </a:r>
            <a:r>
              <a:rPr lang="en-US" sz="2800" b="1" dirty="0">
                <a:effectLst>
                  <a:outerShdw blurRad="38100" dist="38100" dir="2700000" algn="tl">
                    <a:srgbClr val="000000"/>
                  </a:outerShdw>
                </a:effectLst>
              </a:rPr>
              <a:t> 30 </a:t>
            </a:r>
            <a:r>
              <a:rPr lang="en-US" sz="2800" b="1" dirty="0" err="1">
                <a:effectLst>
                  <a:outerShdw blurRad="38100" dist="38100" dir="2700000" algn="tl">
                    <a:srgbClr val="000000"/>
                  </a:outerShdw>
                </a:effectLst>
              </a:rPr>
              <a:t>pria</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dan</a:t>
            </a:r>
            <a:r>
              <a:rPr lang="en-US" sz="2800" b="1" dirty="0">
                <a:effectLst>
                  <a:outerShdw blurRad="38100" dist="38100" dir="2700000" algn="tl">
                    <a:srgbClr val="000000"/>
                  </a:outerShdw>
                </a:effectLst>
              </a:rPr>
              <a:t> 20 </a:t>
            </a:r>
            <a:r>
              <a:rPr lang="en-US" sz="2800" b="1" dirty="0" err="1">
                <a:effectLst>
                  <a:outerShdw blurRad="38100" dist="38100" dir="2700000" algn="tl">
                    <a:srgbClr val="000000"/>
                  </a:outerShdw>
                </a:effectLst>
              </a:rPr>
              <a:t>wanita</a:t>
            </a:r>
            <a:endParaRPr lang="en-US" sz="2800" b="1" dirty="0">
              <a:effectLst>
                <a:outerShdw blurRad="38100" dist="38100" dir="2700000" algn="tl">
                  <a:srgbClr val="000000"/>
                </a:outerShdw>
              </a:effectLst>
            </a:endParaRPr>
          </a:p>
          <a:p>
            <a:pPr marL="342900" indent="-342900">
              <a:defRPr/>
            </a:pPr>
            <a:r>
              <a:rPr lang="en-US" sz="2800" b="1" dirty="0">
                <a:effectLst>
                  <a:outerShdw blurRad="38100" dist="38100" dir="2700000" algn="tl">
                    <a:srgbClr val="000000"/>
                  </a:outerShdw>
                </a:effectLst>
              </a:rPr>
              <a:t> </a:t>
            </a:r>
            <a:r>
              <a:rPr lang="en-US" sz="2800" b="1" dirty="0" smtClean="0">
                <a:effectLst>
                  <a:outerShdw blurRad="38100" dist="38100" dir="2700000" algn="tl">
                    <a:srgbClr val="000000"/>
                  </a:outerShdw>
                </a:effectLst>
              </a:rPr>
              <a:t>2</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Kontinum</a:t>
            </a:r>
            <a:r>
              <a:rPr lang="en-US" sz="2800" b="1" dirty="0">
                <a:effectLst>
                  <a:outerShdw blurRad="38100" dist="38100" dir="2700000" algn="tl">
                    <a:srgbClr val="000000"/>
                  </a:outerShdw>
                </a:effectLst>
              </a:rPr>
              <a:t> : data yang </a:t>
            </a:r>
            <a:r>
              <a:rPr lang="en-US" sz="2800" b="1" dirty="0" err="1">
                <a:effectLst>
                  <a:outerShdw blurRad="38100" dist="38100" dir="2700000" algn="tl">
                    <a:srgbClr val="000000"/>
                  </a:outerShdw>
                </a:effectLst>
              </a:rPr>
              <a:t>bervariasi</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menurut</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tingkatan</a:t>
            </a:r>
            <a:r>
              <a:rPr lang="en-US" sz="2800" b="1" dirty="0">
                <a:effectLst>
                  <a:outerShdw blurRad="38100" dist="38100" dir="2700000" algn="tl">
                    <a:srgbClr val="000000"/>
                  </a:outerShdw>
                </a:effectLst>
              </a:rPr>
              <a:t> </a:t>
            </a:r>
            <a:r>
              <a:rPr lang="en-US" sz="2800" b="1" dirty="0" smtClean="0">
                <a:effectLst>
                  <a:outerShdw blurRad="38100" dist="38100" dir="2700000" algn="tl">
                    <a:srgbClr val="000000"/>
                  </a:outerShdw>
                </a:effectLst>
              </a:rPr>
              <a:t> </a:t>
            </a:r>
            <a:r>
              <a:rPr lang="en-US" sz="2800" b="1" dirty="0" err="1" smtClean="0">
                <a:effectLst>
                  <a:outerShdw blurRad="38100" dist="38100" dir="2700000" algn="tl">
                    <a:srgbClr val="000000"/>
                  </a:outerShdw>
                </a:effectLst>
              </a:rPr>
              <a:t>dan</a:t>
            </a:r>
            <a:r>
              <a:rPr lang="en-US" sz="2800" b="1" dirty="0" smtClean="0">
                <a:effectLst>
                  <a:outerShdw blurRad="38100" dist="38100" dir="2700000" algn="tl">
                    <a:srgbClr val="000000"/>
                  </a:outerShdw>
                </a:effectLst>
              </a:rPr>
              <a:t> </a:t>
            </a:r>
            <a:r>
              <a:rPr lang="en-US" sz="2800" b="1" dirty="0" err="1">
                <a:effectLst>
                  <a:outerShdw blurRad="38100" dist="38100" dir="2700000" algn="tl">
                    <a:srgbClr val="000000"/>
                  </a:outerShdw>
                </a:effectLst>
              </a:rPr>
              <a:t>diperoleh</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dari</a:t>
            </a:r>
            <a:r>
              <a:rPr lang="en-US" sz="2800" b="1" dirty="0">
                <a:effectLst>
                  <a:outerShdw blurRad="38100" dist="38100" dir="2700000" algn="tl">
                    <a:srgbClr val="000000"/>
                  </a:outerShdw>
                </a:effectLst>
              </a:rPr>
              <a:t> </a:t>
            </a:r>
            <a:r>
              <a:rPr lang="en-US" sz="2800" b="1" dirty="0" err="1">
                <a:effectLst>
                  <a:outerShdw blurRad="38100" dist="38100" dir="2700000" algn="tl">
                    <a:srgbClr val="000000"/>
                  </a:outerShdw>
                </a:effectLst>
              </a:rPr>
              <a:t>hasil</a:t>
            </a:r>
            <a:r>
              <a:rPr lang="en-US" sz="2800" b="1" dirty="0">
                <a:effectLst>
                  <a:outerShdw blurRad="38100" dist="38100" dir="2700000" algn="tl">
                    <a:srgbClr val="000000"/>
                  </a:outerShdw>
                </a:effectLst>
              </a:rPr>
              <a:t> </a:t>
            </a:r>
            <a:r>
              <a:rPr lang="en-US" sz="2800" b="1" dirty="0" err="1" smtClean="0">
                <a:effectLst>
                  <a:outerShdw blurRad="38100" dist="38100" dir="2700000" algn="tl">
                    <a:srgbClr val="000000"/>
                  </a:outerShdw>
                </a:effectLst>
              </a:rPr>
              <a:t>pengukuran</a:t>
            </a:r>
            <a:endParaRPr lang="en-US" sz="2400" b="1" dirty="0">
              <a:effectLst>
                <a:outerShdw blurRad="38100" dist="38100" dir="2700000" algn="tl">
                  <a:srgbClr val="000000"/>
                </a:outerShdw>
              </a:effectLst>
            </a:endParaRPr>
          </a:p>
        </p:txBody>
      </p:sp>
    </p:spTree>
    <p:extLst>
      <p:ext uri="{BB962C8B-B14F-4D97-AF65-F5344CB8AC3E}">
        <p14:creationId xmlns:p14="http://schemas.microsoft.com/office/powerpoint/2010/main" xmlns="" val="2062263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30054"/>
                                        </p:tgtEl>
                                        <p:attrNameLst>
                                          <p:attrName>style.visibility</p:attrName>
                                        </p:attrNameLst>
                                      </p:cBhvr>
                                      <p:to>
                                        <p:strVal val="visible"/>
                                      </p:to>
                                    </p:set>
                                    <p:anim calcmode="lin" valueType="num">
                                      <p:cBhvr>
                                        <p:cTn id="7" dur="1000" fill="hold"/>
                                        <p:tgtEl>
                                          <p:spTgt spid="130054"/>
                                        </p:tgtEl>
                                        <p:attrNameLst>
                                          <p:attrName>ppt_w</p:attrName>
                                        </p:attrNameLst>
                                      </p:cBhvr>
                                      <p:tavLst>
                                        <p:tav tm="0">
                                          <p:val>
                                            <p:strVal val="#ppt_w*0.70"/>
                                          </p:val>
                                        </p:tav>
                                        <p:tav tm="100000">
                                          <p:val>
                                            <p:strVal val="#ppt_w"/>
                                          </p:val>
                                        </p:tav>
                                      </p:tavLst>
                                    </p:anim>
                                    <p:anim calcmode="lin" valueType="num">
                                      <p:cBhvr>
                                        <p:cTn id="8" dur="1000" fill="hold"/>
                                        <p:tgtEl>
                                          <p:spTgt spid="130054"/>
                                        </p:tgtEl>
                                        <p:attrNameLst>
                                          <p:attrName>ppt_h</p:attrName>
                                        </p:attrNameLst>
                                      </p:cBhvr>
                                      <p:tavLst>
                                        <p:tav tm="0">
                                          <p:val>
                                            <p:strVal val="#ppt_h"/>
                                          </p:val>
                                        </p:tav>
                                        <p:tav tm="100000">
                                          <p:val>
                                            <p:strVal val="#ppt_h"/>
                                          </p:val>
                                        </p:tav>
                                      </p:tavLst>
                                    </p:anim>
                                    <p:animEffect transition="in" filter="fade">
                                      <p:cBhvr>
                                        <p:cTn id="9" dur="1000"/>
                                        <p:tgtEl>
                                          <p:spTgt spid="130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68630" lvl="1" indent="0">
              <a:buNone/>
            </a:pPr>
            <a:r>
              <a:rPr lang="en-US" sz="4800" dirty="0" err="1" smtClean="0"/>
              <a:t>jenis</a:t>
            </a:r>
            <a:r>
              <a:rPr lang="en-US" sz="4800" dirty="0" smtClean="0"/>
              <a:t> </a:t>
            </a:r>
            <a:r>
              <a:rPr lang="en-US" sz="4800" dirty="0" err="1" smtClean="0"/>
              <a:t>pekerjaan</a:t>
            </a:r>
            <a:r>
              <a:rPr lang="en-US" sz="4800" dirty="0" smtClean="0"/>
              <a:t>, status, </a:t>
            </a:r>
            <a:r>
              <a:rPr lang="en-US" sz="4800" dirty="0" err="1" smtClean="0"/>
              <a:t>tingkat</a:t>
            </a:r>
            <a:r>
              <a:rPr lang="en-US" sz="4800" dirty="0" smtClean="0"/>
              <a:t> </a:t>
            </a:r>
            <a:r>
              <a:rPr lang="en-US" sz="4800" dirty="0" err="1" smtClean="0"/>
              <a:t>kepuasan</a:t>
            </a:r>
            <a:r>
              <a:rPr lang="en-US" sz="4800" dirty="0" smtClean="0"/>
              <a:t> </a:t>
            </a:r>
            <a:r>
              <a:rPr lang="en-US" sz="4800" dirty="0" err="1" smtClean="0"/>
              <a:t>kerja</a:t>
            </a:r>
            <a:r>
              <a:rPr lang="en-US" sz="4800" dirty="0" smtClean="0"/>
              <a:t> , </a:t>
            </a:r>
            <a:r>
              <a:rPr lang="en-US" sz="4800" dirty="0" err="1" smtClean="0"/>
              <a:t>dll</a:t>
            </a:r>
            <a:endParaRPr lang="en-US" sz="4800" dirty="0"/>
          </a:p>
        </p:txBody>
      </p:sp>
      <p:sp>
        <p:nvSpPr>
          <p:cNvPr id="2" name="Title 1"/>
          <p:cNvSpPr>
            <a:spLocks noGrp="1"/>
          </p:cNvSpPr>
          <p:nvPr>
            <p:ph type="title"/>
          </p:nvPr>
        </p:nvSpPr>
        <p:spPr>
          <a:xfrm>
            <a:off x="685800" y="274637"/>
            <a:ext cx="7772400" cy="1325563"/>
          </a:xfrm>
        </p:spPr>
        <p:txBody>
          <a:bodyPr>
            <a:normAutofit fontScale="90000"/>
          </a:bodyPr>
          <a:lstStyle/>
          <a:p>
            <a:r>
              <a:rPr lang="en-US" dirty="0" smtClean="0"/>
              <a:t>Data </a:t>
            </a:r>
            <a:r>
              <a:rPr lang="en-US" dirty="0" err="1" smtClean="0"/>
              <a:t>Kualitatif</a:t>
            </a:r>
            <a:r>
              <a:rPr lang="en-US" dirty="0" smtClean="0"/>
              <a:t>:</a:t>
            </a:r>
            <a:br>
              <a:rPr lang="en-US" dirty="0" smtClean="0"/>
            </a:br>
            <a:r>
              <a:rPr lang="en-US" dirty="0" err="1" smtClean="0"/>
              <a:t>dinyatakan</a:t>
            </a:r>
            <a:r>
              <a:rPr lang="en-US" dirty="0" smtClean="0"/>
              <a:t> </a:t>
            </a:r>
            <a:r>
              <a:rPr lang="en-US" dirty="0" err="1" smtClean="0"/>
              <a:t>dalam</a:t>
            </a:r>
            <a:r>
              <a:rPr lang="en-US" dirty="0" smtClean="0"/>
              <a:t> </a:t>
            </a:r>
            <a:r>
              <a:rPr lang="en-US" dirty="0" err="1" smtClean="0"/>
              <a:t>bentuk</a:t>
            </a:r>
            <a:r>
              <a:rPr lang="en-US" dirty="0" smtClean="0"/>
              <a:t> kata </a:t>
            </a:r>
            <a:r>
              <a:rPr lang="en-US" dirty="0" err="1" smtClean="0"/>
              <a:t>bukan</a:t>
            </a:r>
            <a:r>
              <a:rPr lang="en-US" dirty="0" smtClean="0"/>
              <a:t> </a:t>
            </a:r>
            <a:r>
              <a:rPr lang="en-US" dirty="0" err="1" smtClean="0"/>
              <a:t>angka</a:t>
            </a:r>
            <a:endParaRPr lang="en-US" dirty="0"/>
          </a:p>
        </p:txBody>
      </p:sp>
    </p:spTree>
    <p:extLst>
      <p:ext uri="{BB962C8B-B14F-4D97-AF65-F5344CB8AC3E}">
        <p14:creationId xmlns:p14="http://schemas.microsoft.com/office/powerpoint/2010/main" xmlns="" val="10483286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257800"/>
          </a:xfrm>
        </p:spPr>
        <p:txBody>
          <a:bodyPr>
            <a:normAutofit fontScale="85000" lnSpcReduction="20000"/>
          </a:bodyPr>
          <a:lstStyle/>
          <a:p>
            <a:pPr marL="457200" indent="-457200"/>
            <a:endParaRPr lang="en-US" b="1" dirty="0" smtClean="0"/>
          </a:p>
          <a:p>
            <a:pPr marL="457200" indent="-457200">
              <a:buNone/>
            </a:pPr>
            <a:r>
              <a:rPr lang="en-US" sz="3600" b="1" dirty="0" err="1" smtClean="0"/>
              <a:t>Tiga</a:t>
            </a:r>
            <a:r>
              <a:rPr lang="en-US" sz="3600" b="1" dirty="0" smtClean="0"/>
              <a:t> </a:t>
            </a:r>
            <a:r>
              <a:rPr lang="en-US" sz="3600" b="1" dirty="0" err="1" smtClean="0"/>
              <a:t>pedoman</a:t>
            </a:r>
            <a:r>
              <a:rPr lang="en-US" sz="3600" b="1" dirty="0" smtClean="0"/>
              <a:t> </a:t>
            </a:r>
            <a:r>
              <a:rPr lang="en-US" sz="3600" b="1" dirty="0" err="1" smtClean="0"/>
              <a:t>etika</a:t>
            </a:r>
            <a:r>
              <a:rPr lang="en-US" sz="3600" b="1" dirty="0" smtClean="0"/>
              <a:t> </a:t>
            </a:r>
            <a:r>
              <a:rPr lang="en-US" sz="3600" b="1" dirty="0" err="1" smtClean="0"/>
              <a:t>thd</a:t>
            </a:r>
            <a:r>
              <a:rPr lang="en-US" sz="3600" b="1" dirty="0" smtClean="0"/>
              <a:t> </a:t>
            </a:r>
            <a:r>
              <a:rPr lang="en-US" sz="3600" b="1" dirty="0" err="1" smtClean="0"/>
              <a:t>responden</a:t>
            </a:r>
            <a:r>
              <a:rPr lang="en-US" sz="3600" b="1" dirty="0" smtClean="0"/>
              <a:t>:</a:t>
            </a:r>
          </a:p>
          <a:p>
            <a:pPr marL="457200" indent="-457200">
              <a:buFontTx/>
              <a:buAutoNum type="arabicPeriod"/>
            </a:pPr>
            <a:r>
              <a:rPr lang="en-US" sz="3600" b="1" dirty="0" err="1" smtClean="0"/>
              <a:t>Memulai</a:t>
            </a:r>
            <a:r>
              <a:rPr lang="en-US" sz="3600" b="1" dirty="0" smtClean="0"/>
              <a:t> </a:t>
            </a:r>
            <a:r>
              <a:rPr lang="en-US" sz="3600" b="1" dirty="0" err="1" smtClean="0"/>
              <a:t>pengumpulan</a:t>
            </a:r>
            <a:r>
              <a:rPr lang="en-US" sz="3600" b="1" dirty="0" smtClean="0"/>
              <a:t> data </a:t>
            </a:r>
            <a:r>
              <a:rPr lang="en-US" sz="3600" b="1" dirty="0" err="1" smtClean="0"/>
              <a:t>dengan</a:t>
            </a:r>
            <a:r>
              <a:rPr lang="en-US" sz="3600" b="1" dirty="0" smtClean="0"/>
              <a:t> </a:t>
            </a:r>
            <a:r>
              <a:rPr lang="en-US" sz="3600" b="1" dirty="0" err="1" smtClean="0"/>
              <a:t>menjelaskan</a:t>
            </a:r>
            <a:r>
              <a:rPr lang="en-US" sz="3600" b="1" dirty="0" smtClean="0"/>
              <a:t> </a:t>
            </a:r>
            <a:r>
              <a:rPr lang="en-US" sz="3600" b="1" dirty="0" err="1" smtClean="0"/>
              <a:t>kepada</a:t>
            </a:r>
            <a:r>
              <a:rPr lang="en-US" sz="3600" b="1" dirty="0" smtClean="0"/>
              <a:t> </a:t>
            </a:r>
            <a:r>
              <a:rPr lang="en-US" sz="3600" b="1" dirty="0" err="1" smtClean="0"/>
              <a:t>responden</a:t>
            </a:r>
            <a:r>
              <a:rPr lang="en-US" sz="3600" b="1" dirty="0" smtClean="0"/>
              <a:t> </a:t>
            </a:r>
            <a:r>
              <a:rPr lang="en-US" sz="3600" b="1" dirty="0" err="1" smtClean="0"/>
              <a:t>mengenai</a:t>
            </a:r>
            <a:r>
              <a:rPr lang="en-US" sz="3600" b="1" dirty="0" smtClean="0"/>
              <a:t> </a:t>
            </a:r>
            <a:r>
              <a:rPr lang="en-US" sz="3600" b="1" dirty="0" err="1" smtClean="0"/>
              <a:t>manfaat</a:t>
            </a:r>
            <a:r>
              <a:rPr lang="en-US" sz="3600" b="1" dirty="0" smtClean="0"/>
              <a:t> yang </a:t>
            </a:r>
            <a:r>
              <a:rPr lang="en-US" sz="3600" b="1" dirty="0" err="1" smtClean="0"/>
              <a:t>diharapkan</a:t>
            </a:r>
            <a:r>
              <a:rPr lang="en-US" sz="3600" b="1" dirty="0" smtClean="0"/>
              <a:t> </a:t>
            </a:r>
            <a:r>
              <a:rPr lang="en-US" sz="3600" b="1" dirty="0" err="1" smtClean="0"/>
              <a:t>dari</a:t>
            </a:r>
            <a:r>
              <a:rPr lang="en-US" sz="3600" b="1" dirty="0" smtClean="0"/>
              <a:t> </a:t>
            </a:r>
            <a:r>
              <a:rPr lang="en-US" sz="3600" b="1" dirty="0" err="1" smtClean="0"/>
              <a:t>penelitian</a:t>
            </a:r>
            <a:r>
              <a:rPr lang="en-US" sz="3600" b="1" dirty="0" smtClean="0"/>
              <a:t>.</a:t>
            </a:r>
          </a:p>
          <a:p>
            <a:pPr marL="457200" indent="-457200">
              <a:buFontTx/>
              <a:buAutoNum type="arabicPeriod"/>
            </a:pPr>
            <a:r>
              <a:rPr lang="en-US" sz="3600" b="1" dirty="0" err="1" smtClean="0"/>
              <a:t>Menjelaskan</a:t>
            </a:r>
            <a:r>
              <a:rPr lang="en-US" sz="3600" b="1" dirty="0" smtClean="0"/>
              <a:t> </a:t>
            </a:r>
            <a:r>
              <a:rPr lang="en-US" sz="3600" b="1" dirty="0" err="1" smtClean="0"/>
              <a:t>kepada</a:t>
            </a:r>
            <a:r>
              <a:rPr lang="en-US" sz="3600" b="1" dirty="0" smtClean="0"/>
              <a:t> </a:t>
            </a:r>
            <a:r>
              <a:rPr lang="en-US" sz="3600" b="1" dirty="0" err="1" smtClean="0"/>
              <a:t>responden</a:t>
            </a:r>
            <a:r>
              <a:rPr lang="en-US" sz="3600" b="1" dirty="0" smtClean="0"/>
              <a:t> </a:t>
            </a:r>
            <a:r>
              <a:rPr lang="en-US" sz="3600" b="1" dirty="0" err="1" smtClean="0"/>
              <a:t>bahwa</a:t>
            </a:r>
            <a:r>
              <a:rPr lang="en-US" sz="3600" b="1" dirty="0" smtClean="0"/>
              <a:t> </a:t>
            </a:r>
            <a:r>
              <a:rPr lang="en-US" sz="3600" b="1" dirty="0" err="1" smtClean="0"/>
              <a:t>hak-haknya</a:t>
            </a:r>
            <a:r>
              <a:rPr lang="en-US" sz="3600" b="1" dirty="0" smtClean="0"/>
              <a:t> </a:t>
            </a:r>
            <a:r>
              <a:rPr lang="en-US" sz="3600" b="1" dirty="0" err="1" smtClean="0"/>
              <a:t>dan</a:t>
            </a:r>
            <a:r>
              <a:rPr lang="en-US" sz="3600" b="1" dirty="0" smtClean="0"/>
              <a:t> </a:t>
            </a:r>
            <a:r>
              <a:rPr lang="en-US" sz="3600" b="1" dirty="0" err="1" smtClean="0"/>
              <a:t>kesejahteraannya</a:t>
            </a:r>
            <a:r>
              <a:rPr lang="en-US" sz="3600" b="1" dirty="0" smtClean="0"/>
              <a:t> </a:t>
            </a:r>
            <a:r>
              <a:rPr lang="en-US" sz="3600" b="1" dirty="0" err="1" smtClean="0"/>
              <a:t>dilindungi</a:t>
            </a:r>
            <a:r>
              <a:rPr lang="en-US" sz="3600" b="1" dirty="0" smtClean="0"/>
              <a:t> </a:t>
            </a:r>
            <a:r>
              <a:rPr lang="en-US" sz="3600" b="1" dirty="0" err="1" smtClean="0"/>
              <a:t>secukupnya</a:t>
            </a:r>
            <a:r>
              <a:rPr lang="en-US" sz="3600" b="1" dirty="0" smtClean="0"/>
              <a:t> </a:t>
            </a:r>
            <a:r>
              <a:rPr lang="en-US" sz="3600" b="1" dirty="0" err="1" smtClean="0"/>
              <a:t>dan</a:t>
            </a:r>
            <a:r>
              <a:rPr lang="en-US" sz="3600" b="1" dirty="0" smtClean="0"/>
              <a:t> </a:t>
            </a:r>
            <a:r>
              <a:rPr lang="en-US" sz="3600" b="1" dirty="0" err="1" smtClean="0"/>
              <a:t>bagaimana</a:t>
            </a:r>
            <a:r>
              <a:rPr lang="en-US" sz="3600" b="1" dirty="0" smtClean="0"/>
              <a:t> </a:t>
            </a:r>
            <a:r>
              <a:rPr lang="en-US" sz="3600" b="1" dirty="0" err="1" smtClean="0"/>
              <a:t>caranya</a:t>
            </a:r>
            <a:endParaRPr lang="en-US" sz="3600" b="1" dirty="0" smtClean="0"/>
          </a:p>
          <a:p>
            <a:pPr marL="457200" indent="-457200">
              <a:buFontTx/>
              <a:buAutoNum type="arabicPeriod"/>
            </a:pPr>
            <a:r>
              <a:rPr lang="en-US" sz="3600" b="1" dirty="0" err="1" smtClean="0"/>
              <a:t>Memastikan</a:t>
            </a:r>
            <a:r>
              <a:rPr lang="en-US" sz="3600" b="1" dirty="0" smtClean="0"/>
              <a:t> </a:t>
            </a:r>
            <a:r>
              <a:rPr lang="en-US" sz="3600" b="1" dirty="0" err="1" smtClean="0"/>
              <a:t>bahwa</a:t>
            </a:r>
            <a:r>
              <a:rPr lang="en-US" sz="3600" b="1" dirty="0" smtClean="0"/>
              <a:t> </a:t>
            </a:r>
            <a:r>
              <a:rPr lang="en-US" sz="3600" b="1" dirty="0" err="1" smtClean="0"/>
              <a:t>pewawancara</a:t>
            </a:r>
            <a:r>
              <a:rPr lang="en-US" sz="3600" b="1" dirty="0" smtClean="0"/>
              <a:t> </a:t>
            </a:r>
            <a:r>
              <a:rPr lang="en-US" sz="3600" b="1" dirty="0" err="1" smtClean="0"/>
              <a:t>mendapat</a:t>
            </a:r>
            <a:r>
              <a:rPr lang="en-US" sz="3600" b="1" dirty="0" smtClean="0"/>
              <a:t> </a:t>
            </a:r>
            <a:r>
              <a:rPr lang="en-US" sz="3600" b="1" dirty="0" err="1" smtClean="0"/>
              <a:t>persetujuan</a:t>
            </a:r>
            <a:r>
              <a:rPr lang="en-US" sz="3600" b="1" dirty="0" smtClean="0"/>
              <a:t> </a:t>
            </a:r>
            <a:r>
              <a:rPr lang="en-US" sz="3600" b="1" dirty="0" err="1" smtClean="0"/>
              <a:t>dari</a:t>
            </a:r>
            <a:r>
              <a:rPr lang="en-US" sz="3600" b="1" dirty="0" smtClean="0"/>
              <a:t> </a:t>
            </a:r>
            <a:r>
              <a:rPr lang="en-US" sz="3600" b="1" dirty="0" err="1" smtClean="0"/>
              <a:t>responden</a:t>
            </a:r>
            <a:r>
              <a:rPr lang="en-US" sz="3600" b="1" dirty="0" smtClean="0"/>
              <a:t>.</a:t>
            </a:r>
          </a:p>
          <a:p>
            <a:endParaRPr lang="en-US" dirty="0"/>
          </a:p>
        </p:txBody>
      </p:sp>
      <p:sp>
        <p:nvSpPr>
          <p:cNvPr id="2" name="Title 1"/>
          <p:cNvSpPr>
            <a:spLocks noGrp="1"/>
          </p:cNvSpPr>
          <p:nvPr>
            <p:ph type="title"/>
          </p:nvPr>
        </p:nvSpPr>
        <p:spPr/>
        <p:txBody>
          <a:bodyPr>
            <a:normAutofit/>
          </a:bodyPr>
          <a:lstStyle/>
          <a:p>
            <a:r>
              <a:rPr lang="en-US" b="1" dirty="0" smtClean="0"/>
              <a:t>O’Sullivan </a:t>
            </a:r>
            <a:r>
              <a:rPr lang="en-US" b="1" dirty="0" err="1" smtClean="0"/>
              <a:t>dan</a:t>
            </a:r>
            <a:r>
              <a:rPr lang="en-US" b="1" dirty="0" smtClean="0"/>
              <a:t> </a:t>
            </a:r>
            <a:r>
              <a:rPr lang="en-US" b="1" dirty="0" err="1" smtClean="0"/>
              <a:t>Ressel</a:t>
            </a:r>
            <a:r>
              <a:rPr lang="en-US" b="1" dirty="0" smtClean="0"/>
              <a:t> (1989): </a:t>
            </a:r>
            <a:endParaRPr lang="en-US" dirty="0"/>
          </a:p>
        </p:txBody>
      </p:sp>
    </p:spTree>
    <p:extLst>
      <p:ext uri="{BB962C8B-B14F-4D97-AF65-F5344CB8AC3E}">
        <p14:creationId xmlns:p14="http://schemas.microsoft.com/office/powerpoint/2010/main" xmlns="" val="321844344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val 2"/>
          <p:cNvSpPr>
            <a:spLocks noChangeArrowheads="1"/>
          </p:cNvSpPr>
          <p:nvPr/>
        </p:nvSpPr>
        <p:spPr bwMode="auto">
          <a:xfrm>
            <a:off x="5943600" y="152400"/>
            <a:ext cx="3124200" cy="1371600"/>
          </a:xfrm>
          <a:prstGeom prst="ellipse">
            <a:avLst/>
          </a:prstGeom>
          <a:solidFill>
            <a:srgbClr val="CC3300"/>
          </a:solidFill>
          <a:ln w="9525">
            <a:solidFill>
              <a:schemeClr val="tx1"/>
            </a:solidFill>
            <a:round/>
            <a:headEnd/>
            <a:tailEnd/>
          </a:ln>
        </p:spPr>
        <p:txBody>
          <a:bodyPr wrap="none" anchor="ctr"/>
          <a:lstStyle/>
          <a:p>
            <a:endParaRPr lang="en-US"/>
          </a:p>
        </p:txBody>
      </p:sp>
      <p:sp>
        <p:nvSpPr>
          <p:cNvPr id="25603" name="Oval 3"/>
          <p:cNvSpPr>
            <a:spLocks noChangeArrowheads="1"/>
          </p:cNvSpPr>
          <p:nvPr/>
        </p:nvSpPr>
        <p:spPr bwMode="auto">
          <a:xfrm>
            <a:off x="5562600" y="152400"/>
            <a:ext cx="3124200" cy="1295400"/>
          </a:xfrm>
          <a:prstGeom prst="ellipse">
            <a:avLst/>
          </a:prstGeom>
          <a:solidFill>
            <a:srgbClr val="336600"/>
          </a:solidFill>
          <a:ln w="38100">
            <a:solidFill>
              <a:srgbClr val="FFFFFF"/>
            </a:solidFill>
            <a:round/>
            <a:headEnd/>
            <a:tailEnd/>
          </a:ln>
        </p:spPr>
        <p:txBody>
          <a:bodyPr wrap="none" anchor="ctr"/>
          <a:lstStyle/>
          <a:p>
            <a:pPr algn="ctr"/>
            <a:r>
              <a:rPr lang="en-US" b="1" i="0">
                <a:solidFill>
                  <a:srgbClr val="FFFFFF"/>
                </a:solidFill>
              </a:rPr>
              <a:t>Metode Pengolahan </a:t>
            </a:r>
          </a:p>
          <a:p>
            <a:pPr algn="ctr"/>
            <a:r>
              <a:rPr lang="en-US" b="1" i="0">
                <a:solidFill>
                  <a:srgbClr val="FFFFFF"/>
                </a:solidFill>
              </a:rPr>
              <a:t>Data</a:t>
            </a:r>
          </a:p>
        </p:txBody>
      </p:sp>
      <p:sp>
        <p:nvSpPr>
          <p:cNvPr id="25604" name="Line 4"/>
          <p:cNvSpPr>
            <a:spLocks noChangeShapeType="1"/>
          </p:cNvSpPr>
          <p:nvPr/>
        </p:nvSpPr>
        <p:spPr bwMode="auto">
          <a:xfrm flipH="1">
            <a:off x="4724400" y="762000"/>
            <a:ext cx="838200" cy="0"/>
          </a:xfrm>
          <a:prstGeom prst="line">
            <a:avLst/>
          </a:prstGeom>
          <a:noFill/>
          <a:ln w="76200">
            <a:solidFill>
              <a:schemeClr val="tx1"/>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25605" name="Line 5"/>
          <p:cNvSpPr>
            <a:spLocks noChangeShapeType="1"/>
          </p:cNvSpPr>
          <p:nvPr/>
        </p:nvSpPr>
        <p:spPr bwMode="auto">
          <a:xfrm>
            <a:off x="4724400" y="762000"/>
            <a:ext cx="0" cy="99060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5606" name="Text Box 6"/>
          <p:cNvSpPr txBox="1">
            <a:spLocks noChangeArrowheads="1"/>
          </p:cNvSpPr>
          <p:nvPr/>
        </p:nvSpPr>
        <p:spPr bwMode="auto">
          <a:xfrm>
            <a:off x="990600" y="1600200"/>
            <a:ext cx="8153400" cy="1187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Yaitu bagaimana caranya mengolah data yang berhasil dikumpulkan untuk memungkinkan penelitian bersangkutan melakukan analisis yang sebaik-baiknya</a:t>
            </a:r>
          </a:p>
        </p:txBody>
      </p:sp>
      <p:sp>
        <p:nvSpPr>
          <p:cNvPr id="25607" name="AutoShape 7"/>
          <p:cNvSpPr>
            <a:spLocks noChangeArrowheads="1"/>
          </p:cNvSpPr>
          <p:nvPr/>
        </p:nvSpPr>
        <p:spPr bwMode="auto">
          <a:xfrm>
            <a:off x="1066800" y="4495800"/>
            <a:ext cx="3276600" cy="762000"/>
          </a:xfrm>
          <a:prstGeom prst="parallelogram">
            <a:avLst>
              <a:gd name="adj" fmla="val 61355"/>
            </a:avLst>
          </a:prstGeom>
          <a:solidFill>
            <a:srgbClr val="FF0000"/>
          </a:solidFill>
          <a:ln w="9525">
            <a:solidFill>
              <a:schemeClr val="tx1"/>
            </a:solidFill>
            <a:miter lim="800000"/>
            <a:headEnd/>
            <a:tailEnd/>
          </a:ln>
        </p:spPr>
        <p:txBody>
          <a:bodyPr wrap="none" anchor="ctr"/>
          <a:lstStyle/>
          <a:p>
            <a:pPr algn="ctr"/>
            <a:r>
              <a:rPr lang="en-US" b="1" i="0"/>
              <a:t>Pemeriksaan data </a:t>
            </a:r>
          </a:p>
          <a:p>
            <a:pPr algn="ctr"/>
            <a:r>
              <a:rPr lang="en-US" b="1" i="0"/>
              <a:t>(Editing)</a:t>
            </a:r>
          </a:p>
        </p:txBody>
      </p:sp>
      <p:sp>
        <p:nvSpPr>
          <p:cNvPr id="25608" name="Text Box 8"/>
          <p:cNvSpPr txBox="1">
            <a:spLocks noChangeArrowheads="1"/>
          </p:cNvSpPr>
          <p:nvPr/>
        </p:nvSpPr>
        <p:spPr bwMode="auto">
          <a:xfrm>
            <a:off x="1752600" y="5289550"/>
            <a:ext cx="6858000" cy="1187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Mengoreksi apakah data yang terkumpul sudah cukup lengkap, sudah benar dan sudah sesuai dengan masalah.</a:t>
            </a:r>
          </a:p>
        </p:txBody>
      </p:sp>
      <p:sp>
        <p:nvSpPr>
          <p:cNvPr id="25609" name="AutoShape 9"/>
          <p:cNvSpPr>
            <a:spLocks noChangeArrowheads="1"/>
          </p:cNvSpPr>
          <p:nvPr/>
        </p:nvSpPr>
        <p:spPr bwMode="auto">
          <a:xfrm>
            <a:off x="1295400" y="3429000"/>
            <a:ext cx="4724400" cy="609600"/>
          </a:xfrm>
          <a:prstGeom prst="roundRect">
            <a:avLst>
              <a:gd name="adj" fmla="val 16667"/>
            </a:avLst>
          </a:prstGeom>
          <a:solidFill>
            <a:srgbClr val="000099"/>
          </a:solidFill>
          <a:ln w="9525">
            <a:solidFill>
              <a:schemeClr val="tx1"/>
            </a:solidFill>
            <a:round/>
            <a:headEnd/>
            <a:tailEnd/>
          </a:ln>
        </p:spPr>
        <p:txBody>
          <a:bodyPr wrap="none" anchor="ctr"/>
          <a:lstStyle/>
          <a:p>
            <a:pPr algn="ctr"/>
            <a:r>
              <a:rPr lang="en-US" b="1" i="0">
                <a:solidFill>
                  <a:srgbClr val="FFFFFF"/>
                </a:solidFill>
              </a:rPr>
              <a:t>Umumnya dilakukan dengan cara:</a:t>
            </a:r>
          </a:p>
        </p:txBody>
      </p:sp>
    </p:spTree>
    <p:extLst>
      <p:ext uri="{BB962C8B-B14F-4D97-AF65-F5344CB8AC3E}">
        <p14:creationId xmlns:p14="http://schemas.microsoft.com/office/powerpoint/2010/main" xmlns="" val="405361464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5603"/>
                                        </p:tgtEl>
                                        <p:attrNameLst>
                                          <p:attrName>style.visibility</p:attrName>
                                        </p:attrNameLst>
                                      </p:cBhvr>
                                      <p:to>
                                        <p:strVal val="visible"/>
                                      </p:to>
                                    </p:set>
                                    <p:animEffect transition="in" filter="box(out)">
                                      <p:cBhvr>
                                        <p:cTn id="7" dur="500"/>
                                        <p:tgtEl>
                                          <p:spTgt spid="25603"/>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5604"/>
                                        </p:tgtEl>
                                        <p:attrNameLst>
                                          <p:attrName>style.visibility</p:attrName>
                                        </p:attrNameLst>
                                      </p:cBhvr>
                                      <p:to>
                                        <p:strVal val="visible"/>
                                      </p:to>
                                    </p:set>
                                    <p:anim calcmode="lin" valueType="num">
                                      <p:cBhvr additive="base">
                                        <p:cTn id="12" dur="500" fill="hold"/>
                                        <p:tgtEl>
                                          <p:spTgt spid="25604"/>
                                        </p:tgtEl>
                                        <p:attrNameLst>
                                          <p:attrName>ppt_x</p:attrName>
                                        </p:attrNameLst>
                                      </p:cBhvr>
                                      <p:tavLst>
                                        <p:tav tm="0">
                                          <p:val>
                                            <p:strVal val="0-#ppt_w/2"/>
                                          </p:val>
                                        </p:tav>
                                        <p:tav tm="100000">
                                          <p:val>
                                            <p:strVal val="#ppt_x"/>
                                          </p:val>
                                        </p:tav>
                                      </p:tavLst>
                                    </p:anim>
                                    <p:anim calcmode="lin" valueType="num">
                                      <p:cBhvr additive="base">
                                        <p:cTn id="13" dur="500" fill="hold"/>
                                        <p:tgtEl>
                                          <p:spTgt spid="2560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5605"/>
                                        </p:tgtEl>
                                        <p:attrNameLst>
                                          <p:attrName>style.visibility</p:attrName>
                                        </p:attrNameLst>
                                      </p:cBhvr>
                                      <p:to>
                                        <p:strVal val="visible"/>
                                      </p:to>
                                    </p:set>
                                    <p:anim calcmode="lin" valueType="num">
                                      <p:cBhvr additive="base">
                                        <p:cTn id="18" dur="500" fill="hold"/>
                                        <p:tgtEl>
                                          <p:spTgt spid="25605"/>
                                        </p:tgtEl>
                                        <p:attrNameLst>
                                          <p:attrName>ppt_x</p:attrName>
                                        </p:attrNameLst>
                                      </p:cBhvr>
                                      <p:tavLst>
                                        <p:tav tm="0">
                                          <p:val>
                                            <p:strVal val="0-#ppt_w/2"/>
                                          </p:val>
                                        </p:tav>
                                        <p:tav tm="100000">
                                          <p:val>
                                            <p:strVal val="#ppt_x"/>
                                          </p:val>
                                        </p:tav>
                                      </p:tavLst>
                                    </p:anim>
                                    <p:anim calcmode="lin" valueType="num">
                                      <p:cBhvr additive="base">
                                        <p:cTn id="19" dur="500" fill="hold"/>
                                        <p:tgtEl>
                                          <p:spTgt spid="2560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32" fill="hold" grpId="0" nodeType="clickEffect">
                                  <p:stCondLst>
                                    <p:cond delay="0"/>
                                  </p:stCondLst>
                                  <p:childTnLst>
                                    <p:set>
                                      <p:cBhvr>
                                        <p:cTn id="23" dur="1" fill="hold">
                                          <p:stCondLst>
                                            <p:cond delay="0"/>
                                          </p:stCondLst>
                                        </p:cTn>
                                        <p:tgtEl>
                                          <p:spTgt spid="25606">
                                            <p:txEl>
                                              <p:pRg st="0" end="0"/>
                                            </p:txEl>
                                          </p:spTgt>
                                        </p:tgtEl>
                                        <p:attrNameLst>
                                          <p:attrName>style.visibility</p:attrName>
                                        </p:attrNameLst>
                                      </p:cBhvr>
                                      <p:to>
                                        <p:strVal val="visible"/>
                                      </p:to>
                                    </p:set>
                                    <p:animEffect transition="in" filter="box(out)">
                                      <p:cBhvr>
                                        <p:cTn id="24" dur="500"/>
                                        <p:tgtEl>
                                          <p:spTgt spid="25606">
                                            <p:txEl>
                                              <p:pRg st="0" end="0"/>
                                            </p:txEl>
                                          </p:spTgt>
                                        </p:tgtEl>
                                      </p:cBhvr>
                                    </p:animEffect>
                                  </p:childTnLst>
                                  <p:subTnLst>
                                    <p:audio>
                                      <p:cMediaNode>
                                        <p:cTn display="0" masterRel="sameClick">
                                          <p:stCondLst>
                                            <p:cond evt="begin" delay="0">
                                              <p:tn val="22"/>
                                            </p:cond>
                                          </p:stCondLst>
                                          <p:endCondLst>
                                            <p:cond evt="onStopAudio" delay="0">
                                              <p:tgtEl>
                                                <p:sldTgt/>
                                              </p:tgtEl>
                                            </p:cond>
                                          </p:endCondLst>
                                        </p:cTn>
                                        <p:tgtEl>
                                          <p:sndTgt r:embed="rId2" name="camera.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32" fill="hold" grpId="0" nodeType="clickEffect">
                                  <p:stCondLst>
                                    <p:cond delay="0"/>
                                  </p:stCondLst>
                                  <p:childTnLst>
                                    <p:set>
                                      <p:cBhvr>
                                        <p:cTn id="28" dur="1" fill="hold">
                                          <p:stCondLst>
                                            <p:cond delay="0"/>
                                          </p:stCondLst>
                                        </p:cTn>
                                        <p:tgtEl>
                                          <p:spTgt spid="25609"/>
                                        </p:tgtEl>
                                        <p:attrNameLst>
                                          <p:attrName>style.visibility</p:attrName>
                                        </p:attrNameLst>
                                      </p:cBhvr>
                                      <p:to>
                                        <p:strVal val="visible"/>
                                      </p:to>
                                    </p:set>
                                    <p:animEffect transition="in" filter="box(out)">
                                      <p:cBhvr>
                                        <p:cTn id="29" dur="500"/>
                                        <p:tgtEl>
                                          <p:spTgt spid="25609"/>
                                        </p:tgtEl>
                                      </p:cBhvr>
                                    </p:animEffect>
                                  </p:childTnLst>
                                  <p:subTnLst>
                                    <p:audio>
                                      <p:cMediaNode>
                                        <p:cTn display="0" masterRel="sameClick">
                                          <p:stCondLst>
                                            <p:cond evt="begin" delay="0">
                                              <p:tn val="27"/>
                                            </p:cond>
                                          </p:stCondLst>
                                          <p:endCondLst>
                                            <p:cond evt="onStopAudio" delay="0">
                                              <p:tgtEl>
                                                <p:sldTgt/>
                                              </p:tgtEl>
                                            </p:cond>
                                          </p:endCondLst>
                                        </p:cTn>
                                        <p:tgtEl>
                                          <p:sndTgt r:embed="rId2" name="camera.wav"/>
                                        </p:tgtEl>
                                      </p:cMediaNode>
                                    </p:audio>
                                  </p:sub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8" fill="hold" grpId="0" nodeType="clickEffect">
                                  <p:stCondLst>
                                    <p:cond delay="0"/>
                                  </p:stCondLst>
                                  <p:childTnLst>
                                    <p:set>
                                      <p:cBhvr>
                                        <p:cTn id="33" dur="1" fill="hold">
                                          <p:stCondLst>
                                            <p:cond delay="0"/>
                                          </p:stCondLst>
                                        </p:cTn>
                                        <p:tgtEl>
                                          <p:spTgt spid="25607"/>
                                        </p:tgtEl>
                                        <p:attrNameLst>
                                          <p:attrName>style.visibility</p:attrName>
                                        </p:attrNameLst>
                                      </p:cBhvr>
                                      <p:to>
                                        <p:strVal val="visible"/>
                                      </p:to>
                                    </p:set>
                                    <p:anim calcmode="lin" valueType="num">
                                      <p:cBhvr additive="base">
                                        <p:cTn id="34" dur="500" fill="hold"/>
                                        <p:tgtEl>
                                          <p:spTgt spid="25607"/>
                                        </p:tgtEl>
                                        <p:attrNameLst>
                                          <p:attrName>ppt_x</p:attrName>
                                        </p:attrNameLst>
                                      </p:cBhvr>
                                      <p:tavLst>
                                        <p:tav tm="0">
                                          <p:val>
                                            <p:strVal val="0-#ppt_w/2"/>
                                          </p:val>
                                        </p:tav>
                                        <p:tav tm="100000">
                                          <p:val>
                                            <p:strVal val="#ppt_x"/>
                                          </p:val>
                                        </p:tav>
                                      </p:tavLst>
                                    </p:anim>
                                    <p:anim calcmode="lin" valueType="num">
                                      <p:cBhvr additive="base">
                                        <p:cTn id="35" dur="500" fill="hold"/>
                                        <p:tgtEl>
                                          <p:spTgt spid="2560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2"/>
                                            </p:cond>
                                          </p:stCondLst>
                                          <p:endCondLst>
                                            <p:cond evt="onStopAudio" delay="0">
                                              <p:tgtEl>
                                                <p:sldTgt/>
                                              </p:tgtEl>
                                            </p:cond>
                                          </p:endCondLst>
                                        </p:cTn>
                                        <p:tgtEl>
                                          <p:sndTgt r:embed="rId3" name="whoosh.wav"/>
                                        </p:tgtEl>
                                      </p:cMediaNode>
                                    </p:audio>
                                  </p:sub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32" fill="hold" grpId="0" nodeType="clickEffect">
                                  <p:stCondLst>
                                    <p:cond delay="0"/>
                                  </p:stCondLst>
                                  <p:childTnLst>
                                    <p:set>
                                      <p:cBhvr>
                                        <p:cTn id="39" dur="1" fill="hold">
                                          <p:stCondLst>
                                            <p:cond delay="0"/>
                                          </p:stCondLst>
                                        </p:cTn>
                                        <p:tgtEl>
                                          <p:spTgt spid="25608">
                                            <p:txEl>
                                              <p:pRg st="0" end="0"/>
                                            </p:txEl>
                                          </p:spTgt>
                                        </p:tgtEl>
                                        <p:attrNameLst>
                                          <p:attrName>style.visibility</p:attrName>
                                        </p:attrNameLst>
                                      </p:cBhvr>
                                      <p:to>
                                        <p:strVal val="visible"/>
                                      </p:to>
                                    </p:set>
                                    <p:animEffect transition="in" filter="box(out)">
                                      <p:cBhvr>
                                        <p:cTn id="40" dur="500"/>
                                        <p:tgtEl>
                                          <p:spTgt spid="25608">
                                            <p:txEl>
                                              <p:pRg st="0" end="0"/>
                                            </p:txEl>
                                          </p:spTgt>
                                        </p:tgtEl>
                                      </p:cBhvr>
                                    </p:animEffect>
                                  </p:childTnLst>
                                  <p:subTnLst>
                                    <p:audio>
                                      <p:cMediaNode>
                                        <p:cTn display="0" masterRel="sameClick">
                                          <p:stCondLst>
                                            <p:cond evt="begin" delay="0">
                                              <p:tn val="38"/>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animBg="1" autoUpdateAnimBg="0"/>
      <p:bldP spid="25604" grpId="0" animBg="1"/>
      <p:bldP spid="25605" grpId="0" animBg="1"/>
      <p:bldP spid="25606" grpId="0" build="p" autoUpdateAnimBg="0"/>
      <p:bldP spid="25607" grpId="0" animBg="1" autoUpdateAnimBg="0"/>
      <p:bldP spid="25608" grpId="0" build="p" autoUpdateAnimBg="0"/>
      <p:bldP spid="25609" grpId="0" animBg="1"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ChangeArrowheads="1"/>
          </p:cNvSpPr>
          <p:nvPr/>
        </p:nvSpPr>
        <p:spPr bwMode="auto">
          <a:xfrm>
            <a:off x="1143000" y="2362200"/>
            <a:ext cx="3276600" cy="762000"/>
          </a:xfrm>
          <a:prstGeom prst="parallelogram">
            <a:avLst>
              <a:gd name="adj" fmla="val 61355"/>
            </a:avLst>
          </a:prstGeom>
          <a:solidFill>
            <a:srgbClr val="000099"/>
          </a:solidFill>
          <a:ln w="9525">
            <a:solidFill>
              <a:schemeClr val="tx1"/>
            </a:solidFill>
            <a:miter lim="800000"/>
            <a:headEnd/>
            <a:tailEnd/>
          </a:ln>
        </p:spPr>
        <p:txBody>
          <a:bodyPr wrap="none" anchor="ctr"/>
          <a:lstStyle/>
          <a:p>
            <a:pPr algn="ctr"/>
            <a:r>
              <a:rPr lang="en-US" b="1" i="0"/>
              <a:t>Rekonstruksi data </a:t>
            </a:r>
          </a:p>
          <a:p>
            <a:pPr algn="ctr"/>
            <a:r>
              <a:rPr lang="en-US" b="1" i="0"/>
              <a:t>(reconstruction)</a:t>
            </a:r>
          </a:p>
        </p:txBody>
      </p:sp>
      <p:sp>
        <p:nvSpPr>
          <p:cNvPr id="26627" name="Text Box 3"/>
          <p:cNvSpPr txBox="1">
            <a:spLocks noChangeArrowheads="1"/>
          </p:cNvSpPr>
          <p:nvPr/>
        </p:nvSpPr>
        <p:spPr bwMode="auto">
          <a:xfrm>
            <a:off x="1600200" y="3124200"/>
            <a:ext cx="6858000" cy="1187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Menyusun ulang data secara teratur, berurutan, logis, sehingga mudah dipahami dan diinterpretasikan.</a:t>
            </a:r>
          </a:p>
        </p:txBody>
      </p:sp>
      <p:sp>
        <p:nvSpPr>
          <p:cNvPr id="26628" name="AutoShape 4"/>
          <p:cNvSpPr>
            <a:spLocks noChangeArrowheads="1"/>
          </p:cNvSpPr>
          <p:nvPr/>
        </p:nvSpPr>
        <p:spPr bwMode="auto">
          <a:xfrm>
            <a:off x="1219200" y="304800"/>
            <a:ext cx="3276600" cy="762000"/>
          </a:xfrm>
          <a:prstGeom prst="parallelogram">
            <a:avLst>
              <a:gd name="adj" fmla="val 61355"/>
            </a:avLst>
          </a:prstGeom>
          <a:solidFill>
            <a:srgbClr val="000000"/>
          </a:solidFill>
          <a:ln w="9525">
            <a:solidFill>
              <a:schemeClr val="tx1"/>
            </a:solidFill>
            <a:miter lim="800000"/>
            <a:headEnd/>
            <a:tailEnd/>
          </a:ln>
        </p:spPr>
        <p:txBody>
          <a:bodyPr wrap="none" anchor="ctr"/>
          <a:lstStyle/>
          <a:p>
            <a:pPr algn="ctr"/>
            <a:r>
              <a:rPr lang="en-US" b="1" i="0"/>
              <a:t>Penandaan data </a:t>
            </a:r>
          </a:p>
          <a:p>
            <a:pPr algn="ctr"/>
            <a:r>
              <a:rPr lang="en-US" b="1" i="0"/>
              <a:t>(Coding)</a:t>
            </a:r>
          </a:p>
        </p:txBody>
      </p:sp>
      <p:sp>
        <p:nvSpPr>
          <p:cNvPr id="26629" name="Text Box 5"/>
          <p:cNvSpPr txBox="1">
            <a:spLocks noChangeArrowheads="1"/>
          </p:cNvSpPr>
          <p:nvPr/>
        </p:nvSpPr>
        <p:spPr bwMode="auto">
          <a:xfrm>
            <a:off x="1676400" y="1066800"/>
            <a:ext cx="6858000"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Memberi catatan atau tanda yang menyatakan jenis sumber data, dll</a:t>
            </a:r>
          </a:p>
        </p:txBody>
      </p:sp>
      <p:sp>
        <p:nvSpPr>
          <p:cNvPr id="26630" name="AutoShape 6"/>
          <p:cNvSpPr>
            <a:spLocks noChangeArrowheads="1"/>
          </p:cNvSpPr>
          <p:nvPr/>
        </p:nvSpPr>
        <p:spPr bwMode="auto">
          <a:xfrm>
            <a:off x="1143000" y="4800600"/>
            <a:ext cx="3276600" cy="762000"/>
          </a:xfrm>
          <a:prstGeom prst="parallelogram">
            <a:avLst>
              <a:gd name="adj" fmla="val 61355"/>
            </a:avLst>
          </a:prstGeom>
          <a:solidFill>
            <a:srgbClr val="FF0000"/>
          </a:solidFill>
          <a:ln w="9525">
            <a:solidFill>
              <a:schemeClr val="tx1"/>
            </a:solidFill>
            <a:miter lim="800000"/>
            <a:headEnd/>
            <a:tailEnd/>
          </a:ln>
        </p:spPr>
        <p:txBody>
          <a:bodyPr wrap="none" anchor="ctr"/>
          <a:lstStyle/>
          <a:p>
            <a:pPr algn="ctr"/>
            <a:r>
              <a:rPr lang="en-US" b="1" i="0"/>
              <a:t>Sistematisasi data</a:t>
            </a:r>
          </a:p>
          <a:p>
            <a:pPr algn="ctr"/>
            <a:r>
              <a:rPr lang="en-US" b="1" i="0"/>
              <a:t>(Sistematizing)</a:t>
            </a:r>
          </a:p>
        </p:txBody>
      </p:sp>
      <p:sp>
        <p:nvSpPr>
          <p:cNvPr id="26631" name="Text Box 7"/>
          <p:cNvSpPr txBox="1">
            <a:spLocks noChangeArrowheads="1"/>
          </p:cNvSpPr>
          <p:nvPr/>
        </p:nvSpPr>
        <p:spPr bwMode="auto">
          <a:xfrm>
            <a:off x="1600200" y="5594350"/>
            <a:ext cx="6858000"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Menempatkan data menurut kerangka sistematika bahasan berdasarkan urutan masalah.</a:t>
            </a:r>
          </a:p>
        </p:txBody>
      </p:sp>
      <p:pic>
        <p:nvPicPr>
          <p:cNvPr id="22536" name="Picture 10" descr="4951237"/>
          <p:cNvPicPr>
            <a:picLocks noChangeAspect="1" noChangeArrowheads="1" noCrop="1"/>
          </p:cNvPicPr>
          <p:nvPr/>
        </p:nvPicPr>
        <p:blipFill>
          <a:blip r:embed="rId4">
            <a:extLst>
              <a:ext uri="{28A0092B-C50C-407E-A947-70E740481C1C}">
                <a14:useLocalDpi xmlns:a14="http://schemas.microsoft.com/office/drawing/2010/main" xmlns="" val="0"/>
              </a:ext>
            </a:extLst>
          </a:blip>
          <a:srcRect/>
          <a:stretch>
            <a:fillRect/>
          </a:stretch>
        </p:blipFill>
        <p:spPr bwMode="auto">
          <a:xfrm>
            <a:off x="0" y="0"/>
            <a:ext cx="1143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3030863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628"/>
                                        </p:tgtEl>
                                        <p:attrNameLst>
                                          <p:attrName>style.visibility</p:attrName>
                                        </p:attrNameLst>
                                      </p:cBhvr>
                                      <p:to>
                                        <p:strVal val="visible"/>
                                      </p:to>
                                    </p:set>
                                    <p:anim calcmode="lin" valueType="num">
                                      <p:cBhvr additive="base">
                                        <p:cTn id="7" dur="500" fill="hold"/>
                                        <p:tgtEl>
                                          <p:spTgt spid="26628"/>
                                        </p:tgtEl>
                                        <p:attrNameLst>
                                          <p:attrName>ppt_x</p:attrName>
                                        </p:attrNameLst>
                                      </p:cBhvr>
                                      <p:tavLst>
                                        <p:tav tm="0">
                                          <p:val>
                                            <p:strVal val="0-#ppt_w/2"/>
                                          </p:val>
                                        </p:tav>
                                        <p:tav tm="100000">
                                          <p:val>
                                            <p:strVal val="#ppt_x"/>
                                          </p:val>
                                        </p:tav>
                                      </p:tavLst>
                                    </p:anim>
                                    <p:anim calcmode="lin" valueType="num">
                                      <p:cBhvr additive="base">
                                        <p:cTn id="8" dur="500" fill="hold"/>
                                        <p:tgtEl>
                                          <p:spTgt spid="2662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grpId="0" nodeType="clickEffect">
                                  <p:stCondLst>
                                    <p:cond delay="0"/>
                                  </p:stCondLst>
                                  <p:childTnLst>
                                    <p:set>
                                      <p:cBhvr>
                                        <p:cTn id="12" dur="1" fill="hold">
                                          <p:stCondLst>
                                            <p:cond delay="0"/>
                                          </p:stCondLst>
                                        </p:cTn>
                                        <p:tgtEl>
                                          <p:spTgt spid="26629">
                                            <p:txEl>
                                              <p:pRg st="0" end="0"/>
                                            </p:txEl>
                                          </p:spTgt>
                                        </p:tgtEl>
                                        <p:attrNameLst>
                                          <p:attrName>style.visibility</p:attrName>
                                        </p:attrNameLst>
                                      </p:cBhvr>
                                      <p:to>
                                        <p:strVal val="visible"/>
                                      </p:to>
                                    </p:set>
                                    <p:animEffect transition="in" filter="box(out)">
                                      <p:cBhvr>
                                        <p:cTn id="13" dur="500"/>
                                        <p:tgtEl>
                                          <p:spTgt spid="26629">
                                            <p:txEl>
                                              <p:pRg st="0" end="0"/>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6626"/>
                                        </p:tgtEl>
                                        <p:attrNameLst>
                                          <p:attrName>style.visibility</p:attrName>
                                        </p:attrNameLst>
                                      </p:cBhvr>
                                      <p:to>
                                        <p:strVal val="visible"/>
                                      </p:to>
                                    </p:set>
                                    <p:anim calcmode="lin" valueType="num">
                                      <p:cBhvr additive="base">
                                        <p:cTn id="18" dur="500" fill="hold"/>
                                        <p:tgtEl>
                                          <p:spTgt spid="26626"/>
                                        </p:tgtEl>
                                        <p:attrNameLst>
                                          <p:attrName>ppt_x</p:attrName>
                                        </p:attrNameLst>
                                      </p:cBhvr>
                                      <p:tavLst>
                                        <p:tav tm="0">
                                          <p:val>
                                            <p:strVal val="0-#ppt_w/2"/>
                                          </p:val>
                                        </p:tav>
                                        <p:tav tm="100000">
                                          <p:val>
                                            <p:strVal val="#ppt_x"/>
                                          </p:val>
                                        </p:tav>
                                      </p:tavLst>
                                    </p:anim>
                                    <p:anim calcmode="lin" valueType="num">
                                      <p:cBhvr additive="base">
                                        <p:cTn id="19" dur="500" fill="hold"/>
                                        <p:tgtEl>
                                          <p:spTgt spid="2662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32" fill="hold" grpId="0" nodeType="clickEffect">
                                  <p:stCondLst>
                                    <p:cond delay="0"/>
                                  </p:stCondLst>
                                  <p:childTnLst>
                                    <p:set>
                                      <p:cBhvr>
                                        <p:cTn id="23" dur="1" fill="hold">
                                          <p:stCondLst>
                                            <p:cond delay="0"/>
                                          </p:stCondLst>
                                        </p:cTn>
                                        <p:tgtEl>
                                          <p:spTgt spid="26627">
                                            <p:txEl>
                                              <p:pRg st="0" end="0"/>
                                            </p:txEl>
                                          </p:spTgt>
                                        </p:tgtEl>
                                        <p:attrNameLst>
                                          <p:attrName>style.visibility</p:attrName>
                                        </p:attrNameLst>
                                      </p:cBhvr>
                                      <p:to>
                                        <p:strVal val="visible"/>
                                      </p:to>
                                    </p:set>
                                    <p:animEffect transition="in" filter="box(out)">
                                      <p:cBhvr>
                                        <p:cTn id="24" dur="500"/>
                                        <p:tgtEl>
                                          <p:spTgt spid="26627">
                                            <p:txEl>
                                              <p:pRg st="0" end="0"/>
                                            </p:txEl>
                                          </p:spTgt>
                                        </p:tgtEl>
                                      </p:cBhvr>
                                    </p:animEffect>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26630"/>
                                        </p:tgtEl>
                                        <p:attrNameLst>
                                          <p:attrName>style.visibility</p:attrName>
                                        </p:attrNameLst>
                                      </p:cBhvr>
                                      <p:to>
                                        <p:strVal val="visible"/>
                                      </p:to>
                                    </p:set>
                                    <p:anim calcmode="lin" valueType="num">
                                      <p:cBhvr additive="base">
                                        <p:cTn id="29" dur="500" fill="hold"/>
                                        <p:tgtEl>
                                          <p:spTgt spid="26630"/>
                                        </p:tgtEl>
                                        <p:attrNameLst>
                                          <p:attrName>ppt_x</p:attrName>
                                        </p:attrNameLst>
                                      </p:cBhvr>
                                      <p:tavLst>
                                        <p:tav tm="0">
                                          <p:val>
                                            <p:strVal val="0-#ppt_w/2"/>
                                          </p:val>
                                        </p:tav>
                                        <p:tav tm="100000">
                                          <p:val>
                                            <p:strVal val="#ppt_x"/>
                                          </p:val>
                                        </p:tav>
                                      </p:tavLst>
                                    </p:anim>
                                    <p:anim calcmode="lin" valueType="num">
                                      <p:cBhvr additive="base">
                                        <p:cTn id="30" dur="500" fill="hold"/>
                                        <p:tgtEl>
                                          <p:spTgt spid="2663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2" name="whoosh.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32" fill="hold" grpId="0" nodeType="clickEffect">
                                  <p:stCondLst>
                                    <p:cond delay="0"/>
                                  </p:stCondLst>
                                  <p:childTnLst>
                                    <p:set>
                                      <p:cBhvr>
                                        <p:cTn id="34" dur="1" fill="hold">
                                          <p:stCondLst>
                                            <p:cond delay="0"/>
                                          </p:stCondLst>
                                        </p:cTn>
                                        <p:tgtEl>
                                          <p:spTgt spid="26631">
                                            <p:txEl>
                                              <p:pRg st="0" end="0"/>
                                            </p:txEl>
                                          </p:spTgt>
                                        </p:tgtEl>
                                        <p:attrNameLst>
                                          <p:attrName>style.visibility</p:attrName>
                                        </p:attrNameLst>
                                      </p:cBhvr>
                                      <p:to>
                                        <p:strVal val="visible"/>
                                      </p:to>
                                    </p:set>
                                    <p:animEffect transition="in" filter="box(out)">
                                      <p:cBhvr>
                                        <p:cTn id="35" dur="500"/>
                                        <p:tgtEl>
                                          <p:spTgt spid="26631">
                                            <p:txEl>
                                              <p:pRg st="0" end="0"/>
                                            </p:txEl>
                                          </p:spTgt>
                                        </p:tgtEl>
                                      </p:cBhvr>
                                    </p:animEffect>
                                  </p:childTnLst>
                                  <p:subTnLst>
                                    <p:audio>
                                      <p:cMediaNode>
                                        <p:cTn display="0" masterRel="sameClick">
                                          <p:stCondLst>
                                            <p:cond evt="begin" delay="0">
                                              <p:tn val="33"/>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animBg="1" autoUpdateAnimBg="0"/>
      <p:bldP spid="26627" grpId="0" build="p" autoUpdateAnimBg="0"/>
      <p:bldP spid="26628" grpId="0" animBg="1" autoUpdateAnimBg="0"/>
      <p:bldP spid="26629" grpId="0" build="p" autoUpdateAnimBg="0"/>
      <p:bldP spid="26630" grpId="0" animBg="1" autoUpdateAnimBg="0"/>
      <p:bldP spid="26631"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
            <a:hlinkClick r:id="rId2"/>
          </p:cNvPr>
          <p:cNvSpPr>
            <a:spLocks noChangeArrowheads="1"/>
          </p:cNvSpPr>
          <p:nvPr/>
        </p:nvSpPr>
        <p:spPr bwMode="auto">
          <a:xfrm>
            <a:off x="4186238" y="2928938"/>
            <a:ext cx="9144000" cy="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endParaRPr lang="en-US"/>
          </a:p>
        </p:txBody>
      </p:sp>
      <p:sp>
        <p:nvSpPr>
          <p:cNvPr id="23555" name="WordArt 9"/>
          <p:cNvSpPr>
            <a:spLocks noChangeArrowheads="1" noChangeShapeType="1" noTextEdit="1"/>
          </p:cNvSpPr>
          <p:nvPr/>
        </p:nvSpPr>
        <p:spPr bwMode="auto">
          <a:xfrm>
            <a:off x="304800" y="304800"/>
            <a:ext cx="3514725" cy="647700"/>
          </a:xfrm>
          <a:prstGeom prst="rect">
            <a:avLst/>
          </a:prstGeom>
        </p:spPr>
        <p:txBody>
          <a:bodyPr wrap="none" fromWordArt="1">
            <a:prstTxWarp prst="textPlain">
              <a:avLst>
                <a:gd name="adj" fmla="val 50000"/>
              </a:avLst>
            </a:prstTxWarp>
          </a:bodyPr>
          <a:lstStyle/>
          <a:p>
            <a:pPr algn="ctr"/>
            <a:r>
              <a:rPr lang="en-US" sz="3600" kern="10">
                <a:ln w="76200">
                  <a:solidFill>
                    <a:srgbClr val="000000"/>
                  </a:solidFill>
                  <a:round/>
                  <a:headEnd/>
                  <a:tailEnd/>
                </a:ln>
                <a:solidFill>
                  <a:schemeClr val="folHlink"/>
                </a:solidFill>
                <a:latin typeface="Arial Black"/>
                <a:ea typeface="Arial Black"/>
                <a:cs typeface="Arial Black"/>
              </a:rPr>
              <a:t>Validitas Data</a:t>
            </a:r>
          </a:p>
        </p:txBody>
      </p:sp>
      <p:sp>
        <p:nvSpPr>
          <p:cNvPr id="23556" name="AutoShape 10"/>
          <p:cNvSpPr>
            <a:spLocks noChangeArrowheads="1"/>
          </p:cNvSpPr>
          <p:nvPr/>
        </p:nvSpPr>
        <p:spPr bwMode="auto">
          <a:xfrm>
            <a:off x="381000" y="1219200"/>
            <a:ext cx="2438400" cy="533400"/>
          </a:xfrm>
          <a:prstGeom prst="flowChartAlternateProcess">
            <a:avLst/>
          </a:prstGeom>
          <a:solidFill>
            <a:schemeClr val="bg2"/>
          </a:solidFill>
          <a:ln w="38100">
            <a:solidFill>
              <a:schemeClr val="tx1"/>
            </a:solidFill>
            <a:miter lim="800000"/>
            <a:headEnd/>
            <a:tailEnd/>
          </a:ln>
        </p:spPr>
        <p:txBody>
          <a:bodyPr wrap="none" anchor="ctr"/>
          <a:lstStyle/>
          <a:p>
            <a:pPr algn="ctr"/>
            <a:r>
              <a:rPr lang="en-US" b="1" i="0"/>
              <a:t>Triangulasi</a:t>
            </a:r>
          </a:p>
        </p:txBody>
      </p:sp>
      <p:sp>
        <p:nvSpPr>
          <p:cNvPr id="23557" name="Line 11"/>
          <p:cNvSpPr>
            <a:spLocks noChangeShapeType="1"/>
          </p:cNvSpPr>
          <p:nvPr/>
        </p:nvSpPr>
        <p:spPr bwMode="auto">
          <a:xfrm>
            <a:off x="2819400" y="1447800"/>
            <a:ext cx="1143000" cy="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3558" name="Text Box 12"/>
          <p:cNvSpPr txBox="1">
            <a:spLocks noChangeArrowheads="1"/>
          </p:cNvSpPr>
          <p:nvPr/>
        </p:nvSpPr>
        <p:spPr bwMode="auto">
          <a:xfrm>
            <a:off x="4038600" y="1219200"/>
            <a:ext cx="2438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Data</a:t>
            </a:r>
          </a:p>
        </p:txBody>
      </p:sp>
      <p:sp>
        <p:nvSpPr>
          <p:cNvPr id="23559" name="Text Box 13"/>
          <p:cNvSpPr txBox="1">
            <a:spLocks noChangeArrowheads="1"/>
          </p:cNvSpPr>
          <p:nvPr/>
        </p:nvSpPr>
        <p:spPr bwMode="auto">
          <a:xfrm>
            <a:off x="4038600" y="1600200"/>
            <a:ext cx="2438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Peneliti</a:t>
            </a:r>
          </a:p>
        </p:txBody>
      </p:sp>
      <p:sp>
        <p:nvSpPr>
          <p:cNvPr id="23560" name="Text Box 14"/>
          <p:cNvSpPr txBox="1">
            <a:spLocks noChangeArrowheads="1"/>
          </p:cNvSpPr>
          <p:nvPr/>
        </p:nvSpPr>
        <p:spPr bwMode="auto">
          <a:xfrm>
            <a:off x="4038600" y="2057400"/>
            <a:ext cx="2438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Metodologis</a:t>
            </a:r>
          </a:p>
        </p:txBody>
      </p:sp>
      <p:sp>
        <p:nvSpPr>
          <p:cNvPr id="23561" name="Text Box 15"/>
          <p:cNvSpPr txBox="1">
            <a:spLocks noChangeArrowheads="1"/>
          </p:cNvSpPr>
          <p:nvPr/>
        </p:nvSpPr>
        <p:spPr bwMode="auto">
          <a:xfrm>
            <a:off x="4038600" y="2514600"/>
            <a:ext cx="5105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Teori (Sosiologis, politik, budaya)</a:t>
            </a:r>
          </a:p>
        </p:txBody>
      </p:sp>
      <p:sp>
        <p:nvSpPr>
          <p:cNvPr id="23562" name="Line 16"/>
          <p:cNvSpPr>
            <a:spLocks noChangeShapeType="1"/>
          </p:cNvSpPr>
          <p:nvPr/>
        </p:nvSpPr>
        <p:spPr bwMode="auto">
          <a:xfrm>
            <a:off x="2819400" y="1447800"/>
            <a:ext cx="1143000" cy="381000"/>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3563" name="Line 17"/>
          <p:cNvSpPr>
            <a:spLocks noChangeShapeType="1"/>
          </p:cNvSpPr>
          <p:nvPr/>
        </p:nvSpPr>
        <p:spPr bwMode="auto">
          <a:xfrm>
            <a:off x="2819400" y="1447800"/>
            <a:ext cx="1143000" cy="914400"/>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3564" name="Line 18"/>
          <p:cNvSpPr>
            <a:spLocks noChangeShapeType="1"/>
          </p:cNvSpPr>
          <p:nvPr/>
        </p:nvSpPr>
        <p:spPr bwMode="auto">
          <a:xfrm>
            <a:off x="2819400" y="1447800"/>
            <a:ext cx="1143000" cy="129540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3565" name="Line 19"/>
          <p:cNvSpPr>
            <a:spLocks noChangeShapeType="1"/>
          </p:cNvSpPr>
          <p:nvPr/>
        </p:nvSpPr>
        <p:spPr bwMode="auto">
          <a:xfrm>
            <a:off x="1600200" y="1752600"/>
            <a:ext cx="0" cy="114300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3566" name="Text Box 20"/>
          <p:cNvSpPr txBox="1">
            <a:spLocks noChangeArrowheads="1"/>
          </p:cNvSpPr>
          <p:nvPr/>
        </p:nvSpPr>
        <p:spPr bwMode="auto">
          <a:xfrm>
            <a:off x="457200" y="3048000"/>
            <a:ext cx="4724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Baik, tetapi perlu waktu lama</a:t>
            </a:r>
          </a:p>
        </p:txBody>
      </p:sp>
      <p:sp>
        <p:nvSpPr>
          <p:cNvPr id="23567" name="AutoShape 21"/>
          <p:cNvSpPr>
            <a:spLocks noChangeArrowheads="1"/>
          </p:cNvSpPr>
          <p:nvPr/>
        </p:nvSpPr>
        <p:spPr bwMode="auto">
          <a:xfrm>
            <a:off x="381000" y="3733800"/>
            <a:ext cx="2971800" cy="533400"/>
          </a:xfrm>
          <a:prstGeom prst="flowChartAlternateProcess">
            <a:avLst/>
          </a:prstGeom>
          <a:solidFill>
            <a:srgbClr val="CC0000"/>
          </a:solidFill>
          <a:ln w="38100">
            <a:solidFill>
              <a:schemeClr val="tx1"/>
            </a:solidFill>
            <a:miter lim="800000"/>
            <a:headEnd/>
            <a:tailEnd/>
          </a:ln>
        </p:spPr>
        <p:txBody>
          <a:bodyPr wrap="none" anchor="ctr"/>
          <a:lstStyle/>
          <a:p>
            <a:pPr algn="ctr"/>
            <a:r>
              <a:rPr lang="en-US" b="1" i="0"/>
              <a:t>Review informan</a:t>
            </a:r>
          </a:p>
        </p:txBody>
      </p:sp>
      <p:sp>
        <p:nvSpPr>
          <p:cNvPr id="23568" name="AutoShape 22"/>
          <p:cNvSpPr>
            <a:spLocks noChangeArrowheads="1"/>
          </p:cNvSpPr>
          <p:nvPr/>
        </p:nvSpPr>
        <p:spPr bwMode="auto">
          <a:xfrm>
            <a:off x="381000" y="4495800"/>
            <a:ext cx="2971800" cy="533400"/>
          </a:xfrm>
          <a:prstGeom prst="flowChartAlternateProcess">
            <a:avLst/>
          </a:prstGeom>
          <a:solidFill>
            <a:srgbClr val="CC0000"/>
          </a:solidFill>
          <a:ln w="38100">
            <a:solidFill>
              <a:schemeClr val="tx1"/>
            </a:solidFill>
            <a:miter lim="800000"/>
            <a:headEnd/>
            <a:tailEnd/>
          </a:ln>
        </p:spPr>
        <p:txBody>
          <a:bodyPr wrap="none" anchor="ctr"/>
          <a:lstStyle/>
          <a:p>
            <a:pPr algn="ctr"/>
            <a:r>
              <a:rPr lang="en-US" b="1" i="0"/>
              <a:t>Membercheck</a:t>
            </a:r>
          </a:p>
        </p:txBody>
      </p:sp>
      <p:sp>
        <p:nvSpPr>
          <p:cNvPr id="23569" name="AutoShape 23"/>
          <p:cNvSpPr>
            <a:spLocks noChangeArrowheads="1"/>
          </p:cNvSpPr>
          <p:nvPr/>
        </p:nvSpPr>
        <p:spPr bwMode="auto">
          <a:xfrm>
            <a:off x="381000" y="5257800"/>
            <a:ext cx="3048000" cy="533400"/>
          </a:xfrm>
          <a:prstGeom prst="flowChartAlternateProcess">
            <a:avLst/>
          </a:prstGeom>
          <a:solidFill>
            <a:srgbClr val="CC0000"/>
          </a:solidFill>
          <a:ln w="38100">
            <a:solidFill>
              <a:schemeClr val="tx1"/>
            </a:solidFill>
            <a:miter lim="800000"/>
            <a:headEnd/>
            <a:tailEnd/>
          </a:ln>
        </p:spPr>
        <p:txBody>
          <a:bodyPr wrap="none" anchor="ctr"/>
          <a:lstStyle/>
          <a:p>
            <a:pPr algn="ctr"/>
            <a:r>
              <a:rPr lang="en-US" b="1" i="0"/>
              <a:t>Penyusunan database</a:t>
            </a:r>
          </a:p>
        </p:txBody>
      </p:sp>
      <p:sp>
        <p:nvSpPr>
          <p:cNvPr id="23570" name="AutoShape 24"/>
          <p:cNvSpPr>
            <a:spLocks noChangeArrowheads="1"/>
          </p:cNvSpPr>
          <p:nvPr/>
        </p:nvSpPr>
        <p:spPr bwMode="auto">
          <a:xfrm>
            <a:off x="381000" y="6019800"/>
            <a:ext cx="6477000" cy="533400"/>
          </a:xfrm>
          <a:prstGeom prst="flowChartAlternateProcess">
            <a:avLst/>
          </a:prstGeom>
          <a:solidFill>
            <a:srgbClr val="CC0000"/>
          </a:solidFill>
          <a:ln w="38100">
            <a:solidFill>
              <a:schemeClr val="tx1"/>
            </a:solidFill>
            <a:miter lim="800000"/>
            <a:headEnd/>
            <a:tailEnd/>
          </a:ln>
        </p:spPr>
        <p:txBody>
          <a:bodyPr wrap="none" anchor="ctr"/>
          <a:lstStyle/>
          <a:p>
            <a:pPr algn="ctr"/>
            <a:r>
              <a:rPr lang="en-US" b="1" i="0"/>
              <a:t>Penyusunan mata rantai semua bukti penelitian</a:t>
            </a:r>
          </a:p>
        </p:txBody>
      </p:sp>
    </p:spTree>
    <p:extLst>
      <p:ext uri="{BB962C8B-B14F-4D97-AF65-F5344CB8AC3E}">
        <p14:creationId xmlns:p14="http://schemas.microsoft.com/office/powerpoint/2010/main" xmlns="" val="206163416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val 2"/>
          <p:cNvSpPr>
            <a:spLocks noChangeArrowheads="1"/>
          </p:cNvSpPr>
          <p:nvPr/>
        </p:nvSpPr>
        <p:spPr bwMode="auto">
          <a:xfrm>
            <a:off x="5943600" y="152400"/>
            <a:ext cx="3124200" cy="1371600"/>
          </a:xfrm>
          <a:prstGeom prst="ellipse">
            <a:avLst/>
          </a:prstGeom>
          <a:solidFill>
            <a:srgbClr val="CC3300"/>
          </a:solidFill>
          <a:ln w="9525">
            <a:solidFill>
              <a:schemeClr val="tx1"/>
            </a:solidFill>
            <a:round/>
            <a:headEnd/>
            <a:tailEnd/>
          </a:ln>
        </p:spPr>
        <p:txBody>
          <a:bodyPr wrap="none" anchor="ctr"/>
          <a:lstStyle/>
          <a:p>
            <a:endParaRPr lang="en-US"/>
          </a:p>
        </p:txBody>
      </p:sp>
      <p:sp>
        <p:nvSpPr>
          <p:cNvPr id="27651" name="Oval 3"/>
          <p:cNvSpPr>
            <a:spLocks noChangeArrowheads="1"/>
          </p:cNvSpPr>
          <p:nvPr/>
        </p:nvSpPr>
        <p:spPr bwMode="auto">
          <a:xfrm>
            <a:off x="5562600" y="152400"/>
            <a:ext cx="3124200" cy="1295400"/>
          </a:xfrm>
          <a:prstGeom prst="ellipse">
            <a:avLst/>
          </a:prstGeom>
          <a:solidFill>
            <a:schemeClr val="bg2"/>
          </a:solidFill>
          <a:ln w="38100">
            <a:solidFill>
              <a:srgbClr val="FFFFFF"/>
            </a:solidFill>
            <a:round/>
            <a:headEnd/>
            <a:tailEnd/>
          </a:ln>
        </p:spPr>
        <p:txBody>
          <a:bodyPr wrap="none" anchor="ctr"/>
          <a:lstStyle/>
          <a:p>
            <a:pPr algn="ctr"/>
            <a:r>
              <a:rPr lang="en-US" b="1" i="0">
                <a:solidFill>
                  <a:srgbClr val="FFFFFF"/>
                </a:solidFill>
              </a:rPr>
              <a:t>Metode Analisis</a:t>
            </a:r>
          </a:p>
          <a:p>
            <a:pPr algn="ctr"/>
            <a:r>
              <a:rPr lang="en-US" b="1" i="0">
                <a:solidFill>
                  <a:srgbClr val="FFFFFF"/>
                </a:solidFill>
              </a:rPr>
              <a:t>Data</a:t>
            </a:r>
          </a:p>
        </p:txBody>
      </p:sp>
      <p:sp>
        <p:nvSpPr>
          <p:cNvPr id="27652" name="Line 4"/>
          <p:cNvSpPr>
            <a:spLocks noChangeShapeType="1"/>
          </p:cNvSpPr>
          <p:nvPr/>
        </p:nvSpPr>
        <p:spPr bwMode="auto">
          <a:xfrm flipH="1">
            <a:off x="4343400" y="838200"/>
            <a:ext cx="1219200" cy="0"/>
          </a:xfrm>
          <a:prstGeom prst="line">
            <a:avLst/>
          </a:prstGeom>
          <a:noFill/>
          <a:ln w="76200">
            <a:solidFill>
              <a:schemeClr val="tx1"/>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27653" name="Line 5"/>
          <p:cNvSpPr>
            <a:spLocks noChangeShapeType="1"/>
          </p:cNvSpPr>
          <p:nvPr/>
        </p:nvSpPr>
        <p:spPr bwMode="auto">
          <a:xfrm>
            <a:off x="4343400" y="838200"/>
            <a:ext cx="0" cy="91440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7654" name="Text Box 6"/>
          <p:cNvSpPr txBox="1">
            <a:spLocks noChangeArrowheads="1"/>
          </p:cNvSpPr>
          <p:nvPr/>
        </p:nvSpPr>
        <p:spPr bwMode="auto">
          <a:xfrm>
            <a:off x="457200" y="1676400"/>
            <a:ext cx="7772400"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Bentuk analisis dalam menafsirkan data yang diperoleh sesuai dengan yang direncanakan dalam penelitian.</a:t>
            </a:r>
          </a:p>
        </p:txBody>
      </p:sp>
      <p:sp>
        <p:nvSpPr>
          <p:cNvPr id="27655" name="AutoShape 7"/>
          <p:cNvSpPr>
            <a:spLocks noChangeArrowheads="1"/>
          </p:cNvSpPr>
          <p:nvPr/>
        </p:nvSpPr>
        <p:spPr bwMode="auto">
          <a:xfrm>
            <a:off x="3886200" y="2514600"/>
            <a:ext cx="762000" cy="914400"/>
          </a:xfrm>
          <a:prstGeom prst="downArrow">
            <a:avLst>
              <a:gd name="adj1" fmla="val 50000"/>
              <a:gd name="adj2" fmla="val 30000"/>
            </a:avLst>
          </a:prstGeom>
          <a:solidFill>
            <a:srgbClr val="CC3399"/>
          </a:solidFill>
          <a:ln w="9525">
            <a:solidFill>
              <a:schemeClr val="tx1"/>
            </a:solidFill>
            <a:miter lim="800000"/>
            <a:headEnd/>
            <a:tailEnd/>
          </a:ln>
        </p:spPr>
        <p:txBody>
          <a:bodyPr wrap="none" anchor="ctr"/>
          <a:lstStyle/>
          <a:p>
            <a:endParaRPr lang="en-US"/>
          </a:p>
        </p:txBody>
      </p:sp>
      <p:sp>
        <p:nvSpPr>
          <p:cNvPr id="27656" name="Text Box 8"/>
          <p:cNvSpPr txBox="1">
            <a:spLocks noChangeArrowheads="1"/>
          </p:cNvSpPr>
          <p:nvPr/>
        </p:nvSpPr>
        <p:spPr bwMode="auto">
          <a:xfrm>
            <a:off x="457200" y="3476625"/>
            <a:ext cx="8229600" cy="1552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Proses mengorganisasikan dan mengurutkan data ke dalam pola, kategori dan satuan uraian dasar sehingga dapat ditemukan tema dan dapat dirumuskan hipotesis kerja seperti yang disarankan oleh data.</a:t>
            </a:r>
          </a:p>
        </p:txBody>
      </p:sp>
      <p:sp>
        <p:nvSpPr>
          <p:cNvPr id="27657" name="AutoShape 9"/>
          <p:cNvSpPr>
            <a:spLocks noChangeArrowheads="1"/>
          </p:cNvSpPr>
          <p:nvPr/>
        </p:nvSpPr>
        <p:spPr bwMode="auto">
          <a:xfrm>
            <a:off x="3962400" y="5105400"/>
            <a:ext cx="609600" cy="762000"/>
          </a:xfrm>
          <a:prstGeom prst="downArrow">
            <a:avLst>
              <a:gd name="adj1" fmla="val 50000"/>
              <a:gd name="adj2" fmla="val 31250"/>
            </a:avLst>
          </a:prstGeom>
          <a:solidFill>
            <a:srgbClr val="CC3399"/>
          </a:solidFill>
          <a:ln w="9525">
            <a:solidFill>
              <a:schemeClr val="tx1"/>
            </a:solidFill>
            <a:miter lim="800000"/>
            <a:headEnd/>
            <a:tailEnd/>
          </a:ln>
        </p:spPr>
        <p:txBody>
          <a:bodyPr wrap="none" anchor="ctr"/>
          <a:lstStyle/>
          <a:p>
            <a:endParaRPr lang="en-US"/>
          </a:p>
        </p:txBody>
      </p:sp>
      <p:sp>
        <p:nvSpPr>
          <p:cNvPr id="27658" name="Oval 10"/>
          <p:cNvSpPr>
            <a:spLocks noChangeArrowheads="1"/>
          </p:cNvSpPr>
          <p:nvPr/>
        </p:nvSpPr>
        <p:spPr bwMode="auto">
          <a:xfrm>
            <a:off x="3352800" y="5943600"/>
            <a:ext cx="1828800" cy="685800"/>
          </a:xfrm>
          <a:prstGeom prst="ellipse">
            <a:avLst/>
          </a:prstGeom>
          <a:solidFill>
            <a:schemeClr val="bg2"/>
          </a:solidFill>
          <a:ln w="9525">
            <a:solidFill>
              <a:schemeClr val="tx1"/>
            </a:solidFill>
            <a:round/>
            <a:headEnd/>
            <a:tailEnd/>
          </a:ln>
        </p:spPr>
        <p:txBody>
          <a:bodyPr wrap="none" anchor="ctr"/>
          <a:lstStyle/>
          <a:p>
            <a:pPr algn="ctr"/>
            <a:r>
              <a:rPr lang="en-US" b="1" i="0">
                <a:solidFill>
                  <a:srgbClr val="FFFFFF"/>
                </a:solidFill>
              </a:rPr>
              <a:t>Proses </a:t>
            </a:r>
          </a:p>
        </p:txBody>
      </p:sp>
    </p:spTree>
    <p:extLst>
      <p:ext uri="{BB962C8B-B14F-4D97-AF65-F5344CB8AC3E}">
        <p14:creationId xmlns:p14="http://schemas.microsoft.com/office/powerpoint/2010/main" xmlns="" val="428765962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7651"/>
                                        </p:tgtEl>
                                        <p:attrNameLst>
                                          <p:attrName>style.visibility</p:attrName>
                                        </p:attrNameLst>
                                      </p:cBhvr>
                                      <p:to>
                                        <p:strVal val="visible"/>
                                      </p:to>
                                    </p:set>
                                    <p:animEffect transition="in" filter="box(out)">
                                      <p:cBhvr>
                                        <p:cTn id="7" dur="500"/>
                                        <p:tgtEl>
                                          <p:spTgt spid="27651"/>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7652"/>
                                        </p:tgtEl>
                                        <p:attrNameLst>
                                          <p:attrName>style.visibility</p:attrName>
                                        </p:attrNameLst>
                                      </p:cBhvr>
                                      <p:to>
                                        <p:strVal val="visible"/>
                                      </p:to>
                                    </p:set>
                                    <p:anim calcmode="lin" valueType="num">
                                      <p:cBhvr additive="base">
                                        <p:cTn id="12" dur="500" fill="hold"/>
                                        <p:tgtEl>
                                          <p:spTgt spid="27652"/>
                                        </p:tgtEl>
                                        <p:attrNameLst>
                                          <p:attrName>ppt_x</p:attrName>
                                        </p:attrNameLst>
                                      </p:cBhvr>
                                      <p:tavLst>
                                        <p:tav tm="0">
                                          <p:val>
                                            <p:strVal val="0-#ppt_w/2"/>
                                          </p:val>
                                        </p:tav>
                                        <p:tav tm="100000">
                                          <p:val>
                                            <p:strVal val="#ppt_x"/>
                                          </p:val>
                                        </p:tav>
                                      </p:tavLst>
                                    </p:anim>
                                    <p:anim calcmode="lin" valueType="num">
                                      <p:cBhvr additive="base">
                                        <p:cTn id="13" dur="500" fill="hold"/>
                                        <p:tgtEl>
                                          <p:spTgt spid="2765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7653"/>
                                        </p:tgtEl>
                                        <p:attrNameLst>
                                          <p:attrName>style.visibility</p:attrName>
                                        </p:attrNameLst>
                                      </p:cBhvr>
                                      <p:to>
                                        <p:strVal val="visible"/>
                                      </p:to>
                                    </p:set>
                                    <p:anim calcmode="lin" valueType="num">
                                      <p:cBhvr additive="base">
                                        <p:cTn id="18" dur="500" fill="hold"/>
                                        <p:tgtEl>
                                          <p:spTgt spid="27653"/>
                                        </p:tgtEl>
                                        <p:attrNameLst>
                                          <p:attrName>ppt_x</p:attrName>
                                        </p:attrNameLst>
                                      </p:cBhvr>
                                      <p:tavLst>
                                        <p:tav tm="0">
                                          <p:val>
                                            <p:strVal val="0-#ppt_w/2"/>
                                          </p:val>
                                        </p:tav>
                                        <p:tav tm="100000">
                                          <p:val>
                                            <p:strVal val="#ppt_x"/>
                                          </p:val>
                                        </p:tav>
                                      </p:tavLst>
                                    </p:anim>
                                    <p:anim calcmode="lin" valueType="num">
                                      <p:cBhvr additive="base">
                                        <p:cTn id="19" dur="500" fill="hold"/>
                                        <p:tgtEl>
                                          <p:spTgt spid="2765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32" fill="hold" grpId="0" nodeType="clickEffect">
                                  <p:stCondLst>
                                    <p:cond delay="0"/>
                                  </p:stCondLst>
                                  <p:childTnLst>
                                    <p:set>
                                      <p:cBhvr>
                                        <p:cTn id="23" dur="1" fill="hold">
                                          <p:stCondLst>
                                            <p:cond delay="0"/>
                                          </p:stCondLst>
                                        </p:cTn>
                                        <p:tgtEl>
                                          <p:spTgt spid="27654">
                                            <p:txEl>
                                              <p:pRg st="0" end="0"/>
                                            </p:txEl>
                                          </p:spTgt>
                                        </p:tgtEl>
                                        <p:attrNameLst>
                                          <p:attrName>style.visibility</p:attrName>
                                        </p:attrNameLst>
                                      </p:cBhvr>
                                      <p:to>
                                        <p:strVal val="visible"/>
                                      </p:to>
                                    </p:set>
                                    <p:animEffect transition="in" filter="box(out)">
                                      <p:cBhvr>
                                        <p:cTn id="24" dur="500"/>
                                        <p:tgtEl>
                                          <p:spTgt spid="27654">
                                            <p:txEl>
                                              <p:pRg st="0" end="0"/>
                                            </p:txEl>
                                          </p:spTgt>
                                        </p:tgtEl>
                                      </p:cBhvr>
                                    </p:animEffect>
                                  </p:childTnLst>
                                  <p:subTnLst>
                                    <p:audio>
                                      <p:cMediaNode>
                                        <p:cTn display="0" masterRel="sameClick">
                                          <p:stCondLst>
                                            <p:cond evt="begin" delay="0">
                                              <p:tn val="22"/>
                                            </p:cond>
                                          </p:stCondLst>
                                          <p:endCondLst>
                                            <p:cond evt="onStopAudio" delay="0">
                                              <p:tgtEl>
                                                <p:sldTgt/>
                                              </p:tgtEl>
                                            </p:cond>
                                          </p:endCondLst>
                                        </p:cTn>
                                        <p:tgtEl>
                                          <p:sndTgt r:embed="rId2" name="camera.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27655"/>
                                        </p:tgtEl>
                                        <p:attrNameLst>
                                          <p:attrName>style.visibility</p:attrName>
                                        </p:attrNameLst>
                                      </p:cBhvr>
                                      <p:to>
                                        <p:strVal val="visible"/>
                                      </p:to>
                                    </p:set>
                                    <p:anim calcmode="lin" valueType="num">
                                      <p:cBhvr additive="base">
                                        <p:cTn id="29" dur="500" fill="hold"/>
                                        <p:tgtEl>
                                          <p:spTgt spid="27655"/>
                                        </p:tgtEl>
                                        <p:attrNameLst>
                                          <p:attrName>ppt_x</p:attrName>
                                        </p:attrNameLst>
                                      </p:cBhvr>
                                      <p:tavLst>
                                        <p:tav tm="0">
                                          <p:val>
                                            <p:strVal val="0-#ppt_w/2"/>
                                          </p:val>
                                        </p:tav>
                                        <p:tav tm="100000">
                                          <p:val>
                                            <p:strVal val="#ppt_x"/>
                                          </p:val>
                                        </p:tav>
                                      </p:tavLst>
                                    </p:anim>
                                    <p:anim calcmode="lin" valueType="num">
                                      <p:cBhvr additive="base">
                                        <p:cTn id="30" dur="500" fill="hold"/>
                                        <p:tgtEl>
                                          <p:spTgt spid="2765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whoosh.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32" fill="hold" grpId="0" nodeType="clickEffect">
                                  <p:stCondLst>
                                    <p:cond delay="0"/>
                                  </p:stCondLst>
                                  <p:childTnLst>
                                    <p:set>
                                      <p:cBhvr>
                                        <p:cTn id="34" dur="1" fill="hold">
                                          <p:stCondLst>
                                            <p:cond delay="0"/>
                                          </p:stCondLst>
                                        </p:cTn>
                                        <p:tgtEl>
                                          <p:spTgt spid="27656">
                                            <p:txEl>
                                              <p:pRg st="0" end="0"/>
                                            </p:txEl>
                                          </p:spTgt>
                                        </p:tgtEl>
                                        <p:attrNameLst>
                                          <p:attrName>style.visibility</p:attrName>
                                        </p:attrNameLst>
                                      </p:cBhvr>
                                      <p:to>
                                        <p:strVal val="visible"/>
                                      </p:to>
                                    </p:set>
                                    <p:animEffect transition="in" filter="box(out)">
                                      <p:cBhvr>
                                        <p:cTn id="35" dur="500"/>
                                        <p:tgtEl>
                                          <p:spTgt spid="27656">
                                            <p:txEl>
                                              <p:pRg st="0" end="0"/>
                                            </p:txEl>
                                          </p:spTgt>
                                        </p:tgtEl>
                                      </p:cBhvr>
                                    </p:animEffect>
                                  </p:childTnLst>
                                  <p:subTnLst>
                                    <p:audio>
                                      <p:cMediaNode>
                                        <p:cTn display="0" masterRel="sameClick">
                                          <p:stCondLst>
                                            <p:cond evt="begin" delay="0">
                                              <p:tn val="33"/>
                                            </p:cond>
                                          </p:stCondLst>
                                          <p:endCondLst>
                                            <p:cond evt="onStopAudio" delay="0">
                                              <p:tgtEl>
                                                <p:sldTgt/>
                                              </p:tgtEl>
                                            </p:cond>
                                          </p:endCondLst>
                                        </p:cTn>
                                        <p:tgtEl>
                                          <p:sndTgt r:embed="rId2" name="camera.wav"/>
                                        </p:tgtEl>
                                      </p:cMediaNode>
                                    </p:audio>
                                  </p:sub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8" fill="hold" grpId="0" nodeType="clickEffect">
                                  <p:stCondLst>
                                    <p:cond delay="0"/>
                                  </p:stCondLst>
                                  <p:childTnLst>
                                    <p:set>
                                      <p:cBhvr>
                                        <p:cTn id="39" dur="1" fill="hold">
                                          <p:stCondLst>
                                            <p:cond delay="0"/>
                                          </p:stCondLst>
                                        </p:cTn>
                                        <p:tgtEl>
                                          <p:spTgt spid="27657"/>
                                        </p:tgtEl>
                                        <p:attrNameLst>
                                          <p:attrName>style.visibility</p:attrName>
                                        </p:attrNameLst>
                                      </p:cBhvr>
                                      <p:to>
                                        <p:strVal val="visible"/>
                                      </p:to>
                                    </p:set>
                                    <p:anim calcmode="lin" valueType="num">
                                      <p:cBhvr additive="base">
                                        <p:cTn id="40" dur="500" fill="hold"/>
                                        <p:tgtEl>
                                          <p:spTgt spid="27657"/>
                                        </p:tgtEl>
                                        <p:attrNameLst>
                                          <p:attrName>ppt_x</p:attrName>
                                        </p:attrNameLst>
                                      </p:cBhvr>
                                      <p:tavLst>
                                        <p:tav tm="0">
                                          <p:val>
                                            <p:strVal val="0-#ppt_w/2"/>
                                          </p:val>
                                        </p:tav>
                                        <p:tav tm="100000">
                                          <p:val>
                                            <p:strVal val="#ppt_x"/>
                                          </p:val>
                                        </p:tav>
                                      </p:tavLst>
                                    </p:anim>
                                    <p:anim calcmode="lin" valueType="num">
                                      <p:cBhvr additive="base">
                                        <p:cTn id="41" dur="500" fill="hold"/>
                                        <p:tgtEl>
                                          <p:spTgt spid="2765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8"/>
                                            </p:cond>
                                          </p:stCondLst>
                                          <p:endCondLst>
                                            <p:cond evt="onStopAudio" delay="0">
                                              <p:tgtEl>
                                                <p:sldTgt/>
                                              </p:tgtEl>
                                            </p:cond>
                                          </p:endCondLst>
                                        </p:cTn>
                                        <p:tgtEl>
                                          <p:sndTgt r:embed="rId3" name="whoosh.wav"/>
                                        </p:tgtEl>
                                      </p:cMediaNode>
                                    </p:audio>
                                  </p:subTnLst>
                                </p:cTn>
                              </p:par>
                            </p:childTnLst>
                          </p:cTn>
                        </p:par>
                      </p:childTnLst>
                    </p:cTn>
                  </p:par>
                  <p:par>
                    <p:cTn id="42" fill="hold" nodeType="clickPar">
                      <p:stCondLst>
                        <p:cond delay="indefinite"/>
                      </p:stCondLst>
                      <p:childTnLst>
                        <p:par>
                          <p:cTn id="43" fill="hold" nodeType="withGroup">
                            <p:stCondLst>
                              <p:cond delay="0"/>
                            </p:stCondLst>
                            <p:childTnLst>
                              <p:par>
                                <p:cTn id="44" presetID="4" presetClass="entr" presetSubtype="32" fill="hold" grpId="0" nodeType="clickEffect">
                                  <p:stCondLst>
                                    <p:cond delay="0"/>
                                  </p:stCondLst>
                                  <p:childTnLst>
                                    <p:set>
                                      <p:cBhvr>
                                        <p:cTn id="45" dur="1" fill="hold">
                                          <p:stCondLst>
                                            <p:cond delay="0"/>
                                          </p:stCondLst>
                                        </p:cTn>
                                        <p:tgtEl>
                                          <p:spTgt spid="27658"/>
                                        </p:tgtEl>
                                        <p:attrNameLst>
                                          <p:attrName>style.visibility</p:attrName>
                                        </p:attrNameLst>
                                      </p:cBhvr>
                                      <p:to>
                                        <p:strVal val="visible"/>
                                      </p:to>
                                    </p:set>
                                    <p:animEffect transition="in" filter="box(out)">
                                      <p:cBhvr>
                                        <p:cTn id="46" dur="500"/>
                                        <p:tgtEl>
                                          <p:spTgt spid="27658"/>
                                        </p:tgtEl>
                                      </p:cBhvr>
                                    </p:animEffect>
                                  </p:childTnLst>
                                  <p:subTnLst>
                                    <p:audio>
                                      <p:cMediaNode>
                                        <p:cTn display="0" masterRel="sameClick">
                                          <p:stCondLst>
                                            <p:cond evt="begin" delay="0">
                                              <p:tn val="44"/>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animBg="1" autoUpdateAnimBg="0"/>
      <p:bldP spid="27652" grpId="0" animBg="1"/>
      <p:bldP spid="27653" grpId="0" animBg="1"/>
      <p:bldP spid="27654" grpId="0" build="p" autoUpdateAnimBg="0"/>
      <p:bldP spid="27655" grpId="0" animBg="1"/>
      <p:bldP spid="27656" grpId="0" build="p" autoUpdateAnimBg="0"/>
      <p:bldP spid="27657" grpId="0" animBg="1"/>
      <p:bldP spid="27658" grpId="0" animBg="1"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WordArt 4"/>
          <p:cNvSpPr>
            <a:spLocks noChangeArrowheads="1" noChangeShapeType="1" noTextEdit="1"/>
          </p:cNvSpPr>
          <p:nvPr/>
        </p:nvSpPr>
        <p:spPr bwMode="auto">
          <a:xfrm>
            <a:off x="304800" y="0"/>
            <a:ext cx="5648325" cy="638175"/>
          </a:xfrm>
          <a:prstGeom prst="rect">
            <a:avLst/>
          </a:prstGeom>
        </p:spPr>
        <p:txBody>
          <a:bodyPr wrap="none" fromWordArt="1">
            <a:prstTxWarp prst="textPlain">
              <a:avLst>
                <a:gd name="adj" fmla="val 50000"/>
              </a:avLst>
            </a:prstTxWarp>
          </a:bodyPr>
          <a:lstStyle/>
          <a:p>
            <a:pPr algn="ctr"/>
            <a:r>
              <a:rPr lang="en-US" sz="3600" kern="10">
                <a:ln w="38100">
                  <a:solidFill>
                    <a:srgbClr val="000000"/>
                  </a:solidFill>
                  <a:round/>
                  <a:headEnd/>
                  <a:tailEnd/>
                </a:ln>
                <a:solidFill>
                  <a:srgbClr val="FFFFFF"/>
                </a:solidFill>
                <a:effectLst>
                  <a:outerShdw blurRad="63500" dist="38099" dir="2700000" algn="ctr" rotWithShape="0">
                    <a:srgbClr val="000000">
                      <a:alpha val="74998"/>
                    </a:srgbClr>
                  </a:outerShdw>
                </a:effectLst>
                <a:latin typeface="Arial Black"/>
                <a:ea typeface="Arial Black"/>
                <a:cs typeface="Arial Black"/>
              </a:rPr>
              <a:t>Analisis data kualitatif</a:t>
            </a:r>
          </a:p>
        </p:txBody>
      </p:sp>
      <p:sp>
        <p:nvSpPr>
          <p:cNvPr id="25603" name="Line 5"/>
          <p:cNvSpPr>
            <a:spLocks noChangeShapeType="1"/>
          </p:cNvSpPr>
          <p:nvPr/>
        </p:nvSpPr>
        <p:spPr bwMode="auto">
          <a:xfrm>
            <a:off x="2667000" y="609600"/>
            <a:ext cx="0" cy="1371600"/>
          </a:xfrm>
          <a:prstGeom prst="line">
            <a:avLst/>
          </a:prstGeom>
          <a:noFill/>
          <a:ln w="76200" cmpd="tri">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5604" name="Text Box 6"/>
          <p:cNvSpPr txBox="1">
            <a:spLocks noChangeArrowheads="1"/>
          </p:cNvSpPr>
          <p:nvPr/>
        </p:nvSpPr>
        <p:spPr bwMode="auto">
          <a:xfrm>
            <a:off x="2667000" y="990600"/>
            <a:ext cx="31242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sz="2800" b="1"/>
              <a:t>Komponen utama</a:t>
            </a:r>
          </a:p>
        </p:txBody>
      </p:sp>
      <p:sp>
        <p:nvSpPr>
          <p:cNvPr id="25605" name="Oval 7"/>
          <p:cNvSpPr>
            <a:spLocks noChangeArrowheads="1"/>
          </p:cNvSpPr>
          <p:nvPr/>
        </p:nvSpPr>
        <p:spPr bwMode="auto">
          <a:xfrm>
            <a:off x="304800" y="2057400"/>
            <a:ext cx="4800600" cy="1371600"/>
          </a:xfrm>
          <a:prstGeom prst="ellipse">
            <a:avLst/>
          </a:prstGeom>
          <a:solidFill>
            <a:schemeClr val="bg2"/>
          </a:solidFill>
          <a:ln w="9525">
            <a:solidFill>
              <a:schemeClr val="tx1"/>
            </a:solidFill>
            <a:round/>
            <a:headEnd/>
            <a:tailEnd/>
          </a:ln>
        </p:spPr>
        <p:txBody>
          <a:bodyPr wrap="none" anchor="ctr"/>
          <a:lstStyle/>
          <a:p>
            <a:pPr algn="ctr"/>
            <a:r>
              <a:rPr lang="en-US" b="1"/>
              <a:t>Reduksi data</a:t>
            </a:r>
          </a:p>
          <a:p>
            <a:pPr algn="ctr"/>
            <a:r>
              <a:rPr lang="en-US" b="1"/>
              <a:t>Sajian Data</a:t>
            </a:r>
          </a:p>
          <a:p>
            <a:pPr algn="ctr"/>
            <a:r>
              <a:rPr lang="en-US" b="1"/>
              <a:t>Penarikan Kesimpulan</a:t>
            </a:r>
          </a:p>
        </p:txBody>
      </p:sp>
      <p:sp>
        <p:nvSpPr>
          <p:cNvPr id="25606" name="AutoShape 8"/>
          <p:cNvSpPr>
            <a:spLocks noChangeArrowheads="1"/>
          </p:cNvSpPr>
          <p:nvPr/>
        </p:nvSpPr>
        <p:spPr bwMode="auto">
          <a:xfrm>
            <a:off x="2286000" y="3505200"/>
            <a:ext cx="762000" cy="914400"/>
          </a:xfrm>
          <a:prstGeom prst="downArrow">
            <a:avLst>
              <a:gd name="adj1" fmla="val 50000"/>
              <a:gd name="adj2" fmla="val 30000"/>
            </a:avLst>
          </a:prstGeom>
          <a:solidFill>
            <a:srgbClr val="CC3399"/>
          </a:solidFill>
          <a:ln w="9525">
            <a:solidFill>
              <a:schemeClr val="tx1"/>
            </a:solidFill>
            <a:miter lim="800000"/>
            <a:headEnd/>
            <a:tailEnd/>
          </a:ln>
        </p:spPr>
        <p:txBody>
          <a:bodyPr wrap="none" anchor="ctr"/>
          <a:lstStyle/>
          <a:p>
            <a:endParaRPr lang="en-US"/>
          </a:p>
        </p:txBody>
      </p:sp>
      <p:sp>
        <p:nvSpPr>
          <p:cNvPr id="25607" name="Text Box 9"/>
          <p:cNvSpPr txBox="1">
            <a:spLocks noChangeArrowheads="1"/>
          </p:cNvSpPr>
          <p:nvPr/>
        </p:nvSpPr>
        <p:spPr bwMode="auto">
          <a:xfrm>
            <a:off x="2057400" y="4343400"/>
            <a:ext cx="14478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sz="2800" b="1" i="0"/>
              <a:t>Model</a:t>
            </a:r>
          </a:p>
        </p:txBody>
      </p:sp>
      <p:sp>
        <p:nvSpPr>
          <p:cNvPr id="25608" name="Text Box 10"/>
          <p:cNvSpPr txBox="1">
            <a:spLocks noChangeArrowheads="1"/>
          </p:cNvSpPr>
          <p:nvPr/>
        </p:nvSpPr>
        <p:spPr bwMode="auto">
          <a:xfrm>
            <a:off x="304800" y="5029200"/>
            <a:ext cx="6172200" cy="1198563"/>
          </a:xfrm>
          <a:prstGeom prst="rect">
            <a:avLst/>
          </a:prstGeom>
          <a:solidFill>
            <a:srgbClr val="336600"/>
          </a:solidFill>
          <a:ln w="38100">
            <a:solidFill>
              <a:schemeClr val="tx1"/>
            </a:solidFill>
            <a:miter lim="800000"/>
            <a:headEnd/>
            <a:tailEnd/>
          </a:ln>
        </p:spPr>
        <p:txBody>
          <a:bodyPr>
            <a:spAutoFit/>
          </a:bodyPr>
          <a:lstStyle>
            <a:lvl1pPr marL="457200" indent="-457200"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buFontTx/>
              <a:buAutoNum type="arabicPeriod"/>
            </a:pPr>
            <a:r>
              <a:rPr lang="en-US" sz="2800" b="1" i="0"/>
              <a:t>Flow Model Of Analysis (Mengalir)</a:t>
            </a:r>
          </a:p>
          <a:p>
            <a:pPr eaLnBrk="1" hangingPunct="1">
              <a:spcBef>
                <a:spcPct val="50000"/>
              </a:spcBef>
              <a:buFontTx/>
              <a:buAutoNum type="arabicPeriod"/>
            </a:pPr>
            <a:r>
              <a:rPr lang="en-US" sz="2800" b="1" i="0"/>
              <a:t>Interactive Model Of Analysis </a:t>
            </a:r>
          </a:p>
        </p:txBody>
      </p:sp>
    </p:spTree>
    <p:extLst>
      <p:ext uri="{BB962C8B-B14F-4D97-AF65-F5344CB8AC3E}">
        <p14:creationId xmlns:p14="http://schemas.microsoft.com/office/powerpoint/2010/main" xmlns="" val="99288568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WordArt 4"/>
          <p:cNvSpPr>
            <a:spLocks noChangeArrowheads="1" noChangeShapeType="1" noTextEdit="1"/>
          </p:cNvSpPr>
          <p:nvPr/>
        </p:nvSpPr>
        <p:spPr bwMode="auto">
          <a:xfrm>
            <a:off x="304800" y="0"/>
            <a:ext cx="3314700" cy="638175"/>
          </a:xfrm>
          <a:prstGeom prst="rect">
            <a:avLst/>
          </a:prstGeom>
        </p:spPr>
        <p:txBody>
          <a:bodyPr wrap="none" fromWordArt="1">
            <a:prstTxWarp prst="textPlain">
              <a:avLst>
                <a:gd name="adj" fmla="val 50000"/>
              </a:avLst>
            </a:prstTxWarp>
          </a:bodyPr>
          <a:lstStyle/>
          <a:p>
            <a:pPr algn="ctr"/>
            <a:r>
              <a:rPr lang="en-US" sz="3600" kern="10">
                <a:ln w="38100">
                  <a:solidFill>
                    <a:srgbClr val="000000"/>
                  </a:solidFill>
                  <a:round/>
                  <a:headEnd/>
                  <a:tailEnd/>
                </a:ln>
                <a:solidFill>
                  <a:srgbClr val="FFFFFF"/>
                </a:solidFill>
                <a:effectLst>
                  <a:outerShdw blurRad="63500" dist="38099" dir="2700000" algn="ctr" rotWithShape="0">
                    <a:srgbClr val="000000">
                      <a:alpha val="74998"/>
                    </a:srgbClr>
                  </a:outerShdw>
                </a:effectLst>
                <a:latin typeface="Arial Black"/>
                <a:ea typeface="Arial Black"/>
                <a:cs typeface="Arial Black"/>
              </a:rPr>
              <a:t>Reduksi Data</a:t>
            </a:r>
          </a:p>
        </p:txBody>
      </p:sp>
      <p:sp>
        <p:nvSpPr>
          <p:cNvPr id="26627" name="Line 5"/>
          <p:cNvSpPr>
            <a:spLocks noChangeShapeType="1"/>
          </p:cNvSpPr>
          <p:nvPr/>
        </p:nvSpPr>
        <p:spPr bwMode="auto">
          <a:xfrm>
            <a:off x="685800" y="609600"/>
            <a:ext cx="0" cy="144780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6628" name="Text Box 6"/>
          <p:cNvSpPr txBox="1">
            <a:spLocks noChangeArrowheads="1"/>
          </p:cNvSpPr>
          <p:nvPr/>
        </p:nvSpPr>
        <p:spPr bwMode="auto">
          <a:xfrm>
            <a:off x="838200" y="685800"/>
            <a:ext cx="8305800" cy="1196975"/>
          </a:xfrm>
          <a:prstGeom prst="rect">
            <a:avLst/>
          </a:prstGeom>
          <a:noFill/>
          <a:ln w="9525">
            <a:solidFill>
              <a:schemeClr val="bg2"/>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Proses pemilihan pemusatan perhatian pd penyederhanaan, pengabstrakan dan transportasi data </a:t>
            </a:r>
            <a:r>
              <a:rPr lang="ja-JP" altLang="en-US" b="1" i="0"/>
              <a:t>“</a:t>
            </a:r>
            <a:r>
              <a:rPr lang="en-US" b="1" i="0"/>
              <a:t>kasar</a:t>
            </a:r>
            <a:r>
              <a:rPr lang="ja-JP" altLang="en-US" b="1" i="0"/>
              <a:t>”</a:t>
            </a:r>
            <a:r>
              <a:rPr lang="en-US" b="1" i="0"/>
              <a:t> yang muncul dari catatan-catatan tertulis di lapangan.</a:t>
            </a:r>
          </a:p>
        </p:txBody>
      </p:sp>
      <p:sp>
        <p:nvSpPr>
          <p:cNvPr id="26629" name="Text Box 7"/>
          <p:cNvSpPr txBox="1">
            <a:spLocks noChangeArrowheads="1"/>
          </p:cNvSpPr>
          <p:nvPr/>
        </p:nvSpPr>
        <p:spPr bwMode="auto">
          <a:xfrm>
            <a:off x="152400" y="1905000"/>
            <a:ext cx="2743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Terus-menerus</a:t>
            </a:r>
          </a:p>
        </p:txBody>
      </p:sp>
      <p:sp>
        <p:nvSpPr>
          <p:cNvPr id="26630" name="WordArt 8"/>
          <p:cNvSpPr>
            <a:spLocks noChangeArrowheads="1" noChangeShapeType="1" noTextEdit="1"/>
          </p:cNvSpPr>
          <p:nvPr/>
        </p:nvSpPr>
        <p:spPr bwMode="auto">
          <a:xfrm>
            <a:off x="304800" y="2514600"/>
            <a:ext cx="2867025" cy="638175"/>
          </a:xfrm>
          <a:prstGeom prst="rect">
            <a:avLst/>
          </a:prstGeom>
        </p:spPr>
        <p:txBody>
          <a:bodyPr wrap="none" fromWordArt="1">
            <a:prstTxWarp prst="textPlain">
              <a:avLst>
                <a:gd name="adj" fmla="val 50000"/>
              </a:avLst>
            </a:prstTxWarp>
          </a:bodyPr>
          <a:lstStyle/>
          <a:p>
            <a:pPr algn="ctr"/>
            <a:r>
              <a:rPr lang="en-US" sz="3600" kern="10">
                <a:ln w="57150">
                  <a:solidFill>
                    <a:srgbClr val="000000"/>
                  </a:solidFill>
                  <a:round/>
                  <a:headEnd/>
                  <a:tailEnd/>
                </a:ln>
                <a:solidFill>
                  <a:srgbClr val="FFFFFF"/>
                </a:solidFill>
                <a:effectLst>
                  <a:outerShdw blurRad="63500" dist="38099" dir="2700000" algn="ctr" rotWithShape="0">
                    <a:srgbClr val="000000">
                      <a:alpha val="74998"/>
                    </a:srgbClr>
                  </a:outerShdw>
                </a:effectLst>
                <a:latin typeface="Arial Black"/>
                <a:ea typeface="Arial Black"/>
                <a:cs typeface="Arial Black"/>
              </a:rPr>
              <a:t>Sajian Data</a:t>
            </a:r>
          </a:p>
        </p:txBody>
      </p:sp>
      <p:sp>
        <p:nvSpPr>
          <p:cNvPr id="26631" name="Text Box 9"/>
          <p:cNvSpPr txBox="1">
            <a:spLocks noChangeArrowheads="1"/>
          </p:cNvSpPr>
          <p:nvPr/>
        </p:nvSpPr>
        <p:spPr bwMode="auto">
          <a:xfrm>
            <a:off x="304800" y="3048000"/>
            <a:ext cx="7620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Bentuk teks naratif, dari teks yang belum</a:t>
            </a:r>
          </a:p>
        </p:txBody>
      </p:sp>
      <p:sp>
        <p:nvSpPr>
          <p:cNvPr id="26632" name="Text Box 10"/>
          <p:cNvSpPr txBox="1">
            <a:spLocks noChangeArrowheads="1"/>
          </p:cNvSpPr>
          <p:nvPr/>
        </p:nvSpPr>
        <p:spPr bwMode="auto">
          <a:xfrm>
            <a:off x="304800" y="3581400"/>
            <a:ext cx="4191000"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Teratur</a:t>
            </a:r>
          </a:p>
          <a:p>
            <a:pPr eaLnBrk="1" hangingPunct="1">
              <a:spcBef>
                <a:spcPct val="50000"/>
              </a:spcBef>
            </a:pPr>
            <a:r>
              <a:rPr lang="en-US" b="1" i="0"/>
              <a:t>Matriks</a:t>
            </a:r>
          </a:p>
          <a:p>
            <a:pPr eaLnBrk="1" hangingPunct="1">
              <a:spcBef>
                <a:spcPct val="50000"/>
              </a:spcBef>
            </a:pPr>
            <a:r>
              <a:rPr lang="en-US" b="1" i="0"/>
              <a:t>Grafik</a:t>
            </a:r>
          </a:p>
          <a:p>
            <a:pPr eaLnBrk="1" hangingPunct="1">
              <a:spcBef>
                <a:spcPct val="50000"/>
              </a:spcBef>
            </a:pPr>
            <a:r>
              <a:rPr lang="en-US" b="1" i="0"/>
              <a:t>Jaringan</a:t>
            </a:r>
          </a:p>
          <a:p>
            <a:pPr eaLnBrk="1" hangingPunct="1">
              <a:spcBef>
                <a:spcPct val="50000"/>
              </a:spcBef>
            </a:pPr>
            <a:r>
              <a:rPr lang="en-US" b="1" i="0"/>
              <a:t>Bagan</a:t>
            </a:r>
          </a:p>
        </p:txBody>
      </p:sp>
      <p:sp>
        <p:nvSpPr>
          <p:cNvPr id="26633" name="AutoShape 12"/>
          <p:cNvSpPr>
            <a:spLocks/>
          </p:cNvSpPr>
          <p:nvPr/>
        </p:nvSpPr>
        <p:spPr bwMode="auto">
          <a:xfrm>
            <a:off x="1447800" y="3657600"/>
            <a:ext cx="228600" cy="2743200"/>
          </a:xfrm>
          <a:prstGeom prst="rightBracket">
            <a:avLst>
              <a:gd name="adj" fmla="val 100000"/>
            </a:avLst>
          </a:prstGeom>
          <a:noFill/>
          <a:ln w="762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6634" name="Text Box 13"/>
          <p:cNvSpPr txBox="1">
            <a:spLocks noChangeArrowheads="1"/>
          </p:cNvSpPr>
          <p:nvPr/>
        </p:nvSpPr>
        <p:spPr bwMode="auto">
          <a:xfrm>
            <a:off x="2438400" y="3733800"/>
            <a:ext cx="6400800" cy="860425"/>
          </a:xfrm>
          <a:prstGeom prst="rect">
            <a:avLst/>
          </a:prstGeom>
          <a:solidFill>
            <a:srgbClr val="336600"/>
          </a:solidFill>
          <a:ln w="38100">
            <a:solidFill>
              <a:schemeClr val="tx1"/>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Guna menggabungkan informasi yang padu dan mudah diraih</a:t>
            </a:r>
          </a:p>
        </p:txBody>
      </p:sp>
      <p:sp>
        <p:nvSpPr>
          <p:cNvPr id="26635" name="Line 14"/>
          <p:cNvSpPr>
            <a:spLocks noChangeShapeType="1"/>
          </p:cNvSpPr>
          <p:nvPr/>
        </p:nvSpPr>
        <p:spPr bwMode="auto">
          <a:xfrm>
            <a:off x="1676400" y="4191000"/>
            <a:ext cx="685800" cy="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6636" name="Line 15"/>
          <p:cNvSpPr>
            <a:spLocks noChangeShapeType="1"/>
          </p:cNvSpPr>
          <p:nvPr/>
        </p:nvSpPr>
        <p:spPr bwMode="auto">
          <a:xfrm>
            <a:off x="5334000" y="4648200"/>
            <a:ext cx="0" cy="45720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6637" name="Text Box 16"/>
          <p:cNvSpPr txBox="1">
            <a:spLocks noChangeArrowheads="1"/>
          </p:cNvSpPr>
          <p:nvPr/>
        </p:nvSpPr>
        <p:spPr bwMode="auto">
          <a:xfrm>
            <a:off x="2438400" y="5092700"/>
            <a:ext cx="6400800" cy="1225550"/>
          </a:xfrm>
          <a:prstGeom prst="rect">
            <a:avLst/>
          </a:prstGeom>
          <a:solidFill>
            <a:schemeClr val="bg2"/>
          </a:solidFill>
          <a:ln w="38100">
            <a:solidFill>
              <a:schemeClr val="tx1"/>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Dapat dilihat oleh peneliti apa yang sedang terjadi sehingga dapat menentukan penyimpulan</a:t>
            </a:r>
          </a:p>
        </p:txBody>
      </p:sp>
    </p:spTree>
    <p:extLst>
      <p:ext uri="{BB962C8B-B14F-4D97-AF65-F5344CB8AC3E}">
        <p14:creationId xmlns:p14="http://schemas.microsoft.com/office/powerpoint/2010/main" xmlns="" val="222259043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4294967295"/>
          </p:nvPr>
        </p:nvSpPr>
        <p:spPr>
          <a:xfrm>
            <a:off x="0" y="1219200"/>
            <a:ext cx="8229600" cy="4800600"/>
          </a:xfrm>
        </p:spPr>
        <p:txBody>
          <a:bodyPr/>
          <a:lstStyle/>
          <a:p>
            <a:pPr eaLnBrk="1" hangingPunct="1">
              <a:lnSpc>
                <a:spcPct val="80000"/>
              </a:lnSpc>
              <a:buFont typeface="Wingdings" pitchFamily="2" charset="2"/>
              <a:buNone/>
              <a:defRPr/>
            </a:pPr>
            <a:endParaRPr lang="en-US" sz="2000" b="1" dirty="0" smtClean="0"/>
          </a:p>
          <a:p>
            <a:pPr eaLnBrk="1" hangingPunct="1">
              <a:lnSpc>
                <a:spcPct val="80000"/>
              </a:lnSpc>
              <a:buFont typeface="Wingdings" pitchFamily="2" charset="2"/>
              <a:buNone/>
              <a:defRPr/>
            </a:pPr>
            <a:endParaRPr lang="en-US" sz="2000" b="1" dirty="0" smtClean="0"/>
          </a:p>
        </p:txBody>
      </p:sp>
      <p:sp>
        <p:nvSpPr>
          <p:cNvPr id="16387" name="AutoShape 4"/>
          <p:cNvSpPr>
            <a:spLocks noChangeArrowheads="1"/>
          </p:cNvSpPr>
          <p:nvPr/>
        </p:nvSpPr>
        <p:spPr bwMode="auto">
          <a:xfrm>
            <a:off x="228600" y="1981200"/>
            <a:ext cx="1371600" cy="7620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sz="2400" b="1" dirty="0">
                <a:solidFill>
                  <a:schemeClr val="bg1"/>
                </a:solidFill>
              </a:rPr>
              <a:t>MACAM</a:t>
            </a:r>
          </a:p>
          <a:p>
            <a:pPr algn="ctr"/>
            <a:r>
              <a:rPr lang="en-US" sz="2400" b="1" dirty="0">
                <a:solidFill>
                  <a:schemeClr val="bg1"/>
                </a:solidFill>
              </a:rPr>
              <a:t>DATA</a:t>
            </a:r>
          </a:p>
        </p:txBody>
      </p:sp>
      <p:sp>
        <p:nvSpPr>
          <p:cNvPr id="16388" name="AutoShape 5"/>
          <p:cNvSpPr>
            <a:spLocks noChangeArrowheads="1"/>
          </p:cNvSpPr>
          <p:nvPr/>
        </p:nvSpPr>
        <p:spPr bwMode="auto">
          <a:xfrm>
            <a:off x="1981200" y="457200"/>
            <a:ext cx="2057400" cy="7620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sz="2400" b="1">
                <a:solidFill>
                  <a:schemeClr val="bg1"/>
                </a:solidFill>
              </a:rPr>
              <a:t>KUALITATIF</a:t>
            </a:r>
          </a:p>
        </p:txBody>
      </p:sp>
      <p:sp>
        <p:nvSpPr>
          <p:cNvPr id="16389" name="AutoShape 6"/>
          <p:cNvSpPr>
            <a:spLocks noChangeArrowheads="1"/>
          </p:cNvSpPr>
          <p:nvPr/>
        </p:nvSpPr>
        <p:spPr bwMode="auto">
          <a:xfrm>
            <a:off x="1981200" y="3352800"/>
            <a:ext cx="2057400" cy="7620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sz="2400" b="1">
                <a:solidFill>
                  <a:schemeClr val="bg1"/>
                </a:solidFill>
              </a:rPr>
              <a:t>KUANTITATIF</a:t>
            </a:r>
          </a:p>
        </p:txBody>
      </p:sp>
      <p:sp>
        <p:nvSpPr>
          <p:cNvPr id="16390" name="AutoShape 7"/>
          <p:cNvSpPr>
            <a:spLocks noChangeArrowheads="1"/>
          </p:cNvSpPr>
          <p:nvPr/>
        </p:nvSpPr>
        <p:spPr bwMode="auto">
          <a:xfrm>
            <a:off x="4343400" y="1981200"/>
            <a:ext cx="2209800" cy="7620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sz="2400" b="1">
                <a:solidFill>
                  <a:schemeClr val="bg1"/>
                </a:solidFill>
              </a:rPr>
              <a:t>DISKRIT/</a:t>
            </a:r>
          </a:p>
          <a:p>
            <a:pPr algn="ctr"/>
            <a:r>
              <a:rPr lang="en-US" sz="2400" b="1">
                <a:solidFill>
                  <a:schemeClr val="bg1"/>
                </a:solidFill>
              </a:rPr>
              <a:t>NOMINAL</a:t>
            </a:r>
          </a:p>
        </p:txBody>
      </p:sp>
      <p:sp>
        <p:nvSpPr>
          <p:cNvPr id="16391" name="AutoShape 8"/>
          <p:cNvSpPr>
            <a:spLocks noChangeArrowheads="1"/>
          </p:cNvSpPr>
          <p:nvPr/>
        </p:nvSpPr>
        <p:spPr bwMode="auto">
          <a:xfrm>
            <a:off x="4343400" y="4876800"/>
            <a:ext cx="2286000" cy="7620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b="1">
                <a:solidFill>
                  <a:schemeClr val="bg1"/>
                </a:solidFill>
              </a:rPr>
              <a:t>KONTINUM/</a:t>
            </a:r>
          </a:p>
          <a:p>
            <a:pPr algn="ctr"/>
            <a:r>
              <a:rPr lang="en-US" b="1">
                <a:solidFill>
                  <a:schemeClr val="bg1"/>
                </a:solidFill>
              </a:rPr>
              <a:t>HSL PENGUKURAN</a:t>
            </a:r>
          </a:p>
        </p:txBody>
      </p:sp>
      <p:sp>
        <p:nvSpPr>
          <p:cNvPr id="16392" name="AutoShape 9"/>
          <p:cNvSpPr>
            <a:spLocks noChangeArrowheads="1"/>
          </p:cNvSpPr>
          <p:nvPr/>
        </p:nvSpPr>
        <p:spPr bwMode="auto">
          <a:xfrm>
            <a:off x="7239000" y="3657600"/>
            <a:ext cx="1676400" cy="7620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b="1" dirty="0">
                <a:solidFill>
                  <a:schemeClr val="bg1"/>
                </a:solidFill>
              </a:rPr>
              <a:t>ORDINAL</a:t>
            </a:r>
          </a:p>
        </p:txBody>
      </p:sp>
      <p:sp>
        <p:nvSpPr>
          <p:cNvPr id="16393" name="AutoShape 10"/>
          <p:cNvSpPr>
            <a:spLocks noChangeArrowheads="1"/>
          </p:cNvSpPr>
          <p:nvPr/>
        </p:nvSpPr>
        <p:spPr bwMode="auto">
          <a:xfrm>
            <a:off x="7239000" y="4800600"/>
            <a:ext cx="1676400" cy="7620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b="1" dirty="0">
                <a:solidFill>
                  <a:schemeClr val="bg1"/>
                </a:solidFill>
              </a:rPr>
              <a:t>INTERVAL</a:t>
            </a:r>
          </a:p>
        </p:txBody>
      </p:sp>
      <p:sp>
        <p:nvSpPr>
          <p:cNvPr id="16394" name="AutoShape 11"/>
          <p:cNvSpPr>
            <a:spLocks noChangeArrowheads="1"/>
          </p:cNvSpPr>
          <p:nvPr/>
        </p:nvSpPr>
        <p:spPr bwMode="auto">
          <a:xfrm>
            <a:off x="7315200" y="5867400"/>
            <a:ext cx="1600200" cy="7620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b="1" dirty="0">
                <a:solidFill>
                  <a:schemeClr val="bg1"/>
                </a:solidFill>
              </a:rPr>
              <a:t>RATIO</a:t>
            </a:r>
          </a:p>
        </p:txBody>
      </p:sp>
      <p:sp>
        <p:nvSpPr>
          <p:cNvPr id="16395" name="Line 12"/>
          <p:cNvSpPr>
            <a:spLocks noChangeShapeType="1"/>
          </p:cNvSpPr>
          <p:nvPr/>
        </p:nvSpPr>
        <p:spPr bwMode="auto">
          <a:xfrm>
            <a:off x="1752600" y="762000"/>
            <a:ext cx="0" cy="297180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396" name="Line 13"/>
          <p:cNvSpPr>
            <a:spLocks noChangeShapeType="1"/>
          </p:cNvSpPr>
          <p:nvPr/>
        </p:nvSpPr>
        <p:spPr bwMode="auto">
          <a:xfrm>
            <a:off x="1600200" y="2362200"/>
            <a:ext cx="152400" cy="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397" name="Line 14"/>
          <p:cNvSpPr>
            <a:spLocks noChangeShapeType="1"/>
          </p:cNvSpPr>
          <p:nvPr/>
        </p:nvSpPr>
        <p:spPr bwMode="auto">
          <a:xfrm>
            <a:off x="1752600" y="762000"/>
            <a:ext cx="228600" cy="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398" name="Line 15"/>
          <p:cNvSpPr>
            <a:spLocks noChangeShapeType="1"/>
          </p:cNvSpPr>
          <p:nvPr/>
        </p:nvSpPr>
        <p:spPr bwMode="auto">
          <a:xfrm>
            <a:off x="1752600" y="3733800"/>
            <a:ext cx="228600" cy="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399" name="Line 16"/>
          <p:cNvSpPr>
            <a:spLocks noChangeShapeType="1"/>
          </p:cNvSpPr>
          <p:nvPr/>
        </p:nvSpPr>
        <p:spPr bwMode="auto">
          <a:xfrm>
            <a:off x="4191000" y="2438400"/>
            <a:ext cx="0" cy="289560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400" name="Line 17"/>
          <p:cNvSpPr>
            <a:spLocks noChangeShapeType="1"/>
          </p:cNvSpPr>
          <p:nvPr/>
        </p:nvSpPr>
        <p:spPr bwMode="auto">
          <a:xfrm>
            <a:off x="4038600" y="3733800"/>
            <a:ext cx="152400" cy="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401" name="Line 18"/>
          <p:cNvSpPr>
            <a:spLocks noChangeShapeType="1"/>
          </p:cNvSpPr>
          <p:nvPr/>
        </p:nvSpPr>
        <p:spPr bwMode="auto">
          <a:xfrm>
            <a:off x="4191000" y="2438400"/>
            <a:ext cx="152400" cy="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402" name="Line 19"/>
          <p:cNvSpPr>
            <a:spLocks noChangeShapeType="1"/>
          </p:cNvSpPr>
          <p:nvPr/>
        </p:nvSpPr>
        <p:spPr bwMode="auto">
          <a:xfrm>
            <a:off x="4191000" y="5334000"/>
            <a:ext cx="152400" cy="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403" name="Line 20"/>
          <p:cNvSpPr>
            <a:spLocks noChangeShapeType="1"/>
          </p:cNvSpPr>
          <p:nvPr/>
        </p:nvSpPr>
        <p:spPr bwMode="auto">
          <a:xfrm>
            <a:off x="6858000" y="4038600"/>
            <a:ext cx="0" cy="228600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404" name="Line 21"/>
          <p:cNvSpPr>
            <a:spLocks noChangeShapeType="1"/>
          </p:cNvSpPr>
          <p:nvPr/>
        </p:nvSpPr>
        <p:spPr bwMode="auto">
          <a:xfrm>
            <a:off x="6629400" y="5257800"/>
            <a:ext cx="609600" cy="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405" name="Line 22"/>
          <p:cNvSpPr>
            <a:spLocks noChangeShapeType="1"/>
          </p:cNvSpPr>
          <p:nvPr/>
        </p:nvSpPr>
        <p:spPr bwMode="auto">
          <a:xfrm>
            <a:off x="6858000" y="4038600"/>
            <a:ext cx="381000" cy="0"/>
          </a:xfrm>
          <a:prstGeom prst="line">
            <a:avLst/>
          </a:prstGeom>
          <a:noFill/>
          <a:ln w="9525">
            <a:solidFill>
              <a:schemeClr val="tx1"/>
            </a:solidFill>
            <a:round/>
            <a:headEnd/>
            <a:tailEnd/>
          </a:ln>
        </p:spPr>
        <p:txBody>
          <a:bodyPr/>
          <a:lstStyle/>
          <a:p>
            <a:endParaRPr lang="en-US" b="1">
              <a:solidFill>
                <a:schemeClr val="bg1"/>
              </a:solidFill>
            </a:endParaRPr>
          </a:p>
        </p:txBody>
      </p:sp>
      <p:sp>
        <p:nvSpPr>
          <p:cNvPr id="16406" name="Line 23"/>
          <p:cNvSpPr>
            <a:spLocks noChangeShapeType="1"/>
          </p:cNvSpPr>
          <p:nvPr/>
        </p:nvSpPr>
        <p:spPr bwMode="auto">
          <a:xfrm>
            <a:off x="6858000" y="6324600"/>
            <a:ext cx="457200" cy="0"/>
          </a:xfrm>
          <a:prstGeom prst="line">
            <a:avLst/>
          </a:prstGeom>
          <a:noFill/>
          <a:ln w="9525">
            <a:solidFill>
              <a:schemeClr val="tx1"/>
            </a:solidFill>
            <a:round/>
            <a:headEnd/>
            <a:tailEnd/>
          </a:ln>
        </p:spPr>
        <p:txBody>
          <a:bodyPr/>
          <a:lstStyle/>
          <a:p>
            <a:endParaRPr lang="en-US" b="1">
              <a:solidFill>
                <a:schemeClr val="bg1"/>
              </a:solidFill>
            </a:endParaRPr>
          </a:p>
        </p:txBody>
      </p:sp>
      <p:sp>
        <p:nvSpPr>
          <p:cNvPr id="10265" name="Text Box 25"/>
          <p:cNvSpPr txBox="1">
            <a:spLocks noChangeArrowheads="1"/>
          </p:cNvSpPr>
          <p:nvPr/>
        </p:nvSpPr>
        <p:spPr bwMode="auto">
          <a:xfrm>
            <a:off x="4267200" y="457200"/>
            <a:ext cx="3429000" cy="923330"/>
          </a:xfrm>
          <a:prstGeom prst="rect">
            <a:avLst/>
          </a:prstGeom>
          <a:noFill/>
          <a:ln w="9525">
            <a:noFill/>
            <a:miter lim="800000"/>
            <a:headEnd/>
            <a:tailEnd/>
          </a:ln>
          <a:effectLst/>
        </p:spPr>
        <p:txBody>
          <a:bodyPr>
            <a:spAutoFit/>
          </a:bodyPr>
          <a:lstStyle/>
          <a:p>
            <a:pPr>
              <a:spcBef>
                <a:spcPct val="50000"/>
              </a:spcBef>
              <a:defRPr/>
            </a:pPr>
            <a:r>
              <a:rPr lang="en-US" b="1" dirty="0">
                <a:effectLst>
                  <a:outerShdw blurRad="38100" dist="38100" dir="2700000" algn="tl">
                    <a:srgbClr val="000000"/>
                  </a:outerShdw>
                </a:effectLst>
              </a:rPr>
              <a:t>Data </a:t>
            </a:r>
            <a:r>
              <a:rPr lang="en-US" b="1" dirty="0" err="1">
                <a:effectLst>
                  <a:outerShdw blurRad="38100" dist="38100" dir="2700000" algn="tl">
                    <a:srgbClr val="000000"/>
                  </a:outerShdw>
                </a:effectLst>
              </a:rPr>
              <a:t>dinyatakan</a:t>
            </a:r>
            <a:r>
              <a:rPr lang="en-US" b="1" dirty="0">
                <a:effectLst>
                  <a:outerShdw blurRad="38100" dist="38100" dir="2700000" algn="tl">
                    <a:srgbClr val="000000"/>
                  </a:outerShdw>
                </a:effectLst>
              </a:rPr>
              <a:t> </a:t>
            </a:r>
            <a:r>
              <a:rPr lang="en-US" b="1" dirty="0" err="1">
                <a:effectLst>
                  <a:outerShdw blurRad="38100" dist="38100" dir="2700000" algn="tl">
                    <a:srgbClr val="000000"/>
                  </a:outerShdw>
                </a:effectLst>
              </a:rPr>
              <a:t>dalam</a:t>
            </a:r>
            <a:r>
              <a:rPr lang="en-US" b="1" dirty="0">
                <a:effectLst>
                  <a:outerShdw blurRad="38100" dist="38100" dir="2700000" algn="tl">
                    <a:srgbClr val="000000"/>
                  </a:outerShdw>
                </a:effectLst>
              </a:rPr>
              <a:t> </a:t>
            </a:r>
            <a:r>
              <a:rPr lang="en-US" b="1" dirty="0" err="1">
                <a:effectLst>
                  <a:outerShdw blurRad="38100" dist="38100" dir="2700000" algn="tl">
                    <a:srgbClr val="000000"/>
                  </a:outerShdw>
                </a:effectLst>
              </a:rPr>
              <a:t>bentuk</a:t>
            </a:r>
            <a:r>
              <a:rPr lang="en-US" b="1" dirty="0">
                <a:effectLst>
                  <a:outerShdw blurRad="38100" dist="38100" dir="2700000" algn="tl">
                    <a:srgbClr val="000000"/>
                  </a:outerShdw>
                </a:effectLst>
              </a:rPr>
              <a:t> </a:t>
            </a:r>
            <a:r>
              <a:rPr lang="en-US" b="1" dirty="0" err="1">
                <a:effectLst>
                  <a:outerShdw blurRad="38100" dist="38100" dir="2700000" algn="tl">
                    <a:srgbClr val="000000"/>
                  </a:outerShdw>
                </a:effectLst>
              </a:rPr>
              <a:t>kata</a:t>
            </a:r>
            <a:r>
              <a:rPr lang="en-US" b="1" dirty="0">
                <a:effectLst>
                  <a:outerShdw blurRad="38100" dist="38100" dir="2700000" algn="tl">
                    <a:srgbClr val="000000"/>
                  </a:outerShdw>
                </a:effectLst>
              </a:rPr>
              <a:t>, </a:t>
            </a:r>
            <a:r>
              <a:rPr lang="en-US" b="1" dirty="0" err="1">
                <a:effectLst>
                  <a:outerShdw blurRad="38100" dist="38100" dir="2700000" algn="tl">
                    <a:srgbClr val="000000"/>
                  </a:outerShdw>
                </a:effectLst>
              </a:rPr>
              <a:t>kalimat</a:t>
            </a:r>
            <a:r>
              <a:rPr lang="en-US" b="1" dirty="0">
                <a:effectLst>
                  <a:outerShdw blurRad="38100" dist="38100" dir="2700000" algn="tl">
                    <a:srgbClr val="000000"/>
                  </a:outerShdw>
                </a:effectLst>
              </a:rPr>
              <a:t> </a:t>
            </a:r>
            <a:r>
              <a:rPr lang="en-US" b="1" dirty="0" err="1">
                <a:effectLst>
                  <a:outerShdw blurRad="38100" dist="38100" dir="2700000" algn="tl">
                    <a:srgbClr val="000000"/>
                  </a:outerShdw>
                </a:effectLst>
              </a:rPr>
              <a:t>atau</a:t>
            </a:r>
            <a:r>
              <a:rPr lang="en-US" b="1" dirty="0">
                <a:effectLst>
                  <a:outerShdw blurRad="38100" dist="38100" dir="2700000" algn="tl">
                    <a:srgbClr val="000000"/>
                  </a:outerShdw>
                </a:effectLst>
              </a:rPr>
              <a:t> </a:t>
            </a:r>
            <a:r>
              <a:rPr lang="en-US" b="1" dirty="0" err="1">
                <a:effectLst>
                  <a:outerShdw blurRad="38100" dist="38100" dir="2700000" algn="tl">
                    <a:srgbClr val="000000"/>
                  </a:outerShdw>
                </a:effectLst>
              </a:rPr>
              <a:t>gambar</a:t>
            </a:r>
            <a:endParaRPr lang="en-US" b="1" dirty="0">
              <a:effectLst>
                <a:outerShdw blurRad="38100" dist="38100" dir="2700000" algn="tl">
                  <a:srgbClr val="000000"/>
                </a:outerShdw>
              </a:effectLst>
            </a:endParaRPr>
          </a:p>
        </p:txBody>
      </p:sp>
    </p:spTree>
    <p:extLst>
      <p:ext uri="{BB962C8B-B14F-4D97-AF65-F5344CB8AC3E}">
        <p14:creationId xmlns:p14="http://schemas.microsoft.com/office/powerpoint/2010/main" xmlns="" val="407028830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a:xfrm>
            <a:off x="457200" y="1600200"/>
            <a:ext cx="8221552" cy="4873625"/>
          </a:xfrm>
        </p:spPr>
        <p:txBody>
          <a:bodyPr>
            <a:normAutofit/>
          </a:bodyPr>
          <a:lstStyle/>
          <a:p>
            <a:pPr eaLnBrk="1" hangingPunct="1"/>
            <a:r>
              <a:rPr lang="en-US" sz="3200" dirty="0" err="1" smtClean="0"/>
              <a:t>Dilakukan</a:t>
            </a:r>
            <a:r>
              <a:rPr lang="en-US" sz="3200" dirty="0" smtClean="0"/>
              <a:t> </a:t>
            </a:r>
            <a:r>
              <a:rPr lang="en-US" sz="3200" dirty="0" err="1" smtClean="0"/>
              <a:t>dengan</a:t>
            </a:r>
            <a:r>
              <a:rPr lang="en-US" sz="3200" dirty="0" smtClean="0"/>
              <a:t> </a:t>
            </a:r>
            <a:r>
              <a:rPr lang="en-US" sz="3200" dirty="0" err="1" smtClean="0"/>
              <a:t>melakukan</a:t>
            </a:r>
            <a:r>
              <a:rPr lang="en-US" sz="3200" dirty="0" smtClean="0"/>
              <a:t> </a:t>
            </a:r>
            <a:r>
              <a:rPr lang="en-US" sz="3200" dirty="0" err="1" smtClean="0"/>
              <a:t>desain</a:t>
            </a:r>
            <a:r>
              <a:rPr lang="en-US" sz="3200" dirty="0" smtClean="0"/>
              <a:t> </a:t>
            </a:r>
            <a:r>
              <a:rPr lang="en-US" sz="3200" dirty="0" err="1" smtClean="0"/>
              <a:t>penelitian</a:t>
            </a:r>
            <a:r>
              <a:rPr lang="en-US" sz="3200" dirty="0" smtClean="0"/>
              <a:t> </a:t>
            </a:r>
            <a:r>
              <a:rPr lang="en-US" sz="3200" dirty="0" err="1" smtClean="0"/>
              <a:t>survei</a:t>
            </a:r>
            <a:r>
              <a:rPr lang="en-US" sz="3200" dirty="0" smtClean="0"/>
              <a:t> yang </a:t>
            </a:r>
            <a:r>
              <a:rPr lang="en-US" sz="3200" dirty="0" err="1" smtClean="0"/>
              <a:t>sifatnya</a:t>
            </a:r>
            <a:r>
              <a:rPr lang="en-US" sz="3200" dirty="0" smtClean="0"/>
              <a:t> </a:t>
            </a:r>
            <a:r>
              <a:rPr lang="en-US" sz="3200" dirty="0" err="1" smtClean="0"/>
              <a:t>melakukan</a:t>
            </a:r>
            <a:r>
              <a:rPr lang="en-US" sz="3200" dirty="0" smtClean="0"/>
              <a:t> </a:t>
            </a:r>
            <a:r>
              <a:rPr lang="en-US" sz="3200" dirty="0" err="1" smtClean="0"/>
              <a:t>penjelajahan</a:t>
            </a:r>
            <a:r>
              <a:rPr lang="en-US" sz="3200" dirty="0" smtClean="0"/>
              <a:t> (</a:t>
            </a:r>
            <a:r>
              <a:rPr lang="en-US" sz="3200" dirty="0" err="1" smtClean="0"/>
              <a:t>eksploratoris</a:t>
            </a:r>
            <a:r>
              <a:rPr lang="en-US" sz="3200" dirty="0" smtClean="0"/>
              <a:t>).</a:t>
            </a:r>
          </a:p>
          <a:p>
            <a:pPr eaLnBrk="1" hangingPunct="1"/>
            <a:r>
              <a:rPr lang="en-US" sz="3200" dirty="0" err="1" smtClean="0"/>
              <a:t>Untuk</a:t>
            </a:r>
            <a:r>
              <a:rPr lang="en-US" sz="3200" dirty="0" smtClean="0"/>
              <a:t> </a:t>
            </a:r>
            <a:r>
              <a:rPr lang="en-US" sz="3200" dirty="0" err="1" smtClean="0"/>
              <a:t>mengungkapkan</a:t>
            </a:r>
            <a:r>
              <a:rPr lang="en-US" sz="3200" dirty="0" smtClean="0"/>
              <a:t> </a:t>
            </a:r>
            <a:r>
              <a:rPr lang="en-US" sz="3200" dirty="0" err="1" smtClean="0"/>
              <a:t>beberapa</a:t>
            </a:r>
            <a:r>
              <a:rPr lang="en-US" sz="3200" dirty="0" smtClean="0"/>
              <a:t> </a:t>
            </a:r>
            <a:r>
              <a:rPr lang="en-US" sz="3200" dirty="0" err="1" smtClean="0"/>
              <a:t>hal</a:t>
            </a:r>
            <a:r>
              <a:rPr lang="en-US" sz="3200" dirty="0" smtClean="0"/>
              <a:t> yang </a:t>
            </a:r>
            <a:r>
              <a:rPr lang="en-US" sz="3200" dirty="0" err="1" smtClean="0"/>
              <a:t>sebelumnya</a:t>
            </a:r>
            <a:r>
              <a:rPr lang="en-US" sz="3200" dirty="0" smtClean="0"/>
              <a:t> </a:t>
            </a:r>
            <a:r>
              <a:rPr lang="en-US" sz="3200" dirty="0" err="1" smtClean="0"/>
              <a:t>tidak</a:t>
            </a:r>
            <a:r>
              <a:rPr lang="en-US" sz="3200" dirty="0" smtClean="0"/>
              <a:t> </a:t>
            </a:r>
            <a:r>
              <a:rPr lang="en-US" sz="3200" dirty="0" err="1" smtClean="0"/>
              <a:t>terpikirkan</a:t>
            </a:r>
            <a:r>
              <a:rPr lang="en-US" sz="3200" dirty="0" smtClean="0"/>
              <a:t> </a:t>
            </a:r>
            <a:r>
              <a:rPr lang="en-US" sz="3200" dirty="0" err="1" smtClean="0"/>
              <a:t>oleh</a:t>
            </a:r>
            <a:r>
              <a:rPr lang="en-US" sz="3200" dirty="0" smtClean="0"/>
              <a:t> </a:t>
            </a:r>
            <a:r>
              <a:rPr lang="en-US" sz="3200" dirty="0" err="1" smtClean="0"/>
              <a:t>peneliti</a:t>
            </a:r>
            <a:r>
              <a:rPr lang="en-US" sz="3200" dirty="0" smtClean="0"/>
              <a:t>.</a:t>
            </a:r>
          </a:p>
          <a:p>
            <a:pPr eaLnBrk="1" hangingPunct="1"/>
            <a:r>
              <a:rPr lang="en-US" sz="3200" dirty="0" err="1" smtClean="0"/>
              <a:t>Memberikan</a:t>
            </a:r>
            <a:r>
              <a:rPr lang="en-US" sz="3200" dirty="0" smtClean="0"/>
              <a:t> </a:t>
            </a:r>
            <a:r>
              <a:rPr lang="en-US" sz="3200" dirty="0" err="1" smtClean="0"/>
              <a:t>pembenaran</a:t>
            </a:r>
            <a:r>
              <a:rPr lang="en-US" sz="3200" dirty="0" smtClean="0"/>
              <a:t> </a:t>
            </a:r>
            <a:r>
              <a:rPr lang="en-US" sz="3200" dirty="0" err="1" smtClean="0"/>
              <a:t>berdasarkan</a:t>
            </a:r>
            <a:r>
              <a:rPr lang="en-US" sz="3200" dirty="0" smtClean="0"/>
              <a:t> </a:t>
            </a:r>
            <a:r>
              <a:rPr lang="en-US" sz="3200" dirty="0" err="1" smtClean="0"/>
              <a:t>rumusan</a:t>
            </a:r>
            <a:r>
              <a:rPr lang="en-US" sz="3200" dirty="0" smtClean="0"/>
              <a:t> </a:t>
            </a:r>
            <a:r>
              <a:rPr lang="en-US" sz="3200" dirty="0" err="1" smtClean="0"/>
              <a:t>angka</a:t>
            </a:r>
            <a:r>
              <a:rPr lang="en-US" sz="3200" dirty="0" smtClean="0"/>
              <a:t> yang </a:t>
            </a:r>
            <a:r>
              <a:rPr lang="en-US" sz="3200" dirty="0" err="1" smtClean="0"/>
              <a:t>mewakili</a:t>
            </a:r>
            <a:r>
              <a:rPr lang="en-US" sz="3200" dirty="0" smtClean="0"/>
              <a:t> </a:t>
            </a:r>
            <a:r>
              <a:rPr lang="en-US" sz="3200" dirty="0" err="1" smtClean="0"/>
              <a:t>obyek</a:t>
            </a:r>
            <a:r>
              <a:rPr lang="en-US" sz="3200" dirty="0" smtClean="0"/>
              <a:t> </a:t>
            </a:r>
            <a:r>
              <a:rPr lang="en-US" sz="3200" dirty="0" err="1" smtClean="0"/>
              <a:t>penelitian</a:t>
            </a:r>
            <a:r>
              <a:rPr lang="en-US" sz="3200" dirty="0" smtClean="0"/>
              <a:t>.</a:t>
            </a:r>
          </a:p>
        </p:txBody>
      </p:sp>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PENGGUNAAN DATA PENELITIAN LAPANGAN </a:t>
            </a:r>
            <a:endParaRPr lang="en-US" dirty="0"/>
          </a:p>
        </p:txBody>
      </p:sp>
    </p:spTree>
    <p:extLst>
      <p:ext uri="{BB962C8B-B14F-4D97-AF65-F5344CB8AC3E}">
        <p14:creationId xmlns:p14="http://schemas.microsoft.com/office/powerpoint/2010/main" xmlns="" val="1750262305"/>
      </p:ext>
    </p:extLst>
  </p:cSld>
  <p:clrMapOvr>
    <a:masterClrMapping/>
  </p:clrMapOvr>
  <p:transition>
    <p:wheel spokes="2"/>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WordArt 4"/>
          <p:cNvSpPr>
            <a:spLocks noChangeArrowheads="1" noChangeShapeType="1" noTextEdit="1"/>
          </p:cNvSpPr>
          <p:nvPr/>
        </p:nvSpPr>
        <p:spPr bwMode="auto">
          <a:xfrm>
            <a:off x="1066800" y="152400"/>
            <a:ext cx="5410200" cy="495300"/>
          </a:xfrm>
          <a:prstGeom prst="rect">
            <a:avLst/>
          </a:prstGeom>
        </p:spPr>
        <p:txBody>
          <a:bodyPr wrap="none" fromWordArt="1">
            <a:prstTxWarp prst="textPlain">
              <a:avLst>
                <a:gd name="adj" fmla="val 50000"/>
              </a:avLst>
            </a:prstTxWarp>
          </a:bodyPr>
          <a:lstStyle/>
          <a:p>
            <a:pPr algn="ctr"/>
            <a:r>
              <a:rPr lang="en-US" sz="2800" kern="10">
                <a:ln w="9525">
                  <a:solidFill>
                    <a:srgbClr val="000000"/>
                  </a:solidFill>
                  <a:round/>
                  <a:headEnd/>
                  <a:tailEnd/>
                </a:ln>
                <a:solidFill>
                  <a:srgbClr val="FFFFFF"/>
                </a:solidFill>
                <a:effectLst>
                  <a:outerShdw blurRad="63500" dist="38099" dir="2700000" algn="ctr" rotWithShape="0">
                    <a:srgbClr val="000000">
                      <a:alpha val="74998"/>
                    </a:srgbClr>
                  </a:outerShdw>
                </a:effectLst>
                <a:latin typeface="Arial Black"/>
                <a:ea typeface="Arial Black"/>
                <a:cs typeface="Arial Black"/>
              </a:rPr>
              <a:t>FLOW MODEL OF ANALYSIS</a:t>
            </a:r>
          </a:p>
        </p:txBody>
      </p:sp>
      <p:sp>
        <p:nvSpPr>
          <p:cNvPr id="27651" name="Text Box 5"/>
          <p:cNvSpPr txBox="1">
            <a:spLocks noChangeArrowheads="1"/>
          </p:cNvSpPr>
          <p:nvPr/>
        </p:nvSpPr>
        <p:spPr bwMode="auto">
          <a:xfrm>
            <a:off x="2057400" y="1066800"/>
            <a:ext cx="44958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sz="2800" b="1" i="0"/>
              <a:t>Masa Pengumpulan Data</a:t>
            </a:r>
          </a:p>
        </p:txBody>
      </p:sp>
      <p:sp>
        <p:nvSpPr>
          <p:cNvPr id="27652" name="Text Box 6"/>
          <p:cNvSpPr txBox="1">
            <a:spLocks noChangeArrowheads="1"/>
          </p:cNvSpPr>
          <p:nvPr/>
        </p:nvSpPr>
        <p:spPr bwMode="auto">
          <a:xfrm>
            <a:off x="1676400" y="1676400"/>
            <a:ext cx="4343400" cy="528638"/>
          </a:xfrm>
          <a:prstGeom prst="rect">
            <a:avLst/>
          </a:prstGeom>
          <a:solidFill>
            <a:schemeClr val="bg2"/>
          </a:solidFill>
          <a:ln w="9525">
            <a:solidFill>
              <a:schemeClr val="tx1"/>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sz="2800" b="1" i="0"/>
              <a:t>Reduksi Data</a:t>
            </a:r>
          </a:p>
        </p:txBody>
      </p:sp>
      <p:sp>
        <p:nvSpPr>
          <p:cNvPr id="27653" name="Line 7"/>
          <p:cNvSpPr>
            <a:spLocks noChangeShapeType="1"/>
          </p:cNvSpPr>
          <p:nvPr/>
        </p:nvSpPr>
        <p:spPr bwMode="auto">
          <a:xfrm flipH="1">
            <a:off x="0" y="2133600"/>
            <a:ext cx="1676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27654" name="Text Box 8"/>
          <p:cNvSpPr txBox="1">
            <a:spLocks noChangeArrowheads="1"/>
          </p:cNvSpPr>
          <p:nvPr/>
        </p:nvSpPr>
        <p:spPr bwMode="auto">
          <a:xfrm>
            <a:off x="0" y="2133600"/>
            <a:ext cx="1676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Antisipasi</a:t>
            </a:r>
          </a:p>
        </p:txBody>
      </p:sp>
      <p:sp>
        <p:nvSpPr>
          <p:cNvPr id="27655" name="Rectangle 9"/>
          <p:cNvSpPr>
            <a:spLocks noChangeArrowheads="1"/>
          </p:cNvSpPr>
          <p:nvPr/>
        </p:nvSpPr>
        <p:spPr bwMode="auto">
          <a:xfrm>
            <a:off x="1676400" y="2133600"/>
            <a:ext cx="4343400" cy="1295400"/>
          </a:xfrm>
          <a:prstGeom prst="rect">
            <a:avLst/>
          </a:prstGeom>
          <a:solidFill>
            <a:srgbClr val="FF9933"/>
          </a:solidFill>
          <a:ln w="9525">
            <a:solidFill>
              <a:schemeClr val="tx1"/>
            </a:solidFill>
            <a:miter lim="800000"/>
            <a:headEnd/>
            <a:tailEnd/>
          </a:ln>
        </p:spPr>
        <p:txBody>
          <a:bodyPr wrap="none" anchor="ctr"/>
          <a:lstStyle/>
          <a:p>
            <a:pPr algn="ctr"/>
            <a:endParaRPr lang="en-US" b="1"/>
          </a:p>
        </p:txBody>
      </p:sp>
      <p:sp>
        <p:nvSpPr>
          <p:cNvPr id="27656" name="Text Box 10"/>
          <p:cNvSpPr txBox="1">
            <a:spLocks noChangeArrowheads="1"/>
          </p:cNvSpPr>
          <p:nvPr/>
        </p:nvSpPr>
        <p:spPr bwMode="auto">
          <a:xfrm>
            <a:off x="1676400" y="2133600"/>
            <a:ext cx="1600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solidFill>
                  <a:srgbClr val="000099"/>
                </a:solidFill>
              </a:rPr>
              <a:t>Selama</a:t>
            </a:r>
          </a:p>
        </p:txBody>
      </p:sp>
      <p:sp>
        <p:nvSpPr>
          <p:cNvPr id="27657" name="Text Box 11"/>
          <p:cNvSpPr txBox="1">
            <a:spLocks noChangeArrowheads="1"/>
          </p:cNvSpPr>
          <p:nvPr/>
        </p:nvSpPr>
        <p:spPr bwMode="auto">
          <a:xfrm>
            <a:off x="5105400" y="2133600"/>
            <a:ext cx="1219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solidFill>
                  <a:schemeClr val="bg2"/>
                </a:solidFill>
              </a:rPr>
              <a:t>Pasca</a:t>
            </a:r>
          </a:p>
        </p:txBody>
      </p:sp>
      <p:sp>
        <p:nvSpPr>
          <p:cNvPr id="27658" name="Text Box 12"/>
          <p:cNvSpPr txBox="1">
            <a:spLocks noChangeArrowheads="1"/>
          </p:cNvSpPr>
          <p:nvPr/>
        </p:nvSpPr>
        <p:spPr bwMode="auto">
          <a:xfrm>
            <a:off x="2971800" y="2895600"/>
            <a:ext cx="22098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sz="2800" b="1" i="0">
                <a:solidFill>
                  <a:schemeClr val="bg2"/>
                </a:solidFill>
              </a:rPr>
              <a:t>Sajian Data</a:t>
            </a:r>
          </a:p>
        </p:txBody>
      </p:sp>
      <p:sp>
        <p:nvSpPr>
          <p:cNvPr id="27659" name="Rectangle 13"/>
          <p:cNvSpPr>
            <a:spLocks noChangeArrowheads="1"/>
          </p:cNvSpPr>
          <p:nvPr/>
        </p:nvSpPr>
        <p:spPr bwMode="auto">
          <a:xfrm>
            <a:off x="1676400" y="3429000"/>
            <a:ext cx="4343400" cy="1295400"/>
          </a:xfrm>
          <a:prstGeom prst="rect">
            <a:avLst/>
          </a:prstGeom>
          <a:solidFill>
            <a:srgbClr val="FFFF99"/>
          </a:solidFill>
          <a:ln w="9525">
            <a:solidFill>
              <a:schemeClr val="tx1"/>
            </a:solidFill>
            <a:miter lim="800000"/>
            <a:headEnd/>
            <a:tailEnd/>
          </a:ln>
        </p:spPr>
        <p:txBody>
          <a:bodyPr wrap="none" anchor="ctr"/>
          <a:lstStyle/>
          <a:p>
            <a:pPr algn="ctr"/>
            <a:endParaRPr lang="en-US" b="1"/>
          </a:p>
        </p:txBody>
      </p:sp>
      <p:sp>
        <p:nvSpPr>
          <p:cNvPr id="27660" name="Text Box 14"/>
          <p:cNvSpPr txBox="1">
            <a:spLocks noChangeArrowheads="1"/>
          </p:cNvSpPr>
          <p:nvPr/>
        </p:nvSpPr>
        <p:spPr bwMode="auto">
          <a:xfrm>
            <a:off x="1676400" y="3429000"/>
            <a:ext cx="1600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solidFill>
                  <a:srgbClr val="000099"/>
                </a:solidFill>
              </a:rPr>
              <a:t>Selama</a:t>
            </a:r>
          </a:p>
        </p:txBody>
      </p:sp>
      <p:sp>
        <p:nvSpPr>
          <p:cNvPr id="27661" name="Text Box 15"/>
          <p:cNvSpPr txBox="1">
            <a:spLocks noChangeArrowheads="1"/>
          </p:cNvSpPr>
          <p:nvPr/>
        </p:nvSpPr>
        <p:spPr bwMode="auto">
          <a:xfrm>
            <a:off x="5105400" y="3429000"/>
            <a:ext cx="1219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solidFill>
                  <a:schemeClr val="bg2"/>
                </a:solidFill>
              </a:rPr>
              <a:t>Pasca</a:t>
            </a:r>
          </a:p>
        </p:txBody>
      </p:sp>
      <p:sp>
        <p:nvSpPr>
          <p:cNvPr id="27662" name="Text Box 16"/>
          <p:cNvSpPr txBox="1">
            <a:spLocks noChangeArrowheads="1"/>
          </p:cNvSpPr>
          <p:nvPr/>
        </p:nvSpPr>
        <p:spPr bwMode="auto">
          <a:xfrm>
            <a:off x="2971800" y="4191000"/>
            <a:ext cx="22098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sz="2800" b="1" i="0">
                <a:solidFill>
                  <a:schemeClr val="bg2"/>
                </a:solidFill>
              </a:rPr>
              <a:t>Verifikasi</a:t>
            </a:r>
          </a:p>
        </p:txBody>
      </p:sp>
      <p:sp>
        <p:nvSpPr>
          <p:cNvPr id="27663" name="Text Box 17"/>
          <p:cNvSpPr txBox="1">
            <a:spLocks noChangeArrowheads="1"/>
          </p:cNvSpPr>
          <p:nvPr/>
        </p:nvSpPr>
        <p:spPr bwMode="auto">
          <a:xfrm>
            <a:off x="1676400" y="4724400"/>
            <a:ext cx="1600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Selama</a:t>
            </a:r>
          </a:p>
        </p:txBody>
      </p:sp>
      <p:sp>
        <p:nvSpPr>
          <p:cNvPr id="27664" name="Text Box 18"/>
          <p:cNvSpPr txBox="1">
            <a:spLocks noChangeArrowheads="1"/>
          </p:cNvSpPr>
          <p:nvPr/>
        </p:nvSpPr>
        <p:spPr bwMode="auto">
          <a:xfrm>
            <a:off x="5105400" y="4724400"/>
            <a:ext cx="1219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Pasca</a:t>
            </a:r>
          </a:p>
        </p:txBody>
      </p:sp>
      <p:sp>
        <p:nvSpPr>
          <p:cNvPr id="27665" name="AutoShape 19"/>
          <p:cNvSpPr>
            <a:spLocks/>
          </p:cNvSpPr>
          <p:nvPr/>
        </p:nvSpPr>
        <p:spPr bwMode="auto">
          <a:xfrm>
            <a:off x="6096000" y="1676400"/>
            <a:ext cx="381000" cy="3048000"/>
          </a:xfrm>
          <a:prstGeom prst="rightBracket">
            <a:avLst>
              <a:gd name="adj" fmla="val 66667"/>
            </a:avLst>
          </a:prstGeom>
          <a:noFill/>
          <a:ln w="762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7666" name="Text Box 20"/>
          <p:cNvSpPr txBox="1">
            <a:spLocks noChangeArrowheads="1"/>
          </p:cNvSpPr>
          <p:nvPr/>
        </p:nvSpPr>
        <p:spPr bwMode="auto">
          <a:xfrm>
            <a:off x="6553200" y="2971800"/>
            <a:ext cx="21336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b="1" i="0"/>
              <a:t>= ANALISIS</a:t>
            </a:r>
          </a:p>
        </p:txBody>
      </p:sp>
    </p:spTree>
    <p:extLst>
      <p:ext uri="{BB962C8B-B14F-4D97-AF65-F5344CB8AC3E}">
        <p14:creationId xmlns:p14="http://schemas.microsoft.com/office/powerpoint/2010/main" xmlns="" val="39928698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WordArt 4"/>
          <p:cNvSpPr>
            <a:spLocks noChangeArrowheads="1" noChangeShapeType="1" noTextEdit="1"/>
          </p:cNvSpPr>
          <p:nvPr/>
        </p:nvSpPr>
        <p:spPr bwMode="auto">
          <a:xfrm>
            <a:off x="838200" y="381000"/>
            <a:ext cx="7267575" cy="63817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effectLst>
                  <a:outerShdw blurRad="63500" dist="38099" dir="2700000" algn="ctr" rotWithShape="0">
                    <a:srgbClr val="000000">
                      <a:alpha val="74998"/>
                    </a:srgbClr>
                  </a:outerShdw>
                </a:effectLst>
                <a:latin typeface="Arial Black"/>
                <a:ea typeface="Arial Black"/>
                <a:cs typeface="Arial Black"/>
              </a:rPr>
              <a:t>Interactive Model of Analysis</a:t>
            </a:r>
          </a:p>
        </p:txBody>
      </p:sp>
      <p:sp>
        <p:nvSpPr>
          <p:cNvPr id="28675" name="Text Box 5"/>
          <p:cNvSpPr txBox="1">
            <a:spLocks noChangeArrowheads="1"/>
          </p:cNvSpPr>
          <p:nvPr/>
        </p:nvSpPr>
        <p:spPr bwMode="auto">
          <a:xfrm>
            <a:off x="3429000" y="1524000"/>
            <a:ext cx="3200400" cy="576263"/>
          </a:xfrm>
          <a:prstGeom prst="rect">
            <a:avLst/>
          </a:prstGeom>
          <a:solidFill>
            <a:srgbClr val="FFFF99"/>
          </a:solidFill>
          <a:ln w="57150">
            <a:solidFill>
              <a:schemeClr val="tx1"/>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sz="2800" b="1" i="0">
                <a:solidFill>
                  <a:schemeClr val="bg2"/>
                </a:solidFill>
              </a:rPr>
              <a:t>Pengumpulan Data</a:t>
            </a:r>
          </a:p>
        </p:txBody>
      </p:sp>
      <p:sp>
        <p:nvSpPr>
          <p:cNvPr id="28676" name="Text Box 6"/>
          <p:cNvSpPr txBox="1">
            <a:spLocks noChangeArrowheads="1"/>
          </p:cNvSpPr>
          <p:nvPr/>
        </p:nvSpPr>
        <p:spPr bwMode="auto">
          <a:xfrm>
            <a:off x="3886200" y="4300538"/>
            <a:ext cx="2438400" cy="576262"/>
          </a:xfrm>
          <a:prstGeom prst="rect">
            <a:avLst/>
          </a:prstGeom>
          <a:solidFill>
            <a:schemeClr val="bg1"/>
          </a:solidFill>
          <a:ln w="57150">
            <a:solidFill>
              <a:schemeClr val="tx1"/>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sz="2800" b="1" i="0"/>
              <a:t>Verifikasi</a:t>
            </a:r>
          </a:p>
        </p:txBody>
      </p:sp>
      <p:sp>
        <p:nvSpPr>
          <p:cNvPr id="28677" name="Text Box 7"/>
          <p:cNvSpPr txBox="1">
            <a:spLocks noChangeArrowheads="1"/>
          </p:cNvSpPr>
          <p:nvPr/>
        </p:nvSpPr>
        <p:spPr bwMode="auto">
          <a:xfrm>
            <a:off x="6477000" y="2895600"/>
            <a:ext cx="2438400" cy="576263"/>
          </a:xfrm>
          <a:prstGeom prst="rect">
            <a:avLst/>
          </a:prstGeom>
          <a:solidFill>
            <a:srgbClr val="336600"/>
          </a:solidFill>
          <a:ln w="57150">
            <a:solidFill>
              <a:schemeClr val="tx1"/>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sz="2800" b="1" i="0"/>
              <a:t>Sajian Data</a:t>
            </a:r>
          </a:p>
        </p:txBody>
      </p:sp>
      <p:sp>
        <p:nvSpPr>
          <p:cNvPr id="28678" name="Text Box 8"/>
          <p:cNvSpPr txBox="1">
            <a:spLocks noChangeArrowheads="1"/>
          </p:cNvSpPr>
          <p:nvPr/>
        </p:nvSpPr>
        <p:spPr bwMode="auto">
          <a:xfrm>
            <a:off x="1219200" y="2895600"/>
            <a:ext cx="2438400" cy="576263"/>
          </a:xfrm>
          <a:prstGeom prst="rect">
            <a:avLst/>
          </a:prstGeom>
          <a:solidFill>
            <a:schemeClr val="bg2"/>
          </a:solidFill>
          <a:ln w="57150">
            <a:solidFill>
              <a:schemeClr val="tx1"/>
            </a:solidFill>
            <a:miter lim="800000"/>
            <a:headEnd/>
            <a:tailEnd/>
          </a:ln>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algn="ctr" eaLnBrk="1" hangingPunct="1">
              <a:spcBef>
                <a:spcPct val="50000"/>
              </a:spcBef>
            </a:pPr>
            <a:r>
              <a:rPr lang="en-US" sz="2800" b="1" i="0"/>
              <a:t>Reduksi Data</a:t>
            </a:r>
          </a:p>
        </p:txBody>
      </p:sp>
      <p:sp>
        <p:nvSpPr>
          <p:cNvPr id="28679" name="Line 9"/>
          <p:cNvSpPr>
            <a:spLocks noChangeShapeType="1"/>
          </p:cNvSpPr>
          <p:nvPr/>
        </p:nvSpPr>
        <p:spPr bwMode="auto">
          <a:xfrm>
            <a:off x="6629400" y="1828800"/>
            <a:ext cx="990600" cy="0"/>
          </a:xfrm>
          <a:prstGeom prst="line">
            <a:avLst/>
          </a:prstGeom>
          <a:noFill/>
          <a:ln w="76200">
            <a:solidFill>
              <a:schemeClr val="tx1"/>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28680" name="Line 10"/>
          <p:cNvSpPr>
            <a:spLocks noChangeShapeType="1"/>
          </p:cNvSpPr>
          <p:nvPr/>
        </p:nvSpPr>
        <p:spPr bwMode="auto">
          <a:xfrm>
            <a:off x="7620000" y="1828800"/>
            <a:ext cx="0" cy="99060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8681" name="Line 11"/>
          <p:cNvSpPr>
            <a:spLocks noChangeShapeType="1"/>
          </p:cNvSpPr>
          <p:nvPr/>
        </p:nvSpPr>
        <p:spPr bwMode="auto">
          <a:xfrm flipV="1">
            <a:off x="7620000" y="3505200"/>
            <a:ext cx="0" cy="1143000"/>
          </a:xfrm>
          <a:prstGeom prst="line">
            <a:avLst/>
          </a:prstGeom>
          <a:noFill/>
          <a:ln w="76200">
            <a:solidFill>
              <a:schemeClr val="folHlink"/>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8682" name="Line 12"/>
          <p:cNvSpPr>
            <a:spLocks noChangeShapeType="1"/>
          </p:cNvSpPr>
          <p:nvPr/>
        </p:nvSpPr>
        <p:spPr bwMode="auto">
          <a:xfrm flipH="1">
            <a:off x="6400800" y="4648200"/>
            <a:ext cx="1219200" cy="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8683" name="Line 13"/>
          <p:cNvSpPr>
            <a:spLocks noChangeShapeType="1"/>
          </p:cNvSpPr>
          <p:nvPr/>
        </p:nvSpPr>
        <p:spPr bwMode="auto">
          <a:xfrm flipV="1">
            <a:off x="2362200" y="3505200"/>
            <a:ext cx="0" cy="1066800"/>
          </a:xfrm>
          <a:prstGeom prst="line">
            <a:avLst/>
          </a:prstGeom>
          <a:noFill/>
          <a:ln w="76200">
            <a:solidFill>
              <a:schemeClr val="folHlink"/>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8684" name="Line 14"/>
          <p:cNvSpPr>
            <a:spLocks noChangeShapeType="1"/>
          </p:cNvSpPr>
          <p:nvPr/>
        </p:nvSpPr>
        <p:spPr bwMode="auto">
          <a:xfrm>
            <a:off x="2362200" y="4572000"/>
            <a:ext cx="1447800" cy="0"/>
          </a:xfrm>
          <a:prstGeom prst="line">
            <a:avLst/>
          </a:prstGeom>
          <a:noFill/>
          <a:ln w="76200">
            <a:solidFill>
              <a:schemeClr val="folHlink"/>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8685" name="Line 15"/>
          <p:cNvSpPr>
            <a:spLocks noChangeShapeType="1"/>
          </p:cNvSpPr>
          <p:nvPr/>
        </p:nvSpPr>
        <p:spPr bwMode="auto">
          <a:xfrm flipH="1">
            <a:off x="2362200" y="1828800"/>
            <a:ext cx="1066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28686" name="Line 16"/>
          <p:cNvSpPr>
            <a:spLocks noChangeShapeType="1"/>
          </p:cNvSpPr>
          <p:nvPr/>
        </p:nvSpPr>
        <p:spPr bwMode="auto">
          <a:xfrm>
            <a:off x="2362200" y="1828800"/>
            <a:ext cx="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8687" name="Line 17"/>
          <p:cNvSpPr>
            <a:spLocks noChangeShapeType="1"/>
          </p:cNvSpPr>
          <p:nvPr/>
        </p:nvSpPr>
        <p:spPr bwMode="auto">
          <a:xfrm flipH="1">
            <a:off x="762000" y="4724400"/>
            <a:ext cx="3048000" cy="0"/>
          </a:xfrm>
          <a:prstGeom prst="line">
            <a:avLst/>
          </a:prstGeom>
          <a:noFill/>
          <a:ln w="76200">
            <a:solidFill>
              <a:schemeClr val="tx1"/>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28688" name="Line 18"/>
          <p:cNvSpPr>
            <a:spLocks noChangeShapeType="1"/>
          </p:cNvSpPr>
          <p:nvPr/>
        </p:nvSpPr>
        <p:spPr bwMode="auto">
          <a:xfrm flipV="1">
            <a:off x="762000" y="1676400"/>
            <a:ext cx="0" cy="3048000"/>
          </a:xfrm>
          <a:prstGeom prst="line">
            <a:avLst/>
          </a:prstGeom>
          <a:noFill/>
          <a:ln w="76200">
            <a:solidFill>
              <a:schemeClr val="tx1"/>
            </a:solidFill>
            <a:round/>
            <a:headEnd/>
            <a:tailEnd/>
          </a:ln>
          <a:extLst>
            <a:ext uri="{909E8E84-426E-40dd-AFC4-6F175D3DCCD1}">
              <a14:hiddenFill xmlns:a14="http://schemas.microsoft.com/office/drawing/2010/main" xmlns="">
                <a:noFill/>
              </a14:hiddenFill>
            </a:ext>
          </a:extLst>
        </p:spPr>
        <p:txBody>
          <a:bodyPr wrap="none"/>
          <a:lstStyle/>
          <a:p>
            <a:endParaRPr lang="en-US"/>
          </a:p>
        </p:txBody>
      </p:sp>
      <p:sp>
        <p:nvSpPr>
          <p:cNvPr id="28689" name="Line 19"/>
          <p:cNvSpPr>
            <a:spLocks noChangeShapeType="1"/>
          </p:cNvSpPr>
          <p:nvPr/>
        </p:nvSpPr>
        <p:spPr bwMode="auto">
          <a:xfrm>
            <a:off x="762000" y="1676400"/>
            <a:ext cx="2590800" cy="0"/>
          </a:xfrm>
          <a:prstGeom prst="line">
            <a:avLst/>
          </a:prstGeom>
          <a:noFill/>
          <a:ln w="762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8690" name="Line 20"/>
          <p:cNvSpPr>
            <a:spLocks noChangeShapeType="1"/>
          </p:cNvSpPr>
          <p:nvPr/>
        </p:nvSpPr>
        <p:spPr bwMode="auto">
          <a:xfrm>
            <a:off x="3886200" y="3200400"/>
            <a:ext cx="24384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8691" name="Text Box 21"/>
          <p:cNvSpPr txBox="1">
            <a:spLocks noChangeArrowheads="1"/>
          </p:cNvSpPr>
          <p:nvPr/>
        </p:nvSpPr>
        <p:spPr bwMode="auto">
          <a:xfrm>
            <a:off x="685800" y="5257800"/>
            <a:ext cx="8001000" cy="946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i="1">
                <a:solidFill>
                  <a:schemeClr val="tx1"/>
                </a:solidFill>
                <a:latin typeface="Times New Roman" charset="0"/>
                <a:ea typeface="ＭＳ Ｐゴシック" charset="0"/>
              </a:defRPr>
            </a:lvl1pPr>
            <a:lvl2pPr marL="742950" indent="-285750" eaLnBrk="0" hangingPunct="0">
              <a:defRPr sz="2400" i="1">
                <a:solidFill>
                  <a:schemeClr val="tx1"/>
                </a:solidFill>
                <a:latin typeface="Times New Roman" charset="0"/>
                <a:ea typeface="ＭＳ Ｐゴシック" charset="0"/>
              </a:defRPr>
            </a:lvl2pPr>
            <a:lvl3pPr marL="1143000" indent="-228600" eaLnBrk="0" hangingPunct="0">
              <a:defRPr sz="2400" i="1">
                <a:solidFill>
                  <a:schemeClr val="tx1"/>
                </a:solidFill>
                <a:latin typeface="Times New Roman" charset="0"/>
                <a:ea typeface="ＭＳ Ｐゴシック" charset="0"/>
              </a:defRPr>
            </a:lvl3pPr>
            <a:lvl4pPr marL="1600200" indent="-228600" eaLnBrk="0" hangingPunct="0">
              <a:defRPr sz="2400" i="1">
                <a:solidFill>
                  <a:schemeClr val="tx1"/>
                </a:solidFill>
                <a:latin typeface="Times New Roman" charset="0"/>
                <a:ea typeface="ＭＳ Ｐゴシック" charset="0"/>
              </a:defRPr>
            </a:lvl4pPr>
            <a:lvl5pPr marL="2057400" indent="-228600" eaLnBrk="0" hangingPunct="0">
              <a:defRPr sz="2400" i="1">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i="1">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i="1">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i="1">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i="1">
                <a:solidFill>
                  <a:schemeClr val="tx1"/>
                </a:solidFill>
                <a:latin typeface="Times New Roman" charset="0"/>
                <a:ea typeface="ＭＳ Ｐゴシック" charset="0"/>
              </a:defRPr>
            </a:lvl9pPr>
          </a:lstStyle>
          <a:p>
            <a:pPr eaLnBrk="1" hangingPunct="1">
              <a:spcBef>
                <a:spcPct val="50000"/>
              </a:spcBef>
            </a:pPr>
            <a:r>
              <a:rPr lang="en-US" sz="2800" b="1" i="0"/>
              <a:t>Upaya berlanjut, berulang, terus menerus pd saat sebelum, sesudah, pasca</a:t>
            </a:r>
          </a:p>
        </p:txBody>
      </p:sp>
    </p:spTree>
    <p:extLst>
      <p:ext uri="{BB962C8B-B14F-4D97-AF65-F5344CB8AC3E}">
        <p14:creationId xmlns:p14="http://schemas.microsoft.com/office/powerpoint/2010/main" xmlns="" val="192816189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Text Box 2"/>
          <p:cNvSpPr txBox="1">
            <a:spLocks noChangeArrowheads="1"/>
          </p:cNvSpPr>
          <p:nvPr/>
        </p:nvSpPr>
        <p:spPr bwMode="auto">
          <a:xfrm>
            <a:off x="736600" y="6146800"/>
            <a:ext cx="1689100"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sz="3600" dirty="0">
                <a:cs typeface="Arial" charset="0"/>
              </a:rPr>
              <a:t>Event </a:t>
            </a:r>
          </a:p>
        </p:txBody>
      </p:sp>
      <p:sp>
        <p:nvSpPr>
          <p:cNvPr id="95235" name="Text Box 3"/>
          <p:cNvSpPr txBox="1">
            <a:spLocks noChangeArrowheads="1"/>
          </p:cNvSpPr>
          <p:nvPr/>
        </p:nvSpPr>
        <p:spPr bwMode="auto">
          <a:xfrm>
            <a:off x="1562100" y="5448300"/>
            <a:ext cx="157480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endParaRPr lang="en-US" sz="2000">
              <a:cs typeface="Arial" charset="0"/>
            </a:endParaRPr>
          </a:p>
        </p:txBody>
      </p:sp>
      <p:sp>
        <p:nvSpPr>
          <p:cNvPr id="95236" name="Text Box 4"/>
          <p:cNvSpPr txBox="1">
            <a:spLocks noChangeArrowheads="1"/>
          </p:cNvSpPr>
          <p:nvPr/>
        </p:nvSpPr>
        <p:spPr bwMode="auto">
          <a:xfrm>
            <a:off x="1727200" y="5257800"/>
            <a:ext cx="4235032"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pPr>
            <a:r>
              <a:rPr lang="en-US" sz="2400" dirty="0">
                <a:cs typeface="Arial" charset="0"/>
              </a:rPr>
              <a:t>Symbol</a:t>
            </a:r>
            <a:r>
              <a:rPr lang="en-US" sz="2000" dirty="0">
                <a:cs typeface="Arial" charset="0"/>
              </a:rPr>
              <a:t> (representation of event)</a:t>
            </a:r>
          </a:p>
        </p:txBody>
      </p:sp>
      <p:sp>
        <p:nvSpPr>
          <p:cNvPr id="95237" name="Text Box 5"/>
          <p:cNvSpPr txBox="1">
            <a:spLocks noChangeArrowheads="1"/>
          </p:cNvSpPr>
          <p:nvPr/>
        </p:nvSpPr>
        <p:spPr bwMode="auto">
          <a:xfrm>
            <a:off x="2362200" y="4419600"/>
            <a:ext cx="38735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pPr>
            <a:r>
              <a:rPr lang="en-US" sz="2400" dirty="0">
                <a:cs typeface="Arial" charset="0"/>
              </a:rPr>
              <a:t>Rules and Formulations </a:t>
            </a:r>
          </a:p>
        </p:txBody>
      </p:sp>
      <p:sp>
        <p:nvSpPr>
          <p:cNvPr id="95238" name="Text Box 6"/>
          <p:cNvSpPr txBox="1">
            <a:spLocks noChangeArrowheads="1"/>
          </p:cNvSpPr>
          <p:nvPr/>
        </p:nvSpPr>
        <p:spPr bwMode="auto">
          <a:xfrm>
            <a:off x="3810000" y="3810000"/>
            <a:ext cx="142240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sz="2000" b="1" dirty="0">
                <a:cs typeface="Arial" charset="0"/>
              </a:rPr>
              <a:t>DATA</a:t>
            </a:r>
          </a:p>
        </p:txBody>
      </p:sp>
      <p:sp>
        <p:nvSpPr>
          <p:cNvPr id="95239" name="Text Box 7"/>
          <p:cNvSpPr txBox="1">
            <a:spLocks noChangeArrowheads="1"/>
          </p:cNvSpPr>
          <p:nvPr/>
        </p:nvSpPr>
        <p:spPr bwMode="auto">
          <a:xfrm>
            <a:off x="4597400" y="2641600"/>
            <a:ext cx="279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pPr>
            <a:r>
              <a:rPr lang="en-US" sz="2400" dirty="0">
                <a:cs typeface="Arial" charset="0"/>
              </a:rPr>
              <a:t>INFORMATION</a:t>
            </a:r>
          </a:p>
        </p:txBody>
      </p:sp>
      <p:sp>
        <p:nvSpPr>
          <p:cNvPr id="95240" name="Text Box 8"/>
          <p:cNvSpPr txBox="1">
            <a:spLocks noChangeArrowheads="1"/>
          </p:cNvSpPr>
          <p:nvPr/>
        </p:nvSpPr>
        <p:spPr bwMode="auto">
          <a:xfrm>
            <a:off x="5524500" y="1701800"/>
            <a:ext cx="2201706"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pPr>
            <a:r>
              <a:rPr lang="en-US" sz="2400" dirty="0">
                <a:cs typeface="Arial" charset="0"/>
              </a:rPr>
              <a:t>KNOWLEDGE</a:t>
            </a:r>
          </a:p>
        </p:txBody>
      </p:sp>
      <p:sp>
        <p:nvSpPr>
          <p:cNvPr id="95241" name="Text Box 9"/>
          <p:cNvSpPr txBox="1">
            <a:spLocks noChangeArrowheads="1"/>
          </p:cNvSpPr>
          <p:nvPr/>
        </p:nvSpPr>
        <p:spPr bwMode="auto">
          <a:xfrm>
            <a:off x="6858000" y="609600"/>
            <a:ext cx="16002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sz="2400">
                <a:cs typeface="Arial" charset="0"/>
              </a:rPr>
              <a:t>WISDOM </a:t>
            </a:r>
          </a:p>
        </p:txBody>
      </p:sp>
      <p:sp>
        <p:nvSpPr>
          <p:cNvPr id="95242" name="Line 10"/>
          <p:cNvSpPr>
            <a:spLocks noChangeShapeType="1"/>
          </p:cNvSpPr>
          <p:nvPr/>
        </p:nvSpPr>
        <p:spPr bwMode="auto">
          <a:xfrm flipV="1">
            <a:off x="901700" y="3632200"/>
            <a:ext cx="7353300" cy="12700"/>
          </a:xfrm>
          <a:prstGeom prst="line">
            <a:avLst/>
          </a:prstGeom>
          <a:noFill/>
          <a:ln w="9525">
            <a:solidFill>
              <a:schemeClr val="tx1"/>
            </a:solidFill>
            <a:prstDash val="lgDashDot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sz="2000"/>
          </a:p>
        </p:txBody>
      </p:sp>
      <p:sp>
        <p:nvSpPr>
          <p:cNvPr id="95243" name="Text Box 11"/>
          <p:cNvSpPr txBox="1">
            <a:spLocks noChangeArrowheads="1"/>
          </p:cNvSpPr>
          <p:nvPr/>
        </p:nvSpPr>
        <p:spPr bwMode="auto">
          <a:xfrm>
            <a:off x="5321300" y="3175000"/>
            <a:ext cx="143510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sz="2000">
                <a:cs typeface="Arial" charset="0"/>
              </a:rPr>
              <a:t>awareness</a:t>
            </a:r>
          </a:p>
        </p:txBody>
      </p:sp>
      <p:sp>
        <p:nvSpPr>
          <p:cNvPr id="95244" name="Text Box 12"/>
          <p:cNvSpPr txBox="1">
            <a:spLocks noChangeArrowheads="1"/>
          </p:cNvSpPr>
          <p:nvPr/>
        </p:nvSpPr>
        <p:spPr bwMode="auto">
          <a:xfrm>
            <a:off x="6235700" y="2146300"/>
            <a:ext cx="115570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sz="2000">
                <a:cs typeface="Arial" charset="0"/>
              </a:rPr>
              <a:t>Intellect</a:t>
            </a:r>
          </a:p>
        </p:txBody>
      </p:sp>
      <p:sp>
        <p:nvSpPr>
          <p:cNvPr id="95245" name="Text Box 13"/>
          <p:cNvSpPr txBox="1">
            <a:spLocks noChangeArrowheads="1"/>
          </p:cNvSpPr>
          <p:nvPr/>
        </p:nvSpPr>
        <p:spPr bwMode="auto">
          <a:xfrm>
            <a:off x="7353300" y="1270000"/>
            <a:ext cx="120650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sz="2000">
                <a:cs typeface="Arial" charset="0"/>
              </a:rPr>
              <a:t>values</a:t>
            </a:r>
          </a:p>
        </p:txBody>
      </p:sp>
      <p:sp>
        <p:nvSpPr>
          <p:cNvPr id="95246" name="Line 14"/>
          <p:cNvSpPr>
            <a:spLocks noChangeShapeType="1"/>
          </p:cNvSpPr>
          <p:nvPr/>
        </p:nvSpPr>
        <p:spPr bwMode="auto">
          <a:xfrm flipV="1">
            <a:off x="1358900" y="5702300"/>
            <a:ext cx="673100" cy="406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sz="2000"/>
          </a:p>
        </p:txBody>
      </p:sp>
      <p:sp>
        <p:nvSpPr>
          <p:cNvPr id="95247" name="Line 15"/>
          <p:cNvSpPr>
            <a:spLocks noChangeShapeType="1"/>
          </p:cNvSpPr>
          <p:nvPr/>
        </p:nvSpPr>
        <p:spPr bwMode="auto">
          <a:xfrm flipV="1">
            <a:off x="2552700" y="4762500"/>
            <a:ext cx="749300" cy="4699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sz="2000"/>
          </a:p>
        </p:txBody>
      </p:sp>
      <p:sp>
        <p:nvSpPr>
          <p:cNvPr id="95248" name="Line 16"/>
          <p:cNvSpPr>
            <a:spLocks noChangeShapeType="1"/>
          </p:cNvSpPr>
          <p:nvPr/>
        </p:nvSpPr>
        <p:spPr bwMode="auto">
          <a:xfrm flipV="1">
            <a:off x="3606800" y="4191000"/>
            <a:ext cx="355600" cy="254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sz="2000"/>
          </a:p>
        </p:txBody>
      </p:sp>
      <p:sp>
        <p:nvSpPr>
          <p:cNvPr id="95249" name="Line 17"/>
          <p:cNvSpPr>
            <a:spLocks noChangeShapeType="1"/>
          </p:cNvSpPr>
          <p:nvPr/>
        </p:nvSpPr>
        <p:spPr bwMode="auto">
          <a:xfrm flipV="1">
            <a:off x="4381500" y="3048000"/>
            <a:ext cx="876300" cy="7239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sz="2000"/>
          </a:p>
        </p:txBody>
      </p:sp>
      <p:sp>
        <p:nvSpPr>
          <p:cNvPr id="95250" name="Line 18"/>
          <p:cNvSpPr>
            <a:spLocks noChangeShapeType="1"/>
          </p:cNvSpPr>
          <p:nvPr/>
        </p:nvSpPr>
        <p:spPr bwMode="auto">
          <a:xfrm flipV="1">
            <a:off x="5638800" y="2057400"/>
            <a:ext cx="685800" cy="6096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sz="2000"/>
          </a:p>
        </p:txBody>
      </p:sp>
      <p:sp>
        <p:nvSpPr>
          <p:cNvPr id="95251" name="Line 19"/>
          <p:cNvSpPr>
            <a:spLocks noChangeShapeType="1"/>
          </p:cNvSpPr>
          <p:nvPr/>
        </p:nvSpPr>
        <p:spPr bwMode="auto">
          <a:xfrm flipV="1">
            <a:off x="6591300" y="1066800"/>
            <a:ext cx="647700" cy="6477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sz="2000"/>
          </a:p>
        </p:txBody>
      </p:sp>
      <p:sp>
        <p:nvSpPr>
          <p:cNvPr id="95252" name="Text Box 20"/>
          <p:cNvSpPr txBox="1">
            <a:spLocks noChangeArrowheads="1"/>
          </p:cNvSpPr>
          <p:nvPr/>
        </p:nvSpPr>
        <p:spPr bwMode="auto">
          <a:xfrm>
            <a:off x="1219200" y="2514600"/>
            <a:ext cx="3302000"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a:cs typeface="Arial" charset="0"/>
              </a:rPr>
              <a:t>Awareness gives representation</a:t>
            </a:r>
          </a:p>
        </p:txBody>
      </p:sp>
      <p:sp>
        <p:nvSpPr>
          <p:cNvPr id="95253" name="Text Box 21"/>
          <p:cNvSpPr txBox="1">
            <a:spLocks noChangeArrowheads="1"/>
          </p:cNvSpPr>
          <p:nvPr/>
        </p:nvSpPr>
        <p:spPr bwMode="auto">
          <a:xfrm>
            <a:off x="457200" y="1752600"/>
            <a:ext cx="4953000"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a:cs typeface="Arial" charset="0"/>
              </a:rPr>
              <a:t>Recorded experiences gives physical representation</a:t>
            </a:r>
          </a:p>
        </p:txBody>
      </p:sp>
      <p:sp>
        <p:nvSpPr>
          <p:cNvPr id="95254" name="Text Box 22"/>
          <p:cNvSpPr txBox="1">
            <a:spLocks noChangeArrowheads="1"/>
          </p:cNvSpPr>
          <p:nvPr/>
        </p:nvSpPr>
        <p:spPr bwMode="auto">
          <a:xfrm>
            <a:off x="3505200" y="685800"/>
            <a:ext cx="3213100"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a:cs typeface="Arial" charset="0"/>
              </a:rPr>
              <a:t>As expressed in judgment </a:t>
            </a:r>
          </a:p>
        </p:txBody>
      </p:sp>
      <p:sp>
        <p:nvSpPr>
          <p:cNvPr id="95255" name="Text Box 23"/>
          <p:cNvSpPr txBox="1">
            <a:spLocks noChangeArrowheads="1"/>
          </p:cNvSpPr>
          <p:nvPr/>
        </p:nvSpPr>
        <p:spPr bwMode="auto">
          <a:xfrm>
            <a:off x="304800" y="3810000"/>
            <a:ext cx="297180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000"/>
          </a:p>
        </p:txBody>
      </p:sp>
      <p:sp>
        <p:nvSpPr>
          <p:cNvPr id="95256" name="Text Box 24"/>
          <p:cNvSpPr txBox="1">
            <a:spLocks noChangeArrowheads="1"/>
          </p:cNvSpPr>
          <p:nvPr/>
        </p:nvSpPr>
        <p:spPr bwMode="auto">
          <a:xfrm>
            <a:off x="304800" y="3733800"/>
            <a:ext cx="320040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000"/>
              <a:t>DATA DRIVEN SEGMENT</a:t>
            </a:r>
          </a:p>
        </p:txBody>
      </p:sp>
      <p:sp>
        <p:nvSpPr>
          <p:cNvPr id="95257" name="Text Box 25"/>
          <p:cNvSpPr txBox="1">
            <a:spLocks noChangeArrowheads="1"/>
          </p:cNvSpPr>
          <p:nvPr/>
        </p:nvSpPr>
        <p:spPr bwMode="auto">
          <a:xfrm>
            <a:off x="304800" y="3124200"/>
            <a:ext cx="373380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000"/>
              <a:t>COGNITIVE DRIVEN SEGMENT</a:t>
            </a:r>
          </a:p>
        </p:txBody>
      </p:sp>
      <p:sp>
        <p:nvSpPr>
          <p:cNvPr id="95258" name="Rectangle 26"/>
          <p:cNvSpPr>
            <a:spLocks noGrp="1" noChangeArrowheads="1"/>
          </p:cNvSpPr>
          <p:nvPr>
            <p:ph type="title" idx="4294967295"/>
          </p:nvPr>
        </p:nvSpPr>
        <p:spPr>
          <a:xfrm>
            <a:off x="0" y="533400"/>
            <a:ext cx="6019800" cy="685800"/>
          </a:xfrm>
        </p:spPr>
        <p:txBody>
          <a:bodyPr>
            <a:noAutofit/>
          </a:bodyPr>
          <a:lstStyle/>
          <a:p>
            <a:r>
              <a:rPr lang="en-US" sz="2400" b="1"/>
              <a:t>THE KNOWLEDGE </a:t>
            </a:r>
            <a:br>
              <a:rPr lang="en-US" sz="2400" b="1"/>
            </a:br>
            <a:r>
              <a:rPr lang="en-US" sz="2400" b="1"/>
              <a:t>SPECTRUM</a:t>
            </a:r>
          </a:p>
        </p:txBody>
      </p:sp>
    </p:spTree>
    <p:extLst>
      <p:ext uri="{BB962C8B-B14F-4D97-AF65-F5344CB8AC3E}">
        <p14:creationId xmlns:p14="http://schemas.microsoft.com/office/powerpoint/2010/main" xmlns="" val="2005818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5234"/>
                                        </p:tgtEl>
                                        <p:attrNameLst>
                                          <p:attrName>style.visibility</p:attrName>
                                        </p:attrNameLst>
                                      </p:cBhvr>
                                      <p:to>
                                        <p:strVal val="visible"/>
                                      </p:to>
                                    </p:set>
                                    <p:animEffect transition="in" filter="blinds(horizontal)">
                                      <p:cBhvr>
                                        <p:cTn id="7" dur="500"/>
                                        <p:tgtEl>
                                          <p:spTgt spid="952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5246"/>
                                        </p:tgtEl>
                                        <p:attrNameLst>
                                          <p:attrName>style.visibility</p:attrName>
                                        </p:attrNameLst>
                                      </p:cBhvr>
                                      <p:to>
                                        <p:strVal val="visible"/>
                                      </p:to>
                                    </p:set>
                                    <p:animEffect transition="in" filter="blinds(horizontal)">
                                      <p:cBhvr>
                                        <p:cTn id="12" dur="500"/>
                                        <p:tgtEl>
                                          <p:spTgt spid="952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5236"/>
                                        </p:tgtEl>
                                        <p:attrNameLst>
                                          <p:attrName>style.visibility</p:attrName>
                                        </p:attrNameLst>
                                      </p:cBhvr>
                                      <p:to>
                                        <p:strVal val="visible"/>
                                      </p:to>
                                    </p:set>
                                    <p:animEffect transition="in" filter="blinds(horizontal)">
                                      <p:cBhvr>
                                        <p:cTn id="17" dur="500"/>
                                        <p:tgtEl>
                                          <p:spTgt spid="9523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5247"/>
                                        </p:tgtEl>
                                        <p:attrNameLst>
                                          <p:attrName>style.visibility</p:attrName>
                                        </p:attrNameLst>
                                      </p:cBhvr>
                                      <p:to>
                                        <p:strVal val="visible"/>
                                      </p:to>
                                    </p:set>
                                    <p:animEffect transition="in" filter="blinds(horizontal)">
                                      <p:cBhvr>
                                        <p:cTn id="22" dur="500"/>
                                        <p:tgtEl>
                                          <p:spTgt spid="952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5237"/>
                                        </p:tgtEl>
                                        <p:attrNameLst>
                                          <p:attrName>style.visibility</p:attrName>
                                        </p:attrNameLst>
                                      </p:cBhvr>
                                      <p:to>
                                        <p:strVal val="visible"/>
                                      </p:to>
                                    </p:set>
                                    <p:animEffect transition="in" filter="blinds(horizontal)">
                                      <p:cBhvr>
                                        <p:cTn id="27" dur="500"/>
                                        <p:tgtEl>
                                          <p:spTgt spid="9523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5248"/>
                                        </p:tgtEl>
                                        <p:attrNameLst>
                                          <p:attrName>style.visibility</p:attrName>
                                        </p:attrNameLst>
                                      </p:cBhvr>
                                      <p:to>
                                        <p:strVal val="visible"/>
                                      </p:to>
                                    </p:set>
                                    <p:animEffect transition="in" filter="blinds(horizontal)">
                                      <p:cBhvr>
                                        <p:cTn id="32" dur="500"/>
                                        <p:tgtEl>
                                          <p:spTgt spid="9524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5238"/>
                                        </p:tgtEl>
                                        <p:attrNameLst>
                                          <p:attrName>style.visibility</p:attrName>
                                        </p:attrNameLst>
                                      </p:cBhvr>
                                      <p:to>
                                        <p:strVal val="visible"/>
                                      </p:to>
                                    </p:set>
                                    <p:animEffect transition="in" filter="blinds(horizontal)">
                                      <p:cBhvr>
                                        <p:cTn id="37" dur="500"/>
                                        <p:tgtEl>
                                          <p:spTgt spid="9523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95249"/>
                                        </p:tgtEl>
                                        <p:attrNameLst>
                                          <p:attrName>style.visibility</p:attrName>
                                        </p:attrNameLst>
                                      </p:cBhvr>
                                      <p:to>
                                        <p:strVal val="visible"/>
                                      </p:to>
                                    </p:set>
                                    <p:animEffect transition="in" filter="blinds(horizontal)">
                                      <p:cBhvr>
                                        <p:cTn id="42" dur="500"/>
                                        <p:tgtEl>
                                          <p:spTgt spid="9524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95239"/>
                                        </p:tgtEl>
                                        <p:attrNameLst>
                                          <p:attrName>style.visibility</p:attrName>
                                        </p:attrNameLst>
                                      </p:cBhvr>
                                      <p:to>
                                        <p:strVal val="visible"/>
                                      </p:to>
                                    </p:set>
                                    <p:animEffect transition="in" filter="blinds(horizontal)">
                                      <p:cBhvr>
                                        <p:cTn id="47" dur="500"/>
                                        <p:tgtEl>
                                          <p:spTgt spid="9523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95243"/>
                                        </p:tgtEl>
                                        <p:attrNameLst>
                                          <p:attrName>style.visibility</p:attrName>
                                        </p:attrNameLst>
                                      </p:cBhvr>
                                      <p:to>
                                        <p:strVal val="visible"/>
                                      </p:to>
                                    </p:set>
                                    <p:animEffect transition="in" filter="box(in)">
                                      <p:cBhvr>
                                        <p:cTn id="52" dur="500"/>
                                        <p:tgtEl>
                                          <p:spTgt spid="9524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95252"/>
                                        </p:tgtEl>
                                        <p:attrNameLst>
                                          <p:attrName>style.visibility</p:attrName>
                                        </p:attrNameLst>
                                      </p:cBhvr>
                                      <p:to>
                                        <p:strVal val="visible"/>
                                      </p:to>
                                    </p:set>
                                    <p:animEffect transition="in" filter="box(in)">
                                      <p:cBhvr>
                                        <p:cTn id="57" dur="500"/>
                                        <p:tgtEl>
                                          <p:spTgt spid="9525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95250"/>
                                        </p:tgtEl>
                                        <p:attrNameLst>
                                          <p:attrName>style.visibility</p:attrName>
                                        </p:attrNameLst>
                                      </p:cBhvr>
                                      <p:to>
                                        <p:strVal val="visible"/>
                                      </p:to>
                                    </p:set>
                                    <p:animEffect transition="in" filter="blinds(horizontal)">
                                      <p:cBhvr>
                                        <p:cTn id="62" dur="500"/>
                                        <p:tgtEl>
                                          <p:spTgt spid="9525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95244"/>
                                        </p:tgtEl>
                                        <p:attrNameLst>
                                          <p:attrName>style.visibility</p:attrName>
                                        </p:attrNameLst>
                                      </p:cBhvr>
                                      <p:to>
                                        <p:strVal val="visible"/>
                                      </p:to>
                                    </p:set>
                                    <p:animEffect transition="in" filter="box(in)">
                                      <p:cBhvr>
                                        <p:cTn id="67" dur="500"/>
                                        <p:tgtEl>
                                          <p:spTgt spid="9524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95253"/>
                                        </p:tgtEl>
                                        <p:attrNameLst>
                                          <p:attrName>style.visibility</p:attrName>
                                        </p:attrNameLst>
                                      </p:cBhvr>
                                      <p:to>
                                        <p:strVal val="visible"/>
                                      </p:to>
                                    </p:set>
                                    <p:animEffect transition="in" filter="blinds(horizontal)">
                                      <p:cBhvr>
                                        <p:cTn id="72" dur="500"/>
                                        <p:tgtEl>
                                          <p:spTgt spid="95253"/>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95240"/>
                                        </p:tgtEl>
                                        <p:attrNameLst>
                                          <p:attrName>style.visibility</p:attrName>
                                        </p:attrNameLst>
                                      </p:cBhvr>
                                      <p:to>
                                        <p:strVal val="visible"/>
                                      </p:to>
                                    </p:set>
                                    <p:animEffect transition="in" filter="blinds(horizontal)">
                                      <p:cBhvr>
                                        <p:cTn id="77" dur="500"/>
                                        <p:tgtEl>
                                          <p:spTgt spid="95240"/>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95251"/>
                                        </p:tgtEl>
                                        <p:attrNameLst>
                                          <p:attrName>style.visibility</p:attrName>
                                        </p:attrNameLst>
                                      </p:cBhvr>
                                      <p:to>
                                        <p:strVal val="visible"/>
                                      </p:to>
                                    </p:set>
                                    <p:animEffect transition="in" filter="blinds(horizontal)">
                                      <p:cBhvr>
                                        <p:cTn id="82" dur="500"/>
                                        <p:tgtEl>
                                          <p:spTgt spid="95251"/>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4" presetClass="entr" presetSubtype="16" fill="hold" grpId="0" nodeType="clickEffect">
                                  <p:stCondLst>
                                    <p:cond delay="0"/>
                                  </p:stCondLst>
                                  <p:childTnLst>
                                    <p:set>
                                      <p:cBhvr>
                                        <p:cTn id="86" dur="1" fill="hold">
                                          <p:stCondLst>
                                            <p:cond delay="0"/>
                                          </p:stCondLst>
                                        </p:cTn>
                                        <p:tgtEl>
                                          <p:spTgt spid="95245"/>
                                        </p:tgtEl>
                                        <p:attrNameLst>
                                          <p:attrName>style.visibility</p:attrName>
                                        </p:attrNameLst>
                                      </p:cBhvr>
                                      <p:to>
                                        <p:strVal val="visible"/>
                                      </p:to>
                                    </p:set>
                                    <p:animEffect transition="in" filter="box(in)">
                                      <p:cBhvr>
                                        <p:cTn id="87" dur="500"/>
                                        <p:tgtEl>
                                          <p:spTgt spid="95245"/>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95254"/>
                                        </p:tgtEl>
                                        <p:attrNameLst>
                                          <p:attrName>style.visibility</p:attrName>
                                        </p:attrNameLst>
                                      </p:cBhvr>
                                      <p:to>
                                        <p:strVal val="visible"/>
                                      </p:to>
                                    </p:set>
                                    <p:animEffect transition="in" filter="box(in)">
                                      <p:cBhvr>
                                        <p:cTn id="92" dur="500"/>
                                        <p:tgtEl>
                                          <p:spTgt spid="95254"/>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95241"/>
                                        </p:tgtEl>
                                        <p:attrNameLst>
                                          <p:attrName>style.visibility</p:attrName>
                                        </p:attrNameLst>
                                      </p:cBhvr>
                                      <p:to>
                                        <p:strVal val="visible"/>
                                      </p:to>
                                    </p:set>
                                    <p:animEffect transition="in" filter="blinds(horizontal)">
                                      <p:cBhvr>
                                        <p:cTn id="97" dur="500"/>
                                        <p:tgtEl>
                                          <p:spTgt spid="952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p:bldP spid="95236" grpId="0"/>
      <p:bldP spid="95237" grpId="0"/>
      <p:bldP spid="95238" grpId="0"/>
      <p:bldP spid="95239" grpId="0"/>
      <p:bldP spid="95240" grpId="0"/>
      <p:bldP spid="95241" grpId="0"/>
      <p:bldP spid="95243" grpId="0"/>
      <p:bldP spid="95244" grpId="0"/>
      <p:bldP spid="95245" grpId="0"/>
      <p:bldP spid="95246" grpId="0" animBg="1"/>
      <p:bldP spid="95247" grpId="0" animBg="1"/>
      <p:bldP spid="95248" grpId="0" animBg="1"/>
      <p:bldP spid="95249" grpId="0" animBg="1"/>
      <p:bldP spid="95250" grpId="0" animBg="1"/>
      <p:bldP spid="95251" grpId="0" animBg="1"/>
      <p:bldP spid="95252" grpId="0"/>
      <p:bldP spid="95253" grpId="0"/>
      <p:bldP spid="95254"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1295400" y="4648200"/>
            <a:ext cx="7848600" cy="581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bg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7806" tIns="53903" rIns="107806" bIns="53903">
            <a:spAutoFit/>
          </a:bodyPr>
          <a:lstStyle>
            <a:lvl1pPr defTabSz="1077913">
              <a:defRPr>
                <a:solidFill>
                  <a:schemeClr val="tx1"/>
                </a:solidFill>
                <a:latin typeface="Arial" charset="0"/>
                <a:ea typeface="ＭＳ Ｐゴシック" charset="0"/>
              </a:defRPr>
            </a:lvl1pPr>
            <a:lvl2pPr marL="538163" defTabSz="1077913">
              <a:defRPr>
                <a:solidFill>
                  <a:schemeClr val="tx1"/>
                </a:solidFill>
                <a:latin typeface="Arial" charset="0"/>
                <a:ea typeface="ＭＳ Ｐゴシック" charset="0"/>
              </a:defRPr>
            </a:lvl2pPr>
            <a:lvl3pPr marL="1077913" defTabSz="1077913">
              <a:defRPr>
                <a:solidFill>
                  <a:schemeClr val="tx1"/>
                </a:solidFill>
                <a:latin typeface="Arial" charset="0"/>
                <a:ea typeface="ＭＳ Ｐゴシック" charset="0"/>
              </a:defRPr>
            </a:lvl3pPr>
            <a:lvl4pPr marL="1616075" defTabSz="1077913">
              <a:defRPr>
                <a:solidFill>
                  <a:schemeClr val="tx1"/>
                </a:solidFill>
                <a:latin typeface="Arial" charset="0"/>
                <a:ea typeface="ＭＳ Ｐゴシック" charset="0"/>
              </a:defRPr>
            </a:lvl4pPr>
            <a:lvl5pPr marL="2155825" defTabSz="1077913">
              <a:defRPr>
                <a:solidFill>
                  <a:schemeClr val="tx1"/>
                </a:solidFill>
                <a:latin typeface="Arial" charset="0"/>
                <a:ea typeface="ＭＳ Ｐゴシック" charset="0"/>
              </a:defRPr>
            </a:lvl5pPr>
            <a:lvl6pPr marL="2613025" defTabSz="1077913" fontAlgn="base">
              <a:spcBef>
                <a:spcPct val="0"/>
              </a:spcBef>
              <a:spcAft>
                <a:spcPct val="0"/>
              </a:spcAft>
              <a:defRPr>
                <a:solidFill>
                  <a:schemeClr val="tx1"/>
                </a:solidFill>
                <a:latin typeface="Arial" charset="0"/>
                <a:ea typeface="ＭＳ Ｐゴシック" charset="0"/>
              </a:defRPr>
            </a:lvl6pPr>
            <a:lvl7pPr marL="3070225" defTabSz="1077913" fontAlgn="base">
              <a:spcBef>
                <a:spcPct val="0"/>
              </a:spcBef>
              <a:spcAft>
                <a:spcPct val="0"/>
              </a:spcAft>
              <a:defRPr>
                <a:solidFill>
                  <a:schemeClr val="tx1"/>
                </a:solidFill>
                <a:latin typeface="Arial" charset="0"/>
                <a:ea typeface="ＭＳ Ｐゴシック" charset="0"/>
              </a:defRPr>
            </a:lvl7pPr>
            <a:lvl8pPr marL="3527425" defTabSz="1077913" fontAlgn="base">
              <a:spcBef>
                <a:spcPct val="0"/>
              </a:spcBef>
              <a:spcAft>
                <a:spcPct val="0"/>
              </a:spcAft>
              <a:defRPr>
                <a:solidFill>
                  <a:schemeClr val="tx1"/>
                </a:solidFill>
                <a:latin typeface="Arial" charset="0"/>
                <a:ea typeface="ＭＳ Ｐゴシック" charset="0"/>
              </a:defRPr>
            </a:lvl8pPr>
            <a:lvl9pPr marL="3984625" defTabSz="1077913" fontAlgn="base">
              <a:spcBef>
                <a:spcPct val="0"/>
              </a:spcBef>
              <a:spcAft>
                <a:spcPct val="0"/>
              </a:spcAft>
              <a:defRPr>
                <a:solidFill>
                  <a:schemeClr val="tx1"/>
                </a:solidFill>
                <a:latin typeface="Arial" charset="0"/>
                <a:ea typeface="ＭＳ Ｐゴシック" charset="0"/>
              </a:defRPr>
            </a:lvl9pPr>
          </a:lstStyle>
          <a:p>
            <a:endParaRPr lang="en-US" sz="3100" b="1">
              <a:latin typeface="Times New Roman" charset="0"/>
            </a:endParaRPr>
          </a:p>
        </p:txBody>
      </p:sp>
      <p:sp>
        <p:nvSpPr>
          <p:cNvPr id="40963" name="Text Box 3"/>
          <p:cNvSpPr txBox="1">
            <a:spLocks noChangeArrowheads="1"/>
          </p:cNvSpPr>
          <p:nvPr/>
        </p:nvSpPr>
        <p:spPr bwMode="auto">
          <a:xfrm>
            <a:off x="685800" y="5715000"/>
            <a:ext cx="7848600" cy="5349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bg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7806" tIns="53903" rIns="107806" bIns="53903">
            <a:spAutoFit/>
          </a:bodyPr>
          <a:lstStyle>
            <a:lvl1pPr marL="538163" indent="-538163" defTabSz="1077913">
              <a:defRPr>
                <a:solidFill>
                  <a:schemeClr val="tx1"/>
                </a:solidFill>
                <a:latin typeface="Arial" charset="0"/>
                <a:ea typeface="ＭＳ Ｐゴシック" charset="0"/>
              </a:defRPr>
            </a:lvl1pPr>
            <a:lvl2pPr marL="1077913" indent="-539750" defTabSz="1077913">
              <a:defRPr>
                <a:solidFill>
                  <a:schemeClr val="tx1"/>
                </a:solidFill>
                <a:latin typeface="Arial" charset="0"/>
                <a:ea typeface="ＭＳ Ｐゴシック" charset="0"/>
              </a:defRPr>
            </a:lvl2pPr>
            <a:lvl3pPr marL="1616075" indent="-538163" defTabSz="1077913">
              <a:defRPr>
                <a:solidFill>
                  <a:schemeClr val="tx1"/>
                </a:solidFill>
                <a:latin typeface="Arial" charset="0"/>
                <a:ea typeface="ＭＳ Ｐゴシック" charset="0"/>
              </a:defRPr>
            </a:lvl3pPr>
            <a:lvl4pPr marL="2155825" indent="-539750" defTabSz="1077913">
              <a:defRPr>
                <a:solidFill>
                  <a:schemeClr val="tx1"/>
                </a:solidFill>
                <a:latin typeface="Arial" charset="0"/>
                <a:ea typeface="ＭＳ Ｐゴシック" charset="0"/>
              </a:defRPr>
            </a:lvl4pPr>
            <a:lvl5pPr marL="2693988" indent="-538163" defTabSz="1077913">
              <a:defRPr>
                <a:solidFill>
                  <a:schemeClr val="tx1"/>
                </a:solidFill>
                <a:latin typeface="Arial" charset="0"/>
                <a:ea typeface="ＭＳ Ｐゴシック" charset="0"/>
              </a:defRPr>
            </a:lvl5pPr>
            <a:lvl6pPr marL="3151188" indent="-538163" defTabSz="1077913" fontAlgn="base">
              <a:spcBef>
                <a:spcPct val="0"/>
              </a:spcBef>
              <a:spcAft>
                <a:spcPct val="0"/>
              </a:spcAft>
              <a:defRPr>
                <a:solidFill>
                  <a:schemeClr val="tx1"/>
                </a:solidFill>
                <a:latin typeface="Arial" charset="0"/>
                <a:ea typeface="ＭＳ Ｐゴシック" charset="0"/>
              </a:defRPr>
            </a:lvl6pPr>
            <a:lvl7pPr marL="3608388" indent="-538163" defTabSz="1077913" fontAlgn="base">
              <a:spcBef>
                <a:spcPct val="0"/>
              </a:spcBef>
              <a:spcAft>
                <a:spcPct val="0"/>
              </a:spcAft>
              <a:defRPr>
                <a:solidFill>
                  <a:schemeClr val="tx1"/>
                </a:solidFill>
                <a:latin typeface="Arial" charset="0"/>
                <a:ea typeface="ＭＳ Ｐゴシック" charset="0"/>
              </a:defRPr>
            </a:lvl7pPr>
            <a:lvl8pPr marL="4065588" indent="-538163" defTabSz="1077913" fontAlgn="base">
              <a:spcBef>
                <a:spcPct val="0"/>
              </a:spcBef>
              <a:spcAft>
                <a:spcPct val="0"/>
              </a:spcAft>
              <a:defRPr>
                <a:solidFill>
                  <a:schemeClr val="tx1"/>
                </a:solidFill>
                <a:latin typeface="Arial" charset="0"/>
                <a:ea typeface="ＭＳ Ｐゴシック" charset="0"/>
              </a:defRPr>
            </a:lvl8pPr>
            <a:lvl9pPr marL="4522788" indent="-538163" defTabSz="1077913" fontAlgn="base">
              <a:spcBef>
                <a:spcPct val="0"/>
              </a:spcBef>
              <a:spcAft>
                <a:spcPct val="0"/>
              </a:spcAft>
              <a:defRPr>
                <a:solidFill>
                  <a:schemeClr val="tx1"/>
                </a:solidFill>
                <a:latin typeface="Arial" charset="0"/>
                <a:ea typeface="ＭＳ Ｐゴシック" charset="0"/>
              </a:defRPr>
            </a:lvl9pPr>
          </a:lstStyle>
          <a:p>
            <a:pPr>
              <a:buFontTx/>
              <a:buAutoNum type="arabicPeriod"/>
            </a:pPr>
            <a:endParaRPr lang="en-US" sz="2800" b="1">
              <a:latin typeface="Times New Roman" charset="0"/>
            </a:endParaRPr>
          </a:p>
        </p:txBody>
      </p:sp>
      <p:sp>
        <p:nvSpPr>
          <p:cNvPr id="40965" name="Rectangle 5"/>
          <p:cNvSpPr>
            <a:spLocks noGrp="1" noChangeArrowheads="1"/>
          </p:cNvSpPr>
          <p:nvPr>
            <p:ph idx="1"/>
          </p:nvPr>
        </p:nvSpPr>
        <p:spPr>
          <a:xfrm>
            <a:off x="457200" y="1524000"/>
            <a:ext cx="8458200" cy="5105400"/>
          </a:xfrm>
        </p:spPr>
        <p:txBody>
          <a:bodyPr/>
          <a:lstStyle/>
          <a:p>
            <a:pPr marL="609600" indent="-609600">
              <a:lnSpc>
                <a:spcPct val="80000"/>
              </a:lnSpc>
            </a:pPr>
            <a:r>
              <a:rPr lang="en-US" sz="2800" b="1"/>
              <a:t>Dokumen sah dan resmi ……….. institusional</a:t>
            </a:r>
            <a:br>
              <a:rPr lang="en-US" sz="2800" b="1"/>
            </a:br>
            <a:r>
              <a:rPr lang="en-US" sz="2800" b="1"/>
              <a:t>. Dokumen personal- non formal</a:t>
            </a:r>
            <a:br>
              <a:rPr lang="en-US" sz="2800" b="1"/>
            </a:br>
            <a:r>
              <a:rPr lang="en-US" sz="2800" b="1"/>
              <a:t>. Dokumen lainnya</a:t>
            </a:r>
            <a:br>
              <a:rPr lang="en-US" sz="2800" b="1"/>
            </a:br>
            <a:endParaRPr lang="en-US" sz="2800" b="1"/>
          </a:p>
          <a:p>
            <a:pPr marL="609600" indent="-609600">
              <a:lnSpc>
                <a:spcPct val="80000"/>
              </a:lnSpc>
            </a:pPr>
            <a:r>
              <a:rPr lang="en-US" sz="2800" b="1"/>
              <a:t>PEREKAMAN.</a:t>
            </a:r>
          </a:p>
          <a:p>
            <a:pPr marL="609600" indent="-609600">
              <a:lnSpc>
                <a:spcPct val="80000"/>
              </a:lnSpc>
            </a:pPr>
            <a:r>
              <a:rPr lang="en-US" sz="2800" b="1"/>
              <a:t>Rekaman audio</a:t>
            </a:r>
          </a:p>
          <a:p>
            <a:pPr marL="609600" indent="-609600">
              <a:lnSpc>
                <a:spcPct val="80000"/>
              </a:lnSpc>
            </a:pPr>
            <a:r>
              <a:rPr lang="en-US" sz="2800" b="1"/>
              <a:t>Rekaman visual</a:t>
            </a:r>
          </a:p>
          <a:p>
            <a:pPr marL="609600" indent="-609600">
              <a:lnSpc>
                <a:spcPct val="80000"/>
              </a:lnSpc>
            </a:pPr>
            <a:r>
              <a:rPr lang="en-US" sz="2800" b="1"/>
              <a:t>Rekaman Audio-visual</a:t>
            </a:r>
          </a:p>
          <a:p>
            <a:pPr marL="609600" indent="-609600">
              <a:lnSpc>
                <a:spcPct val="80000"/>
              </a:lnSpc>
            </a:pPr>
            <a:r>
              <a:rPr lang="en-US" sz="2800" b="1"/>
              <a:t>Pencatatan alfa-numerik</a:t>
            </a:r>
          </a:p>
          <a:p>
            <a:pPr marL="609600" indent="-609600">
              <a:lnSpc>
                <a:spcPct val="80000"/>
              </a:lnSpc>
            </a:pPr>
            <a:r>
              <a:rPr lang="en-US" sz="2800" b="1"/>
              <a:t>Pencatatan koreo-grafis</a:t>
            </a:r>
          </a:p>
          <a:p>
            <a:pPr marL="609600" indent="-609600">
              <a:lnSpc>
                <a:spcPct val="80000"/>
              </a:lnSpc>
            </a:pPr>
            <a:r>
              <a:rPr lang="en-US" sz="2800" b="1"/>
              <a:t>Lainnya</a:t>
            </a:r>
          </a:p>
        </p:txBody>
      </p:sp>
      <p:sp>
        <p:nvSpPr>
          <p:cNvPr id="40964" name="Rectangle 4"/>
          <p:cNvSpPr>
            <a:spLocks noGrp="1" noChangeArrowheads="1"/>
          </p:cNvSpPr>
          <p:nvPr>
            <p:ph type="title"/>
          </p:nvPr>
        </p:nvSpPr>
        <p:spPr>
          <a:xfrm>
            <a:off x="533400" y="533400"/>
            <a:ext cx="8229600" cy="685800"/>
          </a:xfrm>
        </p:spPr>
        <p:txBody>
          <a:bodyPr>
            <a:normAutofit fontScale="90000"/>
          </a:bodyPr>
          <a:lstStyle/>
          <a:p>
            <a:r>
              <a:rPr lang="en-US" sz="3600" b="1"/>
              <a:t>MENCATAT DOKUMEN DAN ARSIP</a:t>
            </a:r>
            <a:r>
              <a:rPr lang="en-US" sz="4000" b="1"/>
              <a:t> </a:t>
            </a:r>
          </a:p>
        </p:txBody>
      </p:sp>
    </p:spTree>
    <p:extLst>
      <p:ext uri="{BB962C8B-B14F-4D97-AF65-F5344CB8AC3E}">
        <p14:creationId xmlns:p14="http://schemas.microsoft.com/office/powerpoint/2010/main" xmlns="" val="302763285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1295400" y="2362200"/>
            <a:ext cx="7848600" cy="581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bg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7806" tIns="53903" rIns="107806" bIns="53903">
            <a:spAutoFit/>
          </a:bodyPr>
          <a:lstStyle>
            <a:lvl1pPr marL="538163" indent="-538163" defTabSz="1077913">
              <a:defRPr>
                <a:solidFill>
                  <a:schemeClr val="tx1"/>
                </a:solidFill>
                <a:latin typeface="Arial" charset="0"/>
                <a:ea typeface="ＭＳ Ｐゴシック" charset="0"/>
              </a:defRPr>
            </a:lvl1pPr>
            <a:lvl2pPr marL="1077913" indent="-539750" defTabSz="1077913">
              <a:defRPr>
                <a:solidFill>
                  <a:schemeClr val="tx1"/>
                </a:solidFill>
                <a:latin typeface="Arial" charset="0"/>
                <a:ea typeface="ＭＳ Ｐゴシック" charset="0"/>
              </a:defRPr>
            </a:lvl2pPr>
            <a:lvl3pPr marL="1616075" indent="-538163" defTabSz="1077913">
              <a:defRPr>
                <a:solidFill>
                  <a:schemeClr val="tx1"/>
                </a:solidFill>
                <a:latin typeface="Arial" charset="0"/>
                <a:ea typeface="ＭＳ Ｐゴシック" charset="0"/>
              </a:defRPr>
            </a:lvl3pPr>
            <a:lvl4pPr marL="2155825" indent="-539750" defTabSz="1077913">
              <a:defRPr>
                <a:solidFill>
                  <a:schemeClr val="tx1"/>
                </a:solidFill>
                <a:latin typeface="Arial" charset="0"/>
                <a:ea typeface="ＭＳ Ｐゴシック" charset="0"/>
              </a:defRPr>
            </a:lvl4pPr>
            <a:lvl5pPr marL="2693988" indent="-538163" defTabSz="1077913">
              <a:defRPr>
                <a:solidFill>
                  <a:schemeClr val="tx1"/>
                </a:solidFill>
                <a:latin typeface="Arial" charset="0"/>
                <a:ea typeface="ＭＳ Ｐゴシック" charset="0"/>
              </a:defRPr>
            </a:lvl5pPr>
            <a:lvl6pPr marL="3151188" indent="-538163" defTabSz="1077913" fontAlgn="base">
              <a:spcBef>
                <a:spcPct val="0"/>
              </a:spcBef>
              <a:spcAft>
                <a:spcPct val="0"/>
              </a:spcAft>
              <a:defRPr>
                <a:solidFill>
                  <a:schemeClr val="tx1"/>
                </a:solidFill>
                <a:latin typeface="Arial" charset="0"/>
                <a:ea typeface="ＭＳ Ｐゴシック" charset="0"/>
              </a:defRPr>
            </a:lvl6pPr>
            <a:lvl7pPr marL="3608388" indent="-538163" defTabSz="1077913" fontAlgn="base">
              <a:spcBef>
                <a:spcPct val="0"/>
              </a:spcBef>
              <a:spcAft>
                <a:spcPct val="0"/>
              </a:spcAft>
              <a:defRPr>
                <a:solidFill>
                  <a:schemeClr val="tx1"/>
                </a:solidFill>
                <a:latin typeface="Arial" charset="0"/>
                <a:ea typeface="ＭＳ Ｐゴシック" charset="0"/>
              </a:defRPr>
            </a:lvl7pPr>
            <a:lvl8pPr marL="4065588" indent="-538163" defTabSz="1077913" fontAlgn="base">
              <a:spcBef>
                <a:spcPct val="0"/>
              </a:spcBef>
              <a:spcAft>
                <a:spcPct val="0"/>
              </a:spcAft>
              <a:defRPr>
                <a:solidFill>
                  <a:schemeClr val="tx1"/>
                </a:solidFill>
                <a:latin typeface="Arial" charset="0"/>
                <a:ea typeface="ＭＳ Ｐゴシック" charset="0"/>
              </a:defRPr>
            </a:lvl8pPr>
            <a:lvl9pPr marL="4522788" indent="-538163" defTabSz="1077913" fontAlgn="base">
              <a:spcBef>
                <a:spcPct val="0"/>
              </a:spcBef>
              <a:spcAft>
                <a:spcPct val="0"/>
              </a:spcAft>
              <a:defRPr>
                <a:solidFill>
                  <a:schemeClr val="tx1"/>
                </a:solidFill>
                <a:latin typeface="Arial" charset="0"/>
                <a:ea typeface="ＭＳ Ｐゴシック" charset="0"/>
              </a:defRPr>
            </a:lvl9pPr>
          </a:lstStyle>
          <a:p>
            <a:pPr algn="ctr"/>
            <a:r>
              <a:rPr lang="en-US" sz="3100" b="1">
                <a:latin typeface="Times New Roman" charset="0"/>
              </a:rPr>
              <a:t>.</a:t>
            </a:r>
          </a:p>
        </p:txBody>
      </p:sp>
      <p:sp>
        <p:nvSpPr>
          <p:cNvPr id="41988" name="Rectangle 4"/>
          <p:cNvSpPr>
            <a:spLocks noGrp="1" noChangeArrowheads="1"/>
          </p:cNvSpPr>
          <p:nvPr>
            <p:ph idx="1"/>
          </p:nvPr>
        </p:nvSpPr>
        <p:spPr>
          <a:xfrm>
            <a:off x="228600" y="1905000"/>
            <a:ext cx="8458200" cy="4648200"/>
          </a:xfrm>
        </p:spPr>
        <p:txBody>
          <a:bodyPr/>
          <a:lstStyle/>
          <a:p>
            <a:pPr marL="609600" indent="-609600">
              <a:lnSpc>
                <a:spcPct val="80000"/>
              </a:lnSpc>
            </a:pPr>
            <a:r>
              <a:rPr lang="en-US" sz="2800" b="1"/>
              <a:t>Analisis data adalah proses penelaahan, peng-urutan, dan pengelompokkan data dengan tujuan untuk menyusun hipotesis kerja dan mengangkatnya menjadi kesimpulan atau teori, sebagai temuan penelitian.</a:t>
            </a:r>
          </a:p>
          <a:p>
            <a:pPr marL="609600" indent="-609600">
              <a:lnSpc>
                <a:spcPct val="80000"/>
              </a:lnSpc>
              <a:buFont typeface="Wingdings" charset="0"/>
              <a:buNone/>
            </a:pPr>
            <a:r>
              <a:rPr lang="en-US" sz="2800" b="1"/>
              <a:t>Buuroghs (1975): klasifikasi analisis data:</a:t>
            </a:r>
          </a:p>
          <a:p>
            <a:pPr marL="609600" indent="-609600">
              <a:lnSpc>
                <a:spcPct val="80000"/>
              </a:lnSpc>
            </a:pPr>
            <a:r>
              <a:rPr lang="en-US" sz="2800" b="1"/>
              <a:t>Tabulasi data</a:t>
            </a:r>
          </a:p>
          <a:p>
            <a:pPr marL="609600" indent="-609600">
              <a:lnSpc>
                <a:spcPct val="80000"/>
              </a:lnSpc>
            </a:pPr>
            <a:r>
              <a:rPr lang="en-US" sz="2800" b="1"/>
              <a:t>Penyimpulan data</a:t>
            </a:r>
          </a:p>
          <a:p>
            <a:pPr marL="609600" indent="-609600">
              <a:lnSpc>
                <a:spcPct val="80000"/>
              </a:lnSpc>
            </a:pPr>
            <a:r>
              <a:rPr lang="en-US" sz="2800" b="1"/>
              <a:t>Analisis data untuk uji hipotesis</a:t>
            </a:r>
          </a:p>
          <a:p>
            <a:pPr marL="609600" indent="-609600">
              <a:lnSpc>
                <a:spcPct val="80000"/>
              </a:lnSpc>
            </a:pPr>
            <a:r>
              <a:rPr lang="en-US" sz="2800" b="1"/>
              <a:t>Analisis data untuk penarikan kesimpulan</a:t>
            </a:r>
            <a:endParaRPr lang="en-US" sz="2800"/>
          </a:p>
        </p:txBody>
      </p:sp>
      <p:sp>
        <p:nvSpPr>
          <p:cNvPr id="41987" name="Rectangle 3"/>
          <p:cNvSpPr>
            <a:spLocks noGrp="1" noChangeArrowheads="1"/>
          </p:cNvSpPr>
          <p:nvPr>
            <p:ph type="title"/>
          </p:nvPr>
        </p:nvSpPr>
        <p:spPr/>
        <p:txBody>
          <a:bodyPr>
            <a:normAutofit fontScale="90000"/>
          </a:bodyPr>
          <a:lstStyle/>
          <a:p>
            <a:r>
              <a:rPr lang="en-US" sz="4000" b="1"/>
              <a:t>ANALISIS DATA DAN INFORMASI</a:t>
            </a:r>
          </a:p>
        </p:txBody>
      </p:sp>
    </p:spTree>
    <p:extLst>
      <p:ext uri="{BB962C8B-B14F-4D97-AF65-F5344CB8AC3E}">
        <p14:creationId xmlns:p14="http://schemas.microsoft.com/office/powerpoint/2010/main" xmlns="" val="409229219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533400" y="4267200"/>
            <a:ext cx="8610600" cy="1054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bg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7806" tIns="53903" rIns="107806" bIns="53903">
            <a:spAutoFit/>
          </a:bodyPr>
          <a:lstStyle>
            <a:lvl1pPr marL="538163" indent="-538163" defTabSz="1077913">
              <a:defRPr>
                <a:solidFill>
                  <a:schemeClr val="tx1"/>
                </a:solidFill>
                <a:latin typeface="Arial" charset="0"/>
                <a:ea typeface="ＭＳ Ｐゴシック" charset="0"/>
              </a:defRPr>
            </a:lvl1pPr>
            <a:lvl2pPr marL="1077913" indent="-539750" defTabSz="1077913">
              <a:defRPr>
                <a:solidFill>
                  <a:schemeClr val="tx1"/>
                </a:solidFill>
                <a:latin typeface="Arial" charset="0"/>
                <a:ea typeface="ＭＳ Ｐゴシック" charset="0"/>
              </a:defRPr>
            </a:lvl2pPr>
            <a:lvl3pPr marL="1616075" indent="-538163" defTabSz="1077913">
              <a:defRPr>
                <a:solidFill>
                  <a:schemeClr val="tx1"/>
                </a:solidFill>
                <a:latin typeface="Arial" charset="0"/>
                <a:ea typeface="ＭＳ Ｐゴシック" charset="0"/>
              </a:defRPr>
            </a:lvl3pPr>
            <a:lvl4pPr marL="2155825" indent="-539750" defTabSz="1077913">
              <a:defRPr>
                <a:solidFill>
                  <a:schemeClr val="tx1"/>
                </a:solidFill>
                <a:latin typeface="Arial" charset="0"/>
                <a:ea typeface="ＭＳ Ｐゴシック" charset="0"/>
              </a:defRPr>
            </a:lvl4pPr>
            <a:lvl5pPr marL="2693988" indent="-538163" defTabSz="1077913">
              <a:defRPr>
                <a:solidFill>
                  <a:schemeClr val="tx1"/>
                </a:solidFill>
                <a:latin typeface="Arial" charset="0"/>
                <a:ea typeface="ＭＳ Ｐゴシック" charset="0"/>
              </a:defRPr>
            </a:lvl5pPr>
            <a:lvl6pPr marL="3151188" indent="-538163" defTabSz="1077913" fontAlgn="base">
              <a:spcBef>
                <a:spcPct val="0"/>
              </a:spcBef>
              <a:spcAft>
                <a:spcPct val="0"/>
              </a:spcAft>
              <a:defRPr>
                <a:solidFill>
                  <a:schemeClr val="tx1"/>
                </a:solidFill>
                <a:latin typeface="Arial" charset="0"/>
                <a:ea typeface="ＭＳ Ｐゴシック" charset="0"/>
              </a:defRPr>
            </a:lvl6pPr>
            <a:lvl7pPr marL="3608388" indent="-538163" defTabSz="1077913" fontAlgn="base">
              <a:spcBef>
                <a:spcPct val="0"/>
              </a:spcBef>
              <a:spcAft>
                <a:spcPct val="0"/>
              </a:spcAft>
              <a:defRPr>
                <a:solidFill>
                  <a:schemeClr val="tx1"/>
                </a:solidFill>
                <a:latin typeface="Arial" charset="0"/>
                <a:ea typeface="ＭＳ Ｐゴシック" charset="0"/>
              </a:defRPr>
            </a:lvl7pPr>
            <a:lvl8pPr marL="4065588" indent="-538163" defTabSz="1077913" fontAlgn="base">
              <a:spcBef>
                <a:spcPct val="0"/>
              </a:spcBef>
              <a:spcAft>
                <a:spcPct val="0"/>
              </a:spcAft>
              <a:defRPr>
                <a:solidFill>
                  <a:schemeClr val="tx1"/>
                </a:solidFill>
                <a:latin typeface="Arial" charset="0"/>
                <a:ea typeface="ＭＳ Ｐゴシック" charset="0"/>
              </a:defRPr>
            </a:lvl8pPr>
            <a:lvl9pPr marL="4522788" indent="-538163" defTabSz="1077913" fontAlgn="base">
              <a:spcBef>
                <a:spcPct val="0"/>
              </a:spcBef>
              <a:spcAft>
                <a:spcPct val="0"/>
              </a:spcAft>
              <a:defRPr>
                <a:solidFill>
                  <a:schemeClr val="tx1"/>
                </a:solidFill>
                <a:latin typeface="Arial" charset="0"/>
                <a:ea typeface="ＭＳ Ｐゴシック" charset="0"/>
              </a:defRPr>
            </a:lvl9pPr>
          </a:lstStyle>
          <a:p>
            <a:endParaRPr lang="en-US" sz="3100" b="1">
              <a:latin typeface="Times New Roman" charset="0"/>
            </a:endParaRPr>
          </a:p>
          <a:p>
            <a:endParaRPr lang="en-US" sz="3100" b="1">
              <a:latin typeface="Times New Roman" charset="0"/>
            </a:endParaRPr>
          </a:p>
        </p:txBody>
      </p:sp>
      <p:sp>
        <p:nvSpPr>
          <p:cNvPr id="43014" name="Rectangle 6"/>
          <p:cNvSpPr>
            <a:spLocks noGrp="1" noChangeArrowheads="1"/>
          </p:cNvSpPr>
          <p:nvPr>
            <p:ph idx="1"/>
          </p:nvPr>
        </p:nvSpPr>
        <p:spPr>
          <a:xfrm>
            <a:off x="457200" y="1524000"/>
            <a:ext cx="8229600" cy="5029200"/>
          </a:xfrm>
        </p:spPr>
        <p:txBody>
          <a:bodyPr/>
          <a:lstStyle/>
          <a:p>
            <a:pPr marL="609600" indent="-609600">
              <a:lnSpc>
                <a:spcPct val="80000"/>
              </a:lnSpc>
              <a:buFont typeface="Wingdings" charset="0"/>
              <a:buAutoNum type="arabicPeriod"/>
            </a:pPr>
            <a:r>
              <a:rPr lang="en-US" sz="2800" b="1"/>
              <a:t>Menentukan jenis data yang ada </a:t>
            </a:r>
          </a:p>
          <a:p>
            <a:pPr marL="609600" indent="-609600">
              <a:lnSpc>
                <a:spcPct val="80000"/>
              </a:lnSpc>
              <a:buFont typeface="Wingdings" charset="0"/>
              <a:buAutoNum type="arabicPeriod"/>
            </a:pPr>
            <a:r>
              <a:rPr lang="en-US" sz="2800" b="1"/>
              <a:t>Menentukan apa yang perlu didiskusikan dalam </a:t>
            </a:r>
            <a:r>
              <a:rPr lang="ja-JP" altLang="en-US" sz="2800" b="1">
                <a:latin typeface="Arial"/>
              </a:rPr>
              <a:t>“</a:t>
            </a:r>
            <a:r>
              <a:rPr lang="en-US" sz="2800" b="1"/>
              <a:t>menceriterakan</a:t>
            </a:r>
            <a:r>
              <a:rPr lang="ja-JP" altLang="en-US" sz="2800" b="1">
                <a:latin typeface="Arial"/>
              </a:rPr>
              <a:t>”</a:t>
            </a:r>
            <a:r>
              <a:rPr lang="en-US" sz="2800" b="1"/>
              <a:t> data yang ditampilkan</a:t>
            </a:r>
          </a:p>
          <a:p>
            <a:pPr marL="609600" indent="-609600">
              <a:lnSpc>
                <a:spcPct val="80000"/>
              </a:lnSpc>
              <a:buFont typeface="Wingdings" charset="0"/>
              <a:buAutoNum type="arabicPeriod"/>
            </a:pPr>
            <a:r>
              <a:rPr lang="en-US" sz="2800" b="1"/>
              <a:t>Memilih teknik untuk mendapatkan keterangan mengenai bagian khusus yang dibahas</a:t>
            </a:r>
          </a:p>
          <a:p>
            <a:pPr marL="609600" indent="-609600">
              <a:lnSpc>
                <a:spcPct val="80000"/>
              </a:lnSpc>
              <a:buFont typeface="Wingdings" charset="0"/>
              <a:buAutoNum type="arabicPeriod"/>
            </a:pPr>
            <a:r>
              <a:rPr lang="en-US" sz="2800" b="1"/>
              <a:t>Menempatkan data dan menjelaskan hasilnya</a:t>
            </a:r>
          </a:p>
          <a:p>
            <a:pPr marL="609600" indent="-609600">
              <a:lnSpc>
                <a:spcPct val="80000"/>
              </a:lnSpc>
              <a:buFont typeface="Wingdings" charset="0"/>
              <a:buAutoNum type="arabicPeriod"/>
            </a:pPr>
            <a:r>
              <a:rPr lang="en-US" sz="2800" b="1"/>
              <a:t>Melakukan penelaahan terhadap hasil yang diperoleh</a:t>
            </a:r>
          </a:p>
          <a:p>
            <a:pPr marL="609600" indent="-609600">
              <a:lnSpc>
                <a:spcPct val="80000"/>
              </a:lnSpc>
              <a:buFont typeface="Wingdings" charset="0"/>
              <a:buAutoNum type="arabicPeriod"/>
            </a:pPr>
            <a:r>
              <a:rPr lang="en-US" sz="2800" b="1"/>
              <a:t>Menuliskan hasilnya sesuai keperluan.</a:t>
            </a:r>
            <a:endParaRPr lang="en-US" sz="2800"/>
          </a:p>
        </p:txBody>
      </p:sp>
      <p:sp>
        <p:nvSpPr>
          <p:cNvPr id="43013" name="Rectangle 5"/>
          <p:cNvSpPr>
            <a:spLocks noGrp="1" noChangeArrowheads="1"/>
          </p:cNvSpPr>
          <p:nvPr>
            <p:ph type="title"/>
          </p:nvPr>
        </p:nvSpPr>
        <p:spPr>
          <a:xfrm>
            <a:off x="457200" y="457200"/>
            <a:ext cx="8229600" cy="1066800"/>
          </a:xfrm>
        </p:spPr>
        <p:txBody>
          <a:bodyPr>
            <a:normAutofit fontScale="90000"/>
          </a:bodyPr>
          <a:lstStyle/>
          <a:p>
            <a:r>
              <a:rPr lang="en-US" sz="3200" b="1"/>
              <a:t>Holbert dan Speece (1993): enam langkah dalam analisis data:</a:t>
            </a:r>
          </a:p>
        </p:txBody>
      </p:sp>
    </p:spTree>
    <p:extLst>
      <p:ext uri="{BB962C8B-B14F-4D97-AF65-F5344CB8AC3E}">
        <p14:creationId xmlns:p14="http://schemas.microsoft.com/office/powerpoint/2010/main" xmlns="" val="18856294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838200" y="381000"/>
            <a:ext cx="7848600" cy="581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bg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7806" tIns="53903" rIns="107806" bIns="53903">
            <a:spAutoFit/>
          </a:bodyPr>
          <a:lstStyle>
            <a:lvl1pPr defTabSz="1077913">
              <a:defRPr>
                <a:solidFill>
                  <a:schemeClr val="tx1"/>
                </a:solidFill>
                <a:latin typeface="Arial" charset="0"/>
                <a:ea typeface="ＭＳ Ｐゴシック" charset="0"/>
              </a:defRPr>
            </a:lvl1pPr>
            <a:lvl2pPr marL="538163" defTabSz="1077913">
              <a:defRPr>
                <a:solidFill>
                  <a:schemeClr val="tx1"/>
                </a:solidFill>
                <a:latin typeface="Arial" charset="0"/>
                <a:ea typeface="ＭＳ Ｐゴシック" charset="0"/>
              </a:defRPr>
            </a:lvl2pPr>
            <a:lvl3pPr marL="1077913" defTabSz="1077913">
              <a:defRPr>
                <a:solidFill>
                  <a:schemeClr val="tx1"/>
                </a:solidFill>
                <a:latin typeface="Arial" charset="0"/>
                <a:ea typeface="ＭＳ Ｐゴシック" charset="0"/>
              </a:defRPr>
            </a:lvl3pPr>
            <a:lvl4pPr marL="1616075" defTabSz="1077913">
              <a:defRPr>
                <a:solidFill>
                  <a:schemeClr val="tx1"/>
                </a:solidFill>
                <a:latin typeface="Arial" charset="0"/>
                <a:ea typeface="ＭＳ Ｐゴシック" charset="0"/>
              </a:defRPr>
            </a:lvl4pPr>
            <a:lvl5pPr marL="2155825" defTabSz="1077913">
              <a:defRPr>
                <a:solidFill>
                  <a:schemeClr val="tx1"/>
                </a:solidFill>
                <a:latin typeface="Arial" charset="0"/>
                <a:ea typeface="ＭＳ Ｐゴシック" charset="0"/>
              </a:defRPr>
            </a:lvl5pPr>
            <a:lvl6pPr marL="2613025" defTabSz="1077913" fontAlgn="base">
              <a:spcBef>
                <a:spcPct val="0"/>
              </a:spcBef>
              <a:spcAft>
                <a:spcPct val="0"/>
              </a:spcAft>
              <a:defRPr>
                <a:solidFill>
                  <a:schemeClr val="tx1"/>
                </a:solidFill>
                <a:latin typeface="Arial" charset="0"/>
                <a:ea typeface="ＭＳ Ｐゴシック" charset="0"/>
              </a:defRPr>
            </a:lvl6pPr>
            <a:lvl7pPr marL="3070225" defTabSz="1077913" fontAlgn="base">
              <a:spcBef>
                <a:spcPct val="0"/>
              </a:spcBef>
              <a:spcAft>
                <a:spcPct val="0"/>
              </a:spcAft>
              <a:defRPr>
                <a:solidFill>
                  <a:schemeClr val="tx1"/>
                </a:solidFill>
                <a:latin typeface="Arial" charset="0"/>
                <a:ea typeface="ＭＳ Ｐゴシック" charset="0"/>
              </a:defRPr>
            </a:lvl7pPr>
            <a:lvl8pPr marL="3527425" defTabSz="1077913" fontAlgn="base">
              <a:spcBef>
                <a:spcPct val="0"/>
              </a:spcBef>
              <a:spcAft>
                <a:spcPct val="0"/>
              </a:spcAft>
              <a:defRPr>
                <a:solidFill>
                  <a:schemeClr val="tx1"/>
                </a:solidFill>
                <a:latin typeface="Arial" charset="0"/>
                <a:ea typeface="ＭＳ Ｐゴシック" charset="0"/>
              </a:defRPr>
            </a:lvl8pPr>
            <a:lvl9pPr marL="3984625" defTabSz="1077913" fontAlgn="base">
              <a:spcBef>
                <a:spcPct val="0"/>
              </a:spcBef>
              <a:spcAft>
                <a:spcPct val="0"/>
              </a:spcAft>
              <a:defRPr>
                <a:solidFill>
                  <a:schemeClr val="tx1"/>
                </a:solidFill>
                <a:latin typeface="Arial" charset="0"/>
                <a:ea typeface="ＭＳ Ｐゴシック" charset="0"/>
              </a:defRPr>
            </a:lvl9pPr>
          </a:lstStyle>
          <a:p>
            <a:r>
              <a:rPr lang="en-US" sz="3100" b="1">
                <a:latin typeface="Times New Roman" charset="0"/>
              </a:rPr>
              <a:t>.</a:t>
            </a:r>
          </a:p>
        </p:txBody>
      </p:sp>
      <p:sp>
        <p:nvSpPr>
          <p:cNvPr id="44036" name="Rectangle 4"/>
          <p:cNvSpPr>
            <a:spLocks noGrp="1" noChangeArrowheads="1"/>
          </p:cNvSpPr>
          <p:nvPr>
            <p:ph idx="1"/>
          </p:nvPr>
        </p:nvSpPr>
        <p:spPr>
          <a:xfrm>
            <a:off x="457200" y="1524000"/>
            <a:ext cx="8229600" cy="5029200"/>
          </a:xfrm>
        </p:spPr>
        <p:txBody>
          <a:bodyPr/>
          <a:lstStyle/>
          <a:p>
            <a:pPr>
              <a:lnSpc>
                <a:spcPct val="80000"/>
              </a:lnSpc>
            </a:pPr>
            <a:r>
              <a:rPr lang="en-US" sz="2400" b="1"/>
              <a:t>Tujuan pokok suatu penelitian adalah untuk menjawab pertanyaan penelitian dan menguji hipotesis.  </a:t>
            </a:r>
          </a:p>
          <a:p>
            <a:pPr>
              <a:lnSpc>
                <a:spcPct val="80000"/>
              </a:lnSpc>
            </a:pPr>
            <a:r>
              <a:rPr lang="en-US" sz="2400" b="1"/>
              <a:t>Untuk itu peneliti merumuskan hipotesis, mengumpulkan data, memproses data, melakukan  analisis data dan interpretasi hasil analisis data.  </a:t>
            </a:r>
          </a:p>
          <a:p>
            <a:pPr>
              <a:lnSpc>
                <a:spcPct val="80000"/>
              </a:lnSpc>
            </a:pPr>
            <a:r>
              <a:rPr lang="en-US" sz="2400" b="1"/>
              <a:t>Analisis data belum dapat menjawab pertanyaan penelitian. </a:t>
            </a:r>
          </a:p>
          <a:p>
            <a:pPr>
              <a:lnSpc>
                <a:spcPct val="80000"/>
              </a:lnSpc>
            </a:pPr>
            <a:r>
              <a:rPr lang="en-US" sz="2400" b="1"/>
              <a:t>Setelah data dianalisis dan diperoleh informasi yang lebih sederhana, hasil analisis tersebut harus diinterpretasi untuk mencari makna dan implikasi dari hasil-hasil analisis tersebut</a:t>
            </a:r>
          </a:p>
        </p:txBody>
      </p:sp>
      <p:sp>
        <p:nvSpPr>
          <p:cNvPr id="44035" name="Rectangle 3"/>
          <p:cNvSpPr>
            <a:spLocks noGrp="1" noChangeArrowheads="1"/>
          </p:cNvSpPr>
          <p:nvPr>
            <p:ph type="title"/>
          </p:nvPr>
        </p:nvSpPr>
        <p:spPr>
          <a:xfrm>
            <a:off x="457200" y="457200"/>
            <a:ext cx="8229600" cy="914400"/>
          </a:xfrm>
        </p:spPr>
        <p:txBody>
          <a:bodyPr/>
          <a:lstStyle/>
          <a:p>
            <a:endParaRPr lang="en-US"/>
          </a:p>
        </p:txBody>
      </p:sp>
    </p:spTree>
    <p:extLst>
      <p:ext uri="{BB962C8B-B14F-4D97-AF65-F5344CB8AC3E}">
        <p14:creationId xmlns:p14="http://schemas.microsoft.com/office/powerpoint/2010/main" xmlns="" val="344020437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2" name="Rectangle 6"/>
          <p:cNvSpPr>
            <a:spLocks noGrp="1" noChangeArrowheads="1"/>
          </p:cNvSpPr>
          <p:nvPr>
            <p:ph idx="1"/>
          </p:nvPr>
        </p:nvSpPr>
        <p:spPr>
          <a:xfrm>
            <a:off x="316082" y="292059"/>
            <a:ext cx="8486148" cy="5943600"/>
          </a:xfrm>
        </p:spPr>
        <p:txBody>
          <a:bodyPr/>
          <a:lstStyle/>
          <a:p>
            <a:pPr>
              <a:lnSpc>
                <a:spcPct val="80000"/>
              </a:lnSpc>
            </a:pPr>
            <a:r>
              <a:rPr lang="en-US" sz="2800" b="1" dirty="0" err="1"/>
              <a:t>Dalam</a:t>
            </a:r>
            <a:r>
              <a:rPr lang="en-US" sz="2800" b="1" dirty="0"/>
              <a:t> proses </a:t>
            </a:r>
            <a:r>
              <a:rPr lang="en-US" sz="2800" b="1" dirty="0" err="1"/>
              <a:t>analisis</a:t>
            </a:r>
            <a:r>
              <a:rPr lang="en-US" sz="2800" b="1" dirty="0"/>
              <a:t> data, </a:t>
            </a:r>
            <a:r>
              <a:rPr lang="en-US" sz="2800" b="1" dirty="0" err="1"/>
              <a:t>peneliti</a:t>
            </a:r>
            <a:r>
              <a:rPr lang="en-US" sz="2800" b="1" dirty="0"/>
              <a:t> </a:t>
            </a:r>
            <a:r>
              <a:rPr lang="en-US" sz="2800" b="1" dirty="0" err="1"/>
              <a:t>menggolongkan</a:t>
            </a:r>
            <a:r>
              <a:rPr lang="en-US" sz="2800" b="1" dirty="0"/>
              <a:t>, </a:t>
            </a:r>
            <a:r>
              <a:rPr lang="en-US" sz="2800" b="1" dirty="0" err="1"/>
              <a:t>meng-urutkan</a:t>
            </a:r>
            <a:r>
              <a:rPr lang="en-US" sz="2800" b="1" dirty="0"/>
              <a:t>, </a:t>
            </a:r>
            <a:r>
              <a:rPr lang="en-US" sz="2800" b="1" dirty="0" err="1"/>
              <a:t>dan</a:t>
            </a:r>
            <a:r>
              <a:rPr lang="en-US" sz="2800" b="1" dirty="0"/>
              <a:t> </a:t>
            </a:r>
            <a:r>
              <a:rPr lang="en-US" sz="2800" b="1" dirty="0" err="1"/>
              <a:t>menyederhanakan</a:t>
            </a:r>
            <a:r>
              <a:rPr lang="en-US" sz="2800" b="1" dirty="0"/>
              <a:t> data. </a:t>
            </a:r>
          </a:p>
          <a:p>
            <a:pPr>
              <a:lnSpc>
                <a:spcPct val="80000"/>
              </a:lnSpc>
            </a:pPr>
            <a:r>
              <a:rPr lang="en-US" sz="2800" b="1" dirty="0" err="1"/>
              <a:t>Tujuan</a:t>
            </a:r>
            <a:r>
              <a:rPr lang="en-US" sz="2800" b="1" dirty="0"/>
              <a:t> </a:t>
            </a:r>
            <a:r>
              <a:rPr lang="en-US" sz="2800" b="1" dirty="0" err="1"/>
              <a:t>analisis</a:t>
            </a:r>
            <a:r>
              <a:rPr lang="en-US" sz="2800" b="1" dirty="0"/>
              <a:t> data </a:t>
            </a:r>
            <a:r>
              <a:rPr lang="en-US" sz="2800" b="1" dirty="0" err="1"/>
              <a:t>ini</a:t>
            </a:r>
            <a:r>
              <a:rPr lang="en-US" sz="2800" b="1" dirty="0"/>
              <a:t> </a:t>
            </a:r>
            <a:r>
              <a:rPr lang="en-US" sz="2800" b="1" dirty="0" err="1"/>
              <a:t>adalah</a:t>
            </a:r>
            <a:r>
              <a:rPr lang="en-US" sz="2800" b="1" dirty="0"/>
              <a:t> </a:t>
            </a:r>
            <a:r>
              <a:rPr lang="en-US" sz="2800" b="1" dirty="0" err="1"/>
              <a:t>untuk</a:t>
            </a:r>
            <a:r>
              <a:rPr lang="en-US" sz="2800" b="1" dirty="0"/>
              <a:t> </a:t>
            </a:r>
            <a:r>
              <a:rPr lang="en-US" sz="2800" b="1" dirty="0" err="1"/>
              <a:t>menyederhanakan</a:t>
            </a:r>
            <a:r>
              <a:rPr lang="en-US" sz="2800" b="1" dirty="0"/>
              <a:t> data </a:t>
            </a:r>
            <a:r>
              <a:rPr lang="en-US" sz="2800" b="1" dirty="0" err="1"/>
              <a:t>ke</a:t>
            </a:r>
            <a:r>
              <a:rPr lang="en-US" sz="2800" b="1" dirty="0"/>
              <a:t> </a:t>
            </a:r>
            <a:r>
              <a:rPr lang="en-US" sz="2800" b="1" dirty="0" err="1"/>
              <a:t>dalam</a:t>
            </a:r>
            <a:r>
              <a:rPr lang="en-US" sz="2800" b="1" dirty="0"/>
              <a:t> </a:t>
            </a:r>
            <a:r>
              <a:rPr lang="en-US" sz="2800" b="1" dirty="0" err="1"/>
              <a:t>bentuk</a:t>
            </a:r>
            <a:r>
              <a:rPr lang="en-US" sz="2800" b="1" dirty="0"/>
              <a:t> yang </a:t>
            </a:r>
            <a:r>
              <a:rPr lang="en-US" sz="2800" b="1" dirty="0" err="1"/>
              <a:t>lebih</a:t>
            </a:r>
            <a:r>
              <a:rPr lang="en-US" sz="2800" b="1" dirty="0"/>
              <a:t> </a:t>
            </a:r>
            <a:r>
              <a:rPr lang="en-US" sz="2800" b="1" dirty="0" err="1"/>
              <a:t>mudah</a:t>
            </a:r>
            <a:r>
              <a:rPr lang="en-US" sz="2800" b="1" dirty="0"/>
              <a:t> </a:t>
            </a:r>
            <a:r>
              <a:rPr lang="en-US" sz="2800" b="1" dirty="0" err="1"/>
              <a:t>dibaca</a:t>
            </a:r>
            <a:r>
              <a:rPr lang="en-US" sz="2800" b="1" dirty="0"/>
              <a:t> </a:t>
            </a:r>
            <a:r>
              <a:rPr lang="en-US" sz="2800" b="1" dirty="0" err="1"/>
              <a:t>dan</a:t>
            </a:r>
            <a:r>
              <a:rPr lang="en-US" sz="2800" b="1" dirty="0"/>
              <a:t> </a:t>
            </a:r>
            <a:r>
              <a:rPr lang="en-US" sz="2800" b="1" dirty="0" err="1"/>
              <a:t>diinterpretasi</a:t>
            </a:r>
            <a:r>
              <a:rPr lang="en-US" sz="2800" b="1" dirty="0"/>
              <a:t>.  </a:t>
            </a:r>
          </a:p>
          <a:p>
            <a:pPr>
              <a:lnSpc>
                <a:spcPct val="80000"/>
              </a:lnSpc>
            </a:pPr>
            <a:r>
              <a:rPr lang="en-US" sz="2800" b="1" dirty="0" err="1"/>
              <a:t>Dalam</a:t>
            </a:r>
            <a:r>
              <a:rPr lang="en-US" sz="2800" b="1" dirty="0"/>
              <a:t> proses </a:t>
            </a:r>
            <a:r>
              <a:rPr lang="en-US" sz="2800" b="1" dirty="0" err="1"/>
              <a:t>analisis</a:t>
            </a:r>
            <a:r>
              <a:rPr lang="en-US" sz="2800" b="1" dirty="0"/>
              <a:t> </a:t>
            </a:r>
            <a:r>
              <a:rPr lang="en-US" sz="2800" b="1" dirty="0" err="1"/>
              <a:t>ini</a:t>
            </a:r>
            <a:r>
              <a:rPr lang="en-US" sz="2800" b="1" dirty="0"/>
              <a:t> </a:t>
            </a:r>
            <a:r>
              <a:rPr lang="en-US" sz="2800" b="1" dirty="0" err="1"/>
              <a:t>seringkali</a:t>
            </a:r>
            <a:r>
              <a:rPr lang="en-US" sz="2800" b="1" dirty="0"/>
              <a:t> </a:t>
            </a:r>
            <a:r>
              <a:rPr lang="en-US" sz="2800" b="1" dirty="0" err="1"/>
              <a:t>digunakan</a:t>
            </a:r>
            <a:r>
              <a:rPr lang="en-US" sz="2800" b="1" dirty="0"/>
              <a:t> </a:t>
            </a:r>
            <a:r>
              <a:rPr lang="en-US" sz="2800" b="1" dirty="0" err="1"/>
              <a:t>metode-metode</a:t>
            </a:r>
            <a:r>
              <a:rPr lang="en-US" sz="2800" b="1" dirty="0"/>
              <a:t> </a:t>
            </a:r>
            <a:r>
              <a:rPr lang="en-US" sz="2800" b="1" dirty="0" err="1"/>
              <a:t>statistik</a:t>
            </a:r>
            <a:r>
              <a:rPr lang="en-US" sz="2800" b="1" dirty="0"/>
              <a:t>.  </a:t>
            </a:r>
          </a:p>
          <a:p>
            <a:pPr>
              <a:lnSpc>
                <a:spcPct val="80000"/>
              </a:lnSpc>
            </a:pPr>
            <a:r>
              <a:rPr lang="en-US" sz="2800" b="1" dirty="0" err="1"/>
              <a:t>Dengan</a:t>
            </a:r>
            <a:r>
              <a:rPr lang="en-US" sz="2800" b="1" dirty="0"/>
              <a:t> </a:t>
            </a:r>
            <a:r>
              <a:rPr lang="en-US" sz="2800" b="1" dirty="0" err="1"/>
              <a:t>menggunakan</a:t>
            </a:r>
            <a:r>
              <a:rPr lang="en-US" sz="2800" b="1" dirty="0"/>
              <a:t> </a:t>
            </a:r>
            <a:r>
              <a:rPr lang="en-US" sz="2800" b="1" dirty="0" err="1"/>
              <a:t>metode</a:t>
            </a:r>
            <a:r>
              <a:rPr lang="en-US" sz="2800" b="1" dirty="0"/>
              <a:t> </a:t>
            </a:r>
            <a:r>
              <a:rPr lang="en-US" sz="2800" b="1" dirty="0" err="1"/>
              <a:t>statistik</a:t>
            </a:r>
            <a:r>
              <a:rPr lang="en-US" sz="2800" b="1" dirty="0"/>
              <a:t> </a:t>
            </a:r>
            <a:r>
              <a:rPr lang="en-US" sz="2800" b="1" dirty="0" err="1"/>
              <a:t>ini</a:t>
            </a:r>
            <a:r>
              <a:rPr lang="en-US" sz="2800" b="1" dirty="0"/>
              <a:t> </a:t>
            </a:r>
            <a:r>
              <a:rPr lang="en-US" sz="2800" b="1" dirty="0" err="1"/>
              <a:t>dapat</a:t>
            </a:r>
            <a:r>
              <a:rPr lang="en-US" sz="2800" b="1" dirty="0"/>
              <a:t> </a:t>
            </a:r>
            <a:r>
              <a:rPr lang="en-US" sz="2800" b="1" dirty="0" err="1"/>
              <a:t>diperbandingkan</a:t>
            </a:r>
            <a:r>
              <a:rPr lang="en-US" sz="2800" b="1" dirty="0"/>
              <a:t> </a:t>
            </a:r>
            <a:r>
              <a:rPr lang="en-US" sz="2800" b="1" dirty="0" err="1"/>
              <a:t>hasil</a:t>
            </a:r>
            <a:r>
              <a:rPr lang="en-US" sz="2800" b="1" dirty="0"/>
              <a:t> yang </a:t>
            </a:r>
            <a:r>
              <a:rPr lang="en-US" sz="2800" b="1" dirty="0" err="1"/>
              <a:t>diperoleh</a:t>
            </a:r>
            <a:r>
              <a:rPr lang="en-US" sz="2800" b="1" dirty="0"/>
              <a:t>  </a:t>
            </a:r>
            <a:r>
              <a:rPr lang="en-US" sz="2800" b="1" dirty="0" err="1"/>
              <a:t>dengan</a:t>
            </a:r>
            <a:r>
              <a:rPr lang="en-US" sz="2800" b="1" dirty="0"/>
              <a:t> </a:t>
            </a:r>
            <a:r>
              <a:rPr lang="en-US" sz="2800" b="1" dirty="0" err="1"/>
              <a:t>hasil</a:t>
            </a:r>
            <a:r>
              <a:rPr lang="en-US" sz="2800" b="1" dirty="0"/>
              <a:t> yang </a:t>
            </a:r>
            <a:r>
              <a:rPr lang="en-US" sz="2800" b="1" dirty="0" err="1"/>
              <a:t>terjadi</a:t>
            </a:r>
            <a:r>
              <a:rPr lang="en-US" sz="2800" b="1" dirty="0"/>
              <a:t> </a:t>
            </a:r>
            <a:r>
              <a:rPr lang="en-US" sz="2800" b="1" dirty="0" err="1"/>
              <a:t>secara</a:t>
            </a:r>
            <a:r>
              <a:rPr lang="en-US" sz="2800" b="1" dirty="0"/>
              <a:t> </a:t>
            </a:r>
            <a:r>
              <a:rPr lang="en-US" sz="2800" b="1" dirty="0" err="1"/>
              <a:t>kebetulan</a:t>
            </a:r>
            <a:r>
              <a:rPr lang="en-US" sz="2800" b="1" dirty="0"/>
              <a:t>. </a:t>
            </a:r>
          </a:p>
          <a:p>
            <a:pPr>
              <a:lnSpc>
                <a:spcPct val="80000"/>
              </a:lnSpc>
            </a:pPr>
            <a:r>
              <a:rPr lang="en-US" sz="2800" b="1" dirty="0" err="1"/>
              <a:t>Sehingga</a:t>
            </a:r>
            <a:r>
              <a:rPr lang="en-US" sz="2800" b="1" dirty="0"/>
              <a:t> </a:t>
            </a:r>
            <a:r>
              <a:rPr lang="en-US" sz="2800" b="1" dirty="0" err="1"/>
              <a:t>peneliti</a:t>
            </a:r>
            <a:r>
              <a:rPr lang="en-US" sz="2800" b="1" dirty="0"/>
              <a:t> </a:t>
            </a:r>
            <a:r>
              <a:rPr lang="en-US" sz="2800" b="1" dirty="0" err="1"/>
              <a:t>mampu</a:t>
            </a:r>
            <a:r>
              <a:rPr lang="en-US" sz="2800" b="1" dirty="0"/>
              <a:t> </a:t>
            </a:r>
            <a:r>
              <a:rPr lang="en-US" sz="2800" b="1" dirty="0" err="1"/>
              <a:t>menguji</a:t>
            </a:r>
            <a:r>
              <a:rPr lang="en-US" sz="2800" b="1" dirty="0"/>
              <a:t> </a:t>
            </a:r>
            <a:r>
              <a:rPr lang="en-US" sz="2800" b="1" dirty="0" err="1"/>
              <a:t>apakah</a:t>
            </a:r>
            <a:r>
              <a:rPr lang="en-US" sz="2800" b="1" dirty="0"/>
              <a:t>  </a:t>
            </a:r>
            <a:r>
              <a:rPr lang="en-US" sz="2800" b="1" dirty="0" err="1"/>
              <a:t>hubungan</a:t>
            </a:r>
            <a:r>
              <a:rPr lang="en-US" sz="2800" b="1" dirty="0"/>
              <a:t> yang </a:t>
            </a:r>
            <a:r>
              <a:rPr lang="en-US" sz="2800" b="1" dirty="0" err="1"/>
              <a:t>diamatinya</a:t>
            </a:r>
            <a:r>
              <a:rPr lang="en-US" sz="2800" b="1" dirty="0"/>
              <a:t> </a:t>
            </a:r>
            <a:r>
              <a:rPr lang="en-US" sz="2800" b="1" dirty="0" err="1"/>
              <a:t>memang</a:t>
            </a:r>
            <a:r>
              <a:rPr lang="en-US" sz="2800" b="1" dirty="0"/>
              <a:t> </a:t>
            </a:r>
            <a:r>
              <a:rPr lang="en-US" sz="2800" b="1" dirty="0" err="1"/>
              <a:t>betul-betul</a:t>
            </a:r>
            <a:r>
              <a:rPr lang="en-US" sz="2800" b="1" dirty="0"/>
              <a:t> </a:t>
            </a:r>
            <a:r>
              <a:rPr lang="en-US" sz="2800" b="1" dirty="0" err="1"/>
              <a:t>terjadi</a:t>
            </a:r>
            <a:r>
              <a:rPr lang="en-US" sz="2800" b="1" dirty="0"/>
              <a:t> </a:t>
            </a:r>
            <a:r>
              <a:rPr lang="en-US" sz="2800" b="1" dirty="0" err="1"/>
              <a:t>karena</a:t>
            </a:r>
            <a:r>
              <a:rPr lang="en-US" sz="2800" b="1" dirty="0"/>
              <a:t> </a:t>
            </a:r>
            <a:r>
              <a:rPr lang="en-US" sz="2800" b="1" dirty="0" err="1"/>
              <a:t>hubungan</a:t>
            </a:r>
            <a:r>
              <a:rPr lang="en-US" sz="2800" b="1" dirty="0"/>
              <a:t> </a:t>
            </a:r>
            <a:r>
              <a:rPr lang="en-US" sz="2800" b="1" dirty="0" err="1"/>
              <a:t>sistematis</a:t>
            </a:r>
            <a:r>
              <a:rPr lang="en-US" sz="2800" b="1" dirty="0"/>
              <a:t> </a:t>
            </a:r>
            <a:r>
              <a:rPr lang="en-US" sz="2800" b="1" dirty="0" err="1"/>
              <a:t>antara</a:t>
            </a:r>
            <a:r>
              <a:rPr lang="en-US" sz="2800" b="1" dirty="0"/>
              <a:t> </a:t>
            </a:r>
            <a:r>
              <a:rPr lang="en-US" sz="2800" b="1" dirty="0" err="1"/>
              <a:t>variabel</a:t>
            </a:r>
            <a:r>
              <a:rPr lang="en-US" sz="2800" b="1" dirty="0"/>
              <a:t> yang </a:t>
            </a:r>
            <a:r>
              <a:rPr lang="en-US" sz="2800" b="1" dirty="0" err="1"/>
              <a:t>diteliti</a:t>
            </a:r>
            <a:r>
              <a:rPr lang="en-US" sz="2800" b="1" dirty="0"/>
              <a:t> </a:t>
            </a:r>
            <a:r>
              <a:rPr lang="en-US" sz="2800" b="1" dirty="0" err="1"/>
              <a:t>atau</a:t>
            </a:r>
            <a:r>
              <a:rPr lang="en-US" sz="2800" b="1" dirty="0"/>
              <a:t> </a:t>
            </a:r>
            <a:r>
              <a:rPr lang="en-US" sz="2800" b="1" dirty="0" err="1"/>
              <a:t>hanya</a:t>
            </a:r>
            <a:r>
              <a:rPr lang="en-US" sz="2800" b="1" dirty="0"/>
              <a:t> </a:t>
            </a:r>
            <a:r>
              <a:rPr lang="en-US" sz="2800" b="1" dirty="0" err="1"/>
              <a:t>terjadi</a:t>
            </a:r>
            <a:r>
              <a:rPr lang="en-US" sz="2800" b="1" dirty="0"/>
              <a:t> </a:t>
            </a:r>
            <a:r>
              <a:rPr lang="en-US" sz="2800" b="1" dirty="0" err="1"/>
              <a:t>secara</a:t>
            </a:r>
            <a:r>
              <a:rPr lang="en-US" sz="2800" b="1" dirty="0"/>
              <a:t> </a:t>
            </a:r>
            <a:r>
              <a:rPr lang="en-US" sz="2800" b="1" dirty="0" err="1"/>
              <a:t>kebetulan</a:t>
            </a:r>
            <a:endParaRPr lang="en-US" sz="2800" dirty="0"/>
          </a:p>
        </p:txBody>
      </p:sp>
    </p:spTree>
    <p:extLst>
      <p:ext uri="{BB962C8B-B14F-4D97-AF65-F5344CB8AC3E}">
        <p14:creationId xmlns:p14="http://schemas.microsoft.com/office/powerpoint/2010/main" xmlns="" val="69059602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8467" y="0"/>
            <a:ext cx="9144000" cy="6858000"/>
          </a:xfrm>
          <a:prstGeom prst="rect">
            <a:avLst/>
          </a:prstGeom>
          <a:noFill/>
          <a:ln w="9525">
            <a:noFill/>
            <a:miter lim="800000"/>
            <a:headEnd/>
            <a:tailEnd/>
          </a:ln>
          <a:effectLst/>
        </p:spPr>
      </p:pic>
    </p:spTree>
    <p:extLst>
      <p:ext uri="{BB962C8B-B14F-4D97-AF65-F5344CB8AC3E}">
        <p14:creationId xmlns:p14="http://schemas.microsoft.com/office/powerpoint/2010/main" xmlns="" val="394329654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p:txBody>
          <a:bodyPr/>
          <a:lstStyle/>
          <a:p>
            <a:endParaRPr lang="en-US"/>
          </a:p>
        </p:txBody>
      </p:sp>
      <p:sp>
        <p:nvSpPr>
          <p:cNvPr id="4098" name="Rectangle 2"/>
          <p:cNvSpPr>
            <a:spLocks noGrp="1" noChangeArrowheads="1"/>
          </p:cNvSpPr>
          <p:nvPr>
            <p:ph type="title"/>
          </p:nvPr>
        </p:nvSpPr>
        <p:spPr/>
        <p:txBody>
          <a:bodyPr/>
          <a:lstStyle/>
          <a:p>
            <a:r>
              <a:rPr lang="en-US"/>
              <a:t>Terima kasih </a:t>
            </a:r>
          </a:p>
        </p:txBody>
      </p:sp>
      <p:pic>
        <p:nvPicPr>
          <p:cNvPr id="4100" name="Picture 4" descr="word encouragement"/>
          <p:cNvPicPr>
            <a:picLocks noChangeAspect="1" noChangeArrowheads="1" noCrop="1"/>
          </p:cNvPicPr>
          <p:nvPr/>
        </p:nvPicPr>
        <p:blipFill>
          <a:blip r:embed="rId3">
            <a:extLst>
              <a:ext uri="{28A0092B-C50C-407E-A947-70E740481C1C}">
                <a14:useLocalDpi xmlns:a14="http://schemas.microsoft.com/office/drawing/2010/main" xmlns="" val="0"/>
              </a:ext>
            </a:extLst>
          </a:blip>
          <a:srcRect/>
          <a:stretch>
            <a:fillRect/>
          </a:stretch>
        </p:blipFill>
        <p:spPr bwMode="auto">
          <a:xfrm>
            <a:off x="381000" y="1295400"/>
            <a:ext cx="8382000" cy="52578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045730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3" name="Rectangle 3"/>
          <p:cNvSpPr>
            <a:spLocks noGrp="1" noChangeArrowheads="1"/>
          </p:cNvSpPr>
          <p:nvPr>
            <p:ph idx="1"/>
          </p:nvPr>
        </p:nvSpPr>
        <p:spPr>
          <a:xfrm>
            <a:off x="381000" y="1219200"/>
            <a:ext cx="8534400" cy="5029200"/>
          </a:xfrm>
        </p:spPr>
        <p:txBody>
          <a:bodyPr>
            <a:noAutofit/>
          </a:bodyPr>
          <a:lstStyle/>
          <a:p>
            <a:r>
              <a:rPr lang="en-US" sz="4000" dirty="0" err="1"/>
              <a:t>Santi</a:t>
            </a:r>
            <a:r>
              <a:rPr lang="en-US" sz="4000" dirty="0"/>
              <a:t> </a:t>
            </a:r>
            <a:r>
              <a:rPr lang="en-US" sz="4000" dirty="0" err="1"/>
              <a:t>Larassati</a:t>
            </a:r>
            <a:r>
              <a:rPr lang="en-US" sz="4000" dirty="0"/>
              <a:t> (</a:t>
            </a:r>
            <a:r>
              <a:rPr lang="en-US" sz="4000" dirty="0" err="1"/>
              <a:t>sekretaris</a:t>
            </a:r>
            <a:r>
              <a:rPr lang="en-US" sz="4000" dirty="0"/>
              <a:t> </a:t>
            </a:r>
            <a:r>
              <a:rPr lang="en-US" sz="4000" dirty="0" err="1"/>
              <a:t>eksekutif</a:t>
            </a:r>
            <a:r>
              <a:rPr lang="en-US" sz="4000" dirty="0"/>
              <a:t>) </a:t>
            </a:r>
            <a:r>
              <a:rPr lang="en-US" sz="4000" dirty="0" err="1"/>
              <a:t>pada</a:t>
            </a:r>
            <a:r>
              <a:rPr lang="en-US" sz="4000" dirty="0"/>
              <a:t> General Electric Indonesia, </a:t>
            </a:r>
            <a:r>
              <a:rPr lang="en-US" sz="4000" dirty="0" err="1"/>
              <a:t>perusahaan</a:t>
            </a:r>
            <a:r>
              <a:rPr lang="en-US" sz="4000" dirty="0"/>
              <a:t> </a:t>
            </a:r>
            <a:r>
              <a:rPr lang="en-US" sz="4000" dirty="0" err="1"/>
              <a:t>multinasional</a:t>
            </a:r>
            <a:r>
              <a:rPr lang="en-US" sz="4000" dirty="0"/>
              <a:t> yang </a:t>
            </a:r>
            <a:r>
              <a:rPr lang="en-US" sz="4000" dirty="0" err="1"/>
              <a:t>beroperasi</a:t>
            </a:r>
            <a:r>
              <a:rPr lang="en-US" sz="4000" dirty="0"/>
              <a:t> </a:t>
            </a:r>
            <a:r>
              <a:rPr lang="en-US" sz="4000" dirty="0" err="1"/>
              <a:t>di</a:t>
            </a:r>
            <a:r>
              <a:rPr lang="en-US" sz="4000" dirty="0"/>
              <a:t> Indonesia. </a:t>
            </a:r>
          </a:p>
          <a:p>
            <a:pPr lvl="1"/>
            <a:r>
              <a:rPr lang="en-US" sz="3600" dirty="0" err="1"/>
              <a:t>Sudah</a:t>
            </a:r>
            <a:r>
              <a:rPr lang="en-US" sz="3600" dirty="0"/>
              <a:t> </a:t>
            </a:r>
            <a:r>
              <a:rPr lang="en-US" sz="3600" dirty="0" err="1"/>
              <a:t>bekerja</a:t>
            </a:r>
            <a:r>
              <a:rPr lang="en-US" sz="3600" dirty="0"/>
              <a:t> </a:t>
            </a:r>
            <a:r>
              <a:rPr lang="en-US" sz="3600" dirty="0" err="1"/>
              <a:t>selama</a:t>
            </a:r>
            <a:r>
              <a:rPr lang="en-US" sz="3600" dirty="0"/>
              <a:t> 14 </a:t>
            </a:r>
            <a:r>
              <a:rPr lang="en-US" sz="3600" dirty="0" err="1"/>
              <a:t>tahun</a:t>
            </a:r>
            <a:r>
              <a:rPr lang="en-US" sz="3600" dirty="0"/>
              <a:t>. </a:t>
            </a:r>
          </a:p>
          <a:p>
            <a:pPr lvl="1"/>
            <a:r>
              <a:rPr lang="en-US" sz="3600" dirty="0" err="1"/>
              <a:t>Karena</a:t>
            </a:r>
            <a:r>
              <a:rPr lang="en-US" sz="3600" dirty="0"/>
              <a:t> </a:t>
            </a:r>
            <a:r>
              <a:rPr lang="en-US" sz="3600" dirty="0" err="1"/>
              <a:t>pertimbangan</a:t>
            </a:r>
            <a:r>
              <a:rPr lang="en-US" sz="3600" dirty="0"/>
              <a:t> </a:t>
            </a:r>
            <a:r>
              <a:rPr lang="en-US" sz="3600" dirty="0" err="1"/>
              <a:t>kepentingan</a:t>
            </a:r>
            <a:r>
              <a:rPr lang="en-US" sz="3600" dirty="0"/>
              <a:t> </a:t>
            </a:r>
            <a:r>
              <a:rPr lang="en-US" sz="3600" dirty="0" err="1"/>
              <a:t>pendidikan</a:t>
            </a:r>
            <a:r>
              <a:rPr lang="en-US" sz="3600" dirty="0"/>
              <a:t> </a:t>
            </a:r>
            <a:r>
              <a:rPr lang="en-US" sz="3600" dirty="0" err="1"/>
              <a:t>anak-anaknya</a:t>
            </a:r>
            <a:r>
              <a:rPr lang="en-US" sz="3600" dirty="0"/>
              <a:t>, </a:t>
            </a:r>
            <a:r>
              <a:rPr lang="en-US" sz="3600" dirty="0" err="1"/>
              <a:t>bermaksud</a:t>
            </a:r>
            <a:r>
              <a:rPr lang="en-US" sz="3600" dirty="0"/>
              <a:t> </a:t>
            </a:r>
            <a:r>
              <a:rPr lang="en-US" sz="3600" dirty="0" err="1"/>
              <a:t>berhenti</a:t>
            </a:r>
            <a:r>
              <a:rPr lang="en-US" sz="3600" dirty="0"/>
              <a:t> </a:t>
            </a:r>
            <a:r>
              <a:rPr lang="en-US" sz="3600" dirty="0" err="1"/>
              <a:t>bekerja</a:t>
            </a:r>
            <a:r>
              <a:rPr lang="en-US" sz="3600" dirty="0"/>
              <a:t> per </a:t>
            </a:r>
            <a:r>
              <a:rPr lang="en-US" sz="3600" dirty="0" err="1"/>
              <a:t>tanggal</a:t>
            </a:r>
            <a:r>
              <a:rPr lang="en-US" sz="3600" dirty="0"/>
              <a:t> 1 </a:t>
            </a:r>
            <a:r>
              <a:rPr lang="en-US" sz="3600" dirty="0" err="1"/>
              <a:t>Juli</a:t>
            </a:r>
            <a:r>
              <a:rPr lang="en-US" sz="3600" dirty="0"/>
              <a:t> 2009 </a:t>
            </a:r>
          </a:p>
        </p:txBody>
      </p:sp>
      <p:sp>
        <p:nvSpPr>
          <p:cNvPr id="235522" name="Rectangle 2"/>
          <p:cNvSpPr>
            <a:spLocks noGrp="1" noChangeArrowheads="1"/>
          </p:cNvSpPr>
          <p:nvPr>
            <p:ph type="title"/>
          </p:nvPr>
        </p:nvSpPr>
        <p:spPr>
          <a:xfrm>
            <a:off x="381000" y="457200"/>
            <a:ext cx="6946900" cy="747713"/>
          </a:xfrm>
        </p:spPr>
        <p:txBody>
          <a:bodyPr/>
          <a:lstStyle/>
          <a:p>
            <a:r>
              <a:rPr lang="en-US" b="1" dirty="0"/>
              <a:t>ISSUE</a:t>
            </a:r>
          </a:p>
        </p:txBody>
      </p:sp>
    </p:spTree>
    <p:extLst>
      <p:ext uri="{BB962C8B-B14F-4D97-AF65-F5344CB8AC3E}">
        <p14:creationId xmlns:p14="http://schemas.microsoft.com/office/powerpoint/2010/main" xmlns="" val="13260357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7" name="Rectangle 3"/>
          <p:cNvSpPr>
            <a:spLocks noGrp="1" noChangeArrowheads="1"/>
          </p:cNvSpPr>
          <p:nvPr>
            <p:ph idx="1"/>
          </p:nvPr>
        </p:nvSpPr>
        <p:spPr>
          <a:xfrm>
            <a:off x="609600" y="533400"/>
            <a:ext cx="7772400" cy="5791200"/>
          </a:xfrm>
        </p:spPr>
        <p:txBody>
          <a:bodyPr>
            <a:noAutofit/>
          </a:bodyPr>
          <a:lstStyle/>
          <a:p>
            <a:r>
              <a:rPr lang="en-US" sz="4400" dirty="0" err="1"/>
              <a:t>Berdasarkan</a:t>
            </a:r>
            <a:r>
              <a:rPr lang="en-US" sz="4400" dirty="0"/>
              <a:t> UU No. 13/2003 </a:t>
            </a:r>
            <a:r>
              <a:rPr lang="en-US" sz="4400" dirty="0" err="1"/>
              <a:t>dan</a:t>
            </a:r>
            <a:r>
              <a:rPr lang="en-US" sz="4400" dirty="0"/>
              <a:t> </a:t>
            </a:r>
            <a:r>
              <a:rPr lang="en-US" sz="4400" dirty="0" err="1"/>
              <a:t>preseden</a:t>
            </a:r>
            <a:r>
              <a:rPr lang="en-US" sz="4400" dirty="0"/>
              <a:t> </a:t>
            </a:r>
            <a:r>
              <a:rPr lang="en-US" sz="4400" dirty="0" err="1"/>
              <a:t>kasus</a:t>
            </a:r>
            <a:r>
              <a:rPr lang="en-US" sz="4400" dirty="0"/>
              <a:t> </a:t>
            </a:r>
            <a:r>
              <a:rPr lang="en-US" sz="4400" dirty="0" err="1"/>
              <a:t>pengunduran</a:t>
            </a:r>
            <a:r>
              <a:rPr lang="en-US" sz="4400" dirty="0"/>
              <a:t> </a:t>
            </a:r>
            <a:r>
              <a:rPr lang="en-US" sz="4400" dirty="0" err="1"/>
              <a:t>diri</a:t>
            </a:r>
            <a:r>
              <a:rPr lang="en-US" sz="4400" dirty="0"/>
              <a:t>, </a:t>
            </a:r>
            <a:r>
              <a:rPr lang="en-US" sz="4400" dirty="0" err="1"/>
              <a:t>Santi</a:t>
            </a:r>
            <a:r>
              <a:rPr lang="en-US" sz="4400" dirty="0"/>
              <a:t> </a:t>
            </a:r>
            <a:r>
              <a:rPr lang="en-US" sz="4400" dirty="0" err="1"/>
              <a:t>juga</a:t>
            </a:r>
            <a:r>
              <a:rPr lang="en-US" sz="4400" dirty="0"/>
              <a:t> </a:t>
            </a:r>
            <a:r>
              <a:rPr lang="en-US" sz="4400" dirty="0" err="1"/>
              <a:t>mengajukan</a:t>
            </a:r>
            <a:r>
              <a:rPr lang="en-US" sz="4400" dirty="0"/>
              <a:t> </a:t>
            </a:r>
            <a:r>
              <a:rPr lang="en-US" sz="4400" dirty="0" err="1"/>
              <a:t>uang</a:t>
            </a:r>
            <a:r>
              <a:rPr lang="en-US" sz="4400" dirty="0"/>
              <a:t> </a:t>
            </a:r>
            <a:r>
              <a:rPr lang="en-US" sz="4400" dirty="0" err="1"/>
              <a:t>pisah</a:t>
            </a:r>
            <a:r>
              <a:rPr lang="en-US" sz="4400" dirty="0"/>
              <a:t>.</a:t>
            </a:r>
          </a:p>
          <a:p>
            <a:r>
              <a:rPr lang="en-US" sz="4400" dirty="0" err="1"/>
              <a:t>Direkti</a:t>
            </a:r>
            <a:r>
              <a:rPr lang="en-US" sz="4400" dirty="0"/>
              <a:t> PT </a:t>
            </a:r>
            <a:r>
              <a:rPr lang="en-US" sz="4400" dirty="0" smtClean="0"/>
              <a:t>GE </a:t>
            </a:r>
            <a:r>
              <a:rPr lang="en-US" sz="4400" dirty="0"/>
              <a:t>Indonesia </a:t>
            </a:r>
            <a:r>
              <a:rPr lang="en-US" sz="4400" dirty="0" err="1"/>
              <a:t>menerima</a:t>
            </a:r>
            <a:r>
              <a:rPr lang="en-US" sz="4400" dirty="0"/>
              <a:t> </a:t>
            </a:r>
            <a:r>
              <a:rPr lang="en-US" sz="4400" dirty="0" err="1"/>
              <a:t>permohonan</a:t>
            </a:r>
            <a:r>
              <a:rPr lang="en-US" sz="4400" dirty="0"/>
              <a:t> </a:t>
            </a:r>
            <a:r>
              <a:rPr lang="en-US" sz="4400" dirty="0" err="1"/>
              <a:t>pengunduran</a:t>
            </a:r>
            <a:r>
              <a:rPr lang="en-US" sz="4400" dirty="0"/>
              <a:t> </a:t>
            </a:r>
            <a:r>
              <a:rPr lang="en-US" sz="4400" dirty="0" err="1"/>
              <a:t>diri</a:t>
            </a:r>
            <a:r>
              <a:rPr lang="en-US" sz="4400" dirty="0"/>
              <a:t>, </a:t>
            </a:r>
            <a:r>
              <a:rPr lang="en-US" sz="4400" dirty="0" err="1"/>
              <a:t>namun</a:t>
            </a:r>
            <a:r>
              <a:rPr lang="en-US" sz="4400" dirty="0"/>
              <a:t> </a:t>
            </a:r>
            <a:r>
              <a:rPr lang="en-US" sz="4400" dirty="0" err="1"/>
              <a:t>menolak</a:t>
            </a:r>
            <a:r>
              <a:rPr lang="en-US" sz="4400" dirty="0"/>
              <a:t> </a:t>
            </a:r>
            <a:r>
              <a:rPr lang="en-US" sz="4400" dirty="0" err="1"/>
              <a:t>memberi</a:t>
            </a:r>
            <a:r>
              <a:rPr lang="en-US" sz="4400" dirty="0"/>
              <a:t> </a:t>
            </a:r>
            <a:r>
              <a:rPr lang="en-US" sz="4400" dirty="0" err="1"/>
              <a:t>uang</a:t>
            </a:r>
            <a:r>
              <a:rPr lang="en-US" sz="4400" dirty="0"/>
              <a:t> </a:t>
            </a:r>
            <a:r>
              <a:rPr lang="en-US" sz="4400" dirty="0" err="1"/>
              <a:t>pisah</a:t>
            </a:r>
            <a:endParaRPr lang="en-US" sz="4400" dirty="0"/>
          </a:p>
        </p:txBody>
      </p:sp>
    </p:spTree>
    <p:extLst>
      <p:ext uri="{BB962C8B-B14F-4D97-AF65-F5344CB8AC3E}">
        <p14:creationId xmlns:p14="http://schemas.microsoft.com/office/powerpoint/2010/main" xmlns="" val="2160195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5" name="Rectangle 3"/>
          <p:cNvSpPr>
            <a:spLocks noGrp="1" noChangeArrowheads="1"/>
          </p:cNvSpPr>
          <p:nvPr>
            <p:ph idx="1"/>
          </p:nvPr>
        </p:nvSpPr>
        <p:spPr>
          <a:xfrm>
            <a:off x="304800" y="1600200"/>
            <a:ext cx="8534400" cy="4953000"/>
          </a:xfrm>
        </p:spPr>
        <p:txBody>
          <a:bodyPr/>
          <a:lstStyle/>
          <a:p>
            <a:pPr marL="609600" indent="-609600">
              <a:lnSpc>
                <a:spcPct val="80000"/>
              </a:lnSpc>
              <a:buFont typeface="Wingdings" pitchFamily="2" charset="2"/>
              <a:buNone/>
            </a:pPr>
            <a:r>
              <a:rPr lang="en-US" sz="2800" dirty="0" err="1"/>
              <a:t>Uang</a:t>
            </a:r>
            <a:r>
              <a:rPr lang="en-US" sz="2800" dirty="0"/>
              <a:t> </a:t>
            </a:r>
            <a:r>
              <a:rPr lang="en-US" sz="2800" dirty="0" err="1"/>
              <a:t>penggantian</a:t>
            </a:r>
            <a:r>
              <a:rPr lang="en-US" sz="2800" dirty="0"/>
              <a:t> </a:t>
            </a:r>
            <a:r>
              <a:rPr lang="en-US" sz="2800" dirty="0" err="1"/>
              <a:t>hak</a:t>
            </a:r>
            <a:r>
              <a:rPr lang="en-US" sz="2800" dirty="0"/>
              <a:t> yang </a:t>
            </a:r>
            <a:r>
              <a:rPr lang="en-US" sz="2800" dirty="0" err="1"/>
              <a:t>seharusnya</a:t>
            </a:r>
            <a:r>
              <a:rPr lang="en-US" sz="2800" dirty="0"/>
              <a:t> </a:t>
            </a:r>
            <a:r>
              <a:rPr lang="en-US" sz="2800" dirty="0" err="1"/>
              <a:t>diterima</a:t>
            </a:r>
            <a:r>
              <a:rPr lang="en-US" sz="2800" dirty="0"/>
              <a:t> </a:t>
            </a:r>
            <a:r>
              <a:rPr lang="en-US" sz="2800" dirty="0" err="1"/>
              <a:t>sebagaimana</a:t>
            </a:r>
            <a:r>
              <a:rPr lang="en-US" sz="2800" dirty="0"/>
              <a:t> </a:t>
            </a:r>
            <a:r>
              <a:rPr lang="en-US" sz="2800" dirty="0" err="1"/>
              <a:t>dimaksud</a:t>
            </a:r>
            <a:r>
              <a:rPr lang="en-US" sz="2800" dirty="0"/>
              <a:t> </a:t>
            </a:r>
            <a:r>
              <a:rPr lang="en-US" sz="2800" dirty="0" err="1"/>
              <a:t>dalam</a:t>
            </a:r>
            <a:r>
              <a:rPr lang="en-US" sz="2800" dirty="0"/>
              <a:t> </a:t>
            </a:r>
            <a:r>
              <a:rPr lang="en-US" sz="2800" dirty="0" err="1"/>
              <a:t>ayat</a:t>
            </a:r>
            <a:r>
              <a:rPr lang="en-US" sz="2800" dirty="0"/>
              <a:t> (1) </a:t>
            </a:r>
            <a:r>
              <a:rPr lang="en-US" sz="2800" dirty="0" err="1"/>
              <a:t>meliputi</a:t>
            </a:r>
            <a:r>
              <a:rPr lang="en-US" sz="2800" dirty="0"/>
              <a:t>:</a:t>
            </a:r>
          </a:p>
          <a:p>
            <a:pPr marL="609600" indent="-609600">
              <a:lnSpc>
                <a:spcPct val="80000"/>
              </a:lnSpc>
            </a:pPr>
            <a:r>
              <a:rPr lang="en-US" sz="2700" dirty="0" err="1"/>
              <a:t>cuti</a:t>
            </a:r>
            <a:r>
              <a:rPr lang="en-US" sz="2700" dirty="0"/>
              <a:t> </a:t>
            </a:r>
            <a:r>
              <a:rPr lang="en-US" sz="2700" dirty="0" err="1"/>
              <a:t>tahunan</a:t>
            </a:r>
            <a:r>
              <a:rPr lang="en-US" sz="2700" dirty="0"/>
              <a:t> yang </a:t>
            </a:r>
            <a:r>
              <a:rPr lang="en-US" sz="2700" dirty="0" err="1"/>
              <a:t>belum</a:t>
            </a:r>
            <a:r>
              <a:rPr lang="en-US" sz="2700" dirty="0"/>
              <a:t> </a:t>
            </a:r>
            <a:r>
              <a:rPr lang="en-US" sz="2700" dirty="0" err="1"/>
              <a:t>diambil</a:t>
            </a:r>
            <a:r>
              <a:rPr lang="en-US" sz="2700" dirty="0"/>
              <a:t> </a:t>
            </a:r>
            <a:r>
              <a:rPr lang="en-US" sz="2700" dirty="0" err="1"/>
              <a:t>dan</a:t>
            </a:r>
            <a:r>
              <a:rPr lang="en-US" sz="2700" dirty="0"/>
              <a:t> </a:t>
            </a:r>
            <a:r>
              <a:rPr lang="en-US" sz="2700" dirty="0" err="1"/>
              <a:t>belum</a:t>
            </a:r>
            <a:r>
              <a:rPr lang="en-US" sz="2700" dirty="0"/>
              <a:t> </a:t>
            </a:r>
            <a:r>
              <a:rPr lang="en-US" sz="2700" dirty="0" err="1"/>
              <a:t>gugur</a:t>
            </a:r>
            <a:r>
              <a:rPr lang="en-US" sz="2700" dirty="0"/>
              <a:t>, </a:t>
            </a:r>
          </a:p>
          <a:p>
            <a:pPr marL="609600" indent="-609600">
              <a:lnSpc>
                <a:spcPct val="80000"/>
              </a:lnSpc>
            </a:pPr>
            <a:r>
              <a:rPr lang="en-US" sz="2700" dirty="0" err="1"/>
              <a:t>Biaya</a:t>
            </a:r>
            <a:r>
              <a:rPr lang="en-US" sz="2700" dirty="0"/>
              <a:t> </a:t>
            </a:r>
            <a:r>
              <a:rPr lang="en-US" sz="2700" dirty="0" err="1"/>
              <a:t>atau</a:t>
            </a:r>
            <a:r>
              <a:rPr lang="en-US" sz="2700" dirty="0"/>
              <a:t> </a:t>
            </a:r>
            <a:r>
              <a:rPr lang="en-US" sz="2700" dirty="0" err="1"/>
              <a:t>ongkos</a:t>
            </a:r>
            <a:r>
              <a:rPr lang="en-US" sz="2700" dirty="0"/>
              <a:t> </a:t>
            </a:r>
            <a:r>
              <a:rPr lang="en-US" sz="2700" dirty="0" err="1"/>
              <a:t>pulang</a:t>
            </a:r>
            <a:r>
              <a:rPr lang="en-US" sz="2700" dirty="0"/>
              <a:t> </a:t>
            </a:r>
            <a:r>
              <a:rPr lang="en-US" sz="2700" dirty="0" err="1"/>
              <a:t>untuk</a:t>
            </a:r>
            <a:r>
              <a:rPr lang="en-US" sz="2700" dirty="0"/>
              <a:t> </a:t>
            </a:r>
            <a:r>
              <a:rPr lang="en-US" sz="2700" dirty="0" err="1"/>
              <a:t>Pekerja</a:t>
            </a:r>
            <a:r>
              <a:rPr lang="en-US" sz="2700" dirty="0"/>
              <a:t>/</a:t>
            </a:r>
            <a:r>
              <a:rPr lang="en-US" sz="2700" dirty="0" err="1"/>
              <a:t>Buruh</a:t>
            </a:r>
            <a:r>
              <a:rPr lang="en-US" sz="2700" dirty="0"/>
              <a:t> </a:t>
            </a:r>
            <a:r>
              <a:rPr lang="en-US" sz="2700" dirty="0" err="1"/>
              <a:t>dan</a:t>
            </a:r>
            <a:r>
              <a:rPr lang="en-US" sz="2700" dirty="0"/>
              <a:t> </a:t>
            </a:r>
            <a:r>
              <a:rPr lang="en-US" sz="2700" dirty="0" err="1"/>
              <a:t>keluarganya</a:t>
            </a:r>
            <a:r>
              <a:rPr lang="en-US" sz="2700" dirty="0"/>
              <a:t> </a:t>
            </a:r>
            <a:r>
              <a:rPr lang="en-US" sz="2700" dirty="0" err="1"/>
              <a:t>ke</a:t>
            </a:r>
            <a:r>
              <a:rPr lang="en-US" sz="2700" dirty="0"/>
              <a:t> </a:t>
            </a:r>
            <a:r>
              <a:rPr lang="en-US" sz="2700" dirty="0" err="1"/>
              <a:t>tempat</a:t>
            </a:r>
            <a:r>
              <a:rPr lang="en-US" sz="2700" dirty="0"/>
              <a:t> </a:t>
            </a:r>
            <a:r>
              <a:rPr lang="en-US" sz="2700" dirty="0" err="1"/>
              <a:t>dimana</a:t>
            </a:r>
            <a:r>
              <a:rPr lang="en-US" sz="2700" dirty="0"/>
              <a:t> </a:t>
            </a:r>
            <a:r>
              <a:rPr lang="en-US" sz="2700" dirty="0" err="1"/>
              <a:t>Pekerja</a:t>
            </a:r>
            <a:r>
              <a:rPr lang="en-US" sz="2700" dirty="0"/>
              <a:t>/</a:t>
            </a:r>
            <a:r>
              <a:rPr lang="en-US" sz="2700" dirty="0" err="1"/>
              <a:t>Buruh</a:t>
            </a:r>
            <a:r>
              <a:rPr lang="en-US" sz="2700" dirty="0"/>
              <a:t> </a:t>
            </a:r>
            <a:r>
              <a:rPr lang="en-US" sz="2700" dirty="0" err="1" smtClean="0"/>
              <a:t>dite</a:t>
            </a:r>
            <a:r>
              <a:rPr lang="id-ID" sz="2700" dirty="0" smtClean="0"/>
              <a:t>ri</a:t>
            </a:r>
            <a:r>
              <a:rPr lang="en-US" sz="2700" dirty="0" smtClean="0"/>
              <a:t>ma </a:t>
            </a:r>
            <a:r>
              <a:rPr lang="en-US" sz="2700" dirty="0" err="1" smtClean="0"/>
              <a:t>bekerja</a:t>
            </a:r>
            <a:r>
              <a:rPr lang="id-ID" sz="2700" dirty="0" smtClean="0"/>
              <a:t>.</a:t>
            </a:r>
            <a:endParaRPr lang="en-US" sz="2700" dirty="0"/>
          </a:p>
          <a:p>
            <a:pPr marL="609600" indent="-609600">
              <a:lnSpc>
                <a:spcPct val="80000"/>
              </a:lnSpc>
            </a:pPr>
            <a:r>
              <a:rPr lang="en-US" sz="2700" dirty="0" err="1"/>
              <a:t>Penggantian</a:t>
            </a:r>
            <a:r>
              <a:rPr lang="en-US" sz="2700" dirty="0"/>
              <a:t> </a:t>
            </a:r>
            <a:r>
              <a:rPr lang="en-US" sz="2700" dirty="0" err="1"/>
              <a:t>perumahan</a:t>
            </a:r>
            <a:r>
              <a:rPr lang="en-US" sz="2700" dirty="0"/>
              <a:t> </a:t>
            </a:r>
            <a:r>
              <a:rPr lang="en-US" sz="2700" dirty="0" err="1"/>
              <a:t>serta</a:t>
            </a:r>
            <a:r>
              <a:rPr lang="en-US" sz="2700" dirty="0"/>
              <a:t> </a:t>
            </a:r>
            <a:r>
              <a:rPr lang="en-US" sz="2700" dirty="0" err="1"/>
              <a:t>pengobatan</a:t>
            </a:r>
            <a:r>
              <a:rPr lang="en-US" sz="2700" dirty="0"/>
              <a:t> </a:t>
            </a:r>
            <a:r>
              <a:rPr lang="en-US" sz="2700" dirty="0" err="1"/>
              <a:t>dan</a:t>
            </a:r>
            <a:r>
              <a:rPr lang="en-US" sz="2700" dirty="0"/>
              <a:t> </a:t>
            </a:r>
            <a:r>
              <a:rPr lang="en-US" sz="2700" dirty="0" err="1"/>
              <a:t>perawatan</a:t>
            </a:r>
            <a:r>
              <a:rPr lang="en-US" sz="2700" dirty="0"/>
              <a:t> </a:t>
            </a:r>
            <a:r>
              <a:rPr lang="en-US" sz="2700" dirty="0" err="1"/>
              <a:t>ditetapkan</a:t>
            </a:r>
            <a:r>
              <a:rPr lang="en-US" sz="2700" dirty="0"/>
              <a:t> 15% (lima </a:t>
            </a:r>
            <a:r>
              <a:rPr lang="en-US" sz="2700" dirty="0" err="1"/>
              <a:t>belas</a:t>
            </a:r>
            <a:r>
              <a:rPr lang="en-US" sz="2700" dirty="0"/>
              <a:t> </a:t>
            </a:r>
            <a:r>
              <a:rPr lang="en-US" sz="2700" dirty="0" err="1"/>
              <a:t>perseratus</a:t>
            </a:r>
            <a:r>
              <a:rPr lang="en-US" sz="2700" dirty="0"/>
              <a:t>) </a:t>
            </a:r>
            <a:r>
              <a:rPr lang="en-US" sz="2700" dirty="0" err="1"/>
              <a:t>dari</a:t>
            </a:r>
            <a:r>
              <a:rPr lang="en-US" sz="2700" dirty="0"/>
              <a:t> </a:t>
            </a:r>
            <a:r>
              <a:rPr lang="en-US" sz="2700" dirty="0" err="1"/>
              <a:t>uang</a:t>
            </a:r>
            <a:r>
              <a:rPr lang="en-US" sz="2700" dirty="0"/>
              <a:t> </a:t>
            </a:r>
            <a:r>
              <a:rPr lang="en-US" sz="2700" dirty="0" err="1"/>
              <a:t>pesangon</a:t>
            </a:r>
            <a:r>
              <a:rPr lang="en-US" sz="2700" dirty="0"/>
              <a:t> </a:t>
            </a:r>
            <a:r>
              <a:rPr lang="en-US" sz="2700" dirty="0" err="1"/>
              <a:t>dan</a:t>
            </a:r>
            <a:r>
              <a:rPr lang="en-US" sz="2700" dirty="0"/>
              <a:t>/</a:t>
            </a:r>
            <a:r>
              <a:rPr lang="en-US" sz="2700" dirty="0" err="1"/>
              <a:t>atau</a:t>
            </a:r>
            <a:r>
              <a:rPr lang="en-US" sz="2700" dirty="0"/>
              <a:t> </a:t>
            </a:r>
            <a:r>
              <a:rPr lang="en-US" sz="2700" dirty="0" err="1"/>
              <a:t>penghargaan</a:t>
            </a:r>
            <a:r>
              <a:rPr lang="en-US" sz="2700" dirty="0"/>
              <a:t> </a:t>
            </a:r>
            <a:r>
              <a:rPr lang="en-US" sz="2700" dirty="0" err="1"/>
              <a:t>masa</a:t>
            </a:r>
            <a:r>
              <a:rPr lang="en-US" sz="2700" dirty="0"/>
              <a:t> </a:t>
            </a:r>
            <a:r>
              <a:rPr lang="en-US" sz="2700" dirty="0" err="1"/>
              <a:t>kerja</a:t>
            </a:r>
            <a:r>
              <a:rPr lang="en-US" sz="2700" dirty="0"/>
              <a:t> </a:t>
            </a:r>
            <a:r>
              <a:rPr lang="en-US" sz="2700" dirty="0" err="1"/>
              <a:t>bagi</a:t>
            </a:r>
            <a:r>
              <a:rPr lang="en-US" sz="2700" dirty="0"/>
              <a:t> yang </a:t>
            </a:r>
            <a:r>
              <a:rPr lang="en-US" sz="2700" dirty="0" err="1"/>
              <a:t>memenuhi</a:t>
            </a:r>
            <a:r>
              <a:rPr lang="en-US" sz="2700" dirty="0"/>
              <a:t> </a:t>
            </a:r>
            <a:r>
              <a:rPr lang="en-US" sz="2700" dirty="0" err="1"/>
              <a:t>syarat</a:t>
            </a:r>
            <a:r>
              <a:rPr lang="en-US" sz="2700" dirty="0"/>
              <a:t>;</a:t>
            </a:r>
          </a:p>
          <a:p>
            <a:pPr marL="609600" indent="-609600">
              <a:lnSpc>
                <a:spcPct val="80000"/>
              </a:lnSpc>
            </a:pPr>
            <a:r>
              <a:rPr lang="en-US" sz="2700" dirty="0"/>
              <a:t>Hal-</a:t>
            </a:r>
            <a:r>
              <a:rPr lang="en-US" sz="2700" dirty="0" err="1"/>
              <a:t>hal</a:t>
            </a:r>
            <a:r>
              <a:rPr lang="en-US" sz="2700" dirty="0"/>
              <a:t> lain yang </a:t>
            </a:r>
            <a:r>
              <a:rPr lang="en-US" sz="2700" dirty="0" err="1"/>
              <a:t>ditetapkan</a:t>
            </a:r>
            <a:r>
              <a:rPr lang="en-US" sz="2700" dirty="0"/>
              <a:t> </a:t>
            </a:r>
            <a:r>
              <a:rPr lang="en-US" sz="2700" dirty="0" err="1"/>
              <a:t>dalam</a:t>
            </a:r>
            <a:r>
              <a:rPr lang="en-US" sz="2700" dirty="0"/>
              <a:t> </a:t>
            </a:r>
            <a:r>
              <a:rPr lang="en-US" sz="2700" dirty="0" err="1"/>
              <a:t>perjanjian</a:t>
            </a:r>
            <a:r>
              <a:rPr lang="en-US" sz="2700" dirty="0"/>
              <a:t> </a:t>
            </a:r>
            <a:r>
              <a:rPr lang="en-US" sz="2700" dirty="0" err="1"/>
              <a:t>kerja</a:t>
            </a:r>
            <a:r>
              <a:rPr lang="en-US" sz="2700" dirty="0"/>
              <a:t>, </a:t>
            </a:r>
            <a:r>
              <a:rPr lang="en-US" sz="2700" dirty="0" err="1"/>
              <a:t>peraturan</a:t>
            </a:r>
            <a:r>
              <a:rPr lang="en-US" sz="2700" dirty="0"/>
              <a:t> </a:t>
            </a:r>
            <a:r>
              <a:rPr lang="en-US" sz="2700" dirty="0" err="1"/>
              <a:t>perusahaan</a:t>
            </a:r>
            <a:r>
              <a:rPr lang="en-US" sz="2700" dirty="0"/>
              <a:t>, </a:t>
            </a:r>
            <a:r>
              <a:rPr lang="en-US" sz="2700" dirty="0" err="1"/>
              <a:t>atau</a:t>
            </a:r>
            <a:r>
              <a:rPr lang="en-US" sz="2700" dirty="0"/>
              <a:t> </a:t>
            </a:r>
            <a:r>
              <a:rPr lang="en-US" sz="2700" dirty="0" err="1"/>
              <a:t>perjanjian</a:t>
            </a:r>
            <a:r>
              <a:rPr lang="en-US" sz="2700" dirty="0"/>
              <a:t> </a:t>
            </a:r>
            <a:r>
              <a:rPr lang="en-US" sz="2700" dirty="0" err="1"/>
              <a:t>kerja</a:t>
            </a:r>
            <a:r>
              <a:rPr lang="en-US" sz="2700" dirty="0"/>
              <a:t> </a:t>
            </a:r>
            <a:r>
              <a:rPr lang="en-US" sz="2700" dirty="0" err="1"/>
              <a:t>berasma</a:t>
            </a:r>
            <a:r>
              <a:rPr lang="en-US" sz="2700" dirty="0"/>
              <a:t>.</a:t>
            </a:r>
            <a:r>
              <a:rPr lang="en-US" sz="2000" dirty="0"/>
              <a:t> </a:t>
            </a:r>
          </a:p>
        </p:txBody>
      </p:sp>
      <p:sp>
        <p:nvSpPr>
          <p:cNvPr id="238594" name="Rectangle 2"/>
          <p:cNvSpPr>
            <a:spLocks noGrp="1" noChangeArrowheads="1"/>
          </p:cNvSpPr>
          <p:nvPr>
            <p:ph type="title"/>
          </p:nvPr>
        </p:nvSpPr>
        <p:spPr>
          <a:xfrm>
            <a:off x="931863" y="96838"/>
            <a:ext cx="7602537" cy="1412875"/>
          </a:xfrm>
        </p:spPr>
        <p:txBody>
          <a:bodyPr/>
          <a:lstStyle/>
          <a:p>
            <a:r>
              <a:rPr lang="en-US" sz="3600" b="1"/>
              <a:t>Pasal 156 ayat (4) UU No. 13/2003</a:t>
            </a:r>
          </a:p>
        </p:txBody>
      </p:sp>
    </p:spTree>
    <p:extLst>
      <p:ext uri="{BB962C8B-B14F-4D97-AF65-F5344CB8AC3E}">
        <p14:creationId xmlns:p14="http://schemas.microsoft.com/office/powerpoint/2010/main" xmlns="" val="38933360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288</TotalTime>
  <Words>2756</Words>
  <Application>Microsoft Macintosh PowerPoint</Application>
  <PresentationFormat>On-screen Show (4:3)</PresentationFormat>
  <Paragraphs>546</Paragraphs>
  <Slides>66</Slides>
  <Notes>2</Notes>
  <HiddenSlides>1</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Concourse</vt:lpstr>
      <vt:lpstr>       1. Penyajian Data/bahan Hukum 2. Analisis Data/Bahan Hukum  Kuliah ke-10,11DAN 12</vt:lpstr>
      <vt:lpstr>Daftar Isi</vt:lpstr>
      <vt:lpstr>PENGANTAR</vt:lpstr>
      <vt:lpstr>Slide 4</vt:lpstr>
      <vt:lpstr>O’Sullivan dan Ressel (1989): </vt:lpstr>
      <vt:lpstr>THE KNOWLEDGE  SPECTRUM</vt:lpstr>
      <vt:lpstr>ISSUE</vt:lpstr>
      <vt:lpstr>Slide 8</vt:lpstr>
      <vt:lpstr>Pasal 156 ayat (4) UU No. 13/2003</vt:lpstr>
      <vt:lpstr>PERDEBATAN HUKUM </vt:lpstr>
      <vt:lpstr>Slide 11</vt:lpstr>
      <vt:lpstr>PRESEDEN</vt:lpstr>
      <vt:lpstr>If Santi is seeking your legal advice………. </vt:lpstr>
      <vt:lpstr>If you are Santi’s lawyer</vt:lpstr>
      <vt:lpstr>Unsur dalam  Metode Penelitian </vt:lpstr>
      <vt:lpstr>Langkah Penelitian </vt:lpstr>
      <vt:lpstr>BENTUK &amp; tujuan  PENELITIAN HUKUM</vt:lpstr>
      <vt:lpstr>Macam-macam penelitian hukum</vt:lpstr>
      <vt:lpstr>Slide 19</vt:lpstr>
      <vt:lpstr>BENTUK PENELITIAN HUKUM</vt:lpstr>
      <vt:lpstr>   PENELITIAN HUKUM NORMATIF</vt:lpstr>
      <vt:lpstr>Slide 22</vt:lpstr>
      <vt:lpstr>ALAT   PENGUMPULAN DATA</vt:lpstr>
      <vt:lpstr>Slide 24</vt:lpstr>
      <vt:lpstr>Slide 25</vt:lpstr>
      <vt:lpstr>Slide 26</vt:lpstr>
      <vt:lpstr>Slide 27</vt:lpstr>
      <vt:lpstr>Slide 28</vt:lpstr>
      <vt:lpstr>Slide 29</vt:lpstr>
      <vt:lpstr>Slide 30</vt:lpstr>
      <vt:lpstr>Slide 31</vt:lpstr>
      <vt:lpstr>Slide 32</vt:lpstr>
      <vt:lpstr>Perbedaan antara Pengamatan dan  Wawancara dalam Penelitian </vt:lpstr>
      <vt:lpstr>UJI WAWANCARA  </vt:lpstr>
      <vt:lpstr>KELEMAHAN DAN KEKUATAN PENGUMPULAN DATA  </vt:lpstr>
      <vt:lpstr>Review Definisi Penting </vt:lpstr>
      <vt:lpstr>WAWANCARA KEPADA RESPONDEN </vt:lpstr>
      <vt:lpstr>ISTILAH DALAM PENGAMBILAN SAMPLING</vt:lpstr>
      <vt:lpstr>Jenis Sampling</vt:lpstr>
      <vt:lpstr>3 pertimbangan dalam menentukan sampel</vt:lpstr>
      <vt:lpstr>PROBABILITY SAMPLING</vt:lpstr>
      <vt:lpstr>KEUNTUNGAN SIMPEL RANDOM</vt:lpstr>
      <vt:lpstr>NON-PROBABILITY SAMPLING</vt:lpstr>
      <vt:lpstr>PENGAMATAN </vt:lpstr>
      <vt:lpstr>JENIS WAWANCARA </vt:lpstr>
      <vt:lpstr>KUESIONER </vt:lpstr>
      <vt:lpstr>DATA KUALITATIF Data dinyatakan dalam bentuk kata, kalimat atau gambar</vt:lpstr>
      <vt:lpstr>DATA KUANTITATIF</vt:lpstr>
      <vt:lpstr>Data Kualitatif: dinyatakan dalam bentuk kata bukan angka</vt:lpstr>
      <vt:lpstr>Slide 50</vt:lpstr>
      <vt:lpstr>Slide 51</vt:lpstr>
      <vt:lpstr>Slide 52</vt:lpstr>
      <vt:lpstr>Slide 53</vt:lpstr>
      <vt:lpstr>Slide 54</vt:lpstr>
      <vt:lpstr>Slide 55</vt:lpstr>
      <vt:lpstr>Slide 56</vt:lpstr>
      <vt:lpstr>PENGGUNAAN DATA PENELITIAN LAPANGAN </vt:lpstr>
      <vt:lpstr>Slide 58</vt:lpstr>
      <vt:lpstr>Slide 59</vt:lpstr>
      <vt:lpstr>MENCATAT DOKUMEN DAN ARSIP </vt:lpstr>
      <vt:lpstr>ANALISIS DATA DAN INFORMASI</vt:lpstr>
      <vt:lpstr>Holbert dan Speece (1993): enam langkah dalam analisis data:</vt:lpstr>
      <vt:lpstr>Slide 63</vt:lpstr>
      <vt:lpstr>Slide 64</vt:lpstr>
      <vt:lpstr>Slide 65</vt:lpstr>
      <vt:lpstr>Terima kasih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PENGUMPULAN DATA PRIMER DAN PENGOLAHANNYA DALAM PENELITIAN HUKUM</dc:title>
  <dc:creator>Daly Erni</dc:creator>
  <cp:lastModifiedBy>Windows User</cp:lastModifiedBy>
  <cp:revision>20</cp:revision>
  <dcterms:created xsi:type="dcterms:W3CDTF">2011-09-23T08:51:27Z</dcterms:created>
  <dcterms:modified xsi:type="dcterms:W3CDTF">2020-12-13T23:28:54Z</dcterms:modified>
</cp:coreProperties>
</file>