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4" r:id="rId4"/>
    <p:sldId id="257" r:id="rId5"/>
    <p:sldId id="258" r:id="rId6"/>
    <p:sldId id="260" r:id="rId7"/>
    <p:sldId id="262" r:id="rId8"/>
    <p:sldId id="259" r:id="rId9"/>
    <p:sldId id="265" r:id="rId10"/>
    <p:sldId id="277" r:id="rId11"/>
    <p:sldId id="276" r:id="rId12"/>
    <p:sldId id="273" r:id="rId13"/>
    <p:sldId id="274" r:id="rId14"/>
    <p:sldId id="268" r:id="rId15"/>
    <p:sldId id="269" r:id="rId16"/>
    <p:sldId id="270" r:id="rId17"/>
    <p:sldId id="271" r:id="rId18"/>
    <p:sldId id="272" r:id="rId19"/>
    <p:sldId id="275" r:id="rId20"/>
    <p:sldId id="261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3-02T01:44:00.569" idx="1">
    <p:pos x="3622" y="2819"/>
    <p:text>A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d-ID" sz="4000" dirty="0" smtClean="0"/>
              <a:t>PENINGKATAN PEMAHAMAN MAJELIS TAKLIM AGAR TERHINDAR DARI RADIKALISME DAN TERORISME</a:t>
            </a:r>
            <a:endParaRPr lang="id-ID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id-ID" dirty="0" smtClean="0"/>
          </a:p>
          <a:p>
            <a:endParaRPr lang="id-ID" dirty="0"/>
          </a:p>
          <a:p>
            <a:r>
              <a:rPr lang="id-ID" b="1" dirty="0" smtClean="0">
                <a:solidFill>
                  <a:schemeClr val="tx1"/>
                </a:solidFill>
              </a:rPr>
              <a:t>Oleh: Dr. H. Rozian Karnedi, M.Ag</a:t>
            </a:r>
            <a:endParaRPr lang="id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407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Lanjutan............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dirty="0" smtClean="0"/>
              <a:t>MAKNA ISLAM YANG MODERAT (WASATHIYATUL ISLAM): “ PEMAHAMAN KEISLAMAN YANG PERTENGAHAN TIDAK RADIKAL, TIDAK SKULER,  TIDAK LIBERAL, NAMUN JUGA TIDAK TEKSTUALIS, TETAPI MENGAMBIL POSISI PERTENGAHAN DARI HAL-HAL TERSEBUT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92021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KRITERIA PEMAHAMAN ISLAM MODERAT (WASATHIYATUL ISLAM)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BERAKIDAH AHLUSSUNNAH WALJAMAAH (AKIDAH SALAFUSH SHALIH)</a:t>
            </a:r>
          </a:p>
          <a:p>
            <a:r>
              <a:rPr lang="id-ID" dirty="0" smtClean="0"/>
              <a:t>FIKIH MENGIKUTI SALAH SATU MADZHAB 4 (Syafi’i, Maliki,  Hanafi dan Hanbali). </a:t>
            </a:r>
          </a:p>
          <a:p>
            <a:r>
              <a:rPr lang="id-ID" dirty="0" smtClean="0"/>
              <a:t>TASAWUF AHLUSSUNNAH WALJAMAAH (SUNNI)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0627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PENJELASAN AKIDAH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dirty="0" smtClean="0"/>
              <a:t>Islam yang Moderat dalam akidah MENGANUT AKIDAH ASWAJA ANTARA LAIn seperti yang telah dirumuskan oleh Imam Abu Hasan al-”Asy’ari dan Abu Manshur al-Maturidi. </a:t>
            </a:r>
          </a:p>
          <a:p>
            <a:pPr algn="just"/>
            <a:r>
              <a:rPr lang="id-ID" dirty="0" smtClean="0"/>
              <a:t>AKIDAH ASWAJA BERBEDA DENGAN  KHAWARIJ, MURJIAH, JABARIYAH, QODARIYAH, SYIA’H, MU’TAZILAH, MUJASSIMAH, DLL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75158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PENJELASAN FIKIH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MADZHAB SYAFI’I</a:t>
            </a:r>
          </a:p>
          <a:p>
            <a:r>
              <a:rPr lang="id-ID" dirty="0" smtClean="0"/>
              <a:t>MADZHAB HANAFI</a:t>
            </a:r>
          </a:p>
          <a:p>
            <a:r>
              <a:rPr lang="id-ID" dirty="0" smtClean="0"/>
              <a:t>MADZHAB MALIK</a:t>
            </a:r>
          </a:p>
          <a:p>
            <a:r>
              <a:rPr lang="id-ID" dirty="0"/>
              <a:t> </a:t>
            </a:r>
            <a:r>
              <a:rPr lang="id-ID" dirty="0" smtClean="0"/>
              <a:t>HANBALI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Semua Mdzhab 4 di atas dalam Istinbatnya berdasarkan ALQURAN, HADIS, IJAMA’ DAN QIYAS)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31576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Penjelasan</a:t>
            </a:r>
            <a:r>
              <a:rPr lang="id-ID" dirty="0" smtClean="0"/>
              <a:t> TASAWUF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d-ID" b="1" dirty="0"/>
              <a:t>Tasawuf Sunni </a:t>
            </a:r>
            <a:r>
              <a:rPr lang="id-ID" b="1" dirty="0" smtClean="0"/>
              <a:t> Disebut juga Tasawuf </a:t>
            </a:r>
            <a:r>
              <a:rPr lang="id-ID" b="1" dirty="0"/>
              <a:t>Akhlaki </a:t>
            </a:r>
            <a:endParaRPr lang="id-ID" dirty="0"/>
          </a:p>
          <a:p>
            <a:pPr algn="just"/>
            <a:r>
              <a:rPr lang="id-ID" dirty="0"/>
              <a:t>Tasawuf Akhlaki adalah tasawuf yang berorientasi pada perbaikan akhlak’ mencari hakikat kebenaran yang mewujudkan menuasia yang dapat ma’rifah kepada Allah, dengan metode-metode tertentu yang telah dirumuskan. Tasawuf Akhlaki, biasa disebut juga dengan istilah tasawuf sunni. Tasawuf Akhlaki ini dikembangkan oleh ulama </a:t>
            </a:r>
            <a:r>
              <a:rPr lang="id-ID" i="1" dirty="0"/>
              <a:t>salaf as-salih.</a:t>
            </a:r>
            <a:endParaRPr lang="id-ID" dirty="0"/>
          </a:p>
          <a:p>
            <a:pPr algn="just"/>
            <a:r>
              <a:rPr lang="id-ID" dirty="0"/>
              <a:t>Dalam diri manusia ada potensi untuk menjadibaik dan potensi untuk menjadi buruk. Potensi untuk menjadi baik adalah </a:t>
            </a:r>
            <a:r>
              <a:rPr lang="id-ID" i="1" dirty="0"/>
              <a:t>al-‘Aql </a:t>
            </a:r>
            <a:r>
              <a:rPr lang="id-ID" dirty="0"/>
              <a:t>dan </a:t>
            </a:r>
            <a:r>
              <a:rPr lang="id-ID" i="1" dirty="0"/>
              <a:t>al-Qalb.</a:t>
            </a:r>
            <a:r>
              <a:rPr lang="id-ID" dirty="0"/>
              <a:t> Sementara potensi untuk menjadi buruk adalah </a:t>
            </a:r>
            <a:r>
              <a:rPr lang="id-ID" i="1" dirty="0"/>
              <a:t>an-Nafs. </a:t>
            </a:r>
            <a:r>
              <a:rPr lang="id-ID" dirty="0"/>
              <a:t>(nafsu) yang dibantu oleh syaithan.</a:t>
            </a:r>
          </a:p>
          <a:p>
            <a:pPr algn="just"/>
            <a:r>
              <a:rPr lang="id-ID" dirty="0"/>
              <a:t>Sebagaimana digambarkan dalam al-Qur’an, surat as-Syams : 7-8 sebagai berikut :</a:t>
            </a:r>
          </a:p>
          <a:p>
            <a:pPr algn="just"/>
            <a:r>
              <a:rPr lang="id-ID" dirty="0"/>
              <a:t>Artinya : </a:t>
            </a:r>
            <a:r>
              <a:rPr lang="id-ID" i="1" dirty="0"/>
              <a:t>“Dan jiwa serta penyempurnaannya (ciptaannya), Maka Allah mengilhamkan kepada jiwa itu (jalan) kefasikan dan ketakwaannya”.</a:t>
            </a:r>
            <a:endParaRPr lang="id-ID" dirty="0"/>
          </a:p>
          <a:p>
            <a:pPr algn="just"/>
            <a:r>
              <a:rPr lang="id-ID" dirty="0"/>
              <a:t>Para sufi yang mengembangkan taswuf akhlaki antara lain : Hasan al-Basri (21 H – 110 H), al-Muhasibi (165 H – 243 H), al-Qusyairi (376 H – 465 H), Syaikh al-Islam Sultan al-Aulia Abdul Qadir al-Jilani (470 – 561 H), Hujjatul Islam Abu Hamid al-Gajali (450 H – 505 H), Ibnu Atoilah as-Sakandari dan lain-lain.</a:t>
            </a:r>
          </a:p>
          <a:p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0247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AJARAN POKOK TASAWUF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ADA MAQOMAT</a:t>
            </a:r>
          </a:p>
          <a:p>
            <a:r>
              <a:rPr lang="id-ID" dirty="0" smtClean="0"/>
              <a:t>ADA AHWAL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62917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MAQOMAT ADA 7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Taubat </a:t>
            </a:r>
            <a:r>
              <a:rPr lang="en-US" dirty="0"/>
              <a:t> ( </a:t>
            </a:r>
            <a:r>
              <a:rPr lang="ar-SA" dirty="0"/>
              <a:t>التوبة</a:t>
            </a:r>
            <a:r>
              <a:rPr lang="en-US" dirty="0"/>
              <a:t> </a:t>
            </a:r>
            <a:r>
              <a:rPr lang="en-US" dirty="0" smtClean="0"/>
              <a:t>)</a:t>
            </a:r>
            <a:endParaRPr lang="id-ID" dirty="0" smtClean="0"/>
          </a:p>
          <a:p>
            <a:pPr lvl="0"/>
            <a:r>
              <a:rPr lang="id-ID" dirty="0"/>
              <a:t>Wara’ </a:t>
            </a:r>
            <a:r>
              <a:rPr lang="en-US" dirty="0"/>
              <a:t>(  </a:t>
            </a:r>
            <a:r>
              <a:rPr lang="ar-SA" dirty="0"/>
              <a:t>الورع</a:t>
            </a:r>
            <a:r>
              <a:rPr lang="en-US" dirty="0"/>
              <a:t>  )</a:t>
            </a:r>
            <a:endParaRPr lang="id-ID" dirty="0"/>
          </a:p>
          <a:p>
            <a:pPr lvl="0"/>
            <a:r>
              <a:rPr lang="id-ID" dirty="0"/>
              <a:t>Zuhud </a:t>
            </a:r>
            <a:r>
              <a:rPr lang="en-US" dirty="0"/>
              <a:t>(   </a:t>
            </a:r>
            <a:r>
              <a:rPr lang="ar-SA" dirty="0"/>
              <a:t>الزهد</a:t>
            </a:r>
            <a:r>
              <a:rPr lang="en-US" dirty="0"/>
              <a:t>  )</a:t>
            </a:r>
            <a:endParaRPr lang="id-ID" dirty="0"/>
          </a:p>
          <a:p>
            <a:pPr lvl="0"/>
            <a:r>
              <a:rPr lang="id-ID" dirty="0"/>
              <a:t>Faq</a:t>
            </a:r>
            <a:r>
              <a:rPr lang="en-US" dirty="0"/>
              <a:t>i</a:t>
            </a:r>
            <a:r>
              <a:rPr lang="id-ID" dirty="0"/>
              <a:t>r </a:t>
            </a:r>
            <a:r>
              <a:rPr lang="en-US" dirty="0"/>
              <a:t>( </a:t>
            </a:r>
            <a:r>
              <a:rPr lang="ar-SA" dirty="0"/>
              <a:t>الفقر </a:t>
            </a:r>
            <a:r>
              <a:rPr lang="en-US" dirty="0"/>
              <a:t> )</a:t>
            </a:r>
            <a:endParaRPr lang="id-ID" dirty="0"/>
          </a:p>
          <a:p>
            <a:pPr lvl="0"/>
            <a:r>
              <a:rPr lang="id-ID" dirty="0"/>
              <a:t>Sabr </a:t>
            </a:r>
            <a:r>
              <a:rPr lang="en-US" dirty="0"/>
              <a:t>(  </a:t>
            </a:r>
            <a:r>
              <a:rPr lang="ar-SA" dirty="0"/>
              <a:t>الصبر</a:t>
            </a:r>
            <a:r>
              <a:rPr lang="en-US" dirty="0"/>
              <a:t> )</a:t>
            </a:r>
            <a:endParaRPr lang="id-ID" dirty="0"/>
          </a:p>
          <a:p>
            <a:pPr lvl="0"/>
            <a:r>
              <a:rPr lang="id-ID" dirty="0"/>
              <a:t>Tawakkal </a:t>
            </a:r>
            <a:r>
              <a:rPr lang="en-US" dirty="0"/>
              <a:t>( </a:t>
            </a:r>
            <a:r>
              <a:rPr lang="ar-SA" dirty="0"/>
              <a:t>التوكل</a:t>
            </a:r>
            <a:r>
              <a:rPr lang="en-US" dirty="0"/>
              <a:t> )</a:t>
            </a:r>
            <a:endParaRPr lang="id-ID" dirty="0"/>
          </a:p>
          <a:p>
            <a:pPr lvl="0"/>
            <a:r>
              <a:rPr lang="id-ID" dirty="0"/>
              <a:t>Ridha </a:t>
            </a:r>
            <a:r>
              <a:rPr lang="en-US" dirty="0"/>
              <a:t>(  </a:t>
            </a:r>
            <a:r>
              <a:rPr lang="ar-SA" dirty="0"/>
              <a:t>الرضا</a:t>
            </a:r>
            <a:r>
              <a:rPr lang="en-US" dirty="0"/>
              <a:t>  )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8311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AHWAL ADA 7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i="1" dirty="0"/>
              <a:t>Al</a:t>
            </a:r>
            <a:r>
              <a:rPr lang="en-US" dirty="0"/>
              <a:t>-</a:t>
            </a:r>
            <a:r>
              <a:rPr lang="id-ID" i="1" dirty="0"/>
              <a:t>Muraqabah</a:t>
            </a:r>
            <a:r>
              <a:rPr lang="id-ID" dirty="0"/>
              <a:t> </a:t>
            </a:r>
            <a:r>
              <a:rPr lang="en-US" dirty="0"/>
              <a:t>(   </a:t>
            </a:r>
            <a:r>
              <a:rPr lang="ar-SA" dirty="0"/>
              <a:t>المراقبة</a:t>
            </a:r>
            <a:r>
              <a:rPr lang="en-US" dirty="0"/>
              <a:t> )</a:t>
            </a:r>
            <a:endParaRPr lang="id-ID" dirty="0"/>
          </a:p>
          <a:p>
            <a:pPr lvl="0"/>
            <a:r>
              <a:rPr lang="en-US" i="1" dirty="0"/>
              <a:t>Al-</a:t>
            </a:r>
            <a:r>
              <a:rPr lang="id-ID" i="1" dirty="0"/>
              <a:t>Khauf</a:t>
            </a:r>
            <a:r>
              <a:rPr lang="id-ID" dirty="0"/>
              <a:t> </a:t>
            </a:r>
            <a:r>
              <a:rPr lang="en-US" dirty="0"/>
              <a:t> ( </a:t>
            </a:r>
            <a:r>
              <a:rPr lang="ar-SA" dirty="0"/>
              <a:t>الخوف</a:t>
            </a:r>
            <a:r>
              <a:rPr lang="en-US" dirty="0"/>
              <a:t>  )</a:t>
            </a:r>
            <a:endParaRPr lang="id-ID" dirty="0"/>
          </a:p>
          <a:p>
            <a:pPr lvl="0"/>
            <a:r>
              <a:rPr lang="en-US" i="1" dirty="0"/>
              <a:t>Al-</a:t>
            </a:r>
            <a:r>
              <a:rPr lang="id-ID" i="1" dirty="0"/>
              <a:t>Raja’</a:t>
            </a:r>
            <a:r>
              <a:rPr lang="id-ID" dirty="0"/>
              <a:t> </a:t>
            </a:r>
            <a:r>
              <a:rPr lang="en-US" dirty="0"/>
              <a:t>(  </a:t>
            </a:r>
            <a:r>
              <a:rPr lang="ar-SA" dirty="0"/>
              <a:t>الرجاء</a:t>
            </a:r>
            <a:r>
              <a:rPr lang="en-US" dirty="0"/>
              <a:t> )</a:t>
            </a:r>
            <a:endParaRPr lang="id-ID" dirty="0"/>
          </a:p>
          <a:p>
            <a:pPr lvl="0"/>
            <a:r>
              <a:rPr lang="en-US" i="1" dirty="0"/>
              <a:t>Al- </a:t>
            </a:r>
            <a:r>
              <a:rPr lang="id-ID" i="1" dirty="0"/>
              <a:t>Syauq</a:t>
            </a:r>
            <a:r>
              <a:rPr lang="id-ID" dirty="0"/>
              <a:t> </a:t>
            </a:r>
            <a:r>
              <a:rPr lang="en-US" dirty="0"/>
              <a:t>( </a:t>
            </a:r>
            <a:r>
              <a:rPr lang="ar-SA" dirty="0"/>
              <a:t>الشوق</a:t>
            </a:r>
            <a:r>
              <a:rPr lang="en-US" dirty="0"/>
              <a:t> )</a:t>
            </a:r>
            <a:endParaRPr lang="id-ID" dirty="0"/>
          </a:p>
          <a:p>
            <a:pPr lvl="0"/>
            <a:r>
              <a:rPr lang="id-ID" i="1" dirty="0"/>
              <a:t>Mahabbah</a:t>
            </a:r>
            <a:r>
              <a:rPr lang="id-ID" dirty="0"/>
              <a:t> </a:t>
            </a:r>
            <a:r>
              <a:rPr lang="en-US" dirty="0"/>
              <a:t>(  </a:t>
            </a:r>
            <a:r>
              <a:rPr lang="ar-SA" dirty="0"/>
              <a:t>المحبة</a:t>
            </a:r>
            <a:r>
              <a:rPr lang="en-US" dirty="0"/>
              <a:t> )</a:t>
            </a:r>
            <a:endParaRPr lang="id-ID" dirty="0"/>
          </a:p>
          <a:p>
            <a:pPr lvl="0"/>
            <a:r>
              <a:rPr lang="en-US" i="1" dirty="0"/>
              <a:t>Al-</a:t>
            </a:r>
            <a:r>
              <a:rPr lang="id-ID" i="1" dirty="0"/>
              <a:t>Musyahadah</a:t>
            </a:r>
            <a:r>
              <a:rPr lang="id-ID" dirty="0"/>
              <a:t> </a:t>
            </a:r>
            <a:r>
              <a:rPr lang="en-US" dirty="0"/>
              <a:t>(   </a:t>
            </a:r>
            <a:r>
              <a:rPr lang="ar-SA" dirty="0"/>
              <a:t>المشاهدة</a:t>
            </a:r>
            <a:r>
              <a:rPr lang="en-US" dirty="0"/>
              <a:t> )</a:t>
            </a:r>
            <a:endParaRPr lang="id-ID" dirty="0"/>
          </a:p>
          <a:p>
            <a:pPr lvl="0"/>
            <a:r>
              <a:rPr lang="en-US" i="1" dirty="0"/>
              <a:t>Al-</a:t>
            </a:r>
            <a:r>
              <a:rPr lang="id-ID" i="1" dirty="0"/>
              <a:t>Yaqin </a:t>
            </a:r>
            <a:r>
              <a:rPr lang="en-US" dirty="0"/>
              <a:t>(  </a:t>
            </a:r>
            <a:r>
              <a:rPr lang="ar-SA" dirty="0"/>
              <a:t>اليقين</a:t>
            </a:r>
            <a:r>
              <a:rPr lang="en-US" dirty="0"/>
              <a:t>)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67680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…….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id-ID" sz="7200" b="1" dirty="0" smtClean="0">
                <a:latin typeface="Times New Roman" pitchFamily="18" charset="0"/>
                <a:cs typeface="Times New Roman" pitchFamily="18" charset="0"/>
              </a:rPr>
              <a:t> TASAWUF SUNNI BERBEDA DENGAN TASAWUF FALSAFI</a:t>
            </a:r>
            <a:endParaRPr lang="id-ID" sz="7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7200" dirty="0">
                <a:latin typeface="Times New Roman" pitchFamily="18" charset="0"/>
                <a:cs typeface="Times New Roman" pitchFamily="18" charset="0"/>
              </a:rPr>
              <a:t>Tasawuf Falsafi adalah tasawuf yang didasarkan kepada keterpaduan teori-teori tasawuf dan falsafah. Tasawuf falsafi ini tentu saja dikembangkan oleh para sufi yang filosof.</a:t>
            </a:r>
          </a:p>
          <a:p>
            <a:pPr algn="just"/>
            <a:r>
              <a:rPr lang="id-ID" sz="7200" dirty="0">
                <a:latin typeface="Times New Roman" pitchFamily="18" charset="0"/>
                <a:cs typeface="Times New Roman" pitchFamily="18" charset="0"/>
              </a:rPr>
              <a:t>Ibnu Khaldun berendapat bahwa objek utama yang menjadi perhatian tasawuf falsafi ada empat perkara. Keempat perkara itu adalah sebagai berikut:</a:t>
            </a:r>
          </a:p>
          <a:p>
            <a:pPr algn="just"/>
            <a:r>
              <a:rPr lang="id-ID" sz="7200" dirty="0">
                <a:latin typeface="Times New Roman" pitchFamily="18" charset="0"/>
                <a:cs typeface="Times New Roman" pitchFamily="18" charset="0"/>
              </a:rPr>
              <a:t>1. Latihan rohaniah dengan rasa, intuisi, serta intropeksi diri yang timbul dari dirinya.</a:t>
            </a:r>
          </a:p>
          <a:p>
            <a:pPr algn="just"/>
            <a:r>
              <a:rPr lang="id-ID" sz="7200" dirty="0">
                <a:latin typeface="Times New Roman" pitchFamily="18" charset="0"/>
                <a:cs typeface="Times New Roman" pitchFamily="18" charset="0"/>
              </a:rPr>
              <a:t>2. Iluminasi atau hakikat yang tersingkap dari alam gaib, misalnya sifat-sifat rabbani, ‘arasy, kursi, malaikat, wahyu kenabian, ruh, hakikat realitas segala yang wujud, yang gaib maupun yang nampak, dan susunan yang kosmos, terutama tentang penciptanya serta penciptaannya.</a:t>
            </a:r>
          </a:p>
          <a:p>
            <a:pPr algn="just"/>
            <a:r>
              <a:rPr lang="id-ID" sz="7200" dirty="0">
                <a:latin typeface="Times New Roman" pitchFamily="18" charset="0"/>
                <a:cs typeface="Times New Roman" pitchFamily="18" charset="0"/>
              </a:rPr>
              <a:t>3. Peristiwa-peristiwa dalam alam maupun kosmos yang brepengaruh terhadap berbagai bentuk kekeramatan atau keluarbiasaan.</a:t>
            </a:r>
          </a:p>
          <a:p>
            <a:pPr algn="just"/>
            <a:r>
              <a:rPr lang="id-ID" sz="7200" dirty="0">
                <a:latin typeface="Times New Roman" pitchFamily="18" charset="0"/>
                <a:cs typeface="Times New Roman" pitchFamily="18" charset="0"/>
              </a:rPr>
              <a:t>4. Penciptaan ungkapan-ungkapan yang pengertiannya sepintas samar-samar (syatahiyyat) yang dalam hal ini telah melahirkan reaksi masyarakat berupa mengingkarinya, menyetujui atau menginterpretasikannya.</a:t>
            </a:r>
          </a:p>
          <a:p>
            <a:pPr algn="just"/>
            <a:r>
              <a:rPr lang="id-ID" sz="7200" dirty="0">
                <a:latin typeface="Times New Roman" pitchFamily="18" charset="0"/>
                <a:cs typeface="Times New Roman" pitchFamily="18" charset="0"/>
              </a:rPr>
              <a:t>Tokoh-tokoh penting yang termasuk kelompok sufi falsafi antara lain adalah al-Hallaj (244 – 309 H/ 858 – 922 M) Ibnu’ Arabi (560 H – 638 H) al-Jili (767 H – 805 H), Ibnu Sab’in (lahir tahun 614 H) as-Sukhrawardi dan yang lainnya.</a:t>
            </a:r>
          </a:p>
        </p:txBody>
      </p:sp>
    </p:spTree>
    <p:extLst>
      <p:ext uri="{BB962C8B-B14F-4D97-AF65-F5344CB8AC3E}">
        <p14:creationId xmlns:p14="http://schemas.microsoft.com/office/powerpoint/2010/main" val="3854866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KRITERIA SIFAT DAKWAH YANG MODERAT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TAWASUTH (PERTENGAHAN)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Contoh dalam Menyikapi Perbedaan</a:t>
            </a:r>
          </a:p>
          <a:p>
            <a:r>
              <a:rPr lang="id-ID" dirty="0" smtClean="0"/>
              <a:t>TASAMUH (TOLERANSI)</a:t>
            </a:r>
          </a:p>
          <a:p>
            <a:r>
              <a:rPr lang="id-ID" dirty="0" smtClean="0"/>
              <a:t>TAWAZUN (KESEIMBANGAN)</a:t>
            </a:r>
          </a:p>
          <a:p>
            <a:r>
              <a:rPr lang="id-ID" dirty="0" smtClean="0"/>
              <a:t>TATHAWWUR (BERKEMBANG)</a:t>
            </a:r>
          </a:p>
          <a:p>
            <a:r>
              <a:rPr lang="id-ID" dirty="0" smtClean="0"/>
              <a:t>TAHADDUR (Membentuk Peradaban)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1602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LANDASAN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QS. AL-BAQARAH :143</a:t>
            </a:r>
            <a:endParaRPr lang="ar-SA" dirty="0" smtClean="0"/>
          </a:p>
          <a:p>
            <a:pPr marL="0" indent="0" algn="r">
              <a:buNone/>
            </a:pPr>
            <a:r>
              <a:rPr lang="ar-SA" dirty="0"/>
              <a:t> </a:t>
            </a:r>
            <a:r>
              <a:rPr lang="id-ID" dirty="0" smtClean="0"/>
              <a:t> 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كَذَلِكَ </a:t>
            </a:r>
            <a:r>
              <a:rPr lang="ar-SA" b="1" dirty="0">
                <a:latin typeface="Traditional Arabic" pitchFamily="18" charset="-78"/>
                <a:cs typeface="Traditional Arabic" pitchFamily="18" charset="-78"/>
              </a:rPr>
              <a:t>جَعَلْنَاكُمْ أُمَّةً وَسَطًا لِتَكُونُوا شُهَدَاءَ عَلَى 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النَّاسِ  </a:t>
            </a:r>
            <a:r>
              <a:rPr lang="id-ID" b="1" dirty="0" smtClean="0">
                <a:latin typeface="Traditional Arabic" pitchFamily="18" charset="-78"/>
                <a:cs typeface="Traditional Arabic" pitchFamily="18" charset="-78"/>
              </a:rPr>
              <a:t>                                    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endParaRPr lang="id-ID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just">
              <a:buNone/>
            </a:pPr>
            <a:r>
              <a:rPr lang="id-ID" b="1" dirty="0" smtClean="0">
                <a:latin typeface="Traditional Arabic" pitchFamily="18" charset="-78"/>
                <a:cs typeface="Traditional Arabic" pitchFamily="18" charset="-78"/>
              </a:rPr>
              <a:t>                                         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وَيَكُونَ </a:t>
            </a:r>
            <a:r>
              <a:rPr lang="ar-SA" b="1" dirty="0">
                <a:latin typeface="Traditional Arabic" pitchFamily="18" charset="-78"/>
                <a:cs typeface="Traditional Arabic" pitchFamily="18" charset="-78"/>
              </a:rPr>
              <a:t>الرَّسُولُ عَلَيْكُمْ 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شَهِيدًا</a:t>
            </a:r>
            <a:r>
              <a:rPr lang="ar-SA" b="1" dirty="0" smtClean="0"/>
              <a:t>.      </a:t>
            </a:r>
            <a:r>
              <a:rPr lang="id-ID" b="1" dirty="0" smtClean="0"/>
              <a:t>Artinya: </a:t>
            </a:r>
            <a:r>
              <a:rPr lang="id-ID" dirty="0" smtClean="0"/>
              <a:t>Dan </a:t>
            </a:r>
            <a:r>
              <a:rPr lang="id-ID" dirty="0"/>
              <a:t>demikian (pula) Kami </a:t>
            </a:r>
            <a:r>
              <a:rPr lang="id-ID" dirty="0" smtClean="0"/>
              <a:t>telah menjadikan </a:t>
            </a:r>
            <a:r>
              <a:rPr lang="id-ID" dirty="0"/>
              <a:t>kamu (umat Islam), umat </a:t>
            </a:r>
            <a:r>
              <a:rPr lang="id-ID" dirty="0" smtClean="0"/>
              <a:t>wasath (moderat/adil dan pilihan)  </a:t>
            </a:r>
            <a:r>
              <a:rPr lang="id-ID" dirty="0"/>
              <a:t>agar kamu menjadi saksi atas (perbuatan) manusia dan agar </a:t>
            </a:r>
            <a:r>
              <a:rPr lang="id-ID" dirty="0" smtClean="0"/>
              <a:t>Rasul Muhammad</a:t>
            </a:r>
            <a:r>
              <a:rPr lang="id-ID" dirty="0"/>
              <a:t>) menjadi saksi atas (perbuatan) kamu.</a:t>
            </a:r>
            <a:r>
              <a:rPr lang="ar-SA" b="1" dirty="0" smtClean="0"/>
              <a:t>                          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40756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KESIMPULAN (CLOSING STATEMENT)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dirty="0"/>
              <a:t>Potensi yang besar dari Majelis Ta’lim ini hendaknya didukung dengan manajemen yang baik, SDM yang profesional (ahli dalam </a:t>
            </a:r>
            <a:r>
              <a:rPr lang="id-ID" dirty="0" smtClean="0"/>
              <a:t>bidangnya, moderat) </a:t>
            </a:r>
            <a:r>
              <a:rPr lang="id-ID" dirty="0"/>
              <a:t>dan kurikulum yang sistematik dan berkesinambungan.</a:t>
            </a:r>
          </a:p>
        </p:txBody>
      </p:sp>
    </p:spTree>
    <p:extLst>
      <p:ext uri="{BB962C8B-B14F-4D97-AF65-F5344CB8AC3E}">
        <p14:creationId xmlns:p14="http://schemas.microsoft.com/office/powerpoint/2010/main" val="2500946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9600" dirty="0" smtClean="0">
                <a:latin typeface="Times New Roman" pitchFamily="18" charset="0"/>
                <a:cs typeface="Times New Roman" pitchFamily="18" charset="0"/>
              </a:rPr>
              <a:t>SEKIAN TERIMKASIH</a:t>
            </a:r>
            <a:endParaRPr lang="id-ID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501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 MAJLIS TAKLIM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ta’lim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ta’lim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Arab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isim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(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)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 smtClean="0"/>
              <a:t>Jalasa</a:t>
            </a:r>
            <a:r>
              <a:rPr lang="en-US" i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artinya</a:t>
            </a:r>
            <a:r>
              <a:rPr lang="en-US" dirty="0" smtClean="0"/>
              <a:t>.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r>
              <a:rPr lang="en-US" dirty="0" smtClean="0"/>
              <a:t>.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talim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Arab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masdar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i="1" dirty="0" smtClean="0"/>
              <a:t>‘</a:t>
            </a:r>
            <a:r>
              <a:rPr lang="en-US" i="1" dirty="0" err="1" smtClean="0"/>
              <a:t>Allama-Yu’allimu-Ta’liman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94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Pengertian Majelis Taklim</a:t>
            </a:r>
            <a:br>
              <a:rPr lang="id-ID" dirty="0" smtClean="0"/>
            </a:br>
            <a:r>
              <a:rPr lang="id-ID" dirty="0" smtClean="0"/>
              <a:t>(KBBI)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Lembaga (organisasi) sebagai wadah </a:t>
            </a:r>
            <a:r>
              <a:rPr lang="id-ID" dirty="0" smtClean="0"/>
              <a:t>pengajian</a:t>
            </a:r>
          </a:p>
          <a:p>
            <a:r>
              <a:rPr lang="id-ID" dirty="0"/>
              <a:t>Sidang </a:t>
            </a:r>
            <a:r>
              <a:rPr lang="id-ID" dirty="0" smtClean="0"/>
              <a:t>pengajian</a:t>
            </a:r>
          </a:p>
          <a:p>
            <a:r>
              <a:rPr lang="id-ID" dirty="0"/>
              <a:t>Tempat pengajian</a:t>
            </a:r>
          </a:p>
        </p:txBody>
      </p:sp>
    </p:spTree>
    <p:extLst>
      <p:ext uri="{BB962C8B-B14F-4D97-AF65-F5344CB8AC3E}">
        <p14:creationId xmlns:p14="http://schemas.microsoft.com/office/powerpoint/2010/main" val="4077691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KEDUDUKAN MAJELIS TAKLIM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id-ID" dirty="0"/>
          </a:p>
          <a:p>
            <a:pPr marL="0" indent="0" algn="ctr">
              <a:buNone/>
            </a:pPr>
            <a:r>
              <a:rPr lang="id-ID" sz="5400" dirty="0" smtClean="0"/>
              <a:t>MAJELIS TAKLIM PADA HAKIKATNYA ADALAH LEMBAGA PENDIDIKAN ISLAM NON FORMAL</a:t>
            </a: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( </a:t>
            </a:r>
            <a:r>
              <a:rPr lang="id-ID" sz="5400" dirty="0" smtClean="0"/>
              <a:t>sebagaimana tertu</a:t>
            </a:r>
            <a:r>
              <a:rPr lang="en-US" sz="5400" dirty="0"/>
              <a:t>a</a:t>
            </a:r>
            <a:r>
              <a:rPr lang="id-ID" sz="5400" dirty="0" smtClean="0"/>
              <a:t>ng </a:t>
            </a:r>
            <a:r>
              <a:rPr lang="id-ID" sz="5400" dirty="0"/>
              <a:t>dalam Undang-Undang Republik </a:t>
            </a:r>
            <a:r>
              <a:rPr lang="id-ID" sz="5400" dirty="0" smtClean="0"/>
              <a:t>Indonesia </a:t>
            </a:r>
            <a:r>
              <a:rPr lang="id-ID" sz="5400" dirty="0"/>
              <a:t>Nomor 20 Tahun 2003 tentang </a:t>
            </a:r>
            <a:r>
              <a:rPr lang="id-ID" sz="5400" dirty="0" smtClean="0"/>
              <a:t>siste</a:t>
            </a:r>
            <a:r>
              <a:rPr lang="en-US" sz="5400" dirty="0" smtClean="0"/>
              <a:t>m</a:t>
            </a:r>
            <a:r>
              <a:rPr lang="id-ID" sz="5400" dirty="0" smtClean="0"/>
              <a:t> </a:t>
            </a:r>
            <a:r>
              <a:rPr lang="id-ID" sz="5400" dirty="0"/>
              <a:t>Pendidikan </a:t>
            </a:r>
            <a:r>
              <a:rPr lang="id-ID" sz="5400" dirty="0" smtClean="0"/>
              <a:t>Nasional)</a:t>
            </a:r>
            <a:endParaRPr lang="en-US" sz="5400" dirty="0"/>
          </a:p>
          <a:p>
            <a:pPr marL="0" indent="0" algn="ctr">
              <a:buNone/>
            </a:pPr>
            <a:endParaRPr lang="id-ID" sz="5400" dirty="0"/>
          </a:p>
        </p:txBody>
      </p:sp>
    </p:spTree>
    <p:extLst>
      <p:ext uri="{BB962C8B-B14F-4D97-AF65-F5344CB8AC3E}">
        <p14:creationId xmlns:p14="http://schemas.microsoft.com/office/powerpoint/2010/main" val="3331597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PERMASLAHAN MAJLIS TAKLIM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S</a:t>
            </a:r>
            <a:r>
              <a:rPr lang="id-ID" dirty="0" smtClean="0"/>
              <a:t>ecara </a:t>
            </a:r>
            <a:r>
              <a:rPr lang="id-ID" dirty="0"/>
              <a:t>realitas banyak </a:t>
            </a:r>
            <a:r>
              <a:rPr lang="id-ID" dirty="0" smtClean="0"/>
              <a:t> </a:t>
            </a:r>
            <a:r>
              <a:rPr lang="id-ID" dirty="0"/>
              <a:t>ditemukan majelis ta’lim yang dikelola apa adanya, SDM yang lemah serta pola pengajaran dan pembelajaran yang tidak sistemetik yaitu terjadinya ketidakteraturan dan tumpang </a:t>
            </a:r>
            <a:r>
              <a:rPr lang="id-ID" dirty="0" smtClean="0"/>
              <a:t>tindi</a:t>
            </a:r>
            <a:r>
              <a:rPr lang="en-US" dirty="0"/>
              <a:t>h</a:t>
            </a:r>
            <a:r>
              <a:rPr lang="id-ID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id-ID" dirty="0" smtClean="0"/>
              <a:t>antara </a:t>
            </a:r>
            <a:r>
              <a:rPr lang="id-ID" dirty="0"/>
              <a:t>ustadz/ustadzah yang satu dengan lainya</a:t>
            </a:r>
            <a:r>
              <a:rPr lang="id-ID" dirty="0" smtClean="0"/>
              <a:t>.</a:t>
            </a:r>
            <a:endParaRPr lang="en-US" dirty="0" smtClean="0"/>
          </a:p>
          <a:p>
            <a:pPr algn="just"/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SDM </a:t>
            </a:r>
            <a:r>
              <a:rPr lang="en-US" dirty="0" err="1" smtClean="0"/>
              <a:t>Pemateri</a:t>
            </a:r>
            <a:r>
              <a:rPr lang="en-US" dirty="0" smtClean="0"/>
              <a:t>  </a:t>
            </a:r>
            <a:r>
              <a:rPr lang="en-US" dirty="0" err="1" smtClean="0"/>
              <a:t>Ustadz</a:t>
            </a:r>
            <a:r>
              <a:rPr lang="en-US" dirty="0" smtClean="0"/>
              <a:t>/</a:t>
            </a:r>
            <a:r>
              <a:rPr lang="en-US" dirty="0" err="1" smtClean="0"/>
              <a:t>Muballigh</a:t>
            </a:r>
            <a:r>
              <a:rPr lang="en-US" dirty="0" smtClean="0"/>
              <a:t>) yang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kajiannya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Mengkafirkan</a:t>
            </a:r>
            <a:r>
              <a:rPr lang="en-US" dirty="0" smtClean="0"/>
              <a:t>, </a:t>
            </a:r>
            <a:r>
              <a:rPr lang="en-US" dirty="0" err="1" smtClean="0"/>
              <a:t>membid’ahkan</a:t>
            </a:r>
            <a:r>
              <a:rPr lang="en-US" dirty="0" smtClean="0"/>
              <a:t> </a:t>
            </a:r>
            <a:r>
              <a:rPr lang="en-US" dirty="0" err="1" smtClean="0"/>
              <a:t>amalan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orang lain, </a:t>
            </a:r>
            <a:r>
              <a:rPr lang="en-US" dirty="0" err="1" smtClean="0"/>
              <a:t>keras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“ </a:t>
            </a:r>
            <a:r>
              <a:rPr lang="en-US" dirty="0" err="1" smtClean="0"/>
              <a:t>permusuhan</a:t>
            </a:r>
            <a:r>
              <a:rPr lang="en-US" dirty="0" smtClean="0"/>
              <a:t>”  orang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(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Radikalisme</a:t>
            </a:r>
            <a:r>
              <a:rPr lang="en-US" dirty="0" smtClean="0"/>
              <a:t>). </a:t>
            </a:r>
            <a:r>
              <a:rPr lang="en-US" dirty="0" err="1" smtClean="0"/>
              <a:t>Sehingga</a:t>
            </a:r>
            <a:r>
              <a:rPr lang="en-US" dirty="0" smtClean="0"/>
              <a:t> 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kegaduhan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jamaah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339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PERTANYAAN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BAGAIMANA CARA MENGATASI PERMASALAHAN  MAJELIS TAKLIM  (Agar </a:t>
            </a:r>
            <a:r>
              <a:rPr lang="en-US" sz="4800" dirty="0" err="1" smtClean="0"/>
              <a:t>Tidak</a:t>
            </a:r>
            <a:r>
              <a:rPr lang="en-US" sz="4800" dirty="0" smtClean="0"/>
              <a:t> </a:t>
            </a:r>
            <a:r>
              <a:rPr lang="en-US" sz="4800" dirty="0" err="1" smtClean="0"/>
              <a:t>terjadi</a:t>
            </a:r>
            <a:r>
              <a:rPr lang="en-US" sz="4800" dirty="0" smtClean="0"/>
              <a:t> </a:t>
            </a:r>
            <a:r>
              <a:rPr lang="en-US" sz="4800" dirty="0" err="1" smtClean="0"/>
              <a:t>Tumpang</a:t>
            </a:r>
            <a:r>
              <a:rPr lang="en-US" sz="4800" dirty="0" smtClean="0"/>
              <a:t> </a:t>
            </a:r>
            <a:r>
              <a:rPr lang="en-US" sz="4800" dirty="0" err="1" smtClean="0"/>
              <a:t>Tindih</a:t>
            </a:r>
            <a:r>
              <a:rPr lang="en-US" sz="4800" dirty="0" smtClean="0"/>
              <a:t> </a:t>
            </a:r>
            <a:r>
              <a:rPr lang="en-US" sz="4800" dirty="0" err="1" smtClean="0"/>
              <a:t>Pembahasan</a:t>
            </a:r>
            <a:r>
              <a:rPr lang="en-US" sz="4800" dirty="0" smtClean="0"/>
              <a:t> </a:t>
            </a:r>
            <a:r>
              <a:rPr lang="en-US" sz="4800" dirty="0" err="1" smtClean="0"/>
              <a:t>dan</a:t>
            </a:r>
            <a:r>
              <a:rPr lang="en-US" sz="4800" dirty="0" smtClean="0"/>
              <a:t> </a:t>
            </a:r>
            <a:r>
              <a:rPr lang="en-US" sz="4800" dirty="0" err="1" smtClean="0"/>
              <a:t>mengarah</a:t>
            </a:r>
            <a:r>
              <a:rPr lang="en-US" sz="4800" dirty="0" smtClean="0"/>
              <a:t> </a:t>
            </a:r>
            <a:r>
              <a:rPr lang="en-US" sz="4800" dirty="0" err="1" smtClean="0"/>
              <a:t>kepada</a:t>
            </a:r>
            <a:r>
              <a:rPr lang="en-US" sz="4800" dirty="0" smtClean="0"/>
              <a:t> </a:t>
            </a:r>
            <a:r>
              <a:rPr lang="en-US" sz="4800" dirty="0" err="1" smtClean="0"/>
              <a:t>radikalisme</a:t>
            </a:r>
            <a:r>
              <a:rPr lang="en-US" sz="4800" dirty="0" smtClean="0"/>
              <a:t>) ?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583032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PERLUNYA PENGATURAN </a:t>
            </a:r>
            <a:r>
              <a:rPr lang="en-US" sz="3200" dirty="0" smtClean="0"/>
              <a:t>KURIKULUM </a:t>
            </a:r>
            <a:r>
              <a:rPr lang="id-ID" sz="3200" dirty="0" smtClean="0"/>
              <a:t> KAJIAN MAJLIS TAKLIM DALAM 3 PILAR </a:t>
            </a:r>
            <a:r>
              <a:rPr lang="en-US" sz="3200" dirty="0" smtClean="0"/>
              <a:t>DINUL </a:t>
            </a:r>
            <a:r>
              <a:rPr lang="id-ID" sz="3200" dirty="0" smtClean="0"/>
              <a:t>ISLAM</a:t>
            </a:r>
            <a:r>
              <a:rPr lang="en-US" sz="3200" dirty="0" smtClean="0"/>
              <a:t> :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 smtClean="0"/>
              <a:t>Akidah (Ke-iman-an)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Ilmu yang membahas Tentang Akidah   	disebut ILMU TAUHID atau ILMU KALAM </a:t>
            </a:r>
          </a:p>
          <a:p>
            <a:r>
              <a:rPr lang="id-ID" dirty="0" smtClean="0"/>
              <a:t>Syariah, (ke-Islam-an)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1. Ibadah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2. Muamalah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Ilmu Yang membahas tentang syariat disebut dengan ILMU FIKIH</a:t>
            </a:r>
          </a:p>
          <a:p>
            <a:r>
              <a:rPr lang="id-ID" dirty="0" smtClean="0"/>
              <a:t> Akhlak (ke-ihsan-an)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Ilmu  yang Membahas tentang Akhlak disebut dengan ilmu Tasawuf atau Akhlak Tasawuf.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00139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PERLUNYA SDM (USTADZ/MUBALLIGH) YANG  MEMILIKI  PEMAHAMAN ISLAM MODERAT (WASATHIYATUL ISLAM)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TINGKATAN ORANG MEMAHAMI AGAMA: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	</a:t>
            </a:r>
            <a:r>
              <a:rPr lang="id-ID" dirty="0" smtClean="0">
                <a:solidFill>
                  <a:srgbClr val="FF0000"/>
                </a:solidFill>
              </a:rPr>
              <a:t>TERORIS</a:t>
            </a:r>
          </a:p>
          <a:p>
            <a:pPr marL="0" indent="0">
              <a:buNone/>
            </a:pPr>
            <a:r>
              <a:rPr lang="id-ID" dirty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	RADIKALIS</a:t>
            </a:r>
          </a:p>
          <a:p>
            <a:pPr marL="0" indent="0">
              <a:buNone/>
            </a:pPr>
            <a:r>
              <a:rPr lang="id-ID" dirty="0" smtClean="0">
                <a:solidFill>
                  <a:srgbClr val="FF0000"/>
                </a:solidFill>
              </a:rPr>
              <a:t>                    FUNDAMENTALIS</a:t>
            </a:r>
          </a:p>
          <a:p>
            <a:pPr marL="0" indent="0">
              <a:buNone/>
            </a:pPr>
            <a:r>
              <a:rPr lang="id-ID" dirty="0" smtClean="0"/>
              <a:t>                    </a:t>
            </a:r>
            <a:r>
              <a:rPr lang="id-ID" dirty="0" smtClean="0">
                <a:solidFill>
                  <a:srgbClr val="00B0F0"/>
                </a:solidFill>
              </a:rPr>
              <a:t>MODERAT/ WASATH</a:t>
            </a:r>
          </a:p>
          <a:p>
            <a:pPr marL="0" indent="0">
              <a:buNone/>
            </a:pPr>
            <a:r>
              <a:rPr lang="id-ID" dirty="0" smtClean="0"/>
              <a:t>                    </a:t>
            </a:r>
            <a:r>
              <a:rPr lang="id-ID" dirty="0" smtClean="0">
                <a:solidFill>
                  <a:srgbClr val="FF0000"/>
                </a:solidFill>
              </a:rPr>
              <a:t>LIBERAL (REFORMIS, PROGRESIF)</a:t>
            </a:r>
          </a:p>
          <a:p>
            <a:pPr marL="0" indent="0">
              <a:buNone/>
            </a:pPr>
            <a:r>
              <a:rPr lang="id-ID" dirty="0" smtClean="0">
                <a:solidFill>
                  <a:srgbClr val="FF0000"/>
                </a:solidFill>
              </a:rPr>
              <a:t>                    SKULER </a:t>
            </a:r>
            <a:endParaRPr lang="id-I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966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838</Words>
  <Application>Microsoft Office PowerPoint</Application>
  <PresentationFormat>On-screen Show (4:3)</PresentationFormat>
  <Paragraphs>100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PENINGKATAN PEMAHAMAN MAJELIS TAKLIM AGAR TERHINDAR DARI RADIKALISME DAN TERORISME</vt:lpstr>
      <vt:lpstr>LANDASAN </vt:lpstr>
      <vt:lpstr>PENGERTIAN MAJLIS TAKLIM</vt:lpstr>
      <vt:lpstr>Pengertian Majelis Taklim (KBBI)</vt:lpstr>
      <vt:lpstr>KEDUDUKAN MAJELIS TAKLIM</vt:lpstr>
      <vt:lpstr>PERMASLAHAN MAJLIS TAKLIM</vt:lpstr>
      <vt:lpstr>PERTANYAAN</vt:lpstr>
      <vt:lpstr>PERLUNYA PENGATURAN KURIKULUM  KAJIAN MAJLIS TAKLIM DALAM 3 PILAR DINUL ISLAM :</vt:lpstr>
      <vt:lpstr>PERLUNYA SDM (USTADZ/MUBALLIGH) YANG  MEMILIKI  PEMAHAMAN ISLAM MODERAT (WASATHIYATUL ISLAM)</vt:lpstr>
      <vt:lpstr>Lanjutan............</vt:lpstr>
      <vt:lpstr>KRITERIA PEMAHAMAN ISLAM MODERAT (WASATHIYATUL ISLAM)</vt:lpstr>
      <vt:lpstr>PENJELASAN AKIDAH</vt:lpstr>
      <vt:lpstr>PENJELASAN FIKIH </vt:lpstr>
      <vt:lpstr>Penjelasan TASAWUF </vt:lpstr>
      <vt:lpstr>AJARAN POKOK TASAWUF</vt:lpstr>
      <vt:lpstr>MAQOMAT ADA 7</vt:lpstr>
      <vt:lpstr>AHWAL ADA 7</vt:lpstr>
      <vt:lpstr>Lanjutan…….</vt:lpstr>
      <vt:lpstr>KRITERIA SIFAT DAKWAH YANG MODERAT</vt:lpstr>
      <vt:lpstr>KESIMPULAN (CLOSING STATEMENT)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PENINGKATAN PEMAHAMAN MAJELSI</dc:title>
  <dc:creator>user</dc:creator>
  <cp:lastModifiedBy>user</cp:lastModifiedBy>
  <cp:revision>27</cp:revision>
  <dcterms:created xsi:type="dcterms:W3CDTF">2006-08-16T00:00:00Z</dcterms:created>
  <dcterms:modified xsi:type="dcterms:W3CDTF">2021-04-08T04:27:35Z</dcterms:modified>
</cp:coreProperties>
</file>