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9"/>
  </p:notesMasterIdLst>
  <p:sldIdLst>
    <p:sldId id="256" r:id="rId2"/>
    <p:sldId id="258" r:id="rId3"/>
    <p:sldId id="287" r:id="rId4"/>
    <p:sldId id="261" r:id="rId5"/>
    <p:sldId id="263" r:id="rId6"/>
    <p:sldId id="264" r:id="rId7"/>
    <p:sldId id="28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808D068-163C-42BB-A189-91D4BD444416}">
  <a:tblStyle styleId="{F808D068-163C-42BB-A189-91D4BD4444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7204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b8ae671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b8ae671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877ae506c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877ae506c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4b7ac32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4b7ac32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4b7ac326b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e4b7ac326b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e4b7ac326b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e4b7ac326b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1429612"/>
            <a:ext cx="4722900" cy="15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3182313"/>
            <a:ext cx="43590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85700" y="279600"/>
            <a:ext cx="8578800" cy="458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285580" y="279600"/>
            <a:ext cx="4307700" cy="4049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285700" y="279600"/>
            <a:ext cx="8578800" cy="458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079050" y="2833267"/>
            <a:ext cx="2718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800" b="1" i="1"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384050" y="468650"/>
            <a:ext cx="2718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800" b="1" i="1"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1079050" y="3138651"/>
            <a:ext cx="2718300" cy="11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384050" y="774034"/>
            <a:ext cx="2718300" cy="11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325100" y="4328700"/>
            <a:ext cx="5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285700" y="279600"/>
            <a:ext cx="8578800" cy="458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20000" y="1389525"/>
            <a:ext cx="30207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325100" y="4328700"/>
            <a:ext cx="5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285700" y="279600"/>
            <a:ext cx="8578800" cy="819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20000" y="279600"/>
            <a:ext cx="77040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i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285700" y="279600"/>
            <a:ext cx="8578800" cy="458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93875" y="2719675"/>
            <a:ext cx="4270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4868075" y="1079575"/>
            <a:ext cx="3722100" cy="16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325100" y="4328700"/>
            <a:ext cx="5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285580" y="279600"/>
            <a:ext cx="4307700" cy="4049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285700" y="4328700"/>
            <a:ext cx="8039400" cy="53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rPr>
              <a:t>Just relax...</a:t>
            </a:r>
            <a:endParaRPr sz="1200" b="1" i="1">
              <a:solidFill>
                <a:schemeClr val="dk1"/>
              </a:solidFill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285700" y="279600"/>
            <a:ext cx="8578800" cy="458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3294600" cy="28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〜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325100" y="4328700"/>
            <a:ext cx="5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285700" y="279600"/>
            <a:ext cx="8578800" cy="819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720000" y="279600"/>
            <a:ext cx="77040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285700" y="279600"/>
            <a:ext cx="8578800" cy="458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ctrTitle"/>
          </p:nvPr>
        </p:nvSpPr>
        <p:spPr>
          <a:xfrm>
            <a:off x="2430000" y="898425"/>
            <a:ext cx="42840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9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1"/>
          </p:nvPr>
        </p:nvSpPr>
        <p:spPr>
          <a:xfrm>
            <a:off x="2425050" y="2291243"/>
            <a:ext cx="4293900" cy="10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2909850" y="3422914"/>
            <a:ext cx="33243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8325100" y="4328700"/>
            <a:ext cx="5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325100" y="4328700"/>
            <a:ext cx="5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285700" y="279600"/>
            <a:ext cx="8578800" cy="458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Upright"/>
              <a:buNone/>
              <a:defRPr sz="30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Upright"/>
              <a:buNone/>
              <a:defRPr sz="30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Upright"/>
              <a:buNone/>
              <a:defRPr sz="30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Upright"/>
              <a:buNone/>
              <a:defRPr sz="30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Upright"/>
              <a:buNone/>
              <a:defRPr sz="30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Upright"/>
              <a:buNone/>
              <a:defRPr sz="30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Upright"/>
              <a:buNone/>
              <a:defRPr sz="30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Upright"/>
              <a:buNone/>
              <a:defRPr sz="30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Upright"/>
              <a:buNone/>
              <a:defRPr sz="30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5100" y="4328700"/>
            <a:ext cx="539400" cy="535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8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algn="ctr" rtl="0">
              <a:buNone/>
              <a:defRPr sz="18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 algn="ctr" rtl="0">
              <a:buNone/>
              <a:defRPr sz="18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 algn="ctr" rtl="0">
              <a:buNone/>
              <a:defRPr sz="18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 algn="ctr" rtl="0">
              <a:buNone/>
              <a:defRPr sz="18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 algn="ctr" rtl="0">
              <a:buNone/>
              <a:defRPr sz="18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 algn="ctr" rtl="0">
              <a:buNone/>
              <a:defRPr sz="18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 algn="ctr" rtl="0">
              <a:buNone/>
              <a:defRPr sz="18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 algn="ctr" rtl="0">
              <a:buNone/>
              <a:defRPr sz="1800" b="1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  <p:sldLayoutId id="2147483660" r:id="rId5"/>
    <p:sldLayoutId id="2147483661" r:id="rId6"/>
    <p:sldLayoutId id="2147483670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/>
        </p:nvSpPr>
        <p:spPr>
          <a:xfrm>
            <a:off x="285700" y="4323800"/>
            <a:ext cx="8578800" cy="539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dk1"/>
              </a:solidFill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pic>
        <p:nvPicPr>
          <p:cNvPr id="202" name="Google Shape;202;p29"/>
          <p:cNvPicPr preferRelativeResize="0"/>
          <p:nvPr/>
        </p:nvPicPr>
        <p:blipFill rotWithShape="1">
          <a:blip r:embed="rId3">
            <a:alphaModFix/>
          </a:blip>
          <a:srcRect l="49924" t="8361" r="17144" b="19742"/>
          <a:stretch/>
        </p:blipFill>
        <p:spPr>
          <a:xfrm>
            <a:off x="5393775" y="722431"/>
            <a:ext cx="2928600" cy="3596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203" name="Google Shape;203;p29"/>
          <p:cNvSpPr txBox="1">
            <a:spLocks noGrp="1"/>
          </p:cNvSpPr>
          <p:nvPr>
            <p:ph type="ctrTitle"/>
          </p:nvPr>
        </p:nvSpPr>
        <p:spPr>
          <a:xfrm>
            <a:off x="715100" y="1429612"/>
            <a:ext cx="4722900" cy="15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SCABIES </a:t>
            </a:r>
            <a:endParaRPr dirty="0"/>
          </a:p>
        </p:txBody>
      </p:sp>
      <p:sp>
        <p:nvSpPr>
          <p:cNvPr id="204" name="Google Shape;204;p29"/>
          <p:cNvSpPr txBox="1">
            <a:spLocks noGrp="1"/>
          </p:cNvSpPr>
          <p:nvPr>
            <p:ph type="subTitle" idx="1"/>
          </p:nvPr>
        </p:nvSpPr>
        <p:spPr>
          <a:xfrm>
            <a:off x="715100" y="3182313"/>
            <a:ext cx="43590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Nurlia</a:t>
            </a:r>
            <a:r>
              <a:rPr lang="en-US" dirty="0" smtClean="0"/>
              <a:t> </a:t>
            </a:r>
            <a:r>
              <a:rPr lang="en-US" dirty="0" err="1" smtClean="0"/>
              <a:t>Latipah</a:t>
            </a:r>
            <a:r>
              <a:rPr lang="en-US" dirty="0" smtClean="0"/>
              <a:t>, </a:t>
            </a:r>
            <a:r>
              <a:rPr lang="en-US" dirty="0" err="1" smtClean="0"/>
              <a:t>M.Pd.Si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subTitle" idx="1"/>
          </p:nvPr>
        </p:nvSpPr>
        <p:spPr>
          <a:xfrm>
            <a:off x="4868075" y="483519"/>
            <a:ext cx="3722100" cy="4320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3200" dirty="0" smtClean="0"/>
              <a:t>PENYEBAB</a:t>
            </a:r>
            <a:endParaRPr sz="3200" dirty="0"/>
          </a:p>
        </p:txBody>
      </p:sp>
      <p:sp>
        <p:nvSpPr>
          <p:cNvPr id="220" name="Google Shape;220;p31"/>
          <p:cNvSpPr txBox="1">
            <a:spLocks noGrp="1"/>
          </p:cNvSpPr>
          <p:nvPr>
            <p:ph type="sldNum" idx="12"/>
          </p:nvPr>
        </p:nvSpPr>
        <p:spPr>
          <a:xfrm>
            <a:off x="8325100" y="4328700"/>
            <a:ext cx="539400" cy="535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6" name="Picture 5" descr="Bille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7494"/>
            <a:ext cx="4248471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875" y="1419622"/>
            <a:ext cx="4270500" cy="1512168"/>
          </a:xfrm>
        </p:spPr>
        <p:txBody>
          <a:bodyPr/>
          <a:lstStyle/>
          <a:p>
            <a:r>
              <a:rPr lang="en-US" b="0" i="0" dirty="0" smtClean="0"/>
              <a:t>Scabies </a:t>
            </a:r>
            <a:r>
              <a:rPr lang="en-US" b="0" i="0" dirty="0" err="1" smtClean="0"/>
              <a:t>merupakan</a:t>
            </a:r>
            <a:r>
              <a:rPr lang="en-US" b="0" i="0" dirty="0" smtClean="0"/>
              <a:t> </a:t>
            </a:r>
            <a:r>
              <a:rPr lang="en-US" b="0" i="0" dirty="0" err="1" smtClean="0"/>
              <a:t>penyakit</a:t>
            </a:r>
            <a:r>
              <a:rPr lang="en-US" b="0" i="0" dirty="0" smtClean="0"/>
              <a:t> </a:t>
            </a:r>
            <a:r>
              <a:rPr lang="en-US" b="0" i="0" dirty="0" err="1" smtClean="0"/>
              <a:t>kulit</a:t>
            </a:r>
            <a:r>
              <a:rPr lang="en-US" b="0" i="0" dirty="0" smtClean="0"/>
              <a:t> yang </a:t>
            </a:r>
            <a:r>
              <a:rPr lang="en-US" b="0" i="0" dirty="0" err="1" smtClean="0"/>
              <a:t>diakibatkan</a:t>
            </a:r>
            <a:r>
              <a:rPr lang="en-US" b="0" i="0" dirty="0" smtClean="0"/>
              <a:t> </a:t>
            </a:r>
            <a:r>
              <a:rPr lang="en-US" b="0" i="0" dirty="0" err="1" smtClean="0"/>
              <a:t>oleh</a:t>
            </a:r>
            <a:r>
              <a:rPr lang="en-US" b="0" i="0" dirty="0" smtClean="0"/>
              <a:t> </a:t>
            </a:r>
            <a:r>
              <a:rPr lang="en-US" b="0" i="0" dirty="0" err="1" smtClean="0"/>
              <a:t>serangga</a:t>
            </a:r>
            <a:r>
              <a:rPr lang="en-US" b="0" i="0" dirty="0" smtClean="0"/>
              <a:t> </a:t>
            </a:r>
            <a:r>
              <a:rPr lang="en-US" b="0" i="0" dirty="0" err="1" smtClean="0"/>
              <a:t>Sarcoptes</a:t>
            </a:r>
            <a:r>
              <a:rPr lang="en-US" b="0" i="0" dirty="0" smtClean="0"/>
              <a:t> </a:t>
            </a:r>
            <a:r>
              <a:rPr lang="en-US" b="0" i="0" dirty="0" err="1" smtClean="0"/>
              <a:t>scabei</a:t>
            </a:r>
            <a:endParaRPr lang="en-US" b="0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395536" y="1232922"/>
            <a:ext cx="39604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penyakit</a:t>
            </a:r>
            <a:r>
              <a:rPr lang="en-US" dirty="0"/>
              <a:t> scabies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orang </a:t>
            </a:r>
            <a:r>
              <a:rPr lang="en-US" dirty="0" err="1"/>
              <a:t>ke</a:t>
            </a:r>
            <a:r>
              <a:rPr lang="en-US" dirty="0"/>
              <a:t> orang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penghuni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. </a:t>
            </a:r>
            <a:r>
              <a:rPr lang="en-US" dirty="0" err="1"/>
              <a:t>Telur</a:t>
            </a:r>
            <a:r>
              <a:rPr lang="en-US" dirty="0"/>
              <a:t> </a:t>
            </a:r>
            <a:r>
              <a:rPr lang="en-US" dirty="0" err="1"/>
              <a:t>betina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dibuahi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bertelur</a:t>
            </a:r>
            <a:r>
              <a:rPr lang="en-US" dirty="0"/>
              <a:t>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terowongan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paling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telurnya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Telur</a:t>
            </a:r>
            <a:r>
              <a:rPr lang="en-US" dirty="0"/>
              <a:t> yang </a:t>
            </a:r>
            <a:r>
              <a:rPr lang="en-US" dirty="0" err="1"/>
              <a:t>menetas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larva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terowongan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terowongan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 Larva  </a:t>
            </a:r>
            <a:r>
              <a:rPr lang="en-US" dirty="0" err="1"/>
              <a:t>memiliki</a:t>
            </a:r>
            <a:r>
              <a:rPr lang="en-US" dirty="0"/>
              <a:t> 3 </a:t>
            </a:r>
            <a:r>
              <a:rPr lang="en-US" dirty="0" err="1"/>
              <a:t>pasang</a:t>
            </a:r>
            <a:r>
              <a:rPr lang="en-US" dirty="0"/>
              <a:t> kaki, larva yang </a:t>
            </a:r>
            <a:r>
              <a:rPr lang="en-US" dirty="0" err="1"/>
              <a:t>berganti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nimfa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4 </a:t>
            </a:r>
            <a:r>
              <a:rPr lang="en-US" dirty="0" err="1"/>
              <a:t>pasang</a:t>
            </a:r>
            <a:r>
              <a:rPr lang="en-US" dirty="0"/>
              <a:t> kaki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. </a:t>
            </a:r>
            <a:r>
              <a:rPr lang="en-US" dirty="0" err="1"/>
              <a:t>Sikulus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10-14 </a:t>
            </a:r>
            <a:r>
              <a:rPr lang="en-US" dirty="0" err="1"/>
              <a:t>hari</a:t>
            </a:r>
            <a:endParaRPr lang="en-US" dirty="0"/>
          </a:p>
        </p:txBody>
      </p:sp>
      <p:pic>
        <p:nvPicPr>
          <p:cNvPr id="6" name="Google Shape;202;p29"/>
          <p:cNvPicPr preferRelativeResize="0"/>
          <p:nvPr/>
        </p:nvPicPr>
        <p:blipFill rotWithShape="1">
          <a:blip r:embed="rId2">
            <a:alphaModFix/>
          </a:blip>
          <a:srcRect l="49924" t="8361" r="17144" b="19742"/>
          <a:stretch/>
        </p:blipFill>
        <p:spPr>
          <a:xfrm>
            <a:off x="4644008" y="722431"/>
            <a:ext cx="4176464" cy="3596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33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720000" y="279600"/>
            <a:ext cx="77040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FAKTOR PENYEBAB SCABIES </a:t>
            </a:r>
            <a:endParaRPr i="1" dirty="0"/>
          </a:p>
        </p:txBody>
      </p:sp>
      <p:sp>
        <p:nvSpPr>
          <p:cNvPr id="258" name="Google Shape;258;p34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4428064" cy="28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kebersihan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terjaga</a:t>
            </a:r>
            <a:endParaRPr lang="en-US" dirty="0"/>
          </a:p>
          <a:p>
            <a:r>
              <a:rPr lang="en-US" dirty="0" err="1" smtClean="0"/>
              <a:t>Sanitasi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endParaRPr lang="en-US" dirty="0"/>
          </a:p>
          <a:p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endParaRPr lang="en-US" dirty="0"/>
          </a:p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lembab</a:t>
            </a:r>
            <a:endParaRPr lang="en-US" dirty="0" smtClean="0"/>
          </a:p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r>
              <a:rPr lang="en-US" dirty="0" err="1" smtClean="0"/>
              <a:t>Kebersihan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barang-barang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 smtClean="0"/>
          </a:p>
          <a:p>
            <a:r>
              <a:rPr lang="en-US" dirty="0" err="1" smtClean="0"/>
              <a:t>Kebersihan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menumpuk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endParaRPr lang="en-US" dirty="0" smtClean="0"/>
          </a:p>
          <a:p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kuku yang </a:t>
            </a:r>
            <a:r>
              <a:rPr lang="en-US" dirty="0" err="1" smtClean="0"/>
              <a:t>kotor</a:t>
            </a:r>
            <a:endParaRPr lang="en-US" dirty="0" smtClean="0"/>
          </a:p>
          <a:p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lembab</a:t>
            </a:r>
            <a:endParaRPr lang="en-US" dirty="0" smtClean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259" name="Google Shape;259;p34"/>
          <p:cNvSpPr txBox="1">
            <a:spLocks noGrp="1"/>
          </p:cNvSpPr>
          <p:nvPr>
            <p:ph type="sldNum" idx="12"/>
          </p:nvPr>
        </p:nvSpPr>
        <p:spPr>
          <a:xfrm>
            <a:off x="8325100" y="4328700"/>
            <a:ext cx="5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60" name="Google Shape;260;p34"/>
          <p:cNvSpPr txBox="1"/>
          <p:nvPr/>
        </p:nvSpPr>
        <p:spPr>
          <a:xfrm>
            <a:off x="285700" y="4328700"/>
            <a:ext cx="8039400" cy="53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dk1"/>
              </a:solidFill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sp>
        <p:nvSpPr>
          <p:cNvPr id="262" name="Google Shape;262;p34"/>
          <p:cNvSpPr/>
          <p:nvPr/>
        </p:nvSpPr>
        <p:spPr>
          <a:xfrm>
            <a:off x="7791925" y="3819200"/>
            <a:ext cx="504600" cy="504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4"/>
          <p:cNvSpPr/>
          <p:nvPr/>
        </p:nvSpPr>
        <p:spPr>
          <a:xfrm>
            <a:off x="5386850" y="3819200"/>
            <a:ext cx="504600" cy="504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Apa itu Scabies? Berikut Penjelasan Beserta Cara Pengobatannya yang Ampu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5606"/>
            <a:ext cx="2752144" cy="279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>
            <a:spLocks noGrp="1"/>
          </p:cNvSpPr>
          <p:nvPr>
            <p:ph type="title"/>
          </p:nvPr>
        </p:nvSpPr>
        <p:spPr>
          <a:xfrm>
            <a:off x="720000" y="279600"/>
            <a:ext cx="77040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Scabies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285" name="Google Shape;285;p36"/>
          <p:cNvSpPr txBox="1">
            <a:spLocks noGrp="1"/>
          </p:cNvSpPr>
          <p:nvPr>
            <p:ph type="body" idx="1"/>
          </p:nvPr>
        </p:nvSpPr>
        <p:spPr>
          <a:xfrm>
            <a:off x="683568" y="1389524"/>
            <a:ext cx="5616624" cy="262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Tangan</a:t>
            </a:r>
            <a:endParaRPr lang="en-US" dirty="0"/>
          </a:p>
          <a:p>
            <a:r>
              <a:rPr lang="en-US" dirty="0" smtClean="0"/>
              <a:t>Kaki</a:t>
            </a:r>
          </a:p>
          <a:p>
            <a:r>
              <a:rPr lang="en-US" dirty="0" err="1" smtClean="0"/>
              <a:t>Sela-sela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kaki</a:t>
            </a:r>
          </a:p>
          <a:p>
            <a:r>
              <a:rPr lang="en-US" dirty="0" err="1" smtClean="0"/>
              <a:t>Selangkangan</a:t>
            </a:r>
            <a:endParaRPr lang="en-US" dirty="0" smtClean="0"/>
          </a:p>
          <a:p>
            <a:r>
              <a:rPr lang="en-US" dirty="0" err="1" smtClean="0"/>
              <a:t>Tumit</a:t>
            </a:r>
            <a:endParaRPr lang="en-US" dirty="0" smtClean="0"/>
          </a:p>
          <a:p>
            <a:r>
              <a:rPr lang="en-US" dirty="0" err="1" smtClean="0"/>
              <a:t>Ketiak</a:t>
            </a:r>
            <a:endParaRPr lang="en-US" dirty="0" smtClean="0"/>
          </a:p>
          <a:p>
            <a:r>
              <a:rPr lang="en-US" dirty="0" err="1" smtClean="0"/>
              <a:t>siku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86" name="Google Shape;286;p36"/>
          <p:cNvSpPr txBox="1">
            <a:spLocks noGrp="1"/>
          </p:cNvSpPr>
          <p:nvPr>
            <p:ph type="sldNum" idx="12"/>
          </p:nvPr>
        </p:nvSpPr>
        <p:spPr>
          <a:xfrm>
            <a:off x="8325100" y="4328700"/>
            <a:ext cx="5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87" name="Google Shape;287;p36"/>
          <p:cNvSpPr txBox="1"/>
          <p:nvPr/>
        </p:nvSpPr>
        <p:spPr>
          <a:xfrm>
            <a:off x="285700" y="4328700"/>
            <a:ext cx="8039400" cy="53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chemeClr val="dk1"/>
              </a:solidFill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  <p:pic>
        <p:nvPicPr>
          <p:cNvPr id="288" name="Google Shape;288;p36"/>
          <p:cNvPicPr preferRelativeResize="0"/>
          <p:nvPr/>
        </p:nvPicPr>
        <p:blipFill rotWithShape="1">
          <a:blip r:embed="rId3">
            <a:alphaModFix/>
          </a:blip>
          <a:srcRect l="22356" t="10518" r="37670" b="10517"/>
          <a:stretch/>
        </p:blipFill>
        <p:spPr>
          <a:xfrm>
            <a:off x="5508104" y="3368211"/>
            <a:ext cx="1800200" cy="1003739"/>
          </a:xfrm>
          <a:prstGeom prst="round2SameRect">
            <a:avLst>
              <a:gd name="adj1" fmla="val 0"/>
              <a:gd name="adj2" fmla="val 50000"/>
            </a:avLst>
          </a:prstGeom>
          <a:noFill/>
          <a:ln>
            <a:noFill/>
          </a:ln>
        </p:spPr>
      </p:pic>
      <p:pic>
        <p:nvPicPr>
          <p:cNvPr id="289" name="Google Shape;289;p36"/>
          <p:cNvPicPr preferRelativeResize="0"/>
          <p:nvPr/>
        </p:nvPicPr>
        <p:blipFill rotWithShape="1">
          <a:blip r:embed="rId4">
            <a:alphaModFix/>
          </a:blip>
          <a:srcRect t="18750" b="18749"/>
          <a:stretch/>
        </p:blipFill>
        <p:spPr>
          <a:xfrm>
            <a:off x="6886150" y="1389525"/>
            <a:ext cx="1699800" cy="1888500"/>
          </a:xfrm>
          <a:prstGeom prst="round2SameRect">
            <a:avLst>
              <a:gd name="adj1" fmla="val 1328"/>
              <a:gd name="adj2" fmla="val 50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7"/>
          <p:cNvPicPr preferRelativeResize="0"/>
          <p:nvPr/>
        </p:nvPicPr>
        <p:blipFill rotWithShape="1">
          <a:blip r:embed="rId3">
            <a:alphaModFix/>
          </a:blip>
          <a:srcRect l="4634" t="4298" b="1237"/>
          <a:stretch/>
        </p:blipFill>
        <p:spPr>
          <a:xfrm>
            <a:off x="5436096" y="1172594"/>
            <a:ext cx="3160056" cy="285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7"/>
          <p:cNvSpPr/>
          <p:nvPr/>
        </p:nvSpPr>
        <p:spPr>
          <a:xfrm>
            <a:off x="8360800" y="1687954"/>
            <a:ext cx="504600" cy="50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4621000" y="1687954"/>
            <a:ext cx="504600" cy="504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subTitle" idx="3"/>
          </p:nvPr>
        </p:nvSpPr>
        <p:spPr>
          <a:xfrm>
            <a:off x="316000" y="699542"/>
            <a:ext cx="4809600" cy="3556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0975" lvl="0" indent="-180975">
              <a:buFont typeface="Wingdings" pitchFamily="2" charset="2"/>
              <a:buChar char="v"/>
            </a:pPr>
            <a:r>
              <a:rPr lang="en-US" dirty="0" err="1"/>
              <a:t>Memberikan</a:t>
            </a:r>
            <a:r>
              <a:rPr lang="en-US" dirty="0"/>
              <a:t> treatment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salep</a:t>
            </a:r>
            <a:r>
              <a:rPr lang="en-US" dirty="0"/>
              <a:t> </a:t>
            </a:r>
            <a:r>
              <a:rPr lang="en-US" dirty="0" err="1"/>
              <a:t>permetrin</a:t>
            </a:r>
            <a:r>
              <a:rPr lang="en-US" dirty="0"/>
              <a:t>, </a:t>
            </a:r>
            <a:r>
              <a:rPr lang="en-US" dirty="0" err="1"/>
              <a:t>salep</a:t>
            </a:r>
            <a:r>
              <a:rPr lang="en-US" dirty="0"/>
              <a:t> </a:t>
            </a:r>
            <a:r>
              <a:rPr lang="en-US" dirty="0" err="1"/>
              <a:t>kortison</a:t>
            </a:r>
            <a:r>
              <a:rPr lang="en-US" dirty="0"/>
              <a:t>, antibiotic, </a:t>
            </a:r>
            <a:r>
              <a:rPr lang="en-US" dirty="0" err="1"/>
              <a:t>ataupun</a:t>
            </a:r>
            <a:r>
              <a:rPr lang="en-US" dirty="0"/>
              <a:t> vitamin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. </a:t>
            </a:r>
            <a:r>
              <a:rPr lang="en-US" dirty="0" err="1"/>
              <a:t>Antibiotik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i="1" dirty="0"/>
              <a:t>scabies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.</a:t>
            </a:r>
          </a:p>
          <a:p>
            <a:pPr marL="180975" lvl="0" indent="-180975">
              <a:buFont typeface="Wingdings" pitchFamily="2" charset="2"/>
              <a:buChar char="v"/>
            </a:pPr>
            <a:r>
              <a:rPr lang="en-US" dirty="0" err="1" smtClean="0"/>
              <a:t>Merebus</a:t>
            </a:r>
            <a:r>
              <a:rPr lang="en-US" dirty="0" smtClean="0"/>
              <a:t>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air </a:t>
            </a:r>
            <a:r>
              <a:rPr lang="en-US" dirty="0" err="1" smtClean="0"/>
              <a:t>mendidih</a:t>
            </a:r>
            <a:r>
              <a:rPr lang="en-US" dirty="0" smtClean="0"/>
              <a:t>.</a:t>
            </a:r>
          </a:p>
          <a:p>
            <a:pPr marL="180975" lvl="0" indent="-180975">
              <a:buFont typeface="Wingdings" pitchFamily="2" charset="2"/>
              <a:buChar char="v"/>
            </a:pPr>
            <a:r>
              <a:rPr lang="en-US" dirty="0" err="1" smtClean="0"/>
              <a:t>Menjemur</a:t>
            </a:r>
            <a:r>
              <a:rPr lang="en-US" dirty="0" smtClean="0"/>
              <a:t> </a:t>
            </a:r>
            <a:r>
              <a:rPr lang="en-US" dirty="0" err="1"/>
              <a:t>perlengkapan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serangga</a:t>
            </a:r>
            <a:r>
              <a:rPr lang="en-US" dirty="0"/>
              <a:t> </a:t>
            </a:r>
            <a:r>
              <a:rPr lang="en-US" dirty="0" err="1"/>
              <a:t>scabei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pPr marL="180975" lvl="0" indent="-180975">
              <a:buFont typeface="Wingdings" pitchFamily="2" charset="2"/>
              <a:buChar char="v"/>
            </a:pP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/>
              <a:t>kebersihan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mandi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mandi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shampoo.</a:t>
            </a:r>
          </a:p>
          <a:p>
            <a:pPr marL="180975" lvl="0" indent="-180975">
              <a:buFont typeface="Wingdings" pitchFamily="2" charset="2"/>
              <a:buChar char="v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, </a:t>
            </a:r>
            <a:r>
              <a:rPr lang="en-US" dirty="0" err="1"/>
              <a:t>jilbab</a:t>
            </a:r>
            <a:r>
              <a:rPr lang="en-US" dirty="0"/>
              <a:t>, </a:t>
            </a:r>
            <a:r>
              <a:rPr lang="en-US" dirty="0" err="1"/>
              <a:t>sarung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benda-benda</a:t>
            </a:r>
            <a:r>
              <a:rPr lang="en-US" dirty="0"/>
              <a:t> lain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</a:t>
            </a:r>
            <a:r>
              <a:rPr lang="en-US" dirty="0" smtClean="0"/>
              <a:t>lain.</a:t>
            </a:r>
          </a:p>
          <a:p>
            <a:pPr marL="180975" lvl="0" indent="-180975">
              <a:buFont typeface="Wingdings" pitchFamily="2" charset="2"/>
              <a:buChar char="v"/>
            </a:pP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.</a:t>
            </a:r>
          </a:p>
          <a:p>
            <a:pPr marL="180975" lvl="0" indent="-180975">
              <a:buFont typeface="Wingdings" pitchFamily="2" charset="2"/>
              <a:buChar char="v"/>
            </a:pPr>
            <a:r>
              <a:rPr lang="en-US" dirty="0" err="1" smtClean="0"/>
              <a:t>Rajin</a:t>
            </a:r>
            <a:r>
              <a:rPr lang="en-US" dirty="0" smtClean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lain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  <a:p>
            <a:pPr marL="179388" indent="-179388">
              <a:buFont typeface="Wingdings" pitchFamily="2" charset="2"/>
              <a:buChar char="v"/>
            </a:pPr>
            <a:endParaRPr dirty="0"/>
          </a:p>
        </p:txBody>
      </p:sp>
      <p:sp>
        <p:nvSpPr>
          <p:cNvPr id="305" name="Google Shape;305;p37"/>
          <p:cNvSpPr txBox="1">
            <a:spLocks noGrp="1"/>
          </p:cNvSpPr>
          <p:nvPr>
            <p:ph type="subTitle" idx="1"/>
          </p:nvPr>
        </p:nvSpPr>
        <p:spPr>
          <a:xfrm>
            <a:off x="395536" y="339503"/>
            <a:ext cx="4164864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smtClean="0"/>
              <a:t>CARA MENGATASI SCABIES</a:t>
            </a:r>
            <a:endParaRPr dirty="0"/>
          </a:p>
        </p:txBody>
      </p:sp>
      <p:sp>
        <p:nvSpPr>
          <p:cNvPr id="308" name="Google Shape;308;p37"/>
          <p:cNvSpPr txBox="1">
            <a:spLocks noGrp="1"/>
          </p:cNvSpPr>
          <p:nvPr>
            <p:ph type="sldNum" idx="12"/>
          </p:nvPr>
        </p:nvSpPr>
        <p:spPr>
          <a:xfrm>
            <a:off x="8325100" y="4328700"/>
            <a:ext cx="5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09" name="Google Shape;309;p37"/>
          <p:cNvSpPr txBox="1"/>
          <p:nvPr/>
        </p:nvSpPr>
        <p:spPr>
          <a:xfrm>
            <a:off x="285700" y="4328700"/>
            <a:ext cx="8039400" cy="53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 smtClean="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rPr>
              <a:t>..</a:t>
            </a:r>
            <a:endParaRPr sz="1200" b="1" i="1" dirty="0">
              <a:solidFill>
                <a:schemeClr val="dk1"/>
              </a:solidFill>
              <a:latin typeface="Cormorant Upright"/>
              <a:ea typeface="Cormorant Upright"/>
              <a:cs typeface="Cormorant Upright"/>
              <a:sym typeface="Cormorant Upr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9"/>
          <p:cNvSpPr txBox="1">
            <a:spLocks noGrp="1"/>
          </p:cNvSpPr>
          <p:nvPr>
            <p:ph type="ctrTitle"/>
          </p:nvPr>
        </p:nvSpPr>
        <p:spPr>
          <a:xfrm>
            <a:off x="2430000" y="898425"/>
            <a:ext cx="42840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745" name="Google Shape;745;p59"/>
          <p:cNvSpPr txBox="1">
            <a:spLocks noGrp="1"/>
          </p:cNvSpPr>
          <p:nvPr>
            <p:ph type="subTitle" idx="1"/>
          </p:nvPr>
        </p:nvSpPr>
        <p:spPr>
          <a:xfrm>
            <a:off x="2425050" y="2291243"/>
            <a:ext cx="4293900" cy="10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Do you have any questions?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46" name="Google Shape;746;p59"/>
          <p:cNvPicPr preferRelativeResize="0"/>
          <p:nvPr/>
        </p:nvPicPr>
        <p:blipFill rotWithShape="1">
          <a:blip r:embed="rId3">
            <a:alphaModFix/>
          </a:blip>
          <a:srcRect l="34448" t="16072" r="2654" b="18801"/>
          <a:stretch/>
        </p:blipFill>
        <p:spPr>
          <a:xfrm>
            <a:off x="7039675" y="969606"/>
            <a:ext cx="1819800" cy="3349800"/>
          </a:xfrm>
          <a:prstGeom prst="snipRound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utique Hotel Pitch Deck by Slidesgo">
  <a:themeElements>
    <a:clrScheme name="Simple Light">
      <a:dk1>
        <a:srgbClr val="1D1B1B"/>
      </a:dk1>
      <a:lt1>
        <a:srgbClr val="FFFFFF"/>
      </a:lt1>
      <a:dk2>
        <a:srgbClr val="E2EFF0"/>
      </a:dk2>
      <a:lt2>
        <a:srgbClr val="E5CEBD"/>
      </a:lt2>
      <a:accent1>
        <a:srgbClr val="A5BDC0"/>
      </a:accent1>
      <a:accent2>
        <a:srgbClr val="B0B4A7"/>
      </a:accent2>
      <a:accent3>
        <a:srgbClr val="C3B2A5"/>
      </a:accent3>
      <a:accent4>
        <a:srgbClr val="83867B"/>
      </a:accent4>
      <a:accent5>
        <a:srgbClr val="FFFFFF"/>
      </a:accent5>
      <a:accent6>
        <a:srgbClr val="FFFFFF"/>
      </a:accent6>
      <a:hlink>
        <a:srgbClr val="1D1B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296</Words>
  <Application>Microsoft Office PowerPoint</Application>
  <PresentationFormat>On-screen Show (16:9)</PresentationFormat>
  <Paragraphs>41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Boutique Hotel Pitch Deck by Slidesgo</vt:lpstr>
      <vt:lpstr>SCABIES </vt:lpstr>
      <vt:lpstr>Scabies merupakan penyakit kulit yang diakibatkan oleh serangga Sarcoptes scabei</vt:lpstr>
      <vt:lpstr>PowerPoint Presentation</vt:lpstr>
      <vt:lpstr>FAKTOR PENYEBAB SCABIES </vt:lpstr>
      <vt:lpstr>Bagian Tubuh yang Paling Banyak Terkena Scabies 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Peningkatan Personal Hygiene Santri Pondok Pesantren Melalui Pengembangan Bahan Ajar Mata Pelajaran IPA Materi Klasifikasi Makhluk Hidup untuk menurunkan kasus scabies</dc:title>
  <dc:creator>user</dc:creator>
  <cp:lastModifiedBy>user</cp:lastModifiedBy>
  <cp:revision>17</cp:revision>
  <dcterms:modified xsi:type="dcterms:W3CDTF">2022-07-18T13:11:32Z</dcterms:modified>
</cp:coreProperties>
</file>