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23"/>
  </p:notesMasterIdLst>
  <p:sldIdLst>
    <p:sldId id="333" r:id="rId3"/>
    <p:sldId id="340" r:id="rId4"/>
    <p:sldId id="366" r:id="rId5"/>
    <p:sldId id="364" r:id="rId6"/>
    <p:sldId id="363" r:id="rId7"/>
    <p:sldId id="342" r:id="rId8"/>
    <p:sldId id="343" r:id="rId9"/>
    <p:sldId id="356" r:id="rId10"/>
    <p:sldId id="357" r:id="rId11"/>
    <p:sldId id="359" r:id="rId12"/>
    <p:sldId id="365" r:id="rId13"/>
    <p:sldId id="367" r:id="rId14"/>
    <p:sldId id="344" r:id="rId15"/>
    <p:sldId id="368" r:id="rId16"/>
    <p:sldId id="358" r:id="rId17"/>
    <p:sldId id="369" r:id="rId18"/>
    <p:sldId id="351" r:id="rId19"/>
    <p:sldId id="346" r:id="rId20"/>
    <p:sldId id="349" r:id="rId21"/>
    <p:sldId id="360" r:id="rId22"/>
  </p:sldIdLst>
  <p:sldSz cx="12192000" cy="6858000"/>
  <p:notesSz cx="6858000" cy="9144000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F52323"/>
    <a:srgbClr val="FF19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555F32-5573-45A5-9084-E2A43C6B5D1F}" v="1" dt="2022-08-16T14:47:24.70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193" autoAdjust="0"/>
    <p:restoredTop sz="94343" autoAdjust="0"/>
  </p:normalViewPr>
  <p:slideViewPr>
    <p:cSldViewPr snapToGrid="0">
      <p:cViewPr varScale="1">
        <p:scale>
          <a:sx n="72" d="100"/>
          <a:sy n="72" d="100"/>
        </p:scale>
        <p:origin x="978" y="60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03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i Setiawan" userId="5a5b9e7c-d2f8-45f8-bd96-5578848d647b" providerId="ADAL" clId="{16555F32-5573-45A5-9084-E2A43C6B5D1F}"/>
    <pc:docChg chg="modSld">
      <pc:chgData name="Romi Setiawan" userId="5a5b9e7c-d2f8-45f8-bd96-5578848d647b" providerId="ADAL" clId="{16555F32-5573-45A5-9084-E2A43C6B5D1F}" dt="2022-08-16T14:48:32.088" v="173" actId="255"/>
      <pc:docMkLst>
        <pc:docMk/>
      </pc:docMkLst>
      <pc:sldChg chg="addSp modSp mod">
        <pc:chgData name="Romi Setiawan" userId="5a5b9e7c-d2f8-45f8-bd96-5578848d647b" providerId="ADAL" clId="{16555F32-5573-45A5-9084-E2A43C6B5D1F}" dt="2022-08-16T14:48:32.088" v="173" actId="255"/>
        <pc:sldMkLst>
          <pc:docMk/>
          <pc:sldMk cId="2501416766" sldId="333"/>
        </pc:sldMkLst>
        <pc:spChg chg="mod">
          <ac:chgData name="Romi Setiawan" userId="5a5b9e7c-d2f8-45f8-bd96-5578848d647b" providerId="ADAL" clId="{16555F32-5573-45A5-9084-E2A43C6B5D1F}" dt="2022-08-16T14:47:03.912" v="59" actId="20577"/>
          <ac:spMkLst>
            <pc:docMk/>
            <pc:sldMk cId="2501416766" sldId="333"/>
            <ac:spMk id="2" creationId="{00000000-0000-0000-0000-000000000000}"/>
          </ac:spMkLst>
        </pc:spChg>
        <pc:spChg chg="add mod">
          <ac:chgData name="Romi Setiawan" userId="5a5b9e7c-d2f8-45f8-bd96-5578848d647b" providerId="ADAL" clId="{16555F32-5573-45A5-9084-E2A43C6B5D1F}" dt="2022-08-16T14:48:32.088" v="173" actId="255"/>
          <ac:spMkLst>
            <pc:docMk/>
            <pc:sldMk cId="2501416766" sldId="333"/>
            <ac:spMk id="5" creationId="{3CC67A51-982E-31DB-5634-263F5DBE1F56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90F5C1-8806-4424-9384-E348E170DA5D}" type="doc">
      <dgm:prSet loTypeId="urn:microsoft.com/office/officeart/2005/8/layout/hChevron3" loCatId="process" qsTypeId="urn:microsoft.com/office/officeart/2005/8/quickstyle/simple1" qsCatId="simple" csTypeId="urn:microsoft.com/office/officeart/2005/8/colors/colorful1" csCatId="colorful" phldr="1"/>
      <dgm:spPr/>
    </dgm:pt>
    <dgm:pt modelId="{831208D9-28DD-4C22-B065-9573FBB3026C}">
      <dgm:prSet phldrT="[Text]" custT="1"/>
      <dgm:spPr/>
      <dgm:t>
        <a:bodyPr/>
        <a:lstStyle/>
        <a:p>
          <a:r>
            <a:rPr lang="en-US" sz="2800" dirty="0">
              <a:latin typeface="Calibri Light" panose="020F0302020204030204" pitchFamily="34" charset="0"/>
              <a:cs typeface="Calibri Light" panose="020F0302020204030204" pitchFamily="34" charset="0"/>
            </a:rPr>
            <a:t>Classical Finance</a:t>
          </a:r>
        </a:p>
      </dgm:t>
    </dgm:pt>
    <dgm:pt modelId="{EC7B3549-50C2-4B70-ACEC-973FE4204C5A}" type="parTrans" cxnId="{5EE059E0-5656-4128-BAE2-0B33CE5F8D5F}">
      <dgm:prSet/>
      <dgm:spPr/>
      <dgm:t>
        <a:bodyPr/>
        <a:lstStyle/>
        <a:p>
          <a:endParaRPr lang="en-US" sz="16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3CF11B9F-024B-478D-B7B6-B703435E6C28}" type="sibTrans" cxnId="{5EE059E0-5656-4128-BAE2-0B33CE5F8D5F}">
      <dgm:prSet/>
      <dgm:spPr/>
      <dgm:t>
        <a:bodyPr/>
        <a:lstStyle/>
        <a:p>
          <a:endParaRPr lang="en-US" sz="16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28DCEBBD-66B0-4C55-BDD6-36F4421FA616}">
      <dgm:prSet phldrT="[Text]" custT="1"/>
      <dgm:spPr/>
      <dgm:t>
        <a:bodyPr/>
        <a:lstStyle/>
        <a:p>
          <a:r>
            <a:rPr lang="en-US" sz="2800" dirty="0">
              <a:latin typeface="Calibri Light" panose="020F0302020204030204" pitchFamily="34" charset="0"/>
              <a:cs typeface="Calibri Light" panose="020F0302020204030204" pitchFamily="34" charset="0"/>
            </a:rPr>
            <a:t>A Modern Islamic Finance</a:t>
          </a:r>
        </a:p>
      </dgm:t>
    </dgm:pt>
    <dgm:pt modelId="{63FCE5D4-F70D-454A-8841-FA8C32870391}" type="parTrans" cxnId="{69CB057E-976C-47E3-B352-C57F5A3702B6}">
      <dgm:prSet/>
      <dgm:spPr/>
      <dgm:t>
        <a:bodyPr/>
        <a:lstStyle/>
        <a:p>
          <a:endParaRPr lang="en-US" sz="16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DA8634BB-E869-4BBE-B6A8-6258BE6981E6}" type="sibTrans" cxnId="{69CB057E-976C-47E3-B352-C57F5A3702B6}">
      <dgm:prSet/>
      <dgm:spPr/>
      <dgm:t>
        <a:bodyPr/>
        <a:lstStyle/>
        <a:p>
          <a:endParaRPr lang="en-US" sz="16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8CA158C9-F7AA-4838-A538-F3A45E5D0725}">
      <dgm:prSet phldrT="[Text]" custT="1"/>
      <dgm:spPr/>
      <dgm:t>
        <a:bodyPr/>
        <a:lstStyle/>
        <a:p>
          <a:r>
            <a:rPr lang="en-US" sz="2800" dirty="0">
              <a:latin typeface="Calibri Light" panose="020F0302020204030204" pitchFamily="34" charset="0"/>
              <a:cs typeface="Calibri Light" panose="020F0302020204030204" pitchFamily="34" charset="0"/>
            </a:rPr>
            <a:t>Risk Mitigation</a:t>
          </a:r>
        </a:p>
      </dgm:t>
    </dgm:pt>
    <dgm:pt modelId="{4E8ED163-C36E-4DC1-BC59-F687FBD222DA}" type="parTrans" cxnId="{7E5DCC96-6B23-442B-9D56-8FE677BECED4}">
      <dgm:prSet/>
      <dgm:spPr/>
      <dgm:t>
        <a:bodyPr/>
        <a:lstStyle/>
        <a:p>
          <a:endParaRPr lang="en-US" sz="16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0C5D5B5D-40F2-4C17-859E-18AF9F498F58}" type="sibTrans" cxnId="{7E5DCC96-6B23-442B-9D56-8FE677BECED4}">
      <dgm:prSet/>
      <dgm:spPr/>
      <dgm:t>
        <a:bodyPr/>
        <a:lstStyle/>
        <a:p>
          <a:endParaRPr lang="en-US" sz="16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17D1034F-25F2-496D-8DE9-EABA50A5E6D6}" type="pres">
      <dgm:prSet presAssocID="{6E90F5C1-8806-4424-9384-E348E170DA5D}" presName="Name0" presStyleCnt="0">
        <dgm:presLayoutVars>
          <dgm:dir/>
          <dgm:resizeHandles val="exact"/>
        </dgm:presLayoutVars>
      </dgm:prSet>
      <dgm:spPr/>
    </dgm:pt>
    <dgm:pt modelId="{7334C02E-3518-43C0-BF90-6D4E4BE26816}" type="pres">
      <dgm:prSet presAssocID="{831208D9-28DD-4C22-B065-9573FBB3026C}" presName="parTxOnly" presStyleLbl="node1" presStyleIdx="0" presStyleCnt="3">
        <dgm:presLayoutVars>
          <dgm:bulletEnabled val="1"/>
        </dgm:presLayoutVars>
      </dgm:prSet>
      <dgm:spPr/>
    </dgm:pt>
    <dgm:pt modelId="{DD180D5F-31F9-4667-B3B8-C5D4964A8EB6}" type="pres">
      <dgm:prSet presAssocID="{3CF11B9F-024B-478D-B7B6-B703435E6C28}" presName="parSpace" presStyleCnt="0"/>
      <dgm:spPr/>
    </dgm:pt>
    <dgm:pt modelId="{99869E85-779C-49FC-9FD8-FD4E067F269A}" type="pres">
      <dgm:prSet presAssocID="{28DCEBBD-66B0-4C55-BDD6-36F4421FA616}" presName="parTxOnly" presStyleLbl="node1" presStyleIdx="1" presStyleCnt="3">
        <dgm:presLayoutVars>
          <dgm:bulletEnabled val="1"/>
        </dgm:presLayoutVars>
      </dgm:prSet>
      <dgm:spPr/>
    </dgm:pt>
    <dgm:pt modelId="{0B4F3E66-96F8-481B-A359-47072275878F}" type="pres">
      <dgm:prSet presAssocID="{DA8634BB-E869-4BBE-B6A8-6258BE6981E6}" presName="parSpace" presStyleCnt="0"/>
      <dgm:spPr/>
    </dgm:pt>
    <dgm:pt modelId="{EF7AA14C-BA8C-424C-B92C-7E17B9FE996E}" type="pres">
      <dgm:prSet presAssocID="{8CA158C9-F7AA-4838-A538-F3A45E5D0725}" presName="parTxOnly" presStyleLbl="node1" presStyleIdx="2" presStyleCnt="3">
        <dgm:presLayoutVars>
          <dgm:bulletEnabled val="1"/>
        </dgm:presLayoutVars>
      </dgm:prSet>
      <dgm:spPr/>
    </dgm:pt>
  </dgm:ptLst>
  <dgm:cxnLst>
    <dgm:cxn modelId="{69CB057E-976C-47E3-B352-C57F5A3702B6}" srcId="{6E90F5C1-8806-4424-9384-E348E170DA5D}" destId="{28DCEBBD-66B0-4C55-BDD6-36F4421FA616}" srcOrd="1" destOrd="0" parTransId="{63FCE5D4-F70D-454A-8841-FA8C32870391}" sibTransId="{DA8634BB-E869-4BBE-B6A8-6258BE6981E6}"/>
    <dgm:cxn modelId="{7E5DCC96-6B23-442B-9D56-8FE677BECED4}" srcId="{6E90F5C1-8806-4424-9384-E348E170DA5D}" destId="{8CA158C9-F7AA-4838-A538-F3A45E5D0725}" srcOrd="2" destOrd="0" parTransId="{4E8ED163-C36E-4DC1-BC59-F687FBD222DA}" sibTransId="{0C5D5B5D-40F2-4C17-859E-18AF9F498F58}"/>
    <dgm:cxn modelId="{EF2C41B4-D6D1-4246-BDAF-DFB645CA6C47}" type="presOf" srcId="{831208D9-28DD-4C22-B065-9573FBB3026C}" destId="{7334C02E-3518-43C0-BF90-6D4E4BE26816}" srcOrd="0" destOrd="0" presId="urn:microsoft.com/office/officeart/2005/8/layout/hChevron3"/>
    <dgm:cxn modelId="{0C279FC3-F11A-459D-80C4-EE953B999C40}" type="presOf" srcId="{6E90F5C1-8806-4424-9384-E348E170DA5D}" destId="{17D1034F-25F2-496D-8DE9-EABA50A5E6D6}" srcOrd="0" destOrd="0" presId="urn:microsoft.com/office/officeart/2005/8/layout/hChevron3"/>
    <dgm:cxn modelId="{9F15F1C9-DAF5-4303-AE1B-77AEBB642261}" type="presOf" srcId="{28DCEBBD-66B0-4C55-BDD6-36F4421FA616}" destId="{99869E85-779C-49FC-9FD8-FD4E067F269A}" srcOrd="0" destOrd="0" presId="urn:microsoft.com/office/officeart/2005/8/layout/hChevron3"/>
    <dgm:cxn modelId="{4B1722D0-2A30-4248-846D-5C4AAEE02C04}" type="presOf" srcId="{8CA158C9-F7AA-4838-A538-F3A45E5D0725}" destId="{EF7AA14C-BA8C-424C-B92C-7E17B9FE996E}" srcOrd="0" destOrd="0" presId="urn:microsoft.com/office/officeart/2005/8/layout/hChevron3"/>
    <dgm:cxn modelId="{5EE059E0-5656-4128-BAE2-0B33CE5F8D5F}" srcId="{6E90F5C1-8806-4424-9384-E348E170DA5D}" destId="{831208D9-28DD-4C22-B065-9573FBB3026C}" srcOrd="0" destOrd="0" parTransId="{EC7B3549-50C2-4B70-ACEC-973FE4204C5A}" sibTransId="{3CF11B9F-024B-478D-B7B6-B703435E6C28}"/>
    <dgm:cxn modelId="{595105F7-975E-4250-9F44-14DC293D2F16}" type="presParOf" srcId="{17D1034F-25F2-496D-8DE9-EABA50A5E6D6}" destId="{7334C02E-3518-43C0-BF90-6D4E4BE26816}" srcOrd="0" destOrd="0" presId="urn:microsoft.com/office/officeart/2005/8/layout/hChevron3"/>
    <dgm:cxn modelId="{D81AFE40-3C12-43EC-A758-0E692CBAAF63}" type="presParOf" srcId="{17D1034F-25F2-496D-8DE9-EABA50A5E6D6}" destId="{DD180D5F-31F9-4667-B3B8-C5D4964A8EB6}" srcOrd="1" destOrd="0" presId="urn:microsoft.com/office/officeart/2005/8/layout/hChevron3"/>
    <dgm:cxn modelId="{2A7F84C4-A8D1-40B8-B751-5E75B993C7D3}" type="presParOf" srcId="{17D1034F-25F2-496D-8DE9-EABA50A5E6D6}" destId="{99869E85-779C-49FC-9FD8-FD4E067F269A}" srcOrd="2" destOrd="0" presId="urn:microsoft.com/office/officeart/2005/8/layout/hChevron3"/>
    <dgm:cxn modelId="{79DB502D-3AD9-4C9E-985B-59925CF65A22}" type="presParOf" srcId="{17D1034F-25F2-496D-8DE9-EABA50A5E6D6}" destId="{0B4F3E66-96F8-481B-A359-47072275878F}" srcOrd="3" destOrd="0" presId="urn:microsoft.com/office/officeart/2005/8/layout/hChevron3"/>
    <dgm:cxn modelId="{5D5F66E7-6D94-4585-88FC-FA6DA59F6549}" type="presParOf" srcId="{17D1034F-25F2-496D-8DE9-EABA50A5E6D6}" destId="{EF7AA14C-BA8C-424C-B92C-7E17B9FE996E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34C02E-3518-43C0-BF90-6D4E4BE26816}">
      <dsp:nvSpPr>
        <dsp:cNvPr id="0" name=""/>
        <dsp:cNvSpPr/>
      </dsp:nvSpPr>
      <dsp:spPr>
        <a:xfrm>
          <a:off x="3721" y="2058521"/>
          <a:ext cx="3254061" cy="1301624"/>
        </a:xfrm>
        <a:prstGeom prst="homePlat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74676" rIns="37338" bIns="7467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Calibri Light" panose="020F0302020204030204" pitchFamily="34" charset="0"/>
              <a:cs typeface="Calibri Light" panose="020F0302020204030204" pitchFamily="34" charset="0"/>
            </a:rPr>
            <a:t>Classical Finance</a:t>
          </a:r>
        </a:p>
      </dsp:txBody>
      <dsp:txXfrm>
        <a:off x="3721" y="2058521"/>
        <a:ext cx="2928655" cy="1301624"/>
      </dsp:txXfrm>
    </dsp:sp>
    <dsp:sp modelId="{99869E85-779C-49FC-9FD8-FD4E067F269A}">
      <dsp:nvSpPr>
        <dsp:cNvPr id="0" name=""/>
        <dsp:cNvSpPr/>
      </dsp:nvSpPr>
      <dsp:spPr>
        <a:xfrm>
          <a:off x="2606970" y="2058521"/>
          <a:ext cx="3254061" cy="1301624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74676" rIns="37338" bIns="7467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Calibri Light" panose="020F0302020204030204" pitchFamily="34" charset="0"/>
              <a:cs typeface="Calibri Light" panose="020F0302020204030204" pitchFamily="34" charset="0"/>
            </a:rPr>
            <a:t>A Modern Islamic Finance</a:t>
          </a:r>
        </a:p>
      </dsp:txBody>
      <dsp:txXfrm>
        <a:off x="3257782" y="2058521"/>
        <a:ext cx="1952437" cy="1301624"/>
      </dsp:txXfrm>
    </dsp:sp>
    <dsp:sp modelId="{EF7AA14C-BA8C-424C-B92C-7E17B9FE996E}">
      <dsp:nvSpPr>
        <dsp:cNvPr id="0" name=""/>
        <dsp:cNvSpPr/>
      </dsp:nvSpPr>
      <dsp:spPr>
        <a:xfrm>
          <a:off x="5210219" y="2058521"/>
          <a:ext cx="3254061" cy="1301624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74676" rIns="37338" bIns="7467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Calibri Light" panose="020F0302020204030204" pitchFamily="34" charset="0"/>
              <a:cs typeface="Calibri Light" panose="020F0302020204030204" pitchFamily="34" charset="0"/>
            </a:rPr>
            <a:t>Risk Mitigation</a:t>
          </a:r>
        </a:p>
      </dsp:txBody>
      <dsp:txXfrm>
        <a:off x="5861031" y="2058521"/>
        <a:ext cx="1952437" cy="13016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5598AC-AB46-4A7D-9E1F-7C460B28DD69}" type="datetimeFigureOut">
              <a:rPr lang="en-AU" smtClean="0"/>
              <a:t>16/08/2022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6842BA-B2DA-43C8-A4E6-3A12A4CB27F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25928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E6DC0-2B25-4F63-B762-D5E506FFB910}" type="datetimeFigureOut">
              <a:rPr lang="en-AU" smtClean="0"/>
              <a:t>16/08/2022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F8A3-64C7-42F9-9AC9-F1330278EE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7086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E6DC0-2B25-4F63-B762-D5E506FFB910}" type="datetimeFigureOut">
              <a:rPr lang="en-AU" smtClean="0"/>
              <a:t>16/08/2022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F8A3-64C7-42F9-9AC9-F1330278EE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18057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E6DC0-2B25-4F63-B762-D5E506FFB910}" type="datetimeFigureOut">
              <a:rPr lang="en-AU" smtClean="0"/>
              <a:t>16/08/2022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F8A3-64C7-42F9-9AC9-F1330278EE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51225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8B24F-4ECE-6745-996A-8B5DFAB8B951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4FFCB-8DCA-5A4C-A67D-F968717BE1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1069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500">
                <a:solidFill>
                  <a:srgbClr val="9D2235"/>
                </a:solidFill>
                <a:latin typeface="Chronicle Text G1 Roman"/>
              </a:defRPr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000">
                <a:solidFill>
                  <a:srgbClr val="FF6666"/>
                </a:solidFill>
                <a:latin typeface="Chronicle Text G1 Roman"/>
              </a:defRPr>
            </a:lvl1pPr>
            <a:lvl2pPr>
              <a:defRPr sz="2000">
                <a:solidFill>
                  <a:srgbClr val="FF6666"/>
                </a:solidFill>
                <a:latin typeface="Chronicle Text G1 Roman"/>
              </a:defRPr>
            </a:lvl2pPr>
            <a:lvl3pPr>
              <a:defRPr sz="2000">
                <a:solidFill>
                  <a:srgbClr val="FF6666"/>
                </a:solidFill>
                <a:latin typeface="Chronicle Text G1 Roman"/>
              </a:defRPr>
            </a:lvl3pPr>
            <a:lvl4pPr>
              <a:defRPr sz="2000">
                <a:solidFill>
                  <a:srgbClr val="FF6666"/>
                </a:solidFill>
                <a:latin typeface="Chronicle Text G1 Roman"/>
              </a:defRPr>
            </a:lvl4pPr>
            <a:lvl5pPr>
              <a:defRPr sz="2000">
                <a:solidFill>
                  <a:srgbClr val="FF6666"/>
                </a:solidFill>
                <a:latin typeface="Chronicle Text G1 Roman"/>
              </a:defRPr>
            </a:lvl5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8B24F-4ECE-6745-996A-8B5DFAB8B951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4FFCB-8DCA-5A4C-A67D-F968717BE1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0831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8B24F-4ECE-6745-996A-8B5DFAB8B951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4FFCB-8DCA-5A4C-A67D-F968717BE1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890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500" b="0">
                <a:solidFill>
                  <a:srgbClr val="9D2235"/>
                </a:solidFill>
                <a:latin typeface="Chronicle Text G1 Roman"/>
              </a:defRPr>
            </a:lvl1pPr>
          </a:lstStyle>
          <a:p>
            <a:r>
              <a:rPr lang="en-AU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>
            <a:normAutofit/>
          </a:bodyPr>
          <a:lstStyle>
            <a:lvl1pPr>
              <a:defRPr sz="2000" b="0">
                <a:solidFill>
                  <a:srgbClr val="FF6666"/>
                </a:solidFill>
                <a:latin typeface="Chronicle Text G1 Roman"/>
              </a:defRPr>
            </a:lvl1pPr>
            <a:lvl2pPr>
              <a:defRPr sz="2000" b="0">
                <a:solidFill>
                  <a:srgbClr val="FF6666"/>
                </a:solidFill>
                <a:latin typeface="Chronicle Text G1 Roman"/>
              </a:defRPr>
            </a:lvl2pPr>
            <a:lvl3pPr>
              <a:defRPr sz="2000" b="0">
                <a:solidFill>
                  <a:srgbClr val="FF6666"/>
                </a:solidFill>
                <a:latin typeface="Chronicle Text G1 Roman"/>
              </a:defRPr>
            </a:lvl3pPr>
            <a:lvl4pPr>
              <a:defRPr sz="2000" b="0">
                <a:solidFill>
                  <a:srgbClr val="FF6666"/>
                </a:solidFill>
                <a:latin typeface="Chronicle Text G1 Roman"/>
              </a:defRPr>
            </a:lvl4pPr>
            <a:lvl5pPr>
              <a:defRPr sz="2000" b="0">
                <a:solidFill>
                  <a:srgbClr val="FF6666"/>
                </a:solidFill>
                <a:latin typeface="Chronicle Text G1 Roman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>
            <a:normAutofit/>
          </a:bodyPr>
          <a:lstStyle>
            <a:lvl1pPr>
              <a:defRPr sz="2000">
                <a:solidFill>
                  <a:srgbClr val="FF6666"/>
                </a:solidFill>
                <a:latin typeface="Chronicle Text G1 Roman"/>
              </a:defRPr>
            </a:lvl1pPr>
            <a:lvl2pPr>
              <a:defRPr sz="2000">
                <a:solidFill>
                  <a:srgbClr val="FF6666"/>
                </a:solidFill>
                <a:latin typeface="Chronicle Text G1 Roman"/>
              </a:defRPr>
            </a:lvl2pPr>
            <a:lvl3pPr>
              <a:defRPr sz="2000">
                <a:solidFill>
                  <a:srgbClr val="FF6666"/>
                </a:solidFill>
                <a:latin typeface="Chronicle Text G1 Roman"/>
              </a:defRPr>
            </a:lvl3pPr>
            <a:lvl4pPr>
              <a:defRPr sz="2000">
                <a:solidFill>
                  <a:srgbClr val="FF6666"/>
                </a:solidFill>
                <a:latin typeface="Chronicle Text G1 Roman"/>
              </a:defRPr>
            </a:lvl4pPr>
            <a:lvl5pPr>
              <a:defRPr sz="2000">
                <a:solidFill>
                  <a:srgbClr val="FF6666"/>
                </a:solidFill>
                <a:latin typeface="Chronicle Text G1 Roman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8B24F-4ECE-6745-996A-8B5DFAB8B951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4FFCB-8DCA-5A4C-A67D-F968717BE1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9712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500">
                <a:solidFill>
                  <a:srgbClr val="9D2235"/>
                </a:solidFill>
                <a:latin typeface="Chronicle Text G1 Roman"/>
              </a:defRPr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>
            <a:noAutofit/>
          </a:bodyPr>
          <a:lstStyle>
            <a:lvl1pPr marL="0" indent="0">
              <a:buNone/>
              <a:defRPr sz="2500" b="0">
                <a:solidFill>
                  <a:srgbClr val="9D2235"/>
                </a:solidFill>
                <a:latin typeface="Chronicle Text G1 Roman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>
            <a:normAutofit/>
          </a:bodyPr>
          <a:lstStyle>
            <a:lvl1pPr>
              <a:defRPr sz="2000">
                <a:solidFill>
                  <a:srgbClr val="FF6666"/>
                </a:solidFill>
                <a:latin typeface="Chronicle Text G1 Roman"/>
              </a:defRPr>
            </a:lvl1pPr>
            <a:lvl2pPr>
              <a:defRPr sz="2000">
                <a:solidFill>
                  <a:srgbClr val="FF6666"/>
                </a:solidFill>
                <a:latin typeface="Chronicle Text G1 Roman"/>
              </a:defRPr>
            </a:lvl2pPr>
            <a:lvl3pPr>
              <a:defRPr sz="2000">
                <a:solidFill>
                  <a:srgbClr val="FF6666"/>
                </a:solidFill>
                <a:latin typeface="Chronicle Text G1 Roman"/>
              </a:defRPr>
            </a:lvl3pPr>
            <a:lvl4pPr>
              <a:defRPr sz="2000">
                <a:solidFill>
                  <a:srgbClr val="FF6666"/>
                </a:solidFill>
                <a:latin typeface="Chronicle Text G1 Roman"/>
              </a:defRPr>
            </a:lvl4pPr>
            <a:lvl5pPr>
              <a:defRPr sz="2000">
                <a:solidFill>
                  <a:srgbClr val="FF6666"/>
                </a:solidFill>
                <a:latin typeface="Chronicle Text G1 Roman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389034" cy="639762"/>
          </a:xfrm>
        </p:spPr>
        <p:txBody>
          <a:bodyPr anchor="b">
            <a:noAutofit/>
          </a:bodyPr>
          <a:lstStyle>
            <a:lvl1pPr marL="0" indent="0">
              <a:buNone/>
              <a:defRPr sz="2500" b="0">
                <a:solidFill>
                  <a:srgbClr val="9D2235"/>
                </a:solidFill>
                <a:latin typeface="Chronicle Text G1 Roman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389034" cy="3951288"/>
          </a:xfrm>
        </p:spPr>
        <p:txBody>
          <a:bodyPr>
            <a:normAutofit/>
          </a:bodyPr>
          <a:lstStyle>
            <a:lvl1pPr>
              <a:defRPr sz="2000">
                <a:solidFill>
                  <a:srgbClr val="FF6666"/>
                </a:solidFill>
                <a:latin typeface="Chronicle Text G1 Roman"/>
              </a:defRPr>
            </a:lvl1pPr>
            <a:lvl2pPr>
              <a:defRPr sz="2000">
                <a:solidFill>
                  <a:srgbClr val="FF6666"/>
                </a:solidFill>
                <a:latin typeface="Chronicle Text G1 Roman"/>
              </a:defRPr>
            </a:lvl2pPr>
            <a:lvl3pPr>
              <a:defRPr sz="2000">
                <a:solidFill>
                  <a:srgbClr val="FF6666"/>
                </a:solidFill>
                <a:latin typeface="Chronicle Text G1 Roman"/>
              </a:defRPr>
            </a:lvl3pPr>
            <a:lvl4pPr>
              <a:defRPr sz="2000">
                <a:solidFill>
                  <a:srgbClr val="FF6666"/>
                </a:solidFill>
                <a:latin typeface="Chronicle Text G1 Roman"/>
              </a:defRPr>
            </a:lvl4pPr>
            <a:lvl5pPr>
              <a:defRPr sz="2000">
                <a:solidFill>
                  <a:srgbClr val="FF6666"/>
                </a:solidFill>
                <a:latin typeface="Chronicle Text G1 Roman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8B24F-4ECE-6745-996A-8B5DFAB8B951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4FFCB-8DCA-5A4C-A67D-F968717BE1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5012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8B24F-4ECE-6745-996A-8B5DFAB8B951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4FFCB-8DCA-5A4C-A67D-F968717BE1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715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8B24F-4ECE-6745-996A-8B5DFAB8B951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4FFCB-8DCA-5A4C-A67D-F968717BE1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4916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2"/>
            <a:ext cx="681566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8B24F-4ECE-6745-996A-8B5DFAB8B951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4FFCB-8DCA-5A4C-A67D-F968717BE1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466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buNone/>
              <a:defRPr sz="3200">
                <a:latin typeface="Calibri Light" panose="020F0302020204030204" pitchFamily="34" charset="0"/>
              </a:defRPr>
            </a:lvl1pPr>
            <a:lvl2pPr marL="457200" indent="0">
              <a:buNone/>
              <a:defRPr sz="2800">
                <a:latin typeface="Calibri Light" panose="020F0302020204030204" pitchFamily="34" charset="0"/>
              </a:defRPr>
            </a:lvl2pPr>
            <a:lvl3pPr marL="914400" indent="0">
              <a:buNone/>
              <a:defRPr sz="2400">
                <a:latin typeface="Calibri Light" panose="020F0302020204030204" pitchFamily="34" charset="0"/>
              </a:defRPr>
            </a:lvl3pPr>
            <a:lvl4pPr marL="1371600" indent="0">
              <a:buNone/>
              <a:defRPr sz="2000">
                <a:latin typeface="Calibri Light" panose="020F0302020204030204" pitchFamily="34" charset="0"/>
              </a:defRPr>
            </a:lvl4pPr>
            <a:lvl5pPr marL="1828800" indent="0">
              <a:buNone/>
              <a:defRPr sz="2000">
                <a:latin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E6DC0-2B25-4F63-B762-D5E506FFB910}" type="datetimeFigureOut">
              <a:rPr lang="en-AU" smtClean="0"/>
              <a:t>16/08/2022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F8A3-64C7-42F9-9AC9-F1330278EE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85639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8B24F-4ECE-6745-996A-8B5DFAB8B951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4FFCB-8DCA-5A4C-A67D-F968717BE1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3972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8B24F-4ECE-6745-996A-8B5DFAB8B951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4FFCB-8DCA-5A4C-A67D-F968717BE1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2018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8B24F-4ECE-6745-996A-8B5DFAB8B951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4FFCB-8DCA-5A4C-A67D-F968717BE1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953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E6DC0-2B25-4F63-B762-D5E506FFB910}" type="datetimeFigureOut">
              <a:rPr lang="en-AU" smtClean="0"/>
              <a:t>16/08/2022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F8A3-64C7-42F9-9AC9-F1330278EE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81351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 marL="0" indent="0">
              <a:buNone/>
              <a:defRPr sz="2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4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914400" indent="0">
              <a:buNone/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371600" indent="0">
              <a:buNone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1828800" indent="0">
              <a:buNone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 marL="0" indent="0">
              <a:buNone/>
              <a:defRPr sz="2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4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914400" indent="0">
              <a:buNone/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371600" indent="0">
              <a:buNone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1828800" indent="0">
              <a:buNone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E6DC0-2B25-4F63-B762-D5E506FFB910}" type="datetimeFigureOut">
              <a:rPr lang="en-AU" smtClean="0"/>
              <a:t>16/08/2022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F8A3-64C7-42F9-9AC9-F1330278EE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96282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E6DC0-2B25-4F63-B762-D5E506FFB910}" type="datetimeFigureOut">
              <a:rPr lang="en-AU" smtClean="0"/>
              <a:t>16/08/2022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F8A3-64C7-42F9-9AC9-F1330278EE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80210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E6DC0-2B25-4F63-B762-D5E506FFB910}" type="datetimeFigureOut">
              <a:rPr lang="en-AU" smtClean="0"/>
              <a:t>16/08/2022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F8A3-64C7-42F9-9AC9-F1330278EE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95160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E6DC0-2B25-4F63-B762-D5E506FFB910}" type="datetimeFigureOut">
              <a:rPr lang="en-AU" smtClean="0"/>
              <a:t>16/08/2022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F8A3-64C7-42F9-9AC9-F1330278EE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3820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E6DC0-2B25-4F63-B762-D5E506FFB910}" type="datetimeFigureOut">
              <a:rPr lang="en-AU" smtClean="0"/>
              <a:t>16/08/2022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F8A3-64C7-42F9-9AC9-F1330278EE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68996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E6DC0-2B25-4F63-B762-D5E506FFB910}" type="datetimeFigureOut">
              <a:rPr lang="en-AU" smtClean="0"/>
              <a:t>16/08/2022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CF8A3-64C7-42F9-9AC9-F1330278EE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23414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4E6DC0-2B25-4F63-B762-D5E506FFB910}" type="datetimeFigureOut">
              <a:rPr lang="en-AU" smtClean="0"/>
              <a:t>16/08/2022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CF8A3-64C7-42F9-9AC9-F1330278EE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13001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8B24F-4ECE-6745-996A-8B5DFAB8B951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4FFCB-8DCA-5A4C-A67D-F968717BE1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697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iicex.gob.pe/siicex/documentosportal/alertas/documento/doc/661967144radC8C6E.pdf" TargetMode="External"/><Relationship Id="rId2" Type="http://schemas.openxmlformats.org/officeDocument/2006/relationships/hyperlink" Target="https://dsnmui.or.id/kategori/fatwa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D22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060020" y="0"/>
            <a:ext cx="513198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897" y="1690768"/>
            <a:ext cx="6070173" cy="2211381"/>
          </a:xfrm>
        </p:spPr>
        <p:txBody>
          <a:bodyPr vert="horz" lIns="0" tIns="0" rIns="91440" bIns="0" rtlCol="0" anchor="ctr">
            <a:noAutofit/>
          </a:bodyPr>
          <a:lstStyle/>
          <a:p>
            <a:pPr algn="l"/>
            <a:r>
              <a:rPr lang="en-AU" sz="5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Legal Debates in Islamic Financial Instruments</a:t>
            </a:r>
            <a:endParaRPr lang="en-US" sz="9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201555" y="4497695"/>
            <a:ext cx="4848910" cy="1265274"/>
          </a:xfrm>
          <a:prstGeom prst="rect">
            <a:avLst/>
          </a:prstGeom>
        </p:spPr>
        <p:txBody>
          <a:bodyPr vert="horz" lIns="0" tIns="0" rIns="91440" bIns="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500" kern="1200">
                <a:solidFill>
                  <a:srgbClr val="9D2235"/>
                </a:solidFill>
                <a:latin typeface="Chronicle Text G1 Roman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 Light" panose="020F0302020204030204" pitchFamily="34" charset="0"/>
                <a:cs typeface="Calibri Light" panose="020F0302020204030204" pitchFamily="34" charset="0"/>
              </a:rPr>
              <a:t>Romi </a:t>
            </a:r>
            <a:r>
              <a:rPr kumimoji="0" lang="en-AU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 Light" panose="020F0302020204030204" pitchFamily="34" charset="0"/>
                <a:cs typeface="Calibri Light" panose="020F0302020204030204" pitchFamily="34" charset="0"/>
              </a:rPr>
              <a:t>Adetio</a:t>
            </a:r>
            <a:r>
              <a:rPr kumimoji="0" lang="en-AU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 Light" panose="020F0302020204030204" pitchFamily="34" charset="0"/>
                <a:cs typeface="Calibri Light" panose="020F0302020204030204" pitchFamily="34" charset="0"/>
              </a:rPr>
              <a:t> Setiawan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20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PhD Candidate at School of Law Western Sydney University, and an Awardee of Ministry of Religious Affairs of Indonesia Scholarship.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C67A51-982E-31DB-5634-263F5DBE1F56}"/>
              </a:ext>
            </a:extLst>
          </p:cNvPr>
          <p:cNvSpPr txBox="1"/>
          <p:nvPr/>
        </p:nvSpPr>
        <p:spPr>
          <a:xfrm>
            <a:off x="542897" y="5353878"/>
            <a:ext cx="62952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chemeClr val="bg1"/>
                </a:solidFill>
              </a:rPr>
              <a:t>Delivered on 29 July 2022 at Postgraduate Islamic Studies Networks, Western Sydney University, Australia. </a:t>
            </a:r>
            <a:endParaRPr lang="en-AU" sz="16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416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F5A1A3F-F899-4605-9C5C-4805C35B28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0A9C22E-BE4C-4ED9-9A7C-2829E6B0C6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658" y="351656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3098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32F6767-F784-48D3-816B-219BC5017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i="1" dirty="0" err="1"/>
              <a:t>Ta’widh</a:t>
            </a:r>
            <a:r>
              <a:rPr lang="en-AU" dirty="0"/>
              <a:t> and </a:t>
            </a:r>
            <a:r>
              <a:rPr lang="en-AU" i="1" dirty="0" err="1"/>
              <a:t>Gharamah</a:t>
            </a:r>
            <a:endParaRPr lang="en-AU" i="1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36D71D8-7A2C-4BDE-A620-2CDDE1C187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9990" y="1521741"/>
            <a:ext cx="5386917" cy="1142993"/>
          </a:xfrm>
        </p:spPr>
        <p:txBody>
          <a:bodyPr/>
          <a:lstStyle/>
          <a:p>
            <a:r>
              <a:rPr lang="en-AU" dirty="0"/>
              <a:t>Imposition of Fee due to late or failure of payment is </a:t>
            </a:r>
            <a:r>
              <a:rPr lang="en-AU" b="1" i="1" dirty="0"/>
              <a:t>RIBA</a:t>
            </a:r>
            <a:endParaRPr lang="en-AU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DE84C53-EE69-4DEE-9955-B06FE54E8B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87282" y="1546343"/>
            <a:ext cx="5389033" cy="1254125"/>
          </a:xfrm>
        </p:spPr>
        <p:txBody>
          <a:bodyPr/>
          <a:lstStyle/>
          <a:p>
            <a:r>
              <a:rPr lang="en-AU" dirty="0"/>
              <a:t>Social Needs + Ethical banks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60F5FE7-0820-4D47-95EF-ADD9C52662E5}"/>
              </a:ext>
            </a:extLst>
          </p:cNvPr>
          <p:cNvCxnSpPr/>
          <p:nvPr/>
        </p:nvCxnSpPr>
        <p:spPr>
          <a:xfrm>
            <a:off x="376767" y="3006036"/>
            <a:ext cx="111088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9F62E7CA-08D6-4511-A387-C9457B391864}"/>
              </a:ext>
            </a:extLst>
          </p:cNvPr>
          <p:cNvSpPr txBox="1">
            <a:spLocks/>
          </p:cNvSpPr>
          <p:nvPr/>
        </p:nvSpPr>
        <p:spPr>
          <a:xfrm>
            <a:off x="1801585" y="2338221"/>
            <a:ext cx="8393449" cy="590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dirty="0"/>
              <a:t>Causes Banks face the greater liquidity risk and losses of profit.</a:t>
            </a:r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957F58D-5120-4485-A5DE-1ADA31B2BA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542" y="3211605"/>
            <a:ext cx="4595812" cy="3019631"/>
          </a:xfrm>
          <a:prstGeom prst="rect">
            <a:avLst/>
          </a:prstGeom>
        </p:spPr>
      </p:pic>
      <p:sp>
        <p:nvSpPr>
          <p:cNvPr id="15" name="Content Placeholder 6">
            <a:extLst>
              <a:ext uri="{FF2B5EF4-FFF2-40B4-BE49-F238E27FC236}">
                <a16:creationId xmlns:a16="http://schemas.microsoft.com/office/drawing/2014/main" id="{28F4F041-9802-4C63-A133-0C1B9431257E}"/>
              </a:ext>
            </a:extLst>
          </p:cNvPr>
          <p:cNvSpPr txBox="1">
            <a:spLocks/>
          </p:cNvSpPr>
          <p:nvPr/>
        </p:nvSpPr>
        <p:spPr>
          <a:xfrm>
            <a:off x="5931203" y="1469580"/>
            <a:ext cx="467784" cy="125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AU" sz="4000" b="1" dirty="0"/>
              <a:t>=</a:t>
            </a:r>
            <a:endParaRPr lang="en-AU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2260E13-6B71-4D2C-B17F-471183A1FC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18614" y="3669109"/>
            <a:ext cx="2867025" cy="159067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A8BD540-8B20-42A6-BC94-B3A5B9420B32}"/>
              </a:ext>
            </a:extLst>
          </p:cNvPr>
          <p:cNvSpPr txBox="1"/>
          <p:nvPr/>
        </p:nvSpPr>
        <p:spPr>
          <a:xfrm>
            <a:off x="1555531" y="6085490"/>
            <a:ext cx="1639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Compensation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B74D8E8-2BA8-447D-8DF0-F3D052A93A79}"/>
              </a:ext>
            </a:extLst>
          </p:cNvPr>
          <p:cNvSpPr txBox="1"/>
          <p:nvPr/>
        </p:nvSpPr>
        <p:spPr>
          <a:xfrm>
            <a:off x="3908752" y="6090047"/>
            <a:ext cx="1083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Penalty</a:t>
            </a:r>
          </a:p>
        </p:txBody>
      </p:sp>
    </p:spTree>
    <p:extLst>
      <p:ext uri="{BB962C8B-B14F-4D97-AF65-F5344CB8AC3E}">
        <p14:creationId xmlns:p14="http://schemas.microsoft.com/office/powerpoint/2010/main" val="82868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9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D93EBD-7B91-489E-BCFF-FCA33995E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200"/>
              <a:t>Controversy on Rate of Profit Returns </a:t>
            </a:r>
          </a:p>
        </p:txBody>
      </p:sp>
      <p:sp>
        <p:nvSpPr>
          <p:cNvPr id="15" name="sketch line">
            <a:extLst>
              <a:ext uri="{FF2B5EF4-FFF2-40B4-BE49-F238E27FC236}">
                <a16:creationId xmlns:a16="http://schemas.microsoft.com/office/drawing/2014/main" id="{650D18FE-0824-4A46-B22C-A86B52E578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B0B85D-027E-4B14-8C00-4E56EB4367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anchor="t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200" dirty="0"/>
              <a:t>Profit return should be competitive to conventional rivals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200" dirty="0"/>
              <a:t>PER or IRR is </a:t>
            </a:r>
            <a:r>
              <a:rPr lang="en-AU" sz="2200" dirty="0" err="1"/>
              <a:t>annovative</a:t>
            </a:r>
            <a:r>
              <a:rPr lang="en-AU" sz="2200" dirty="0"/>
              <a:t> solution based on </a:t>
            </a:r>
            <a:r>
              <a:rPr lang="en-AU" sz="2200" i="1" dirty="0" err="1"/>
              <a:t>maslahah</a:t>
            </a:r>
            <a:r>
              <a:rPr lang="en-AU" sz="2200" i="1" dirty="0"/>
              <a:t> </a:t>
            </a:r>
          </a:p>
          <a:p>
            <a:endParaRPr lang="en-AU" sz="2200" i="1" dirty="0"/>
          </a:p>
          <a:p>
            <a:endParaRPr lang="en-AU" sz="2200" i="1" dirty="0"/>
          </a:p>
          <a:p>
            <a:endParaRPr lang="en-AU" sz="2200" i="1" dirty="0"/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5AD210CB-DD9A-435C-9ADC-8AA513B410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9048" y="1893665"/>
            <a:ext cx="5458968" cy="307066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8EF9B17-0E3D-47EB-89B5-27AD48C724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710" y="4586410"/>
            <a:ext cx="4829175" cy="158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5427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17">
            <a:extLst>
              <a:ext uri="{FF2B5EF4-FFF2-40B4-BE49-F238E27FC236}">
                <a16:creationId xmlns:a16="http://schemas.microsoft.com/office/drawing/2014/main" id="{2550BE34-C2B8-49B8-8519-67A8CAD51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6" name="Rectangle 19">
            <a:extLst>
              <a:ext uri="{FF2B5EF4-FFF2-40B4-BE49-F238E27FC236}">
                <a16:creationId xmlns:a16="http://schemas.microsoft.com/office/drawing/2014/main" id="{A7457DD9-5A45-400A-AB4B-4B4EDECA25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416" y="365125"/>
            <a:ext cx="11167447" cy="2089317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6746" y="586822"/>
            <a:ext cx="3560252" cy="1645920"/>
          </a:xfrm>
        </p:spPr>
        <p:txBody>
          <a:bodyPr>
            <a:normAutofit/>
          </a:bodyPr>
          <a:lstStyle/>
          <a:p>
            <a:r>
              <a:rPr lang="en-AU" sz="3200" dirty="0"/>
              <a:t>The Critics on PLS</a:t>
            </a:r>
          </a:p>
        </p:txBody>
      </p:sp>
      <p:sp>
        <p:nvSpPr>
          <p:cNvPr id="27" name="Rectangle 21">
            <a:extLst>
              <a:ext uri="{FF2B5EF4-FFF2-40B4-BE49-F238E27FC236}">
                <a16:creationId xmlns:a16="http://schemas.microsoft.com/office/drawing/2014/main" id="{441CF7D6-A660-431A-B0BB-140A0D5556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08" y="1057739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570A85B-3810-4F95-97B0-CBF4CCDB38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243541" y="1400638"/>
            <a:ext cx="14630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51164" y="586822"/>
            <a:ext cx="6002636" cy="1645920"/>
          </a:xfrm>
        </p:spPr>
        <p:txBody>
          <a:bodyPr anchor="ctr">
            <a:normAutofit/>
          </a:bodyPr>
          <a:lstStyle/>
          <a:p>
            <a:pPr algn="ctr"/>
            <a:r>
              <a:rPr lang="en-AU" sz="1800" b="1" i="1" dirty="0"/>
              <a:t>Is profit return in IB is nearly identical to or closely aligned to interest rate in CB?</a:t>
            </a:r>
            <a:endParaRPr lang="en-AU" sz="1800" dirty="0"/>
          </a:p>
          <a:p>
            <a:endParaRPr lang="en-AU" sz="1800" dirty="0"/>
          </a:p>
        </p:txBody>
      </p:sp>
      <p:pic>
        <p:nvPicPr>
          <p:cNvPr id="4" name="Picture 3" descr="Text&#10;&#10;Description automatically generated">
            <a:extLst>
              <a:ext uri="{FF2B5EF4-FFF2-40B4-BE49-F238E27FC236}">
                <a16:creationId xmlns:a16="http://schemas.microsoft.com/office/drawing/2014/main" id="{F37B1A6F-4ADE-4E01-8862-53FED77AB4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6746" y="2676139"/>
            <a:ext cx="9304673" cy="1953981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73FAAF9-6B58-456F-964A-B5E86F286B38}"/>
              </a:ext>
            </a:extLst>
          </p:cNvPr>
          <p:cNvSpPr/>
          <p:nvPr/>
        </p:nvSpPr>
        <p:spPr>
          <a:xfrm>
            <a:off x="870524" y="4820730"/>
            <a:ext cx="1053523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AU" dirty="0">
                <a:latin typeface="Times New Roman" panose="02020603050405020304" pitchFamily="18" charset="0"/>
                <a:ea typeface="Calibri" panose="020F0502020204030204" pitchFamily="34" charset="0"/>
              </a:rPr>
              <a:t>‘The predominance of interest-based financing is still the norm in Islamic Banks, the main difference being that now it is no longer explicitly identified as interest-based finance and that the business is no longer dominated by non-Muslims.’</a:t>
            </a:r>
            <a:r>
              <a:rPr lang="en-AU" dirty="0"/>
              <a:t> </a:t>
            </a:r>
            <a:r>
              <a:rPr lang="en-AU" sz="12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Khan</a:t>
            </a:r>
            <a:endParaRPr lang="en-A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1291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C4D05-C09E-41EF-B6F2-8663F82DA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i="1" dirty="0" err="1"/>
              <a:t>Mudharabah</a:t>
            </a:r>
            <a:r>
              <a:rPr lang="en-AU" dirty="0"/>
              <a:t>-based Financing; ‘the Jewel in the Crown’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714C77-5EBB-4BDD-AA79-7DA5AA86E2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10724386" cy="1353205"/>
          </a:xfrm>
        </p:spPr>
        <p:txBody>
          <a:bodyPr>
            <a:normAutofit fontScale="92500" lnSpcReduction="20000"/>
          </a:bodyPr>
          <a:lstStyle/>
          <a:p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The critics of collateral in </a:t>
            </a:r>
            <a:r>
              <a:rPr lang="en-AU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mudharabah</a:t>
            </a:r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 among Indonesian scholars</a:t>
            </a:r>
          </a:p>
          <a:p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AU" sz="2400" dirty="0" err="1">
                <a:latin typeface="Arial" panose="020B0604020202020204" pitchFamily="34" charset="0"/>
                <a:cs typeface="Arial" panose="020B0604020202020204" pitchFamily="34" charset="0"/>
              </a:rPr>
              <a:t>Azhar</a:t>
            </a:r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 criticises, taking collateral will invalid the </a:t>
            </a:r>
            <a:r>
              <a:rPr lang="en-AU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mudharabah</a:t>
            </a:r>
            <a:r>
              <a:rPr lang="en-AU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>
                <a:latin typeface="Arial" panose="020B0604020202020204" pitchFamily="34" charset="0"/>
                <a:cs typeface="Arial" panose="020B0604020202020204" pitchFamily="34" charset="0"/>
              </a:rPr>
              <a:t>contract and will be same as pawnbroker</a:t>
            </a:r>
          </a:p>
          <a:p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C774F05-4782-4DD1-80EE-DCE4E00AE7A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548142" y="3638355"/>
            <a:ext cx="3785844" cy="2279366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6A53A1D2-9FCD-461B-802F-7F2237C5F74F}"/>
              </a:ext>
            </a:extLst>
          </p:cNvPr>
          <p:cNvSpPr/>
          <p:nvPr/>
        </p:nvSpPr>
        <p:spPr>
          <a:xfrm>
            <a:off x="609600" y="3638355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AU" b="1" i="1" dirty="0"/>
              <a:t>No Banks will never accept the risk of losses without security of collateral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i="1" dirty="0"/>
              <a:t>BI Regulation No 7/46/PBI/2005 on the Deposit and Financing of Funds for Banking Conducting Business Based on Sharia Principles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i="1" dirty="0"/>
              <a:t>MUI fatwa No 7/DSN/MUI/IV/2000 on </a:t>
            </a:r>
            <a:r>
              <a:rPr lang="en-AU" i="1" dirty="0" err="1"/>
              <a:t>Mudharabah</a:t>
            </a:r>
            <a:r>
              <a:rPr lang="en-AU" i="1" dirty="0"/>
              <a:t> financing </a:t>
            </a:r>
          </a:p>
        </p:txBody>
      </p:sp>
    </p:spTree>
    <p:extLst>
      <p:ext uri="{BB962C8B-B14F-4D97-AF65-F5344CB8AC3E}">
        <p14:creationId xmlns:p14="http://schemas.microsoft.com/office/powerpoint/2010/main" val="23368333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: Shape 9">
            <a:extLst>
              <a:ext uri="{FF2B5EF4-FFF2-40B4-BE49-F238E27FC236}">
                <a16:creationId xmlns:a16="http://schemas.microsoft.com/office/drawing/2014/main" id="{1DE7243B-5109-444B-8FAF-7437C66BC0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4421332" cy="6858000"/>
          </a:xfrm>
          <a:custGeom>
            <a:avLst/>
            <a:gdLst>
              <a:gd name="connsiteX0" fmla="*/ 4421332 w 4421332"/>
              <a:gd name="connsiteY0" fmla="*/ 0 h 6858000"/>
              <a:gd name="connsiteX1" fmla="*/ 69075 w 4421332"/>
              <a:gd name="connsiteY1" fmla="*/ 0 h 6858000"/>
              <a:gd name="connsiteX2" fmla="*/ 35131 w 4421332"/>
              <a:gd name="connsiteY2" fmla="*/ 267128 h 6858000"/>
              <a:gd name="connsiteX3" fmla="*/ 0 w 4421332"/>
              <a:gd name="connsiteY3" fmla="*/ 962845 h 6858000"/>
              <a:gd name="connsiteX4" fmla="*/ 3276103 w 4421332"/>
              <a:gd name="connsiteY4" fmla="*/ 6782205 h 6858000"/>
              <a:gd name="connsiteX5" fmla="*/ 3407923 w 4421332"/>
              <a:gd name="connsiteY5" fmla="*/ 6858000 h 6858000"/>
              <a:gd name="connsiteX6" fmla="*/ 4421332 w 442133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21332" h="6858000">
                <a:moveTo>
                  <a:pt x="442133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442133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Freeform: Shape 11">
            <a:extLst>
              <a:ext uri="{FF2B5EF4-FFF2-40B4-BE49-F238E27FC236}">
                <a16:creationId xmlns:a16="http://schemas.microsoft.com/office/drawing/2014/main" id="{4C5D6221-DA7B-4611-AA26-7D8E349FDE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232227" cy="6858000"/>
          </a:xfrm>
          <a:custGeom>
            <a:avLst/>
            <a:gdLst>
              <a:gd name="connsiteX0" fmla="*/ 0 w 4232227"/>
              <a:gd name="connsiteY0" fmla="*/ 0 h 6858000"/>
              <a:gd name="connsiteX1" fmla="*/ 4161853 w 4232227"/>
              <a:gd name="connsiteY1" fmla="*/ 0 h 6858000"/>
              <a:gd name="connsiteX2" fmla="*/ 4197953 w 4232227"/>
              <a:gd name="connsiteY2" fmla="*/ 284091 h 6858000"/>
              <a:gd name="connsiteX3" fmla="*/ 4232227 w 4232227"/>
              <a:gd name="connsiteY3" fmla="*/ 962844 h 6858000"/>
              <a:gd name="connsiteX4" fmla="*/ 758007 w 4232227"/>
              <a:gd name="connsiteY4" fmla="*/ 6800152 h 6858000"/>
              <a:gd name="connsiteX5" fmla="*/ 645060 w 4232227"/>
              <a:gd name="connsiteY5" fmla="*/ 6858000 h 6858000"/>
              <a:gd name="connsiteX6" fmla="*/ 0 w 423222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32227" h="6858000">
                <a:moveTo>
                  <a:pt x="0" y="0"/>
                </a:moveTo>
                <a:lnTo>
                  <a:pt x="4161853" y="0"/>
                </a:lnTo>
                <a:lnTo>
                  <a:pt x="4197953" y="284091"/>
                </a:lnTo>
                <a:cubicBezTo>
                  <a:pt x="4220617" y="507260"/>
                  <a:pt x="4232227" y="733696"/>
                  <a:pt x="4232227" y="962844"/>
                </a:cubicBezTo>
                <a:cubicBezTo>
                  <a:pt x="4232227" y="3483472"/>
                  <a:pt x="2827409" y="5675986"/>
                  <a:pt x="758007" y="6800152"/>
                </a:cubicBezTo>
                <a:lnTo>
                  <a:pt x="64506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283AC30-7C23-439A-867C-89D6719E0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412489"/>
            <a:ext cx="2871095" cy="2127124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3300" dirty="0">
                <a:solidFill>
                  <a:schemeClr val="bg1"/>
                </a:solidFill>
              </a:rPr>
              <a:t>Criticism on Predetermined Return in </a:t>
            </a:r>
            <a:r>
              <a:rPr lang="en-AU" sz="3300" i="1" dirty="0" err="1">
                <a:solidFill>
                  <a:schemeClr val="bg1"/>
                </a:solidFill>
              </a:rPr>
              <a:t>Mudharabah</a:t>
            </a:r>
            <a:endParaRPr lang="en-AU" sz="3300" i="1" dirty="0">
              <a:solidFill>
                <a:schemeClr val="bg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17139F-334E-4433-85AD-0D39701BDC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80438" y="651641"/>
            <a:ext cx="3644635" cy="5423338"/>
          </a:xfrm>
        </p:spPr>
        <p:txBody>
          <a:bodyPr>
            <a:normAutofit fontScale="92500" lnSpcReduction="10000"/>
          </a:bodyPr>
          <a:lstStyle/>
          <a:p>
            <a:r>
              <a:rPr lang="en-AU" sz="2400" dirty="0"/>
              <a:t>There’s a contentious issue where customer have to pay back the profit return more than its owned ratio. </a:t>
            </a:r>
          </a:p>
          <a:p>
            <a:endParaRPr lang="en-AU" sz="2400" dirty="0"/>
          </a:p>
          <a:p>
            <a:r>
              <a:rPr lang="en-AU" sz="2400" dirty="0"/>
              <a:t>MUI - the profit sharing ratio should not be linked with the future prediction. </a:t>
            </a:r>
          </a:p>
          <a:p>
            <a:endParaRPr lang="en-AU" sz="2400" dirty="0"/>
          </a:p>
          <a:p>
            <a:r>
              <a:rPr lang="en-AU" sz="2400" dirty="0"/>
              <a:t>FSA - it is not allowed to recognise income based on projected value</a:t>
            </a:r>
          </a:p>
          <a:p>
            <a:endParaRPr lang="en-AU" sz="2400" dirty="0"/>
          </a:p>
          <a:p>
            <a:pPr algn="ctr"/>
            <a:r>
              <a:rPr lang="en-AU" sz="2400" i="1" dirty="0" err="1"/>
              <a:t>Mudharabah</a:t>
            </a:r>
            <a:r>
              <a:rPr lang="en-AU" sz="2400" i="1" dirty="0"/>
              <a:t> less competitive – need to be modified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45E3E89-D9DA-41C7-B533-D0C38231A8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51604" y="1412489"/>
            <a:ext cx="2926080" cy="4363844"/>
          </a:xfrm>
        </p:spPr>
        <p:txBody>
          <a:bodyPr>
            <a:normAutofit fontScale="92500" lnSpcReduction="10000"/>
          </a:bodyPr>
          <a:lstStyle/>
          <a:p>
            <a:endParaRPr lang="en-AU" sz="200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F883CFF-5E5A-4B70-9B1F-942F8FA728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51604" y="2965064"/>
            <a:ext cx="2952750" cy="15144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743981F-6EC9-46D2-B989-75ECE113A5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51604" y="1412489"/>
            <a:ext cx="2926080" cy="1552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502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8045BF01-625E-4022-91E5-488DB3FCB7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0658" cy="6858000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85000"/>
                </a:schemeClr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283AC30-7C23-439A-867C-89D6719E0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488" y="2745736"/>
            <a:ext cx="3703320" cy="1366528"/>
          </a:xfrm>
          <a:solidFill>
            <a:schemeClr val="tx1">
              <a:alpha val="50000"/>
            </a:schemeClr>
          </a:solidFill>
          <a:ln w="25400" cap="sq" cmpd="sng">
            <a:solidFill>
              <a:schemeClr val="bg1"/>
            </a:solidFill>
            <a:miter lim="800000"/>
          </a:ln>
        </p:spPr>
        <p:txBody>
          <a:bodyPr>
            <a:normAutofit/>
          </a:bodyPr>
          <a:lstStyle/>
          <a:p>
            <a:r>
              <a:rPr lang="en-AU" sz="3000">
                <a:solidFill>
                  <a:schemeClr val="bg1"/>
                </a:solidFill>
              </a:rPr>
              <a:t>Criticism on Mark-up-based </a:t>
            </a:r>
            <a:r>
              <a:rPr lang="en-AU" sz="3000" i="1">
                <a:solidFill>
                  <a:schemeClr val="bg1"/>
                </a:solidFill>
              </a:rPr>
              <a:t>Murabahah</a:t>
            </a:r>
          </a:p>
        </p:txBody>
      </p:sp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0E442549-290E-4B7E-892E-F2DB911DD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7" y="-2"/>
            <a:ext cx="7537704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17139F-334E-4433-85AD-0D39701BDC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94377" y="640080"/>
            <a:ext cx="6049953" cy="2523854"/>
          </a:xfrm>
        </p:spPr>
        <p:txBody>
          <a:bodyPr anchor="b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i="1" dirty="0" err="1"/>
              <a:t>Murabahah</a:t>
            </a:r>
            <a:r>
              <a:rPr lang="en-AU" sz="2000" i="1" dirty="0"/>
              <a:t> </a:t>
            </a:r>
            <a:r>
              <a:rPr lang="en-AU" sz="2000" dirty="0"/>
              <a:t>akin to lines interest-based contract – ownership held by the bank till debt has been paid  (</a:t>
            </a:r>
            <a:r>
              <a:rPr lang="en-AU" sz="2000" dirty="0" err="1"/>
              <a:t>Azhar</a:t>
            </a:r>
            <a:r>
              <a:rPr lang="en-AU" sz="2000" dirty="0"/>
              <a:t>, </a:t>
            </a:r>
            <a:r>
              <a:rPr lang="en-AU" sz="2000" dirty="0" err="1"/>
              <a:t>Sjahdeini</a:t>
            </a:r>
            <a:r>
              <a:rPr lang="en-AU" sz="2000" dirty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/>
              <a:t>IB do the mark up before owning the good (</a:t>
            </a:r>
            <a:r>
              <a:rPr lang="en-AU" sz="2000" dirty="0" err="1"/>
              <a:t>ba’i</a:t>
            </a:r>
            <a:r>
              <a:rPr lang="en-AU" sz="2000" dirty="0"/>
              <a:t> </a:t>
            </a:r>
            <a:r>
              <a:rPr lang="en-AU" sz="2000" dirty="0" err="1"/>
              <a:t>ma’dhum</a:t>
            </a:r>
            <a:r>
              <a:rPr lang="en-AU" sz="2000" dirty="0"/>
              <a:t>) hadith narrated by Hakim bin </a:t>
            </a:r>
            <a:r>
              <a:rPr lang="en-AU" sz="2000" dirty="0" err="1"/>
              <a:t>Hizam</a:t>
            </a:r>
            <a:r>
              <a:rPr lang="en-AU" sz="2000" dirty="0"/>
              <a:t> (</a:t>
            </a:r>
            <a:r>
              <a:rPr lang="en-AU" sz="2000" dirty="0" err="1"/>
              <a:t>Sunan</a:t>
            </a:r>
            <a:r>
              <a:rPr lang="en-AU" sz="2000" dirty="0"/>
              <a:t> Abu Daud No 3503)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20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45E3E89-D9DA-41C7-B533-D0C38231A8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94377" y="3671317"/>
            <a:ext cx="6059423" cy="2505646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i="1" dirty="0" err="1"/>
              <a:t>Murabahah</a:t>
            </a:r>
            <a:r>
              <a:rPr lang="en-AU" sz="2000" i="1" dirty="0"/>
              <a:t> </a:t>
            </a:r>
            <a:r>
              <a:rPr lang="en-AU" sz="2000" dirty="0"/>
              <a:t>in</a:t>
            </a:r>
            <a:r>
              <a:rPr lang="en-AU" sz="2000" i="1" dirty="0"/>
              <a:t> </a:t>
            </a:r>
            <a:r>
              <a:rPr lang="en-AU" sz="2000" dirty="0"/>
              <a:t>contemporary bank is combined with other contracts (</a:t>
            </a:r>
            <a:r>
              <a:rPr lang="en-AU" sz="2000" i="1" dirty="0"/>
              <a:t>al-</a:t>
            </a:r>
            <a:r>
              <a:rPr lang="en-AU" sz="2000" i="1" dirty="0" err="1"/>
              <a:t>uqud</a:t>
            </a:r>
            <a:r>
              <a:rPr lang="en-AU" sz="2000" i="1" dirty="0"/>
              <a:t> al-</a:t>
            </a:r>
            <a:r>
              <a:rPr lang="en-AU" sz="2000" i="1" dirty="0" err="1"/>
              <a:t>murakkabah</a:t>
            </a:r>
            <a:r>
              <a:rPr lang="en-AU" sz="2000" dirty="0"/>
              <a:t>) – </a:t>
            </a:r>
            <a:r>
              <a:rPr lang="en-AU" sz="2000" i="1" dirty="0" err="1"/>
              <a:t>murabahah</a:t>
            </a:r>
            <a:r>
              <a:rPr lang="en-AU" sz="2000" i="1" dirty="0"/>
              <a:t>, </a:t>
            </a:r>
            <a:r>
              <a:rPr lang="en-AU" sz="2000" i="1" dirty="0" err="1"/>
              <a:t>waad</a:t>
            </a:r>
            <a:r>
              <a:rPr lang="en-AU" sz="2000" i="1" dirty="0"/>
              <a:t>, </a:t>
            </a:r>
            <a:r>
              <a:rPr lang="en-AU" sz="2000" i="1" dirty="0" err="1"/>
              <a:t>wakkalah</a:t>
            </a:r>
            <a:r>
              <a:rPr lang="en-AU" sz="2000" i="1" dirty="0"/>
              <a:t> </a:t>
            </a:r>
            <a:r>
              <a:rPr lang="en-AU" sz="2000" dirty="0"/>
              <a:t>(Rida, </a:t>
            </a:r>
            <a:r>
              <a:rPr lang="en-AU" sz="2000" dirty="0" err="1"/>
              <a:t>Othmane</a:t>
            </a:r>
            <a:r>
              <a:rPr lang="en-AU" sz="2000" dirty="0"/>
              <a:t>, </a:t>
            </a:r>
            <a:r>
              <a:rPr lang="en-AU" sz="2000" dirty="0" err="1"/>
              <a:t>Boujemaa</a:t>
            </a:r>
            <a:r>
              <a:rPr lang="en-AU" sz="2000" dirty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/>
              <a:t>Interest rate is exchange of money VS </a:t>
            </a:r>
            <a:r>
              <a:rPr lang="en-AU" sz="2000" i="1" dirty="0" err="1"/>
              <a:t>murabahah</a:t>
            </a:r>
            <a:r>
              <a:rPr lang="en-AU" sz="2000" dirty="0"/>
              <a:t> is gained via trade in real goods = time dependent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F2281AA-92F0-45A5-A617-B49A4DACC6D7}"/>
              </a:ext>
            </a:extLst>
          </p:cNvPr>
          <p:cNvCxnSpPr/>
          <p:nvPr/>
        </p:nvCxnSpPr>
        <p:spPr>
          <a:xfrm>
            <a:off x="5294377" y="3163934"/>
            <a:ext cx="63315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96632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Using Conventional Interest Rates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66018"/>
            <a:ext cx="10972800" cy="4525963"/>
          </a:xfrm>
        </p:spPr>
        <p:txBody>
          <a:bodyPr>
            <a:noAutofit/>
          </a:bodyPr>
          <a:lstStyle/>
          <a:p>
            <a:r>
              <a:rPr lang="en-AU" b="1" dirty="0"/>
              <a:t>How, basically? </a:t>
            </a:r>
          </a:p>
          <a:p>
            <a:r>
              <a:rPr lang="en-AU" dirty="0"/>
              <a:t>(1) Mark up cost in </a:t>
            </a:r>
            <a:r>
              <a:rPr lang="en-AU" i="1" dirty="0" err="1"/>
              <a:t>murabahah</a:t>
            </a:r>
            <a:endParaRPr lang="en-AU" i="1" dirty="0"/>
          </a:p>
          <a:p>
            <a:r>
              <a:rPr lang="en-AU" dirty="0"/>
              <a:t>(2) Commodities fluctuates over the time which exposed bank to (price risk, credit risk, market risk)</a:t>
            </a:r>
          </a:p>
          <a:p>
            <a:r>
              <a:rPr lang="en-AU" dirty="0"/>
              <a:t>(3) Bank is prohibited from charging more to the client when commodity price fluctuate high</a:t>
            </a:r>
          </a:p>
          <a:p>
            <a:r>
              <a:rPr lang="en-AU" dirty="0"/>
              <a:t>Thus interest-rate benchmarking is applied in the entire IB instruments.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53731587"/>
              </p:ext>
            </p:extLst>
          </p:nvPr>
        </p:nvGraphicFramePr>
        <p:xfrm>
          <a:off x="1623055" y="3428999"/>
          <a:ext cx="8468002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A434F84-7CDA-4B2E-994B-75C0E1901974}"/>
              </a:ext>
            </a:extLst>
          </p:cNvPr>
          <p:cNvSpPr txBox="1"/>
          <p:nvPr/>
        </p:nvSpPr>
        <p:spPr>
          <a:xfrm>
            <a:off x="10568946" y="5504847"/>
            <a:ext cx="3690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72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02582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Implications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dirty="0"/>
              <a:t>Almost 50% said IB profit is less competitive </a:t>
            </a:r>
            <a:r>
              <a:rPr lang="en-AU" sz="2400" dirty="0"/>
              <a:t>(</a:t>
            </a:r>
            <a:r>
              <a:rPr lang="en-AU" sz="2400" dirty="0" err="1"/>
              <a:t>Sudarsono</a:t>
            </a:r>
            <a:r>
              <a:rPr lang="en-AU" sz="2400" dirty="0"/>
              <a:t>, </a:t>
            </a:r>
            <a:r>
              <a:rPr lang="en-AU" sz="2400" dirty="0" err="1"/>
              <a:t>Tumewang</a:t>
            </a:r>
            <a:r>
              <a:rPr lang="en-AU" sz="2400" dirty="0"/>
              <a:t> &amp; </a:t>
            </a:r>
            <a:r>
              <a:rPr lang="en-AU" sz="2400" dirty="0" err="1"/>
              <a:t>Kholid</a:t>
            </a:r>
            <a:r>
              <a:rPr lang="en-AU" sz="2400" dirty="0"/>
              <a:t>, 2021)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400" dirty="0"/>
              <a:t>Classical PLS is riskier on the asset (investment) side of the ledger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400" dirty="0"/>
              <a:t>Without interest calculation in IB the role of BI to monitor monetary policy would be unclear. (affecting- currency exchange rate, net exports, inflation, unemployment)</a:t>
            </a:r>
            <a:endParaRPr lang="en-AU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AU" dirty="0"/>
          </a:p>
          <a:p>
            <a:r>
              <a:rPr lang="en-AU" dirty="0"/>
              <a:t>Classical PLS is risky</a:t>
            </a:r>
          </a:p>
          <a:p>
            <a:r>
              <a:rPr lang="en-AU" dirty="0"/>
              <a:t>BI regulates interest rates to meet International market</a:t>
            </a:r>
          </a:p>
          <a:p>
            <a:r>
              <a:rPr lang="en-AU" dirty="0"/>
              <a:t>IB Stable rate of returns + Competitive (innovated) vs CB products</a:t>
            </a:r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983525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In Sum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AU" dirty="0"/>
              <a:t>Many significant problems and challenges remain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/>
              <a:t>Islamic Financial Instruments (‘IFI’) is still a subject of dispute, esp. for debate on innovative; what is religiously permissible or forbidden? 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/>
              <a:t>Vast of sceptics’ perception.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/>
              <a:t>The shift in religious preference and customer’s commitment</a:t>
            </a:r>
          </a:p>
          <a:p>
            <a:endParaRPr lang="en-AU" dirty="0"/>
          </a:p>
          <a:p>
            <a:r>
              <a:rPr lang="en-AU" dirty="0"/>
              <a:t>Take as spurs to improvement</a:t>
            </a:r>
          </a:p>
          <a:p>
            <a:r>
              <a:rPr lang="en-AU" dirty="0"/>
              <a:t>The goals of future growth of IB depend on innovation IFI (for market demand, liquidity, risk management, interbank money market)</a:t>
            </a:r>
          </a:p>
        </p:txBody>
      </p:sp>
    </p:spTree>
    <p:extLst>
      <p:ext uri="{BB962C8B-B14F-4D97-AF65-F5344CB8AC3E}">
        <p14:creationId xmlns:p14="http://schemas.microsoft.com/office/powerpoint/2010/main" val="272786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Introduction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A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Islamic Financial Instruments –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Cost roughly the same as conventional banks but they are sharia-compliant</a:t>
            </a:r>
            <a:r>
              <a:rPr lang="en-A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A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Islamic Banking and Finance usually associated with ethical business.</a:t>
            </a:r>
          </a:p>
          <a:p>
            <a:endParaRPr lang="en-AU" i="1" dirty="0">
              <a:effectLst/>
              <a:latin typeface="Times New Roman" panose="02020603050405020304" pitchFamily="18" charset="0"/>
              <a:ea typeface="Trebuchet MS" panose="020B0603020202020204" pitchFamily="34" charset="0"/>
              <a:cs typeface="Times New Roman" panose="02020603050405020304" pitchFamily="18" charset="0"/>
            </a:endParaRPr>
          </a:p>
          <a:p>
            <a:r>
              <a:rPr lang="en-AU" i="1" dirty="0">
                <a:latin typeface="Times New Roman" panose="02020603050405020304" pitchFamily="18" charset="0"/>
                <a:ea typeface="Trebuchet MS" panose="020B0603020202020204" pitchFamily="34" charset="0"/>
              </a:rPr>
              <a:t>S</a:t>
            </a:r>
            <a:r>
              <a:rPr lang="en-AU" i="1" dirty="0">
                <a:effectLst/>
                <a:latin typeface="Times New Roman" panose="02020603050405020304" pitchFamily="18" charset="0"/>
                <a:ea typeface="Trebuchet MS" panose="020B0603020202020204" pitchFamily="34" charset="0"/>
              </a:rPr>
              <a:t>haria </a:t>
            </a:r>
            <a:r>
              <a:rPr lang="en-AU" dirty="0">
                <a:effectLst/>
                <a:latin typeface="Times New Roman" panose="02020603050405020304" pitchFamily="18" charset="0"/>
                <a:ea typeface="Trebuchet MS" panose="020B0603020202020204" pitchFamily="34" charset="0"/>
              </a:rPr>
              <a:t>compliance gives rise to unique risks for Islamic banks not faced by conventional banks </a:t>
            </a:r>
            <a:endParaRPr lang="en-A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95845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1600" dirty="0"/>
              <a:t>Qur’an 2:279-280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1600" dirty="0"/>
              <a:t>Abdullah Saeed, </a:t>
            </a:r>
            <a:r>
              <a:rPr lang="en-AU" sz="1600" i="1" dirty="0"/>
              <a:t>Islamic Banking and Interest: a Study of the Prohibition of </a:t>
            </a:r>
            <a:r>
              <a:rPr lang="en-AU" sz="1600" i="1" dirty="0" err="1"/>
              <a:t>Riba</a:t>
            </a:r>
            <a:r>
              <a:rPr lang="en-AU" sz="1600" i="1" dirty="0"/>
              <a:t> and Its Contemporary Interpretation</a:t>
            </a:r>
            <a:r>
              <a:rPr lang="en-AU" sz="1600" dirty="0"/>
              <a:t> (E.J. Brill, 2nd ed, 1999) 95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1600" dirty="0"/>
              <a:t>Ausaf Ahmad, 'Contemporary practices of Islamic financing techniques' (1994) 2(1) </a:t>
            </a:r>
            <a:r>
              <a:rPr lang="en-AU" sz="1600" i="1" dirty="0"/>
              <a:t>Islamic Economic Studies</a:t>
            </a:r>
            <a:endParaRPr lang="en-AU" sz="16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1600" dirty="0" err="1"/>
              <a:t>Mondher</a:t>
            </a:r>
            <a:r>
              <a:rPr lang="en-AU" sz="1600" dirty="0"/>
              <a:t> </a:t>
            </a:r>
            <a:r>
              <a:rPr lang="en-AU" sz="1600" dirty="0" err="1"/>
              <a:t>Bellalah</a:t>
            </a:r>
            <a:r>
              <a:rPr lang="en-AU" sz="1600" dirty="0"/>
              <a:t> and Omar Masood, </a:t>
            </a:r>
            <a:r>
              <a:rPr lang="en-AU" sz="1600" i="1" dirty="0"/>
              <a:t>Islamic Banking and Finance</a:t>
            </a:r>
            <a:r>
              <a:rPr lang="en-AU" sz="1600" dirty="0"/>
              <a:t> (Cambridge Scholars Publisher, 2013)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1600" dirty="0" err="1"/>
              <a:t>Masudul</a:t>
            </a:r>
            <a:r>
              <a:rPr lang="en-AU" sz="1600" dirty="0"/>
              <a:t> </a:t>
            </a:r>
            <a:r>
              <a:rPr lang="en-AU" sz="1600" dirty="0" err="1"/>
              <a:t>Alam</a:t>
            </a:r>
            <a:r>
              <a:rPr lang="en-AU" sz="1600" dirty="0"/>
              <a:t> Choudhury, 'Islamic Economics and Finance: A Fiasco' (2008) 20(1) </a:t>
            </a:r>
            <a:r>
              <a:rPr lang="en-AU" sz="1600" i="1" dirty="0"/>
              <a:t>The Middle East Business and Economic Review</a:t>
            </a:r>
            <a:r>
              <a:rPr lang="en-AU" sz="1600" dirty="0"/>
              <a:t> 38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1600" dirty="0" err="1"/>
              <a:t>Asyraf</a:t>
            </a:r>
            <a:r>
              <a:rPr lang="en-AU" sz="1600" dirty="0"/>
              <a:t> </a:t>
            </a:r>
            <a:r>
              <a:rPr lang="en-AU" sz="1600" dirty="0" err="1"/>
              <a:t>Wajdi</a:t>
            </a:r>
            <a:r>
              <a:rPr lang="en-AU" sz="1600" dirty="0"/>
              <a:t> </a:t>
            </a:r>
            <a:r>
              <a:rPr lang="en-AU" sz="1600" dirty="0" err="1"/>
              <a:t>Dusuki</a:t>
            </a:r>
            <a:r>
              <a:rPr lang="en-AU" sz="1600" dirty="0"/>
              <a:t> and </a:t>
            </a:r>
            <a:r>
              <a:rPr lang="en-AU" sz="1600" dirty="0" err="1"/>
              <a:t>Abdulazeem</a:t>
            </a:r>
            <a:r>
              <a:rPr lang="en-AU" sz="1600" dirty="0"/>
              <a:t> </a:t>
            </a:r>
            <a:r>
              <a:rPr lang="en-AU" sz="1600" dirty="0" err="1"/>
              <a:t>Abozaid</a:t>
            </a:r>
            <a:r>
              <a:rPr lang="en-AU" sz="1600" dirty="0"/>
              <a:t>, 'A Critical Appraisal on the Challenges of Realizing </a:t>
            </a:r>
            <a:r>
              <a:rPr lang="en-AU" sz="1600" dirty="0" err="1"/>
              <a:t>Maqasid</a:t>
            </a:r>
            <a:r>
              <a:rPr lang="en-AU" sz="1600" dirty="0"/>
              <a:t> al-</a:t>
            </a:r>
            <a:r>
              <a:rPr lang="en-AU" sz="1600" dirty="0" err="1"/>
              <a:t>Shari'ah</a:t>
            </a:r>
            <a:r>
              <a:rPr lang="en-AU" sz="1600" dirty="0"/>
              <a:t> in Islamic Banking and Finance' (2007) 15(2) </a:t>
            </a:r>
            <a:r>
              <a:rPr lang="en-AU" sz="1600" i="1" dirty="0"/>
              <a:t>IIUM Journal of Economics and Management</a:t>
            </a:r>
            <a:r>
              <a:rPr lang="en-AU" sz="1600" dirty="0"/>
              <a:t> 143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1600" dirty="0"/>
              <a:t>Feisal Khan, 'How 'Islamic' is Islamic Banking?' (2010) 76(3) </a:t>
            </a:r>
            <a:r>
              <a:rPr lang="en-AU" sz="1600" i="1" dirty="0"/>
              <a:t>Journal of Economic Behaviour &amp; Organization</a:t>
            </a:r>
            <a:r>
              <a:rPr lang="en-AU" sz="1600" dirty="0"/>
              <a:t> 80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1600" dirty="0" err="1"/>
              <a:t>Rahmatina</a:t>
            </a:r>
            <a:r>
              <a:rPr lang="en-AU" sz="1600" dirty="0"/>
              <a:t> A </a:t>
            </a:r>
            <a:r>
              <a:rPr lang="en-AU" sz="1600" dirty="0" err="1"/>
              <a:t>Kasri</a:t>
            </a:r>
            <a:r>
              <a:rPr lang="en-AU" sz="1600" dirty="0"/>
              <a:t> and Salina </a:t>
            </a:r>
            <a:r>
              <a:rPr lang="en-AU" sz="1600" dirty="0" err="1"/>
              <a:t>Hj</a:t>
            </a:r>
            <a:r>
              <a:rPr lang="en-AU" sz="1600" dirty="0"/>
              <a:t>. </a:t>
            </a:r>
            <a:r>
              <a:rPr lang="en-AU" sz="1600" dirty="0" err="1"/>
              <a:t>Kassim</a:t>
            </a:r>
            <a:r>
              <a:rPr lang="en-AU" sz="1600" dirty="0"/>
              <a:t>, 'Empirical Determinants of Saving in the Islamic Banks: Evidence from Indonesia' (2009) 22(2) </a:t>
            </a:r>
            <a:r>
              <a:rPr lang="en-AU" sz="1600" i="1" dirty="0"/>
              <a:t>J.KAU: Islamic Econ</a:t>
            </a:r>
            <a:r>
              <a:rPr lang="en-AU" sz="1600" dirty="0"/>
              <a:t> 3, 16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1600" dirty="0"/>
              <a:t>Fatwa DSN MUI </a:t>
            </a:r>
            <a:r>
              <a:rPr lang="en-AU" sz="1600" dirty="0">
                <a:hlinkClick r:id="rId2"/>
              </a:rPr>
              <a:t>https://dsnmui.or.id/kategori/fatwa/</a:t>
            </a:r>
            <a:endParaRPr lang="en-AU" sz="16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1600" i="1" dirty="0"/>
              <a:t>BI Regulation No 7/46/PBI/2005 on the Deposit and Financing of Funds for Banking Conducting Business Based on Sharia Principles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1600" dirty="0"/>
              <a:t>SUDARSONO, H., TUMEWANG, Y. K., &amp; KHOLID, M. N. (2021). Customer Adoption of Islamic Banking Services: Empirical Evidence from Indonesia. </a:t>
            </a:r>
            <a:r>
              <a:rPr lang="en-AU" sz="1600" i="1" dirty="0"/>
              <a:t>The Journal of Asian Finance, Economics and Business</a:t>
            </a:r>
            <a:r>
              <a:rPr lang="en-AU" sz="1600" dirty="0"/>
              <a:t>, </a:t>
            </a:r>
            <a:r>
              <a:rPr lang="en-AU" sz="1600" i="1" dirty="0"/>
              <a:t>8</a:t>
            </a:r>
            <a:r>
              <a:rPr lang="en-AU" sz="1600" dirty="0"/>
              <a:t>(3), 1193-1</a:t>
            </a:r>
            <a:endParaRPr lang="en-AU" sz="1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1200" dirty="0">
                <a:hlinkClick r:id="rId3"/>
              </a:rPr>
              <a:t>http://www.siicex.gob.pe/siicex/documentosportal/alertas/documento/doc/661967144radC8C6E.pdf</a:t>
            </a:r>
            <a:endParaRPr lang="en-AU" sz="1200" dirty="0"/>
          </a:p>
        </p:txBody>
      </p:sp>
    </p:spTree>
    <p:extLst>
      <p:ext uri="{BB962C8B-B14F-4D97-AF65-F5344CB8AC3E}">
        <p14:creationId xmlns:p14="http://schemas.microsoft.com/office/powerpoint/2010/main" val="2552150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ED7DAC49-2EFB-412D-BEEA-3B460A0F0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Free of Interest System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159F4B8-104A-4600-9140-43EBFA9297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dirty="0"/>
              <a:t>Free of interest (</a:t>
            </a:r>
            <a:r>
              <a:rPr lang="en-AU" i="1" dirty="0" err="1"/>
              <a:t>riba</a:t>
            </a:r>
            <a:r>
              <a:rPr lang="en-AU" dirty="0"/>
              <a:t>); free from excessive uncertainty and (potentially deceptive) ambiguity (</a:t>
            </a:r>
            <a:r>
              <a:rPr lang="en-AU" i="1" dirty="0" err="1"/>
              <a:t>gharar</a:t>
            </a:r>
            <a:r>
              <a:rPr lang="en-AU" dirty="0"/>
              <a:t>); free from speculation and gambling</a:t>
            </a:r>
            <a:r>
              <a:rPr lang="en-AU" i="1" dirty="0"/>
              <a:t> </a:t>
            </a:r>
            <a:r>
              <a:rPr lang="en-AU" dirty="0"/>
              <a:t>(</a:t>
            </a:r>
            <a:r>
              <a:rPr lang="en-AU" i="1" dirty="0" err="1"/>
              <a:t>maysir</a:t>
            </a:r>
            <a:r>
              <a:rPr lang="en-AU" dirty="0"/>
              <a:t>); and free from falsehood </a:t>
            </a:r>
            <a:r>
              <a:rPr lang="en-AU" i="1" dirty="0"/>
              <a:t>(</a:t>
            </a:r>
            <a:r>
              <a:rPr lang="en-AU" i="1" dirty="0" err="1"/>
              <a:t>bathil</a:t>
            </a:r>
            <a:r>
              <a:rPr lang="en-AU" i="1" dirty="0"/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dirty="0"/>
              <a:t>The purpose of these prohibitions is referenced in the Qur’anic verse ‘And if someone is in hardship, then [let there be] postponement until [a time of] eases. But if you give [from your right as] charity, then it is better for you, if you only knew.’ (Qur’an 2:280)</a:t>
            </a:r>
          </a:p>
        </p:txBody>
      </p:sp>
    </p:spTree>
    <p:extLst>
      <p:ext uri="{BB962C8B-B14F-4D97-AF65-F5344CB8AC3E}">
        <p14:creationId xmlns:p14="http://schemas.microsoft.com/office/powerpoint/2010/main" val="4279645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Opinion on </a:t>
            </a:r>
            <a:r>
              <a:rPr lang="en-AU" i="1" dirty="0" err="1"/>
              <a:t>Riba</a:t>
            </a:r>
            <a:endParaRPr lang="en-AU" i="1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4445F3-DA97-4D56-989C-76EB766210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i="1" dirty="0" err="1"/>
              <a:t>Riba</a:t>
            </a:r>
            <a:r>
              <a:rPr lang="en-AU" i="1" dirty="0"/>
              <a:t> </a:t>
            </a:r>
            <a:r>
              <a:rPr lang="en-AU" dirty="0"/>
              <a:t>– lit. Usury or Elevation (Interest)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dirty="0"/>
              <a:t>Muhammadiyah scholars prohibit bank interest, where the </a:t>
            </a:r>
            <a:r>
              <a:rPr lang="en-AU" i="1" dirty="0" err="1"/>
              <a:t>illat</a:t>
            </a:r>
            <a:r>
              <a:rPr lang="en-AU" i="1" dirty="0"/>
              <a:t> </a:t>
            </a:r>
            <a:r>
              <a:rPr lang="en-AU" dirty="0"/>
              <a:t>(cause) of </a:t>
            </a:r>
            <a:r>
              <a:rPr lang="en-AU" i="1" dirty="0" err="1"/>
              <a:t>riba</a:t>
            </a:r>
            <a:r>
              <a:rPr lang="en-AU" i="1" dirty="0"/>
              <a:t> </a:t>
            </a:r>
            <a:r>
              <a:rPr lang="en-AU" dirty="0"/>
              <a:t>is the existence of exploitation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dirty="0"/>
              <a:t>NU scholars argue </a:t>
            </a:r>
            <a:r>
              <a:rPr lang="en-AU" i="1" dirty="0" err="1"/>
              <a:t>riba</a:t>
            </a:r>
            <a:r>
              <a:rPr lang="en-AU" i="1" dirty="0"/>
              <a:t> </a:t>
            </a:r>
            <a:r>
              <a:rPr lang="en-AU" dirty="0"/>
              <a:t>as prohibited, allowed with exception, </a:t>
            </a:r>
            <a:r>
              <a:rPr lang="en-AU" dirty="0" err="1"/>
              <a:t>syubhat</a:t>
            </a:r>
            <a:r>
              <a:rPr lang="en-AU" dirty="0"/>
              <a:t> (doubt)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i="1" dirty="0"/>
              <a:t>MUI &amp; </a:t>
            </a:r>
            <a:r>
              <a:rPr lang="en-AU" i="1" dirty="0" err="1"/>
              <a:t>Majma</a:t>
            </a:r>
            <a:r>
              <a:rPr lang="en-AU" i="1" dirty="0"/>
              <a:t>’ al </a:t>
            </a:r>
            <a:r>
              <a:rPr lang="en-AU" i="1" dirty="0" err="1"/>
              <a:t>Fiqh</a:t>
            </a:r>
            <a:r>
              <a:rPr lang="en-AU" i="1" dirty="0"/>
              <a:t> al </a:t>
            </a:r>
            <a:r>
              <a:rPr lang="en-AU" i="1" dirty="0" err="1"/>
              <a:t>Islami</a:t>
            </a:r>
            <a:r>
              <a:rPr lang="en-AU" i="1" dirty="0"/>
              <a:t> </a:t>
            </a:r>
            <a:r>
              <a:rPr lang="en-AU" dirty="0"/>
              <a:t>defined </a:t>
            </a:r>
            <a:r>
              <a:rPr lang="en-AU" i="1" dirty="0" err="1"/>
              <a:t>riba</a:t>
            </a:r>
            <a:r>
              <a:rPr lang="en-AU" i="1" dirty="0"/>
              <a:t> </a:t>
            </a:r>
            <a:r>
              <a:rPr lang="en-AU" dirty="0"/>
              <a:t> as additional money out of the principal amount in loan (based on Qur’an 2:279)</a:t>
            </a:r>
            <a:endParaRPr lang="en-AU" i="1" dirty="0"/>
          </a:p>
        </p:txBody>
      </p:sp>
    </p:spTree>
    <p:extLst>
      <p:ext uri="{BB962C8B-B14F-4D97-AF65-F5344CB8AC3E}">
        <p14:creationId xmlns:p14="http://schemas.microsoft.com/office/powerpoint/2010/main" val="937853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22A2ECC-3E47-4BEB-A7E7-414A801BD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en-AU" sz="4800" i="1"/>
              <a:t>Gharar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7F02CCC-EDCD-4AA8-8AF5-FB6D96FA7F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dirty="0" err="1"/>
              <a:t>Gharar</a:t>
            </a:r>
            <a:r>
              <a:rPr lang="en-AU" dirty="0"/>
              <a:t> lit. danger or deception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dirty="0"/>
              <a:t>In modern banking system – customer given the choice “take it or leave it”</a:t>
            </a:r>
          </a:p>
        </p:txBody>
      </p:sp>
      <p:pic>
        <p:nvPicPr>
          <p:cNvPr id="1026" name="Picture 2" descr="data:image/jpeg;base64,/9j/4AAQSkZJRgABAQAAAQABAAD/2wCEAAkGBxITEhUTExMRFhUVFxYZFxcXFxYYGRgYFRcfGhgYFRgYHSgiGBslHRUVITEhJSorLi8uGB8zODMtNygtLisBCgoKDg0OGxAQGy4mICUuLS0tLS83Mi0yLS0vLy8vLy0vLS0uLS0tLS0tLS0tKy0rLystLS8tLS4tLS0tLy0tLf/AABEIAKgBLAMBIgACEQEDEQH/xAAcAAEAAQUBAQAAAAAAAAAAAAAABAIDBQYHAQj/xABIEAABAwIDBAUJBAUKBwAAAAABAAIRAyEEEjEFBkFREyJhcdEVIzJCVIGRk6EUUrHBBzNic5IkNENTcqKz0uHwFmOCssLU8f/EABoBAQADAQEBAAAAAAAAAAAAAAABAgMEBQb/xAA0EQACAQIFAQYFAwQDAQAAAAAAAQIDEQQSITFRQWFxgaHR8AUykbHhEyLBFCNi8ZKy0gb/2gAMAwEAAhEDEQA/AL2zcAaznMaesGFzR94tjqjlaT7llKu7DhmAqMJsWaNDwTSAdmLoAPTW7WkcVEwuzcZTcHso4hrhMEU3yJEHhyJVxuGx4jzWJ6rWtHm32a1we0Dq8HAH3L2ZN30kreB5qiraxfmWqewaxGYhjWltR0ucAPNtkjvj8+RVqlsmo6l0rRLcr3OnKIDCBa8nXkFNLNo283ibTHmncW5TPVv1TF+Coo4THNblbRxAADgPNOsH+lByyJ7EvLlEZVwzzBbDL2sOcgvynKGZsrHVOjzOMiLh1hOl4lWquwawL4AcGNzyHNuyXCRB/YdI7FIw9HaDGhjaeJDQZA6J1rh1iWyBIBgWleiltHKW9HiYIIjonaHNPq2nO74qLyv8y9/QnKrbMj+QMRJAa0lrxTMPYYc5waAYPNzR2T3qxjMAKdNj87SXFwLRFsupa4Eh7ZMTa4OsKeKe0RMU8Td2c+ad6RcHz6P3mtMaSFEdsnFkAHD14bMeafaTJ9XmpTl1aIcV0T8zHop/kXFez1/lP8E8i4r2ev8AKf4LTPHnzXqVyy4ZART/ACLivZ6/yn+CeRcV7PX+U/wTPHnzXqRllwyAin+RcV7PX+U/wTyLivZ6/wAp/gmePPmvUZZcMgIp/kXFez1/lP8ABPIuK9nr/Kf4Jnjz5r1GWXDICKf5FxXs9f5T/BPIuK9nr/Kf4Jnjz5r1GWXDICKf5FxXs9f5T/BPIuK9nr/Kf4Jnjz5r1GWXDICKf5FxXs9f5T/BPIuK9nr/ACn+CZ48+a9RllwyAin+RcV7PX+U/wAE8i4r2ev8p/gmePPmvUZZcMgIp/kXFez1/lP8E8i4r2ev8p/gmePPmvUZZcMgIp/kXFez1/lP8E8i4r2ev8p/gmePPmvUZZcMgIp/kXFez1/lP8E8i4r2ev8AKf4Jnjz5r1GWXDICKf5FxXs9f5T/AATyLivZ6/yn+CZ48+a9RllwyAin+RcV7PX+U/wTyLivZ6/yn+CZ48+a9RllwyNRw8wefAC+sX4DQ3+ikUsJTLQ4F+UhpbcScxgGI0gg9g4WKx/29l6ToBaA2/VMOJD8pOhjjzjkp7a7MnYW9ZpLbNcIh3HLyM+s7gL+bVxqzOMJJW937lbdX35R7dH4TUUYzqQbvbTZrZ23vd30vbWOtlvHrYci9+4gg6wrSM2kH5aLYLnQ3q3lwIEQOLrGOwDhaf5FxXs+I+U/wXXQxMKscyfn/o87F4Oph55JJ7XTtv8AfrodU8u4f+s/uv8ABGbaoOIAfJJAHVdqTA4LB/8AC9b71P4n/KrmE3eqtqMcTThr2kxOmYExbsXyUcRjm0nTVu57f8j6GWGwaWlTzX/k2tEReueUEREAREQBERAEREAREQBERAEREAREQBEVL9EBjKu8GEaS12Jw4IJaQajAQRqCCdRIVJ3mwXtWG+azxXPKbf5RjrXOItAGbrfdHE6W49mouYysGZh1SWAElxIDs39VHpCyznVUXa3u1+DSNNy2N+O9OB9rw3zWeKf8U4H2vC/Np+K50+vf+g/jIMc/98iqKVYOa9/WAa4tj1SW2zNd9zSe2AD1rZLEJ9PP8F/6eSXv1Oq4HH0qzc1Koyo3TMxwcJGokKWuf7k4kh9ZgsBiK8AaDrnRb+1dJgeoiIAiIgCIiA0/bW4+HqMq5GtbWqEnOZuSZIdlIJF+esLTNnbjsGJew08UQ0u9MOvLTkLXeiW5gJvx159jRVcE9zopYqdNSS6/j006GubM3RwtI039GOkZcOHDsHZ2LY0RWMG29wiIhAREQBFgaW2HOqx5hrDUcxuerlqPyOyucxoBBGawEyY4K3sjeEVaYLmVA/IHlrab4cM2WaYPpAEgE9s6XWaqwbtc6pYKvGLk47W213vx3O/HXqbEiw9PbdIlgDapLy8QKbiW9G4NfnA9EAuF9FQ7eGiA6RWDmvawsyOz5nglkN7YP5qf1Yb3K/0le9sj+nbb76GbRUgyJ/FVK5zhEVLjAk8EBUo9PEtc5zQesyMwg2kSO9XGVAQCCCDoRcHuVLarSSAQSIkAiROkjgqyvda/nR7a+PXRPvUrqUurgAzwME9zc090J9pbzPwPOI01lUODDPOSDrE5ZPZOXihbT5i/bzMzrzOqzvPWzXv3qXtHTcqbimcCT3AkaTrHIhe/aWWvrpY9nw9Ia81Q8MMCRJJGpmYvoeQVxtFo4af6f5W/BE59LeZDy9biliGuiOImCCDoD+Y+KvqxTotBkcg3uAnx+gV9Xhmt+7crK19AqX6KpUv0VyDkbqrhicdlB/XmY5ZTMwNOa8JqEGBVy5jHVY60gu0EAnrWHMe8QPtmNkn+cNjKCTMH0QPW+Gis7TwT31s4JyhuUMLCWt4+bLaTmkcdAZkLlrJ5vp/1R00nHrbrur9St+fM2KdXLfNLGSLWy9W9/wAlarF/Dpc4DYBA0jrAADNEZ7C3xMWW4IySWj3Uzpy/m31VzD4d1OgWlzjrJLXANBvlALc+TiTpMWssEn2+/v3GrcelvobFuX+urfv63/eV0Zui5xuMPOVv39b/ABCujN0XoR+VHE9ypERSQEREAREQBERAEREAREQBERAYbyDTzh4dVAFTpejDh0fScXQRIuSYBieCtP3coljWE1IbTFMXbOUPDxIIgnMxuogixBWeWMzvL83R1A1rC2MzJcSQZDQ6IGUiTfrWss3CHB1wxNd7Ttbttte3jrvvz2WKGyabHATVJLa08iKpaXklrQAZAgW7NLW8Ju5SpkEOqEh1Jwks/og5rBDWi0OjtgcZnyhslxq9M52UzLW5WPcwZnOgPcHQTnMhthoDYE59RGEXq4lquIqQ/bGo3ffvu33PfdXTeq0sW6tJrhDgCORuFY8nUf6tn8IUtFqcRE8nUf6tn8IXh2fSj9WwdoAUxEBGweEZSblYIGveTxKrbSaCSBBMSRqY0nmryj08O1rnOAu6Mx5wICrJO60/Gj20fXTpo33OV19+/WxbfTZmN4cTNiJuMoQ4JsRLo04aXtp2lVGjM3EOLSRHER+TQqBghNzIgCIHCNeen1WEoav9i+3P4NFLT5vfu5dGGEgybd17k3/iKkKD9i0vMEHS57yDfs5Kt2EBcSTrFo5RY9nV07Srxcop2j5/gh2b1ZfNRsxInlN17mExx8f/AIVZfhwXZpP++znbVUUcLlIM6CIi3H6317+anNO9rafwRaNtyYqX6KpUv0WpQ47jf5zjz/zH/SlU8FgRXJPVoUbdaTkYJe0TGaxjs0+i2c0R9qxs5v1zTbWTm4H0heItOiY9jGPLBTYSILrNY0TplBpOcR2mNbLnquKneSvovsjop5rWjpr2dvPga2arotTw5zAhwz0hFyCBeeMyOa9wdWXAdHTZPSiwGraeod7+H5rKNqNcSBSp9UgTnpkGeUUDy4wptKgwsc7JEHKYaJkjRtQMAywb2mbcZWeaHSNvr/Jt/dXzN+Rl9yWxUrfv63+IV0Rui59ucIrVv39b/EK6C3RdUflXcjibu7lSIisQEREAREQBERAEREAREQBERAEREAREQBERAEREAREQBERAEREAREQBUu0VSIDmmL2diKNevUyU3Cq/M3K8tLQJg3pug3OnxUUipYfZ2kCYzPY6JuYzUDA7Aun1cM12oVv7CzkFWUIy1a+/qSpNHMjRf7LT+NL/ANde5atvMwAIAFRsAcRl6CIMmRxXTPsLOQT7CzkFX9KHHm/UnPLk1DdPBvD3veAC973wDIGdxdEwOa3hqtUsO1ugV5aFQiIgCIiAIiIAiIgCIiAIiIAiIgCIiAKwcSFeIWo4vGuaS02IsUBlMdtXozmFwNRzHH3rLmq2JkRa/C+i51tSq9zhSF3uIaGgz1jwPKOPK/JbRvKWNwjqLodLA2Df0Rqfh3qG7K4ROxG0MtZrOBOX0Tq4Ag5tOyDGqya0dm7+MHRVqdYOgT0dQ3AA82C4emQOdp56rZtnbVZVOXLVY8NlzHsc2LwQCRldB5Eqqkr2ZLRkkRFcgIsZisQ9ryAeVvcvGbRdxAP0QGURYx2OJIiB1nAjXRmYfVU4XaZIaXhollNxvAHSA8+AI+qAyqKhrgdCCqGvzaG34oC8ijVaZF2ud+P4rzCYnPINnN19+hCAlIsZtHbVCh+sqNB+7qfgNPesQd/cJP8ATfwj/MqSqRi7NnRSwleqrwi2jakWF2bvNhq8BlQBx9V1j4T2SsrXqZWl3ISe4a/RSpJq6ZlUpzpyyzTT7dC6ijsqOcAQGwYMyTY9kX+Kw219oVaeIw7AW5XF3SHKTkBs0uObqgmQJ49yiVRRV2VSubCitdf9k/EeKt0sRLnNiC2JvOtxHu5wrXIJKIikBERAEREAREQBERAEREAREQBYnbFOk2Krh1pAnieI+EC6yy03bv2uq9+VhaxgIzGwAOpb94xxHNAUbNwlOm6pVa14JswuPWAIvEmRfjYn8Z2GwZewVat3Gm97RwbYZD2mCT2e6VQaQFLthWsRu4+u2m8VoHRsABmwLQS2RqJEqlRytorkq3U2fB+iR91zh3Cer/dLVFf/ADgP5A0z3HK78XNCgbu7v/Zi92cvLh6Is3nOsE6X71jam18WSYwVScxIJzfeaRo3hkAVHO0VmX8/Ym13obmqSYuVg9rby0cLSa6vDajmg9E0hzpIuBpYG2YwLLlO9G+1fFS0HJS+402I/aPr92nYlWvCmtd+Pex34D4XiMbL+2rR6yey9X2LxsblvHvnSbULKGWo8x1vUbwOnpHut2q9tTB401KjqFdrWkMytdl6sObnABpuuQKkPJMF92mARybAGagJvddnxO0acEMr4cOJAGZzXCbGIDgSSCOPEKuHrOqm3ydHxn4bTwMqcINttNtvm/HRcdeWzX62H2nmzluEc9oGVzAQT5twe3ruAEvDQCZs/S0q3hsXjg5orYerGWiwlpBacueScocRHm76HOdA0lZ2ljX6Grg3HhlcWzFjaXcYC8bjq33cIZ5Yg9unmuw/AroPGJtDFnohVyuYSzNlPpNzNmD2ifopeztoiArFKo0kSWkGJuDIP5arXdtZsHUgOa9hNocC9s3Ae3XQGDoYQG71MaIWn7x7xuoOIpHrubE/dBOo7bFV4Gvia4HR0akH1nAtb3y7Ud0rSMbVb9qcKzuoKxa8ibtY6CGwJuBA71lVcrJR3eh3YClCU3Op8sE5PwL+yqTcTXaK1ctD9XEZiSdBLjAnmZW/s3AwgEHpSeef8gI+i57jM2LxDnYXDOAiSxgHVA0cYs0kDSbnSVm9w9v06VUtrFwzjKHlzsog6OaTA014dxMVlReHnkqpa+9d7HdVxFTGU/1sPOWm8U7W7Va1/TbXQlbc3FfSaamGe94Fywxnj9ggQ7uV/cveZzyzDVnTJGRx1kXDD3kCJ7uIjoYXF97K9MYx78O4RIfLZhtQEh0c+s3NbmqVIxptSj9OTPC15YuLw9bXS8X1T7/fb2ddwBhuX7sR3HT4HMP+lcq/ShjatLGkU3uY17KZeG2zGHNl3OzQL8lurN7cOxlKrULmZ5kZcxAd1gcrZMXAFuJWmfpYpsOKYXGzmUgeECXwez1vgscTUpzoPK07W21POpwlns1Y60Ya3SA0aDkBoAotJuV0nUmHd7hI/vWH9pQ9rbcoUXsp1HHMYdla1zjHq2aLS4f3SrL9v0MlRzulY2AZdTcCOAIBEkg3gSumpWpxlZySfejJQk1dI2FFA2TtOliKTatJzXNNiRwI1B5EKetk09UVCIikBERAEREAREQBERAEREAUfHOAYZ7PxUhY/bjopHv/ACKlAxlak5zSGjgsxstsUaQ5U2D4NC1zdOi+DVe5xDnva0HTKIv8cw9yz+yXGHtPqVHD49b/AMlAJ6IiAwW8G7NDFt842HRAe2Mw9/EX0K5LvPuZXwhLoz0+D2iw/tD1T9O1d3VD2AgggEGxB0I7VjVw8Km+/J6WA+K4jBP+27x6xe3hw+1eKex83YERUE811I53SCH3zB0HFCzjEt8yJIk37Bflb3j3KpGoX4cNY4EdT1eBMfdOnZbgtmcqYak6SafJ0fGviNPHSpzgmmk00+jvz17OzdI1xuHfAbFTv/lB00MuaDrOpuOa9Zhnn1KnZIIAB5idRYrJ4zG1GOysoPqWBkEAXm0njb6ph69cvh1FrWSetnBJjQwOa6TxTFMwZmejLbEdaDZzYOjje5/1Wvfo22ayvRrUm1xTrh+Y0y1pD2dHlaXT1ssk3aQRA4G+84pi5nu1sF9XFVHsLmmi9xJYYc0NcRJINhrbjdXj8rKS3Rup3qxOGotw9dn8qa3KXv8AQdAIa9pA62gNu23BaE4TXH2kOaDVBqRY5XuzOLZngSeK6ltbGMFH+VCk9o4vEEHgQ4CJ+C1TF7tPxdF+KoCXB3m23Aq02i4YXRJB0OhuORWU82XNHdNNP08bPwO7BVYQm4VPlknF+PvzOl7LwNGjTayg1rWajLxniT6xPMrU999zelnEYcAVtXtFhU7Ryf8Ajx5rW91t96mFHQVmucxpgA2ez9mDw7D9FulPf7AkT0hHYQJ/FZupCa/czVYbE4apmpK/DWzXav4/2avuZvkaRGHxBOQHK1xmWEWyuBvlHLh3aYvf7GMq4wiiGmA1ktiHvJN5Gt3BvuVjfba+ExFTpaNNzXeu8wA7kXDmOc39ywGzdollUVQxr8l2y7LLuDoi4HDt7lzymksrenJ61HDtz/WhBqbT/bpa/PZ42+u/VMVQ2XgBTrVw0PGVrXHpKnXa3VtMSAerMgLS9+9t4bG1Q+g8ublphxyPEFjn8HAE2qcOS1rb+0n4p4dUtlENaJIEm/vNvgqNn7CxdRhdRp1Cx1jkrMaDHBzc4+BCrUcasXCC07EefVwFXDJTrbvtuu7xOqbR3p2Ni8jKtQlwIa0hmIpuBJAgPa0EXjjCubbxez8MRTNJ1Z4EloM5Wji9xsPxXKqOw6lGoOnpZLEsBcwyQReGk6Sq9p4zoQKo0m7eDjw98qtaSk7OCcu1e/fRmUKFo5lLTvO5brbXw+IoB2HGVjSWlkAFjhcggd4M8ZWaBXG/0bbz4Wkyo1znh1SoXkxLQCAA2Be0cl1TA41lRuZj2vHNpB+MaLupSTjbqcdWDi+wyIK9VtjlcWhkEREAREQBERAEREAREQBYXeqrlo9hMH4LLvcAJOgWu7x4htWmaYDnXnq/Dl2qUQybgWhuEplw9Gm091p+N/xTYOIzms4CG5m/HKJ+garOHNV9FoeC0FuU6Raw/AJsig+k3ISBLnGeBJPhA9yAzyKMK0es0qrpHcAD71BJfRUNJ4hVoDD7Q/WH3fgoAokPc/MesGjKbgZZuL2JzX7hyWSxlFxqGATp+CUsA4nrWHfdAQcvafp4JkHb8SssNnN5u+ngrrMIweqPfdAYF1KfRb8B4LJbE2ZToMORmU1HF7+bnuuSZ+g4LJARoqkBjsTsXD1HNc+jTcW3GZoIB5xpKyAC9XhCAwu2t2cLir1aQzffbLX/AMTde4rXXfovwpMitiQOUs/EslbzTZHNXFVxT3RrCvUgrRk0jR8ZuDhKdB/RMLqkWc9xcZHIaD3BaHszcjGYgdI2GsJIBe6JyEjQCefBdzIlRaODawENzAEkwDAkmTpe5krOdGMjuwvxWth4SitW2nd620199NeTl2G/RPXP6zEUW/2Q9345VndmbpDAguGJLy6AWZWta68AkSTInVbwcK06if7RLvxKqZh2DRrR3ABTGjBO9itf4ria8XGctH0SS/i5xDbuGrHE1H1wW5n9QmQ3ILMyuHGNe0lYbG7Oa8y4Zo0862B2wvoZ+GYRBaCORChnYWFJk0KM/u2eCxlhbybUjKOLSiouPmfP2zNnTiGCnTzgObmaLjKT1szmxAgkz2BbxiNjvonpMLVc0j1XktcOxrxqOwx3ldSpYGm0Q1rQOQAA+i9dgqZ1aPgtI4eNrPV8lHiZXvHTsNJ3P3oxFSqKNdocbDNGVw74s4QCbRpxW/qFR2ZRa7M2mwO5gCfipq1hFxVm7mM5KTulYIiKxQIiIAiIgCIiAIiIArNWiIsAryIC06mC2CLclZbgmSDe2kklS0QFvom8h8FUGhVIgCIiAIiIAiIgCIiAIiIAiIgCIiAIii7Qx1OhTfVquDKdNpc5x0AH+9EBKRansbfvB4k+bL8sekQ0DskZszZvqBpeFtas4tbopCpCd8rTtv2HqLyUlVL3PUXkpKC56i8lJQXPUXkpKC5qWGyZfUzTfMJt2f6X17Fbilf0tTHdw+FkRAUkMns+uvgqKgbNtO1EQFEJCIgEJCIgEJCIgEJCIgEJCIgEJCIgEJCIgEJCIgEJCIgEJCIgEJCIgELX9+9k1MThTSpkAl7CbGC1puDlBPI2B0C8RAQw7DYbDMpmrQqZSc9KkcjswaZzvzE6xYtkxHdznDPAc3PLmggOixdGoEaSJRFX4jJ5acXro35td2luL66t6W93/wCawdKlGtUgrOUkn4Rve+97vmytok3JvOmrs6SIrkBrcp0JcJnN1oAOVummd3IKk1cBmpkNqhoJLwZMy2QGkOtBMTyaDxIRF5t+xH0KoO3zy+p4cVgrDI82aC4lwMhrg70XR6QpXji7jCppVcEM8hxl5INwGsnqiA6XCBe4MEQbIil24Cof5y+pdxeIwLszmh4Ls2UZTlb1zls149SIGgIvN1VUxWAmGsIHWgkOJktp5c3XnKHNqWEGD2oijN2IhYf/ADl9fe3Qxm1qtAx0AeILvSmS0tETJIkOzacIWNvzPxRE04NoJxWW7fez/9k=">
            <a:extLst>
              <a:ext uri="{FF2B5EF4-FFF2-40B4-BE49-F238E27FC236}">
                <a16:creationId xmlns:a16="http://schemas.microsoft.com/office/drawing/2014/main" id="{0DC02056-B2CD-4D28-A86D-3E269C4EEC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11532" y="2899299"/>
            <a:ext cx="5150277" cy="2884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7" name="Rectangle 76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679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/>
              <a:t>Maysir</a:t>
            </a:r>
            <a:r>
              <a:rPr lang="en-AU" dirty="0"/>
              <a:t> (Speculation or gambling)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1582400" cy="4525963"/>
          </a:xfrm>
        </p:spPr>
        <p:txBody>
          <a:bodyPr>
            <a:normAutofit/>
          </a:bodyPr>
          <a:lstStyle/>
          <a:p>
            <a:r>
              <a:rPr lang="en-AU" dirty="0"/>
              <a:t>Earning money by way of gambling, from mere chance or speculation, where the activity contains element of </a:t>
            </a:r>
            <a:r>
              <a:rPr lang="en-AU" i="1" dirty="0" err="1"/>
              <a:t>gharar</a:t>
            </a:r>
            <a:r>
              <a:rPr lang="en-AU" i="1" dirty="0"/>
              <a:t> – to win or lose sum of money.</a:t>
            </a:r>
            <a:endParaRPr lang="en-AU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600" y="3637247"/>
            <a:ext cx="7015843" cy="32207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b="0" i="0" u="none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dirty="0"/>
              <a:t>Such as in conventional insurance, where the policy are invested for profit but not distributed to policy holders, only given when they claimed, what if the claims are never met.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4A1FA52-6DD2-4B13-A890-4AE5470724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5443" y="3091657"/>
            <a:ext cx="3907684" cy="2035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238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Criticisms of Islamic Financial Instruments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AU" b="1" dirty="0"/>
              <a:t>Islamic products are very similar to conventional products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/>
              <a:t>Abdullah Saeed “these interest-based transactions are just being renamed “</a:t>
            </a:r>
            <a:endParaRPr lang="en-AU" sz="3200" dirty="0"/>
          </a:p>
          <a:p>
            <a:pPr marL="514350" indent="-514350">
              <a:buFont typeface="+mj-lt"/>
              <a:buAutoNum type="arabicPeriod"/>
            </a:pPr>
            <a:r>
              <a:rPr lang="en-AU" dirty="0" err="1"/>
              <a:t>Dusuki</a:t>
            </a:r>
            <a:r>
              <a:rPr lang="en-AU" dirty="0"/>
              <a:t>, </a:t>
            </a:r>
            <a:r>
              <a:rPr lang="en-AU" dirty="0" err="1"/>
              <a:t>Abozaid</a:t>
            </a:r>
            <a:r>
              <a:rPr lang="en-AU" dirty="0"/>
              <a:t>, </a:t>
            </a:r>
            <a:r>
              <a:rPr lang="en-AU" dirty="0" err="1"/>
              <a:t>Choudury</a:t>
            </a:r>
            <a:r>
              <a:rPr lang="en-AU" dirty="0"/>
              <a:t> and Khan, “Islamic finance have gone too far from the main purpose of sharia”</a:t>
            </a:r>
          </a:p>
        </p:txBody>
      </p:sp>
    </p:spTree>
    <p:extLst>
      <p:ext uri="{BB962C8B-B14F-4D97-AF65-F5344CB8AC3E}">
        <p14:creationId xmlns:p14="http://schemas.microsoft.com/office/powerpoint/2010/main" val="1633558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BE52C87-C866-4647-AC58-6E3F75ADB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Modern Stratagem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F8F81D-AD44-4210-B25D-C83F737012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dirty="0"/>
              <a:t>Modern versions of tradition stratagem – bridge gap between classical and contemporary financial practices</a:t>
            </a:r>
          </a:p>
          <a:p>
            <a:r>
              <a:rPr lang="en-AU" dirty="0"/>
              <a:t>(</a:t>
            </a:r>
            <a:r>
              <a:rPr lang="en-AU" dirty="0" err="1"/>
              <a:t>E.g</a:t>
            </a:r>
            <a:r>
              <a:rPr lang="en-AU" dirty="0"/>
              <a:t> Using interest as their benchmark to calculate profit)</a:t>
            </a:r>
          </a:p>
          <a:p>
            <a:endParaRPr lang="en-AU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dirty="0"/>
              <a:t>Scholars found it by marrying two or more traditional contracts in one business activity (</a:t>
            </a:r>
            <a:r>
              <a:rPr lang="en-AU" i="1" dirty="0" err="1"/>
              <a:t>uqud</a:t>
            </a:r>
            <a:r>
              <a:rPr lang="en-AU" i="1" dirty="0"/>
              <a:t> al-</a:t>
            </a:r>
            <a:r>
              <a:rPr lang="en-AU" i="1" dirty="0" err="1"/>
              <a:t>murakkabah</a:t>
            </a:r>
            <a:r>
              <a:rPr lang="en-AU" i="1" dirty="0"/>
              <a:t>) </a:t>
            </a:r>
            <a:r>
              <a:rPr lang="en-AU" dirty="0"/>
              <a:t>(</a:t>
            </a:r>
            <a:r>
              <a:rPr lang="en-AU" dirty="0" err="1"/>
              <a:t>Mihajat</a:t>
            </a:r>
            <a:r>
              <a:rPr lang="en-AU" dirty="0"/>
              <a:t> 2014, </a:t>
            </a:r>
            <a:r>
              <a:rPr lang="en-AU" dirty="0" err="1"/>
              <a:t>Yunus</a:t>
            </a:r>
            <a:r>
              <a:rPr lang="en-AU" dirty="0"/>
              <a:t> et al 2016)</a:t>
            </a:r>
          </a:p>
        </p:txBody>
      </p:sp>
    </p:spTree>
    <p:extLst>
      <p:ext uri="{BB962C8B-B14F-4D97-AF65-F5344CB8AC3E}">
        <p14:creationId xmlns:p14="http://schemas.microsoft.com/office/powerpoint/2010/main" val="1122192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1D8771D-6EEB-4BB3-B744-5B23664A7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Customers in Indonesia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8540C6-969C-47BF-A02A-2D825F3943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err="1"/>
              <a:t>Kasri</a:t>
            </a:r>
            <a:r>
              <a:rPr lang="en-AU" dirty="0"/>
              <a:t> and </a:t>
            </a:r>
            <a:r>
              <a:rPr lang="en-AU" dirty="0" err="1"/>
              <a:t>Kassim</a:t>
            </a:r>
            <a:r>
              <a:rPr lang="en-AU" dirty="0"/>
              <a:t> stated:</a:t>
            </a:r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r>
              <a:rPr lang="en-AU" b="1" dirty="0"/>
              <a:t>How sharia is Islamic bank in Indonesia? How the IB maintains its reputation?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A4B520F-4423-4CCB-A456-ABB5A29482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0700" y="2205693"/>
            <a:ext cx="8610600" cy="103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84314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2&quot; unique_id=&quot;10059&quot;&gt;&lt;object type=&quot;3&quot; unique_id=&quot;10441&quot;&gt;&lt;property id=&quot;20148&quot; value=&quot;5&quot;/&gt;&lt;property id=&quot;20300&quot; value=&quot;Slide 1 - &amp;quot;Reflections on ḥalāl trade as ethical trade&amp;quot;&quot;/&gt;&lt;property id=&quot;20307&quot; value=&quot;333&quot;/&gt;&lt;/object&gt;&lt;object type=&quot;3&quot; unique_id=&quot;10445&quot;&gt;&lt;property id=&quot;20148&quot; value=&quot;5&quot;/&gt;&lt;property id=&quot;20300&quot; value=&quot;Slide 2 - &amp;quot;Two broad fields&amp;quot;&quot;/&gt;&lt;property id=&quot;20307&quot; value=&quot;340&quot;/&gt;&lt;/object&gt;&lt;object type=&quot;3&quot; unique_id=&quot;24860&quot;&gt;&lt;property id=&quot;20148&quot; value=&quot;5&quot;/&gt;&lt;property id=&quot;20300&quot; value=&quot;Slide 6 - &amp;quot;Function of the term ‘ḥalāl’&amp;quot;&quot;/&gt;&lt;property id=&quot;20307&quot; value=&quot;342&quot;/&gt;&lt;/object&gt;&lt;object type=&quot;3&quot; unique_id=&quot;24921&quot;&gt;&lt;property id=&quot;20148&quot; value=&quot;5&quot;/&gt;&lt;property id=&quot;20300&quot; value=&quot;Slide 7 - &amp;quot;Challenges for ḥalāl exporters&amp;quot;&quot;/&gt;&lt;property id=&quot;20307&quot; value=&quot;343&quot;/&gt;&lt;/object&gt;&lt;object type=&quot;3&quot; unique_id=&quot;24950&quot;&gt;&lt;property id=&quot;20148&quot; value=&quot;5&quot;/&gt;&lt;property id=&quot;20300&quot; value=&quot;Slide 13 - &amp;quot;Reducing the liability&amp;quot;&quot;/&gt;&lt;property id=&quot;20307&quot; value=&quot;344&quot;/&gt;&lt;/object&gt;&lt;object type=&quot;3&quot; unique_id=&quot;24951&quot;&gt;&lt;property id=&quot;20148&quot; value=&quot;5&quot;/&gt;&lt;property id=&quot;20300&quot; value=&quot;Slide 14&quot;/&gt;&lt;property id=&quot;20307&quot; value=&quot;345&quot;/&gt;&lt;/object&gt;&lt;object type=&quot;3&quot; unique_id=&quot;25051&quot;&gt;&lt;property id=&quot;20148&quot; value=&quot;5&quot;/&gt;&lt;property id=&quot;20300&quot; value=&quot;Slide 20 - &amp;quot;Labour issues&amp;quot;&quot;/&gt;&lt;property id=&quot;20307&quot; value=&quot;346&quot;/&gt;&lt;/object&gt;&lt;object type=&quot;3&quot; unique_id=&quot;25397&quot;&gt;&lt;property id=&quot;20148&quot; value=&quot;5&quot;/&gt;&lt;property id=&quot;20300&quot; value=&quot;Slide 21 - &amp;quot;Animal welfare and environmental issues&amp;quot;&quot;/&gt;&lt;property id=&quot;20307&quot; value=&quot;348&quot;/&gt;&lt;/object&gt;&lt;object type=&quot;3&quot; unique_id=&quot;25398&quot;&gt;&lt;property id=&quot;20148&quot; value=&quot;5&quot;/&gt;&lt;property id=&quot;20300&quot; value=&quot;Slide 22 - &amp;quot;Implications&amp;quot;&quot;/&gt;&lt;property id=&quot;20307&quot; value=&quot;349&quot;/&gt;&lt;/object&gt;&lt;object type=&quot;3&quot; unique_id=&quot;25516&quot;&gt;&lt;property id=&quot;20148&quot; value=&quot;5&quot;/&gt;&lt;property id=&quot;20300&quot; value=&quot;Slide 15 - &amp;quot;Some Islamic ethical concepts&amp;quot;&quot;/&gt;&lt;property id=&quot;20307&quot; value=&quot;350&quot;/&gt;&lt;/object&gt;&lt;object type=&quot;3&quot; unique_id=&quot;25742&quot;&gt;&lt;property id=&quot;20148&quot; value=&quot;5&quot;/&gt;&lt;property id=&quot;20300&quot; value=&quot;Slide 18 - &amp;quot;Some Islamic ethical concepts&amp;quot;&quot;/&gt;&lt;property id=&quot;20307&quot; value=&quot;351&quot;/&gt;&lt;/object&gt;&lt;object type=&quot;3&quot; unique_id=&quot;27974&quot;&gt;&lt;property id=&quot;20148&quot; value=&quot;5&quot;/&gt;&lt;property id=&quot;20300&quot; value=&quot;Slide 19 - &amp;quot;United Nations&amp;quot;&quot;/&gt;&lt;property id=&quot;20307&quot; value=&quot;353&quot;/&gt;&lt;/object&gt;&lt;object type=&quot;3&quot; unique_id=&quot;28111&quot;&gt;&lt;property id=&quot;20148&quot; value=&quot;5&quot;/&gt;&lt;property id=&quot;20300&quot; value=&quot;Slide 16 - &amp;quot;Some Islamic ethical concepts&amp;quot;&quot;/&gt;&lt;property id=&quot;20307&quot; value=&quot;354&quot;/&gt;&lt;/object&gt;&lt;object type=&quot;3&quot; unique_id=&quot;28112&quot;&gt;&lt;property id=&quot;20148&quot; value=&quot;5&quot;/&gt;&lt;property id=&quot;20300&quot; value=&quot;Slide 17 - &amp;quot;Some Islamic ethical concepts&amp;quot;&quot;/&gt;&lt;property id=&quot;20307&quot; value=&quot;355&quot;/&gt;&lt;/object&gt;&lt;object type=&quot;3&quot; unique_id=&quot;28303&quot;&gt;&lt;property id=&quot;20148&quot; value=&quot;5&quot;/&gt;&lt;property id=&quot;20300&quot; value=&quot;Slide 8&quot;/&gt;&lt;property id=&quot;20307&quot; value=&quot;356&quot;/&gt;&lt;/object&gt;&lt;object type=&quot;3&quot; unique_id=&quot;28304&quot;&gt;&lt;property id=&quot;20148&quot; value=&quot;5&quot;/&gt;&lt;property id=&quot;20300&quot; value=&quot;Slide 9&quot;/&gt;&lt;property id=&quot;20307&quot; value=&quot;357&quot;/&gt;&lt;/object&gt;&lt;object type=&quot;3&quot; unique_id=&quot;28305&quot;&gt;&lt;property id=&quot;20148&quot; value=&quot;5&quot;/&gt;&lt;property id=&quot;20300&quot; value=&quot;Slide 10&quot;/&gt;&lt;property id=&quot;20307&quot; value=&quot;359&quot;/&gt;&lt;/object&gt;&lt;object type=&quot;3&quot; unique_id=&quot;28306&quot;&gt;&lt;property id=&quot;20148&quot; value=&quot;5&quot;/&gt;&lt;property id=&quot;20300&quot; value=&quot;Slide 12&quot;/&gt;&lt;property id=&quot;20307&quot; value=&quot;358&quot;/&gt;&lt;/object&gt;&lt;object type=&quot;3&quot; unique_id=&quot;28485&quot;&gt;&lt;property id=&quot;20148&quot; value=&quot;5&quot;/&gt;&lt;property id=&quot;20300&quot; value=&quot;Slide 5&quot;/&gt;&lt;property id=&quot;20307&quot; value=&quot;363&quot;/&gt;&lt;/object&gt;&lt;object type=&quot;3&quot; unique_id=&quot;28486&quot;&gt;&lt;property id=&quot;20148&quot; value=&quot;5&quot;/&gt;&lt;property id=&quot;20300&quot; value=&quot;Slide 23 - &amp;quot;References&amp;quot;&quot;/&gt;&lt;property id=&quot;20307&quot; value=&quot;360&quot;/&gt;&lt;/object&gt;&lt;object type=&quot;3&quot; unique_id=&quot;28994&quot;&gt;&lt;property id=&quot;20148&quot; value=&quot;5&quot;/&gt;&lt;property id=&quot;20300&quot; value=&quot;Slide 4 - &amp;quot;Exports to OIC in 2018&amp;quot;&quot;/&gt;&lt;property id=&quot;20307&quot; value=&quot;364&quot;/&gt;&lt;/object&gt;&lt;object type=&quot;3&quot; unique_id=&quot;29270&quot;&gt;&lt;property id=&quot;20148&quot; value=&quot;5&quot;/&gt;&lt;property id=&quot;20300&quot; value=&quot;Slide 11&quot;/&gt;&lt;property id=&quot;20307&quot; value=&quot;365&quot;/&gt;&lt;/object&gt;&lt;object type=&quot;3&quot; unique_id=&quot;29397&quot;&gt;&lt;property id=&quot;20148&quot; value=&quot;5&quot;/&gt;&lt;property id=&quot;20300&quot; value=&quot;Slide 3&quot;/&gt;&lt;property id=&quot;20307&quot; value=&quot;366&quot;/&gt;&lt;/object&gt;&lt;/object&gt;&lt;object type=&quot;8&quot; unique_id=&quot;10109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11515</TotalTime>
  <Words>1380</Words>
  <Application>Microsoft Office PowerPoint</Application>
  <PresentationFormat>Widescreen</PresentationFormat>
  <Paragraphs>114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Chronicle Text G1 Roman</vt:lpstr>
      <vt:lpstr>Times New Roman</vt:lpstr>
      <vt:lpstr>Office Theme</vt:lpstr>
      <vt:lpstr>2_Office Theme</vt:lpstr>
      <vt:lpstr>Legal Debates in Islamic Financial Instruments</vt:lpstr>
      <vt:lpstr>Introduction</vt:lpstr>
      <vt:lpstr>Free of Interest System</vt:lpstr>
      <vt:lpstr>Opinion on Riba</vt:lpstr>
      <vt:lpstr>Gharar</vt:lpstr>
      <vt:lpstr>Maysir (Speculation or gambling)</vt:lpstr>
      <vt:lpstr>Criticisms of Islamic Financial Instruments</vt:lpstr>
      <vt:lpstr>Modern Stratagem</vt:lpstr>
      <vt:lpstr>Customers in Indonesia</vt:lpstr>
      <vt:lpstr>PowerPoint Presentation</vt:lpstr>
      <vt:lpstr>Ta’widh and Gharamah</vt:lpstr>
      <vt:lpstr>Controversy on Rate of Profit Returns </vt:lpstr>
      <vt:lpstr>The Critics on PLS</vt:lpstr>
      <vt:lpstr>Mudharabah-based Financing; ‘the Jewel in the Crown’</vt:lpstr>
      <vt:lpstr>Criticism on Predetermined Return in Mudharabah</vt:lpstr>
      <vt:lpstr>Criticism on Mark-up-based Murabahah</vt:lpstr>
      <vt:lpstr>Using Conventional Interest Rates</vt:lpstr>
      <vt:lpstr>Implications</vt:lpstr>
      <vt:lpstr>In Sum</vt:lpstr>
      <vt:lpstr>References</vt:lpstr>
    </vt:vector>
  </TitlesOfParts>
  <Company>University of Western Sydney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Mariyani-Squire</dc:creator>
  <cp:lastModifiedBy>Romi Setiawan</cp:lastModifiedBy>
  <cp:revision>221</cp:revision>
  <dcterms:created xsi:type="dcterms:W3CDTF">2017-04-23T23:06:00Z</dcterms:created>
  <dcterms:modified xsi:type="dcterms:W3CDTF">2022-08-16T14:48:35Z</dcterms:modified>
</cp:coreProperties>
</file>