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7" r:id="rId8"/>
    <p:sldId id="262" r:id="rId9"/>
    <p:sldId id="264" r:id="rId10"/>
    <p:sldId id="266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9EF8-3CDB-451D-99C3-30829754DC8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3AC-6DD9-49B3-9B69-985B7C16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am-macam Zakat dalam Islam yang Wajib Kamu Ta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1" y="2300590"/>
            <a:ext cx="3385229" cy="225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Chemical Science - The flagship journal of the Royal Society of Chemi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70" y="4154559"/>
            <a:ext cx="4164045" cy="234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16424" y="-208748"/>
            <a:ext cx="8061648" cy="2779332"/>
          </a:xfrm>
        </p:spPr>
        <p:txBody>
          <a:bodyPr>
            <a:normAutofit/>
          </a:bodyPr>
          <a:lstStyle/>
          <a:p>
            <a:r>
              <a:rPr lang="id-ID" sz="4000" dirty="0">
                <a:latin typeface="Berlin Sans FB" panose="020E0602020502020306" pitchFamily="34" charset="0"/>
              </a:rPr>
              <a:t>Efek Zakat Terhadap </a:t>
            </a: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id-ID" sz="4000" dirty="0" smtClean="0">
                <a:latin typeface="Berlin Sans FB" panose="020E0602020502020306" pitchFamily="34" charset="0"/>
              </a:rPr>
              <a:t>Rasa </a:t>
            </a:r>
            <a:r>
              <a:rPr lang="id-ID" sz="4000" dirty="0">
                <a:latin typeface="Berlin Sans FB" panose="020E0602020502020306" pitchFamily="34" charset="0"/>
              </a:rPr>
              <a:t>Kebahagiaan Muzakky dan Mustahik di </a:t>
            </a:r>
            <a:r>
              <a:rPr lang="en-US" sz="4000" dirty="0">
                <a:latin typeface="Berlin Sans FB" panose="020E0602020502020306" pitchFamily="34" charset="0"/>
              </a:rPr>
              <a:t>I</a:t>
            </a:r>
            <a:r>
              <a:rPr lang="id-ID" sz="4000" dirty="0">
                <a:latin typeface="Berlin Sans FB" panose="020E0602020502020306" pitchFamily="34" charset="0"/>
              </a:rPr>
              <a:t>ndonesia Menggunakan </a:t>
            </a:r>
            <a:r>
              <a:rPr lang="id-ID" sz="4000" i="1" dirty="0">
                <a:latin typeface="Berlin Sans FB" panose="020E0602020502020306" pitchFamily="34" charset="0"/>
              </a:rPr>
              <a:t>Dopamine Analysis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941974" y="2974763"/>
            <a:ext cx="5094516" cy="2644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erlin Sans FB" panose="020E0602020502020306" pitchFamily="34" charset="0"/>
              </a:rPr>
              <a:t>Tim </a:t>
            </a:r>
            <a:r>
              <a:rPr lang="en-US" sz="2800" dirty="0" err="1" smtClean="0">
                <a:latin typeface="Berlin Sans FB" panose="020E0602020502020306" pitchFamily="34" charset="0"/>
              </a:rPr>
              <a:t>Peneliti</a:t>
            </a:r>
            <a:r>
              <a:rPr lang="en-US" sz="2800" dirty="0" smtClean="0">
                <a:latin typeface="Berlin Sans FB" panose="020E0602020502020306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Berlin Sans FB" panose="020E0602020502020306" pitchFamily="34" charset="0"/>
              </a:rPr>
              <a:t>Dr. </a:t>
            </a:r>
            <a:r>
              <a:rPr lang="en-US" sz="2800" dirty="0" err="1" smtClean="0">
                <a:latin typeface="Berlin Sans FB" panose="020E0602020502020306" pitchFamily="34" charset="0"/>
              </a:rPr>
              <a:t>Asnaini</a:t>
            </a:r>
            <a:r>
              <a:rPr lang="en-US" sz="2800" dirty="0" smtClean="0">
                <a:latin typeface="Berlin Sans FB" panose="020E0602020502020306" pitchFamily="34" charset="0"/>
              </a:rPr>
              <a:t>, MA (</a:t>
            </a:r>
            <a:r>
              <a:rPr lang="en-US" sz="2800" dirty="0" err="1" smtClean="0">
                <a:latin typeface="Berlin Sans FB" panose="020E0602020502020306" pitchFamily="34" charset="0"/>
              </a:rPr>
              <a:t>Ketua</a:t>
            </a:r>
            <a:r>
              <a:rPr lang="en-US" sz="2800" dirty="0" smtClean="0">
                <a:latin typeface="Berlin Sans FB" panose="020E0602020502020306" pitchFamily="34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Berlin Sans FB" panose="020E0602020502020306" pitchFamily="34" charset="0"/>
              </a:rPr>
              <a:t>Rini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</a:rPr>
              <a:t>Fitria</a:t>
            </a:r>
            <a:r>
              <a:rPr lang="en-US" sz="2800" dirty="0" smtClean="0">
                <a:latin typeface="Berlin Sans FB" panose="020E0602020502020306" pitchFamily="34" charset="0"/>
              </a:rPr>
              <a:t>, </a:t>
            </a:r>
            <a:r>
              <a:rPr lang="en-US" sz="2800" dirty="0" err="1" smtClean="0">
                <a:latin typeface="Berlin Sans FB" panose="020E0602020502020306" pitchFamily="34" charset="0"/>
              </a:rPr>
              <a:t>S.Ag</a:t>
            </a:r>
            <a:r>
              <a:rPr lang="en-US" sz="2800" dirty="0" smtClean="0">
                <a:latin typeface="Berlin Sans FB" panose="020E0602020502020306" pitchFamily="34" charset="0"/>
              </a:rPr>
              <a:t>., </a:t>
            </a:r>
            <a:r>
              <a:rPr lang="en-US" sz="2800" dirty="0" err="1" smtClean="0">
                <a:latin typeface="Berlin Sans FB" panose="020E0602020502020306" pitchFamily="34" charset="0"/>
              </a:rPr>
              <a:t>M.Si</a:t>
            </a:r>
            <a:r>
              <a:rPr lang="en-US" sz="2800" dirty="0" smtClean="0">
                <a:latin typeface="Berlin Sans FB" panose="020E0602020502020306" pitchFamily="34" charset="0"/>
              </a:rPr>
              <a:t> (</a:t>
            </a:r>
            <a:r>
              <a:rPr lang="en-US" sz="2800" dirty="0" err="1" smtClean="0">
                <a:latin typeface="Berlin Sans FB" panose="020E0602020502020306" pitchFamily="34" charset="0"/>
              </a:rPr>
              <a:t>Anggota</a:t>
            </a:r>
            <a:r>
              <a:rPr lang="en-US" sz="2800" dirty="0">
                <a:latin typeface="Berlin Sans FB" panose="020E0602020502020306" pitchFamily="34" charset="0"/>
              </a:rPr>
              <a:t>) 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Berlin Sans FB" panose="020E0602020502020306" pitchFamily="34" charset="0"/>
              </a:rPr>
              <a:t>Dr. </a:t>
            </a:r>
            <a:r>
              <a:rPr lang="en-US" sz="2800" dirty="0" err="1" smtClean="0">
                <a:latin typeface="Berlin Sans FB" panose="020E0602020502020306" pitchFamily="34" charset="0"/>
              </a:rPr>
              <a:t>Zulkarnain</a:t>
            </a:r>
            <a:r>
              <a:rPr lang="en-US" sz="2800" dirty="0" smtClean="0">
                <a:latin typeface="Berlin Sans FB" panose="020E0602020502020306" pitchFamily="34" charset="0"/>
              </a:rPr>
              <a:t>, </a:t>
            </a:r>
            <a:r>
              <a:rPr lang="en-US" sz="2800" dirty="0" err="1" smtClean="0">
                <a:latin typeface="Berlin Sans FB" panose="020E0602020502020306" pitchFamily="34" charset="0"/>
              </a:rPr>
              <a:t>M.Si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>
                <a:latin typeface="Berlin Sans FB" panose="020E0602020502020306" pitchFamily="34" charset="0"/>
              </a:rPr>
              <a:t>(</a:t>
            </a:r>
            <a:r>
              <a:rPr lang="en-US" sz="2800" dirty="0" err="1">
                <a:latin typeface="Berlin Sans FB" panose="020E0602020502020306" pitchFamily="34" charset="0"/>
              </a:rPr>
              <a:t>Anggota</a:t>
            </a:r>
            <a:r>
              <a:rPr lang="en-US" sz="2800" dirty="0">
                <a:latin typeface="Berlin Sans FB" panose="020E0602020502020306" pitchFamily="34" charset="0"/>
              </a:rPr>
              <a:t>) 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Berlin Sans FB" panose="020E0602020502020306" pitchFamily="34" charset="0"/>
              </a:rPr>
              <a:t>Uswatun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</a:rPr>
              <a:t>Hasanah</a:t>
            </a:r>
            <a:r>
              <a:rPr lang="en-US" sz="2800" dirty="0" smtClean="0">
                <a:latin typeface="Berlin Sans FB" panose="020E0602020502020306" pitchFamily="34" charset="0"/>
              </a:rPr>
              <a:t>, M.E </a:t>
            </a:r>
            <a:r>
              <a:rPr lang="en-US" sz="2800" dirty="0">
                <a:latin typeface="Berlin Sans FB" panose="020E0602020502020306" pitchFamily="34" charset="0"/>
              </a:rPr>
              <a:t>(</a:t>
            </a:r>
            <a:r>
              <a:rPr lang="en-US" sz="2800" dirty="0" err="1">
                <a:latin typeface="Berlin Sans FB" panose="020E0602020502020306" pitchFamily="34" charset="0"/>
              </a:rPr>
              <a:t>Anggota</a:t>
            </a:r>
            <a:r>
              <a:rPr lang="en-US" sz="2800" dirty="0">
                <a:latin typeface="Berlin Sans FB" panose="020E0602020502020306" pitchFamily="34" charset="0"/>
              </a:rPr>
              <a:t>) 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Berlin Sans FB" panose="020E0602020502020306" pitchFamily="34" charset="0"/>
              </a:rPr>
              <a:t>M</a:t>
            </a:r>
            <a:r>
              <a:rPr lang="en-US" sz="2800" dirty="0">
                <a:latin typeface="Berlin Sans FB" panose="020E0602020502020306" pitchFamily="34" charset="0"/>
              </a:rPr>
              <a:t>. </a:t>
            </a:r>
            <a:r>
              <a:rPr lang="en-US" sz="2800" dirty="0" err="1">
                <a:latin typeface="Berlin Sans FB" panose="020E0602020502020306" pitchFamily="34" charset="0"/>
              </a:rPr>
              <a:t>Hafizh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Murtadlo</a:t>
            </a:r>
            <a:r>
              <a:rPr lang="en-US" sz="2800" dirty="0">
                <a:latin typeface="Berlin Sans FB" panose="020E0602020502020306" pitchFamily="34" charset="0"/>
              </a:rPr>
              <a:t> (</a:t>
            </a:r>
            <a:r>
              <a:rPr lang="en-US" sz="2800" dirty="0" err="1">
                <a:latin typeface="Berlin Sans FB" panose="020E0602020502020306" pitchFamily="34" charset="0"/>
              </a:rPr>
              <a:t>Mahasiswa</a:t>
            </a:r>
            <a:r>
              <a:rPr lang="en-US" sz="2800" dirty="0">
                <a:latin typeface="Berlin Sans FB" panose="020E0602020502020306" pitchFamily="34" charset="0"/>
              </a:rPr>
              <a:t>)</a:t>
            </a:r>
          </a:p>
        </p:txBody>
      </p:sp>
      <p:pic>
        <p:nvPicPr>
          <p:cNvPr id="13" name="Picture 12" descr="https://upload.wikimedia.org/wikipedia/commons/f/fe/LOGO_UIN_FATMAWATI_SUKARNO_BENGKUL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" y="4907902"/>
            <a:ext cx="1447366" cy="141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32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takan - Data Research and Data E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82" y="4896775"/>
            <a:ext cx="2493032" cy="166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-34464"/>
            <a:ext cx="9045697" cy="107371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Pengelolaan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Data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889" y="992964"/>
            <a:ext cx="112723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Teknik</a:t>
            </a:r>
            <a:r>
              <a:rPr lang="en-US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Validitas</a:t>
            </a:r>
            <a:r>
              <a:rPr lang="en-US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Reliabilitas</a:t>
            </a:r>
            <a:r>
              <a:rPr lang="en-US" sz="2000" b="1" dirty="0">
                <a:solidFill>
                  <a:srgbClr val="333333"/>
                </a:solidFill>
                <a:latin typeface="roboto"/>
              </a:rPr>
              <a:t> Data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Teknik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validitas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dilakukan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menilai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kelayakan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butir-butir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kuesioner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teknik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validitas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relibilitas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data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dilakukan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menggunakan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aplikasi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komputer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SPSS 16 for windows.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Validitas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dapat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diperoleh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nilai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korelasi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minimal 0,60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sedangkan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relibilitas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ditunjukkan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oleh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nilai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koefisien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alpha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cronbach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nilai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minimum 0,71.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2413" y="4055641"/>
            <a:ext cx="8411569" cy="2691999"/>
            <a:chOff x="0" y="0"/>
            <a:chExt cx="5608320" cy="2476500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133350" y="47625"/>
              <a:ext cx="1152525" cy="6096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63500" cmpd="thickThin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d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Pra Penelitian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2190750" y="19050"/>
              <a:ext cx="1152525" cy="6096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63500" cmpd="thickThin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d-ID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Pelaksanaan Penelitian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4200525" y="0"/>
              <a:ext cx="1352550" cy="6096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63500" cmpd="thickThin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d-ID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Pasca Pelaksanaan Penelitian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1562100" y="257175"/>
              <a:ext cx="400050" cy="238125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600450" y="247650"/>
              <a:ext cx="447675" cy="238125"/>
            </a:xfrm>
            <a:prstGeom prst="rightArrow">
              <a:avLst>
                <a:gd name="adj1" fmla="val 50000"/>
                <a:gd name="adj2" fmla="val 47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0" y="695325"/>
              <a:ext cx="1952625" cy="1781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Aktivitas: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penyusunan dan penggandaan instrumen penelitian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pembahasan desain operasional dan instrumen penelitian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coaching pengumpulan data penelitian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pembelian bahan habis pakai untuk penunjang pelaksanaan penelitian, dan kegiatan lain yang dilaksanakan sebelum penelitian dilaksanakan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340" indent="-180340">
                <a:spcAft>
                  <a:spcPts val="0"/>
                </a:spcAft>
              </a:pPr>
              <a:r>
                <a:rPr lang="en-ID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190750" y="676275"/>
              <a:ext cx="1162050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Aktivitas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6000"/>
                </a:lnSpc>
                <a:spcAft>
                  <a:spcPts val="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Pengumpulan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data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048125" y="666750"/>
              <a:ext cx="1560195" cy="1743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Aktivitas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Inputing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pengolahan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data,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Penyusunan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draf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laporan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Diskusi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pembahasan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draf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laporan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kegiatan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lain yang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dilaksanakan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pada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saat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penelitian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kegiatan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selesai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dilaksanakan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indent="-228600">
                <a:lnSpc>
                  <a:spcPct val="106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Penyusunan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scopus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340" indent="-180340">
                <a:spcAft>
                  <a:spcPts val="0"/>
                </a:spcAft>
              </a:pPr>
              <a:r>
                <a:rPr lang="en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id-ID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002543" y="2870684"/>
            <a:ext cx="9045697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Tahapan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Penelitian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erima Kasih” Kata Sederhana Penuh Makna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19" y="2224448"/>
            <a:ext cx="6031254" cy="33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f/fe/LOGO_UIN_FATMAWATI_SUKARNO_BENGKUL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" y="4907902"/>
            <a:ext cx="1447366" cy="141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72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8" y="230655"/>
            <a:ext cx="6091518" cy="1073710"/>
          </a:xfrm>
        </p:spPr>
        <p:txBody>
          <a:bodyPr/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Latar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Belakang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2" name="Picture 4" descr="BAZNAS no Twitter: &quot;Landasan menunaikan Zakat tertera dalam QS. At-Taubah  ayat 103, yang berbunyi: خُذْ مِنْ أَمْوَٰلِهِمْ صَدَقَةً تُطَهِّرُهُمْ  وَتُزَكِّيهِم بِهَا وَصَلِّ عَلَيْهِمْ ۖ إِنَّ صَلَوٰتَكَ سَكَنٌ لَّهُمْ ۗ  وَٱللَّهُ سَمِيعٌ عَلِيم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1393524"/>
            <a:ext cx="4363270" cy="436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Tausiyyah Ramadhan 2017 - Quran - At Taubah ayat 60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r="10362"/>
          <a:stretch/>
        </p:blipFill>
        <p:spPr bwMode="auto">
          <a:xfrm>
            <a:off x="5545794" y="337697"/>
            <a:ext cx="5893911" cy="416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4593511" y="5307494"/>
            <a:ext cx="2286000" cy="6992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Muzakky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68858" y="4568781"/>
            <a:ext cx="2286000" cy="6992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Mustahik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86918" y="5387752"/>
            <a:ext cx="4580964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Ketenangan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Jiwa</a:t>
            </a:r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289612" y="475954"/>
            <a:ext cx="3980329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Berlin Sans FB" panose="020E0602020502020306" pitchFamily="34" charset="0"/>
              </a:rPr>
              <a:t>Ketenangan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Jiwa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Pengertian Integritas: Ciri-Ciri, Manfaat dan Urgensinya - Gramedia Litera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5605" r="3401" b="15849"/>
          <a:stretch/>
        </p:blipFill>
        <p:spPr bwMode="auto">
          <a:xfrm>
            <a:off x="7611036" y="2363896"/>
            <a:ext cx="3146613" cy="1952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ow to Take Responsibility for Your Life - Make Me 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90" y="252965"/>
            <a:ext cx="2843119" cy="189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A Key to Long-term Happiness — Ardmore Institute of Heal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9" t="22075" b="11796"/>
          <a:stretch/>
        </p:blipFill>
        <p:spPr bwMode="auto">
          <a:xfrm>
            <a:off x="6621742" y="4610778"/>
            <a:ext cx="2783541" cy="190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Positive Impact Events (@PIevents) / Twit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3" t="22724" r="446" b="18906"/>
          <a:stretch/>
        </p:blipFill>
        <p:spPr bwMode="auto">
          <a:xfrm>
            <a:off x="4289612" y="2652798"/>
            <a:ext cx="3133166" cy="17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pamine Neurotransmitter - Psychologist Wor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24" y="1559472"/>
            <a:ext cx="3153088" cy="197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70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8565" y="401757"/>
            <a:ext cx="6091518" cy="1073710"/>
          </a:xfrm>
        </p:spPr>
        <p:txBody>
          <a:bodyPr/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Rumusan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Masalah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083" y="1686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/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1.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Bagaimana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kebahagiaan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di Indonesia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setelah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berzakat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menerima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zakat?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9777" y="31594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2.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Bagaimana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hormon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dopamin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di Indonesia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setelah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berzakat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menerima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zakat?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1035" y="46273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3.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Faktor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apa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dominan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mempengaruhi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tingkat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kebahagiaan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Berlin Sans FB" panose="020E0602020502020306" pitchFamily="34" charset="0"/>
              </a:rPr>
              <a:t> di Indonesia?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3076" name="Picture 4" descr="Low dopamine may indicate early Alzheimer'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2" y="4545335"/>
            <a:ext cx="2844114" cy="188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Zakat al fitr Vector Art Stock Images | Deposit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8938" r="9873" b="18650"/>
          <a:stretch/>
        </p:blipFill>
        <p:spPr bwMode="auto">
          <a:xfrm>
            <a:off x="9338535" y="4042804"/>
            <a:ext cx="2614299" cy="246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Indonesia Map Images – Browse 26,689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62" y="938612"/>
            <a:ext cx="4364736" cy="1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565" y="401757"/>
            <a:ext cx="6091518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Manfaat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Penelitian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882" y="2228671"/>
            <a:ext cx="7690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Mengembangkan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teori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tentang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implementasi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zakat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dari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perspektif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sains</a:t>
            </a:r>
            <a:endParaRPr lang="en-US" dirty="0" smtClean="0">
              <a:solidFill>
                <a:srgbClr val="333333"/>
              </a:solidFill>
              <a:latin typeface="Berlin Sans FB" panose="020E0602020502020306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Berlin Sans FB" panose="020E0602020502020306" pitchFamily="34" charset="0"/>
              </a:rPr>
              <a:t>Menambah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khazanah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keilmuan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tentang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mengukur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efek</a:t>
            </a:r>
            <a:r>
              <a:rPr lang="en-US" dirty="0" smtClean="0">
                <a:latin typeface="Berlin Sans FB" panose="020E0602020502020306" pitchFamily="34" charset="0"/>
              </a:rPr>
              <a:t> zakat </a:t>
            </a:r>
            <a:r>
              <a:rPr lang="en-US" dirty="0" err="1" smtClean="0">
                <a:latin typeface="Berlin Sans FB" panose="020E0602020502020306" pitchFamily="34" charset="0"/>
              </a:rPr>
              <a:t>dalam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perspektif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sains</a:t>
            </a:r>
            <a:r>
              <a:rPr lang="en-US" dirty="0" smtClean="0">
                <a:latin typeface="Berlin Sans FB" panose="020E0602020502020306" pitchFamily="34" charset="0"/>
              </a:rPr>
              <a:t> (dopamine)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102" name="Picture 6" descr="107.228 Theory Gambar, Foto Stok &amp; Vek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1" b="28378"/>
          <a:stretch/>
        </p:blipFill>
        <p:spPr bwMode="auto">
          <a:xfrm>
            <a:off x="360527" y="1889343"/>
            <a:ext cx="1925473" cy="191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107.228 Theory Gambar, Foto Stok &amp; Vek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 b="30303"/>
          <a:stretch/>
        </p:blipFill>
        <p:spPr bwMode="auto">
          <a:xfrm>
            <a:off x="2525882" y="4322057"/>
            <a:ext cx="1755555" cy="185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4396723" y="4605138"/>
            <a:ext cx="7140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Menjadi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informasi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bagi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lembaga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pengelolaan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zakat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untuk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perbaikan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sistem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pengelolaan</a:t>
            </a:r>
            <a:r>
              <a:rPr lang="en-US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zakat di Indonesia</a:t>
            </a:r>
          </a:p>
        </p:txBody>
      </p:sp>
    </p:spTree>
    <p:extLst>
      <p:ext uri="{BB962C8B-B14F-4D97-AF65-F5344CB8AC3E}">
        <p14:creationId xmlns:p14="http://schemas.microsoft.com/office/powerpoint/2010/main" val="925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565" y="401757"/>
            <a:ext cx="6091518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Penelitian</a:t>
            </a:r>
            <a:r>
              <a:rPr lang="en-US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Relevan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6330" y="1968677"/>
            <a:ext cx="57508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sv-SE" sz="1600" dirty="0"/>
              <a:t>Gambaran Kebahagiaan Mustahik Di Lembaga Amil Zakat </a:t>
            </a:r>
            <a:r>
              <a:rPr lang="sv-SE" sz="1600" dirty="0" smtClean="0"/>
              <a:t>Pekanbaru, </a:t>
            </a:r>
            <a:r>
              <a:rPr lang="en-US" sz="1600" dirty="0" err="1" smtClean="0"/>
              <a:t>Ikhwanisif</a:t>
            </a:r>
            <a:r>
              <a:rPr lang="en-US" sz="1600" dirty="0"/>
              <a:t>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2021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err="1"/>
              <a:t>Peran</a:t>
            </a:r>
            <a:r>
              <a:rPr lang="en-US" sz="1600" dirty="0"/>
              <a:t> Status </a:t>
            </a:r>
            <a:r>
              <a:rPr lang="en-US" sz="1600" dirty="0" err="1"/>
              <a:t>Emosi</a:t>
            </a:r>
            <a:r>
              <a:rPr lang="en-US" sz="1600" dirty="0"/>
              <a:t> </a:t>
            </a:r>
            <a:r>
              <a:rPr lang="en-US" sz="1600" dirty="0" err="1"/>
              <a:t>Bahagia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ditinjau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Fisiologi</a:t>
            </a:r>
            <a:r>
              <a:rPr lang="en-US" sz="1600" dirty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, </a:t>
            </a:r>
            <a:r>
              <a:rPr lang="en-US" sz="1600" dirty="0" err="1" smtClean="0"/>
              <a:t>Ambarita</a:t>
            </a:r>
            <a:r>
              <a:rPr lang="en-US" sz="1600" dirty="0" smtClean="0"/>
              <a:t>, 2022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err="1"/>
              <a:t>Perubahan</a:t>
            </a:r>
            <a:r>
              <a:rPr lang="en-US" sz="1600" dirty="0"/>
              <a:t> Kadar </a:t>
            </a:r>
            <a:r>
              <a:rPr lang="en-US" sz="1600" dirty="0" err="1"/>
              <a:t>Dopamin</a:t>
            </a:r>
            <a:r>
              <a:rPr lang="en-US" sz="1600" dirty="0"/>
              <a:t>, </a:t>
            </a:r>
            <a:r>
              <a:rPr lang="en-US" sz="1600" dirty="0" err="1"/>
              <a:t>Homovanillic</a:t>
            </a:r>
            <a:r>
              <a:rPr lang="en-US" sz="1600" dirty="0"/>
              <a:t> Acid (HVA) </a:t>
            </a:r>
            <a:r>
              <a:rPr lang="en-US" sz="1600" dirty="0" err="1"/>
              <a:t>serta</a:t>
            </a:r>
            <a:r>
              <a:rPr lang="en-US" sz="1600" dirty="0"/>
              <a:t> Interleukin-1</a:t>
            </a:r>
            <a:r>
              <a:rPr lang="el-GR" sz="1600" dirty="0"/>
              <a:t>β (</a:t>
            </a:r>
            <a:r>
              <a:rPr lang="en-US" sz="1600" dirty="0"/>
              <a:t>IL-1</a:t>
            </a:r>
            <a:r>
              <a:rPr lang="el-GR" sz="1600" dirty="0"/>
              <a:t>β) </a:t>
            </a:r>
            <a:r>
              <a:rPr lang="en-US" sz="1600" dirty="0" err="1"/>
              <a:t>dan</a:t>
            </a:r>
            <a:r>
              <a:rPr lang="en-US" sz="1600" dirty="0"/>
              <a:t> Tumor Necrosis Factor-</a:t>
            </a:r>
            <a:r>
              <a:rPr lang="el-GR" sz="1600" dirty="0"/>
              <a:t>α (</a:t>
            </a:r>
            <a:r>
              <a:rPr lang="en-US" sz="1600" dirty="0"/>
              <a:t>TNF-</a:t>
            </a:r>
            <a:r>
              <a:rPr lang="el-GR" sz="1600" dirty="0"/>
              <a:t>α) </a:t>
            </a:r>
            <a:r>
              <a:rPr lang="en-US" sz="1600" dirty="0" err="1"/>
              <a:t>pada</a:t>
            </a:r>
            <a:r>
              <a:rPr lang="en-US" sz="1600" dirty="0"/>
              <a:t> Cerebral </a:t>
            </a:r>
            <a:r>
              <a:rPr lang="en-US" sz="1600" dirty="0" smtClean="0"/>
              <a:t>Palsy, </a:t>
            </a:r>
            <a:r>
              <a:rPr lang="en-US" sz="1600" dirty="0" err="1" smtClean="0"/>
              <a:t>Satimin</a:t>
            </a:r>
            <a:r>
              <a:rPr lang="en-US" sz="1600" dirty="0" smtClean="0"/>
              <a:t>, 2055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err="1"/>
              <a:t>Deteksi</a:t>
            </a:r>
            <a:r>
              <a:rPr lang="en-US" sz="1600" dirty="0"/>
              <a:t> </a:t>
            </a:r>
            <a:r>
              <a:rPr lang="en-US" sz="1600" dirty="0" err="1"/>
              <a:t>Dopamin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Voltametri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Elektroda</a:t>
            </a:r>
            <a:r>
              <a:rPr lang="en-US" sz="1600" dirty="0"/>
              <a:t> Pasta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Termodifikasi</a:t>
            </a:r>
            <a:r>
              <a:rPr lang="en-US" sz="1600" dirty="0"/>
              <a:t> </a:t>
            </a:r>
            <a:r>
              <a:rPr lang="en-US" sz="1600" dirty="0" err="1"/>
              <a:t>Eter</a:t>
            </a:r>
            <a:r>
              <a:rPr lang="en-US" sz="1600" dirty="0"/>
              <a:t> </a:t>
            </a:r>
            <a:r>
              <a:rPr lang="en-US" sz="1600" dirty="0" err="1"/>
              <a:t>Mahkota</a:t>
            </a:r>
            <a:r>
              <a:rPr lang="en-US" sz="1600" dirty="0"/>
              <a:t> (Dibenzo-18-Crown-6</a:t>
            </a:r>
            <a:r>
              <a:rPr lang="en-US" sz="1600" dirty="0" smtClean="0"/>
              <a:t>), </a:t>
            </a:r>
            <a:r>
              <a:rPr lang="en-US" sz="1600" dirty="0" err="1" smtClean="0"/>
              <a:t>Indrawati</a:t>
            </a:r>
            <a:r>
              <a:rPr lang="en-US" sz="1600" dirty="0" smtClean="0"/>
              <a:t>, 2015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err="1"/>
              <a:t>Kebersyukuran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Kebahagiaan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Psikologi</a:t>
            </a:r>
            <a:r>
              <a:rPr lang="en-US" sz="1600" dirty="0"/>
              <a:t> Muslim </a:t>
            </a:r>
            <a:r>
              <a:rPr lang="en-US" sz="1600" dirty="0" err="1"/>
              <a:t>Pasca</a:t>
            </a:r>
            <a:r>
              <a:rPr lang="en-US" sz="1600" dirty="0"/>
              <a:t> </a:t>
            </a:r>
            <a:r>
              <a:rPr lang="en-US" sz="1600" dirty="0" err="1" smtClean="0"/>
              <a:t>Pandemi</a:t>
            </a:r>
            <a:r>
              <a:rPr lang="en-US" sz="1600" dirty="0" smtClean="0"/>
              <a:t>, Anabella, 2022</a:t>
            </a:r>
            <a:endParaRPr lang="sv-SE" sz="1600" dirty="0" smtClean="0"/>
          </a:p>
          <a:p>
            <a:pPr marL="342900" indent="-342900">
              <a:buFontTx/>
              <a:buAutoNum type="arabicParenBoth"/>
            </a:pPr>
            <a:r>
              <a:rPr lang="en-US" sz="1600" dirty="0" err="1" smtClean="0"/>
              <a:t>Pengukuran</a:t>
            </a:r>
            <a:r>
              <a:rPr lang="en-US" sz="1600" dirty="0" smtClean="0"/>
              <a:t> </a:t>
            </a:r>
            <a:r>
              <a:rPr lang="en-US" sz="1600" dirty="0" err="1" smtClean="0"/>
              <a:t>kebahagiaan</a:t>
            </a:r>
            <a:r>
              <a:rPr lang="en-US" sz="1600" dirty="0" smtClean="0"/>
              <a:t> </a:t>
            </a:r>
            <a:r>
              <a:rPr lang="en-US" sz="1600" dirty="0" err="1" smtClean="0"/>
              <a:t>remaja</a:t>
            </a:r>
            <a:r>
              <a:rPr lang="en-US" sz="1600" dirty="0" smtClean="0"/>
              <a:t>: </a:t>
            </a:r>
            <a:r>
              <a:rPr lang="en-US" sz="1600" dirty="0" err="1" smtClean="0"/>
              <a:t>konstruksi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skala</a:t>
            </a:r>
            <a:r>
              <a:rPr lang="en-US" sz="1600" dirty="0" smtClean="0"/>
              <a:t> subjective well-being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remaja</a:t>
            </a:r>
            <a:r>
              <a:rPr lang="en-US" sz="1600" dirty="0" smtClean="0"/>
              <a:t> di </a:t>
            </a:r>
            <a:r>
              <a:rPr lang="en-US" sz="1600" dirty="0" err="1" smtClean="0"/>
              <a:t>indonesia</a:t>
            </a:r>
            <a:r>
              <a:rPr lang="en-US" sz="1600" dirty="0" smtClean="0"/>
              <a:t>, </a:t>
            </a:r>
            <a:r>
              <a:rPr lang="en-US" sz="1600" dirty="0" err="1" smtClean="0"/>
              <a:t>Himawati</a:t>
            </a:r>
            <a:r>
              <a:rPr lang="en-US" sz="1600" dirty="0" smtClean="0"/>
              <a:t>, 2020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err="1"/>
              <a:t>Mengukur</a:t>
            </a:r>
            <a:r>
              <a:rPr lang="en-US" sz="1600" dirty="0"/>
              <a:t> </a:t>
            </a:r>
            <a:r>
              <a:rPr lang="en-US" sz="1600" dirty="0" err="1"/>
              <a:t>Indeks</a:t>
            </a:r>
            <a:r>
              <a:rPr lang="en-US" sz="1600" dirty="0"/>
              <a:t> </a:t>
            </a:r>
            <a:r>
              <a:rPr lang="en-US" sz="1600" dirty="0" err="1"/>
              <a:t>Kebahagiaan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IPB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 smtClean="0"/>
              <a:t>Faktor</a:t>
            </a:r>
            <a:r>
              <a:rPr lang="en-US" sz="1600" dirty="0" smtClean="0"/>
              <a:t>, </a:t>
            </a:r>
            <a:r>
              <a:rPr lang="en-US" sz="1600" dirty="0" err="1" smtClean="0"/>
              <a:t>Pematasari</a:t>
            </a:r>
            <a:r>
              <a:rPr lang="en-US" sz="1600" dirty="0" smtClean="0"/>
              <a:t>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2018</a:t>
            </a:r>
          </a:p>
          <a:p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8565" y="1243488"/>
            <a:ext cx="4410635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Zakat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154" y="2237618"/>
            <a:ext cx="54998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zakat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sebagai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tradisi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perintah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agama  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seperti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Hasan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n.d</a:t>
            </a:r>
            <a:r>
              <a:rPr lang="en-US" sz="1600" dirty="0" err="1" smtClean="0">
                <a:solidFill>
                  <a:srgbClr val="333333"/>
                </a:solidFill>
                <a:latin typeface="roboto"/>
              </a:rPr>
              <a:t>.</a:t>
            </a: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 2017). </a:t>
            </a:r>
          </a:p>
          <a:p>
            <a:pPr marL="342900" indent="-342900">
              <a:buAutoNum type="arabicParenBoth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zakat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sebagai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instrumen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keuangan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dapat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digunakan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untuk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mengembangkan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ekonomi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para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seperti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Asnaini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2010;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Bastiar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Bahri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2019;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Nurhayati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Rustiningrum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2021;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Saeful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Ramdhayanti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2020;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Shobah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Rifai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2020). </a:t>
            </a:r>
            <a:endParaRPr lang="en-US" sz="1600" dirty="0" smtClean="0">
              <a:solidFill>
                <a:srgbClr val="333333"/>
              </a:solidFill>
              <a:latin typeface="roboto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zakat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realisasinya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Afiyana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et al., 2019;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Mubarok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Fanani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2014;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Solihah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Mulyadi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2018). </a:t>
            </a:r>
            <a:endParaRPr lang="en-US" sz="1600" dirty="0" smtClean="0">
              <a:solidFill>
                <a:srgbClr val="333333"/>
              </a:solidFill>
              <a:latin typeface="roboto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zakat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kemiskinan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Iska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2020;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Pratama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Beik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2015; Reza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Dasangga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&amp;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Cahyono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2020;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Sundari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2018;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Susilawati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2018). </a:t>
            </a:r>
            <a:endParaRPr lang="en-US" sz="1600" dirty="0" smtClean="0">
              <a:solidFill>
                <a:srgbClr val="333333"/>
              </a:solidFill>
              <a:latin typeface="roboto"/>
            </a:endParaRPr>
          </a:p>
          <a:p>
            <a:pPr marL="342900" indent="-342900">
              <a:buAutoNum type="arabicParenBoth"/>
            </a:pPr>
            <a:r>
              <a:rPr lang="en-US" sz="1600" dirty="0" smtClean="0">
                <a:solidFill>
                  <a:srgbClr val="333333"/>
                </a:solidFill>
                <a:latin typeface="roboto"/>
              </a:rPr>
              <a:t>zakat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pemberdayaan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masyarakat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Hamdi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 et al., 2014;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Nurhasanah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2019;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Setiawan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2019;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Sumantri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2018; </a:t>
            </a:r>
            <a:r>
              <a:rPr lang="en-US" sz="1600" dirty="0" err="1">
                <a:solidFill>
                  <a:srgbClr val="333333"/>
                </a:solidFill>
                <a:latin typeface="roboto"/>
              </a:rPr>
              <a:t>Wafa</a:t>
            </a:r>
            <a:r>
              <a:rPr lang="en-US" sz="1600" dirty="0">
                <a:solidFill>
                  <a:srgbClr val="333333"/>
                </a:solidFill>
                <a:latin typeface="roboto"/>
              </a:rPr>
              <a:t>, 2011)</a:t>
            </a:r>
            <a:endParaRPr 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12859" y="1129925"/>
            <a:ext cx="4410635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Berlin Sans FB" panose="020E0602020502020306" pitchFamily="34" charset="0"/>
              </a:rPr>
              <a:t>Kebahagiaan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565" y="401757"/>
            <a:ext cx="6091518" cy="10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Keterbaruan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Penelitian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7929" y="2289577"/>
            <a:ext cx="5690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1.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Integrasi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kajian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islam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dan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ilmu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kimia</a:t>
            </a:r>
            <a:endParaRPr lang="en-US" sz="2400" dirty="0" smtClean="0">
              <a:solidFill>
                <a:srgbClr val="333333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rgbClr val="33333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New Icon Royalty Free SVG, Cliparts, Vectors, And Stock Illustration. Image  5314198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9" y="1805483"/>
            <a:ext cx="2370307" cy="23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4996" y="3151395"/>
            <a:ext cx="7690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2. </a:t>
            </a:r>
            <a:r>
              <a:rPr lang="en-US" sz="2400" dirty="0" err="1" smtClean="0">
                <a:solidFill>
                  <a:srgbClr val="333333"/>
                </a:solidFill>
                <a:latin typeface="Berlin Sans FB" panose="020E0602020502020306" pitchFamily="34" charset="0"/>
              </a:rPr>
              <a:t>Metode</a:t>
            </a:r>
            <a:r>
              <a:rPr lang="en-US" sz="2400" dirty="0" smtClean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penelitian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menggunakan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metode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analisa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yang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baru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Berlin Sans FB" panose="020E0602020502020306" pitchFamily="34" charset="0"/>
              </a:rPr>
              <a:t>yaitu</a:t>
            </a:r>
            <a:r>
              <a:rPr lang="en-US" sz="2400" dirty="0">
                <a:solidFill>
                  <a:srgbClr val="333333"/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>
                <a:solidFill>
                  <a:srgbClr val="333333"/>
                </a:solidFill>
                <a:latin typeface="Berlin Sans FB" panose="020E0602020502020306" pitchFamily="34" charset="0"/>
              </a:rPr>
              <a:t>dopamine analysis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olidFill>
                <a:srgbClr val="33333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Research and development - Free business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97" y="3580845"/>
            <a:ext cx="3300319" cy="33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103"/>
            <a:ext cx="9045697" cy="107371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Metode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dan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Teknik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Pengumpulan</a:t>
            </a:r>
            <a:r>
              <a:rPr lang="en-US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Data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402" y="132284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Pendekatan</a:t>
            </a:r>
            <a:r>
              <a:rPr lang="en-US" sz="20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menggunakan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metode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deskriptif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kuantitatif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metode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survei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8204" y="2908754"/>
            <a:ext cx="1025917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333333"/>
                </a:solidFill>
                <a:latin typeface="roboto"/>
              </a:rPr>
              <a:t>Populasi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: 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ada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Indonesia.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b="1" dirty="0" err="1" smtClean="0">
                <a:solidFill>
                  <a:srgbClr val="333333"/>
                </a:solidFill>
                <a:latin typeface="roboto"/>
              </a:rPr>
              <a:t>Sampel</a:t>
            </a:r>
            <a:r>
              <a:rPr lang="en-US" b="1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DKI Jakarta,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Jawa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Timur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, Bali, Nusa Tenggara Barat, Bengkulu,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Papua.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Sampel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dikelompokkan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menjadi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lima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kategori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yaitu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: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1).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kaya </a:t>
            </a:r>
            <a:r>
              <a:rPr lang="en-US" dirty="0" err="1">
                <a:latin typeface="roboto"/>
              </a:rPr>
              <a:t>dan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mayoritas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Islam (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DKI Jakarta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Jawa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Timur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2).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kaya </a:t>
            </a:r>
            <a:r>
              <a:rPr lang="en-US" dirty="0" err="1">
                <a:latin typeface="roboto"/>
              </a:rPr>
              <a:t>dan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minoritas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Islam (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Bali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3).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sedang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latin typeface="roboto"/>
              </a:rPr>
              <a:t>dan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mayoritas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Islam (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Nusa Tenggara Barat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4).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miskin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latin typeface="roboto"/>
              </a:rPr>
              <a:t>dan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mayoritas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Islam (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Bengkulu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5).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miskin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latin typeface="roboto"/>
              </a:rPr>
              <a:t>dan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minoritas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Islam (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Papua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).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Jumlah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sampel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digunakan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360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responden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.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Setiap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provinsi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dijadikan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sampel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terdiri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dari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60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responden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(30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responden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30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responden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).</a:t>
            </a:r>
            <a:endParaRPr lang="en-US" dirty="0"/>
          </a:p>
        </p:txBody>
      </p:sp>
      <p:pic>
        <p:nvPicPr>
          <p:cNvPr id="5122" name="Picture 2" descr="EU's new rules place restrictions on open publication of research data |  Science|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32" y="1536652"/>
            <a:ext cx="3454728" cy="14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takan - Data Research and Data E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78" y="4675717"/>
            <a:ext cx="2493032" cy="166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103"/>
            <a:ext cx="9045697" cy="107371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Variabel</a:t>
            </a:r>
            <a:r>
              <a:rPr lang="en-US" dirty="0" smtClean="0">
                <a:latin typeface="Berlin Sans FB" panose="020E0602020502020306" pitchFamily="34" charset="0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</a:rPr>
              <a:t>Dimensi</a:t>
            </a:r>
            <a:r>
              <a:rPr lang="en-US" dirty="0" smtClean="0">
                <a:latin typeface="Berlin Sans FB" panose="020E0602020502020306" pitchFamily="34" charset="0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</a:rPr>
              <a:t>dn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Indikator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Penelitian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676" y="1278220"/>
            <a:ext cx="108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333333"/>
                </a:solidFill>
                <a:latin typeface="roboto"/>
              </a:rPr>
              <a:t>Variabel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dalam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penelitian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ini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level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kebahagiaan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hormon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dopamine.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53803"/>
              </p:ext>
            </p:extLst>
          </p:nvPr>
        </p:nvGraphicFramePr>
        <p:xfrm>
          <a:off x="475593" y="3820439"/>
          <a:ext cx="8891753" cy="284567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16762"/>
                <a:gridCol w="1988945"/>
                <a:gridCol w="2873145"/>
                <a:gridCol w="2301724"/>
                <a:gridCol w="1111177"/>
              </a:tblGrid>
              <a:tr h="704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Dimensi (Aspek)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Indikator Penelitian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No Pertanyaan Kuesioner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Jumlah item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Habluminallah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1. Ketaatan beribadah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1,2,3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49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Habluminannas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1. Rasa Gembira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4,5,6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9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2. Rasa Persaudaraan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7,8,9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3. Rasa Cinta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10,11,12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4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4. Rasa Peduli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13,14,15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9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5.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id-ID" sz="1600" dirty="0" smtClean="0">
                          <a:effectLst/>
                        </a:rPr>
                        <a:t>Optimisme </a:t>
                      </a:r>
                      <a:r>
                        <a:rPr lang="id-ID" sz="1600" dirty="0">
                          <a:effectLst/>
                        </a:rPr>
                        <a:t>untuk hidup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16,17,18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8676" y="1678330"/>
            <a:ext cx="11871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roboto"/>
              </a:rPr>
              <a:t>Teknik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Pengumpulan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Data: 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penyebaran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kuesioner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tentang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rasa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bahagia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muzakky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mustahik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dengan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skala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angka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1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10. 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Skala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tersebut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rasa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kebahagiaan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dikelompokan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menjadi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tiga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yaitu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:</a:t>
            </a: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Kebahagiaan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rendah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angka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1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4),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Kebahagiaan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sedang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angka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5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7), </a:t>
            </a:r>
            <a:endParaRPr lang="en-US" dirty="0" smtClean="0">
              <a:solidFill>
                <a:srgbClr val="333333"/>
              </a:solidFill>
              <a:latin typeface="roboto"/>
            </a:endParaRPr>
          </a:p>
          <a:p>
            <a:r>
              <a:rPr lang="en-US" dirty="0" err="1" smtClean="0">
                <a:solidFill>
                  <a:srgbClr val="333333"/>
                </a:solidFill>
                <a:latin typeface="roboto"/>
              </a:rPr>
              <a:t>Kebahagiaan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tinggi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angka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8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sampai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719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roboto</vt:lpstr>
      <vt:lpstr>Office Theme</vt:lpstr>
      <vt:lpstr>Efek Zakat Terhadap  Rasa Kebahagiaan Muzakky dan Mustahik di Indonesia Menggunakan Dopamine Analysis</vt:lpstr>
      <vt:lpstr>Latar Belakang</vt:lpstr>
      <vt:lpstr>PowerPoint Presentation</vt:lpstr>
      <vt:lpstr>Rumusan Masalah</vt:lpstr>
      <vt:lpstr>PowerPoint Presentation</vt:lpstr>
      <vt:lpstr>PowerPoint Presentation</vt:lpstr>
      <vt:lpstr>PowerPoint Presentation</vt:lpstr>
      <vt:lpstr>Metode dan Teknik Pengumpulan Data</vt:lpstr>
      <vt:lpstr>Variabel, Dimensi, dn Indikator Penelitian</vt:lpstr>
      <vt:lpstr>Pengelolaan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dcterms:created xsi:type="dcterms:W3CDTF">2022-11-21T02:32:39Z</dcterms:created>
  <dcterms:modified xsi:type="dcterms:W3CDTF">2022-11-23T01:17:43Z</dcterms:modified>
</cp:coreProperties>
</file>