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4" r:id="rId6"/>
    <p:sldId id="259" r:id="rId7"/>
    <p:sldId id="260" r:id="rId8"/>
    <p:sldId id="262" r:id="rId9"/>
    <p:sldId id="263" r:id="rId10"/>
  </p:sldIdLst>
  <p:sldSz cx="9144000" cy="6858000" type="screen4x3"/>
  <p:notesSz cx="6858000" cy="9945688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F61FAE-88CA-412A-83DF-C0BDF58B926E}" v="2" dt="2023-02-06T04:26:28.9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04" autoAdjust="0"/>
    <p:restoredTop sz="86333" autoAdjust="0"/>
  </p:normalViewPr>
  <p:slideViewPr>
    <p:cSldViewPr>
      <p:cViewPr varScale="1">
        <p:scale>
          <a:sx n="59" d="100"/>
          <a:sy n="59" d="100"/>
        </p:scale>
        <p:origin x="188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125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niti Karni" userId="59b6e89f26edef25" providerId="LiveId" clId="{1EF61FAE-88CA-412A-83DF-C0BDF58B926E}"/>
    <pc:docChg chg="undo custSel addSld delSld modSld">
      <pc:chgData name="Asniti Karni" userId="59b6e89f26edef25" providerId="LiveId" clId="{1EF61FAE-88CA-412A-83DF-C0BDF58B926E}" dt="2023-02-06T04:41:18.139" v="761" actId="20577"/>
      <pc:docMkLst>
        <pc:docMk/>
      </pc:docMkLst>
      <pc:sldChg chg="addSp modSp mod">
        <pc:chgData name="Asniti Karni" userId="59b6e89f26edef25" providerId="LiveId" clId="{1EF61FAE-88CA-412A-83DF-C0BDF58B926E}" dt="2023-02-06T04:03:10.651" v="164" actId="255"/>
        <pc:sldMkLst>
          <pc:docMk/>
          <pc:sldMk cId="1325256109" sldId="256"/>
        </pc:sldMkLst>
        <pc:spChg chg="mod">
          <ac:chgData name="Asniti Karni" userId="59b6e89f26edef25" providerId="LiveId" clId="{1EF61FAE-88CA-412A-83DF-C0BDF58B926E}" dt="2023-02-06T04:01:25.147" v="143" actId="27636"/>
          <ac:spMkLst>
            <pc:docMk/>
            <pc:sldMk cId="1325256109" sldId="256"/>
            <ac:spMk id="2" creationId="{00000000-0000-0000-0000-000000000000}"/>
          </ac:spMkLst>
        </pc:spChg>
        <pc:spChg chg="mod">
          <ac:chgData name="Asniti Karni" userId="59b6e89f26edef25" providerId="LiveId" clId="{1EF61FAE-88CA-412A-83DF-C0BDF58B926E}" dt="2023-02-06T03:48:24.594" v="88" actId="20577"/>
          <ac:spMkLst>
            <pc:docMk/>
            <pc:sldMk cId="1325256109" sldId="256"/>
            <ac:spMk id="3" creationId="{00000000-0000-0000-0000-000000000000}"/>
          </ac:spMkLst>
        </pc:spChg>
        <pc:spChg chg="add mod">
          <ac:chgData name="Asniti Karni" userId="59b6e89f26edef25" providerId="LiveId" clId="{1EF61FAE-88CA-412A-83DF-C0BDF58B926E}" dt="2023-02-06T04:03:10.651" v="164" actId="255"/>
          <ac:spMkLst>
            <pc:docMk/>
            <pc:sldMk cId="1325256109" sldId="256"/>
            <ac:spMk id="4" creationId="{8B94B7D6-9639-B1F5-ECD6-24395486D91E}"/>
          </ac:spMkLst>
        </pc:spChg>
      </pc:sldChg>
      <pc:sldChg chg="modSp mod">
        <pc:chgData name="Asniti Karni" userId="59b6e89f26edef25" providerId="LiveId" clId="{1EF61FAE-88CA-412A-83DF-C0BDF58B926E}" dt="2023-02-06T04:05:34.376" v="182" actId="255"/>
        <pc:sldMkLst>
          <pc:docMk/>
          <pc:sldMk cId="2214712949" sldId="257"/>
        </pc:sldMkLst>
        <pc:spChg chg="mod">
          <ac:chgData name="Asniti Karni" userId="59b6e89f26edef25" providerId="LiveId" clId="{1EF61FAE-88CA-412A-83DF-C0BDF58B926E}" dt="2023-02-06T04:05:21.292" v="181" actId="14100"/>
          <ac:spMkLst>
            <pc:docMk/>
            <pc:sldMk cId="2214712949" sldId="257"/>
            <ac:spMk id="2" creationId="{00000000-0000-0000-0000-000000000000}"/>
          </ac:spMkLst>
        </pc:spChg>
        <pc:spChg chg="mod">
          <ac:chgData name="Asniti Karni" userId="59b6e89f26edef25" providerId="LiveId" clId="{1EF61FAE-88CA-412A-83DF-C0BDF58B926E}" dt="2023-02-06T04:05:34.376" v="182" actId="255"/>
          <ac:spMkLst>
            <pc:docMk/>
            <pc:sldMk cId="2214712949" sldId="257"/>
            <ac:spMk id="3" creationId="{00000000-0000-0000-0000-000000000000}"/>
          </ac:spMkLst>
        </pc:spChg>
      </pc:sldChg>
      <pc:sldChg chg="addSp delSp modSp mod">
        <pc:chgData name="Asniti Karni" userId="59b6e89f26edef25" providerId="LiveId" clId="{1EF61FAE-88CA-412A-83DF-C0BDF58B926E}" dt="2023-02-06T04:41:18.139" v="761" actId="20577"/>
        <pc:sldMkLst>
          <pc:docMk/>
          <pc:sldMk cId="1143894966" sldId="258"/>
        </pc:sldMkLst>
        <pc:spChg chg="mod">
          <ac:chgData name="Asniti Karni" userId="59b6e89f26edef25" providerId="LiveId" clId="{1EF61FAE-88CA-412A-83DF-C0BDF58B926E}" dt="2023-02-06T04:41:18.139" v="761" actId="20577"/>
          <ac:spMkLst>
            <pc:docMk/>
            <pc:sldMk cId="1143894966" sldId="258"/>
            <ac:spMk id="2" creationId="{00000000-0000-0000-0000-000000000000}"/>
          </ac:spMkLst>
        </pc:spChg>
        <pc:spChg chg="del mod">
          <ac:chgData name="Asniti Karni" userId="59b6e89f26edef25" providerId="LiveId" clId="{1EF61FAE-88CA-412A-83DF-C0BDF58B926E}" dt="2023-02-06T04:08:55.947" v="421" actId="478"/>
          <ac:spMkLst>
            <pc:docMk/>
            <pc:sldMk cId="1143894966" sldId="258"/>
            <ac:spMk id="3" creationId="{00000000-0000-0000-0000-000000000000}"/>
          </ac:spMkLst>
        </pc:spChg>
        <pc:spChg chg="add mod">
          <ac:chgData name="Asniti Karni" userId="59b6e89f26edef25" providerId="LiveId" clId="{1EF61FAE-88CA-412A-83DF-C0BDF58B926E}" dt="2023-02-06T04:36:52.439" v="654" actId="5793"/>
          <ac:spMkLst>
            <pc:docMk/>
            <pc:sldMk cId="1143894966" sldId="258"/>
            <ac:spMk id="5" creationId="{36E28AD0-18D1-1124-7867-96482F5F915E}"/>
          </ac:spMkLst>
        </pc:spChg>
      </pc:sldChg>
      <pc:sldChg chg="modSp mod">
        <pc:chgData name="Asniti Karni" userId="59b6e89f26edef25" providerId="LiveId" clId="{1EF61FAE-88CA-412A-83DF-C0BDF58B926E}" dt="2023-02-06T04:18:12.213" v="513" actId="20577"/>
        <pc:sldMkLst>
          <pc:docMk/>
          <pc:sldMk cId="829462504" sldId="259"/>
        </pc:sldMkLst>
        <pc:spChg chg="mod">
          <ac:chgData name="Asniti Karni" userId="59b6e89f26edef25" providerId="LiveId" clId="{1EF61FAE-88CA-412A-83DF-C0BDF58B926E}" dt="2023-02-06T04:18:12.213" v="513" actId="20577"/>
          <ac:spMkLst>
            <pc:docMk/>
            <pc:sldMk cId="829462504" sldId="259"/>
            <ac:spMk id="3" creationId="{00000000-0000-0000-0000-000000000000}"/>
          </ac:spMkLst>
        </pc:spChg>
      </pc:sldChg>
      <pc:sldChg chg="addSp delSp modSp mod">
        <pc:chgData name="Asniti Karni" userId="59b6e89f26edef25" providerId="LiveId" clId="{1EF61FAE-88CA-412A-83DF-C0BDF58B926E}" dt="2023-02-06T04:29:04.166" v="572" actId="1076"/>
        <pc:sldMkLst>
          <pc:docMk/>
          <pc:sldMk cId="2617043132" sldId="260"/>
        </pc:sldMkLst>
        <pc:spChg chg="add del mod">
          <ac:chgData name="Asniti Karni" userId="59b6e89f26edef25" providerId="LiveId" clId="{1EF61FAE-88CA-412A-83DF-C0BDF58B926E}" dt="2023-02-06T04:29:04.166" v="572" actId="1076"/>
          <ac:spMkLst>
            <pc:docMk/>
            <pc:sldMk cId="2617043132" sldId="260"/>
            <ac:spMk id="2" creationId="{E862BC53-30AD-D61F-EC63-B214854714C4}"/>
          </ac:spMkLst>
        </pc:spChg>
        <pc:spChg chg="mod">
          <ac:chgData name="Asniti Karni" userId="59b6e89f26edef25" providerId="LiveId" clId="{1EF61FAE-88CA-412A-83DF-C0BDF58B926E}" dt="2023-02-06T04:26:28.322" v="539" actId="20577"/>
          <ac:spMkLst>
            <pc:docMk/>
            <pc:sldMk cId="2617043132" sldId="260"/>
            <ac:spMk id="3" creationId="{00000000-0000-0000-0000-000000000000}"/>
          </ac:spMkLst>
        </pc:spChg>
        <pc:spChg chg="add del mod">
          <ac:chgData name="Asniti Karni" userId="59b6e89f26edef25" providerId="LiveId" clId="{1EF61FAE-88CA-412A-83DF-C0BDF58B926E}" dt="2023-02-06T04:28:46.762" v="562" actId="478"/>
          <ac:spMkLst>
            <pc:docMk/>
            <pc:sldMk cId="2617043132" sldId="260"/>
            <ac:spMk id="5" creationId="{018A79D4-AB23-F189-72BA-D4C2BA8CD1D1}"/>
          </ac:spMkLst>
        </pc:spChg>
      </pc:sldChg>
      <pc:sldChg chg="delSp modSp new mod">
        <pc:chgData name="Asniti Karni" userId="59b6e89f26edef25" providerId="LiveId" clId="{1EF61FAE-88CA-412A-83DF-C0BDF58B926E}" dt="2023-02-06T04:08:31.086" v="196" actId="123"/>
        <pc:sldMkLst>
          <pc:docMk/>
          <pc:sldMk cId="3069907699" sldId="261"/>
        </pc:sldMkLst>
        <pc:spChg chg="del">
          <ac:chgData name="Asniti Karni" userId="59b6e89f26edef25" providerId="LiveId" clId="{1EF61FAE-88CA-412A-83DF-C0BDF58B926E}" dt="2023-02-06T04:07:16.048" v="186" actId="478"/>
          <ac:spMkLst>
            <pc:docMk/>
            <pc:sldMk cId="3069907699" sldId="261"/>
            <ac:spMk id="2" creationId="{45311A3F-32AF-02D0-6B22-698B79B6FA77}"/>
          </ac:spMkLst>
        </pc:spChg>
        <pc:spChg chg="mod">
          <ac:chgData name="Asniti Karni" userId="59b6e89f26edef25" providerId="LiveId" clId="{1EF61FAE-88CA-412A-83DF-C0BDF58B926E}" dt="2023-02-06T04:08:31.086" v="196" actId="123"/>
          <ac:spMkLst>
            <pc:docMk/>
            <pc:sldMk cId="3069907699" sldId="261"/>
            <ac:spMk id="3" creationId="{14AEF5E5-01D2-01D0-E8F5-E8820031EBE0}"/>
          </ac:spMkLst>
        </pc:spChg>
      </pc:sldChg>
      <pc:sldChg chg="del">
        <pc:chgData name="Asniti Karni" userId="59b6e89f26edef25" providerId="LiveId" clId="{1EF61FAE-88CA-412A-83DF-C0BDF58B926E}" dt="2023-02-06T03:49:17.062" v="89" actId="47"/>
        <pc:sldMkLst>
          <pc:docMk/>
          <pc:sldMk cId="3689737493" sldId="261"/>
        </pc:sldMkLst>
      </pc:sldChg>
      <pc:sldChg chg="modSp new mod">
        <pc:chgData name="Asniti Karni" userId="59b6e89f26edef25" providerId="LiveId" clId="{1EF61FAE-88CA-412A-83DF-C0BDF58B926E}" dt="2023-02-06T04:31:31.396" v="594" actId="27636"/>
        <pc:sldMkLst>
          <pc:docMk/>
          <pc:sldMk cId="235878257" sldId="262"/>
        </pc:sldMkLst>
        <pc:spChg chg="mod">
          <ac:chgData name="Asniti Karni" userId="59b6e89f26edef25" providerId="LiveId" clId="{1EF61FAE-88CA-412A-83DF-C0BDF58B926E}" dt="2023-02-06T04:29:14.121" v="573" actId="6549"/>
          <ac:spMkLst>
            <pc:docMk/>
            <pc:sldMk cId="235878257" sldId="262"/>
            <ac:spMk id="2" creationId="{D57EA313-8CFE-F891-2AD8-EE39A32C3BA6}"/>
          </ac:spMkLst>
        </pc:spChg>
        <pc:spChg chg="mod">
          <ac:chgData name="Asniti Karni" userId="59b6e89f26edef25" providerId="LiveId" clId="{1EF61FAE-88CA-412A-83DF-C0BDF58B926E}" dt="2023-02-06T04:31:31.396" v="594" actId="27636"/>
          <ac:spMkLst>
            <pc:docMk/>
            <pc:sldMk cId="235878257" sldId="262"/>
            <ac:spMk id="3" creationId="{B1068B6D-7ED0-B740-295C-0DC47610FE70}"/>
          </ac:spMkLst>
        </pc:spChg>
      </pc:sldChg>
      <pc:sldChg chg="modSp new mod">
        <pc:chgData name="Asniti Karni" userId="59b6e89f26edef25" providerId="LiveId" clId="{1EF61FAE-88CA-412A-83DF-C0BDF58B926E}" dt="2023-02-06T04:32:18.846" v="609" actId="27636"/>
        <pc:sldMkLst>
          <pc:docMk/>
          <pc:sldMk cId="1584593111" sldId="263"/>
        </pc:sldMkLst>
        <pc:spChg chg="mod">
          <ac:chgData name="Asniti Karni" userId="59b6e89f26edef25" providerId="LiveId" clId="{1EF61FAE-88CA-412A-83DF-C0BDF58B926E}" dt="2023-02-06T04:32:15.706" v="607" actId="5793"/>
          <ac:spMkLst>
            <pc:docMk/>
            <pc:sldMk cId="1584593111" sldId="263"/>
            <ac:spMk id="2" creationId="{CE4D6DEF-796B-E8B3-5178-476BC07F90F8}"/>
          </ac:spMkLst>
        </pc:spChg>
        <pc:spChg chg="mod">
          <ac:chgData name="Asniti Karni" userId="59b6e89f26edef25" providerId="LiveId" clId="{1EF61FAE-88CA-412A-83DF-C0BDF58B926E}" dt="2023-02-06T04:32:18.846" v="609" actId="27636"/>
          <ac:spMkLst>
            <pc:docMk/>
            <pc:sldMk cId="1584593111" sldId="263"/>
            <ac:spMk id="3" creationId="{A3E2FA45-0AEE-0B51-69C3-8132E1F2F960}"/>
          </ac:spMkLst>
        </pc:spChg>
      </pc:sldChg>
      <pc:sldChg chg="addSp delSp modSp new mod">
        <pc:chgData name="Asniti Karni" userId="59b6e89f26edef25" providerId="LiveId" clId="{1EF61FAE-88CA-412A-83DF-C0BDF58B926E}" dt="2023-02-06T04:35:00.308" v="619" actId="478"/>
        <pc:sldMkLst>
          <pc:docMk/>
          <pc:sldMk cId="266380745" sldId="264"/>
        </pc:sldMkLst>
        <pc:spChg chg="del mod">
          <ac:chgData name="Asniti Karni" userId="59b6e89f26edef25" providerId="LiveId" clId="{1EF61FAE-88CA-412A-83DF-C0BDF58B926E}" dt="2023-02-06T04:35:00.308" v="619" actId="478"/>
          <ac:spMkLst>
            <pc:docMk/>
            <pc:sldMk cId="266380745" sldId="264"/>
            <ac:spMk id="2" creationId="{F7D4783A-B609-CA54-99EE-1C6AE212001A}"/>
          </ac:spMkLst>
        </pc:spChg>
        <pc:spChg chg="add del mod">
          <ac:chgData name="Asniti Karni" userId="59b6e89f26edef25" providerId="LiveId" clId="{1EF61FAE-88CA-412A-83DF-C0BDF58B926E}" dt="2023-02-06T04:34:57.965" v="617" actId="478"/>
          <ac:spMkLst>
            <pc:docMk/>
            <pc:sldMk cId="266380745" sldId="264"/>
            <ac:spMk id="3" creationId="{D01CB9DF-A4AA-E39A-35B7-F7D70227FFB1}"/>
          </ac:spMkLst>
        </pc:spChg>
        <pc:spChg chg="add del mod">
          <ac:chgData name="Asniti Karni" userId="59b6e89f26edef25" providerId="LiveId" clId="{1EF61FAE-88CA-412A-83DF-C0BDF58B926E}" dt="2023-02-06T04:34:57.965" v="617" actId="478"/>
          <ac:spMkLst>
            <pc:docMk/>
            <pc:sldMk cId="266380745" sldId="264"/>
            <ac:spMk id="5" creationId="{CF995EC7-4B30-E5A0-513E-8628180B4FA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15633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8658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5026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20578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450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535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9004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4489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42618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982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1362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CE864-70EC-4E58-91A2-C89F4093DF45}" type="datetimeFigureOut">
              <a:rPr lang="id-ID" smtClean="0"/>
              <a:t>17/01/2024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79050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764705"/>
            <a:ext cx="7772400" cy="360039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latin typeface="Algerian" pitchFamily="82" charset="0"/>
              </a:rPr>
              <a:t>KONSELING</a:t>
            </a:r>
            <a:r>
              <a:rPr lang="id-ID" sz="3600" b="1" dirty="0">
                <a:latin typeface="Algerian" pitchFamily="82" charset="0"/>
              </a:rPr>
              <a:t> KELUARGA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3212976"/>
            <a:ext cx="7272808" cy="2592288"/>
          </a:xfrm>
        </p:spPr>
        <p:txBody>
          <a:bodyPr>
            <a:normAutofit fontScale="70000" lnSpcReduction="20000"/>
          </a:bodyPr>
          <a:lstStyle/>
          <a:p>
            <a:endParaRPr lang="en-US" dirty="0">
              <a:solidFill>
                <a:schemeClr val="tx1"/>
              </a:solidFill>
              <a:latin typeface="Gungsuh" pitchFamily="18" charset="-127"/>
              <a:ea typeface="Gungsuh" pitchFamily="18" charset="-127"/>
            </a:endParaRPr>
          </a:p>
          <a:p>
            <a:r>
              <a:rPr lang="id-ID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PENGAJIAN RUTIN MAJLIS TAKLIM </a:t>
            </a:r>
          </a:p>
          <a:p>
            <a:r>
              <a:rPr lang="id-ID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THARIQUL JANNAH PAGAR DEWA</a:t>
            </a:r>
          </a:p>
          <a:p>
            <a:endParaRPr lang="id-ID" dirty="0">
              <a:solidFill>
                <a:schemeClr val="tx1"/>
              </a:solidFill>
              <a:latin typeface="Gungsuh" pitchFamily="18" charset="-127"/>
              <a:ea typeface="Gungsuh" pitchFamily="18" charset="-127"/>
            </a:endParaRPr>
          </a:p>
          <a:p>
            <a:r>
              <a:rPr lang="id-ID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JUMAT, </a:t>
            </a:r>
            <a:r>
              <a:rPr lang="en-US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16 </a:t>
            </a:r>
            <a:r>
              <a:rPr lang="en-US" dirty="0" err="1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Juni</a:t>
            </a:r>
            <a:r>
              <a:rPr lang="en-US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 </a:t>
            </a:r>
            <a:r>
              <a:rPr lang="id-ID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20</a:t>
            </a:r>
            <a:r>
              <a:rPr lang="en-US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23</a:t>
            </a:r>
            <a:endParaRPr lang="id-ID" dirty="0">
              <a:solidFill>
                <a:schemeClr val="tx1"/>
              </a:solidFill>
              <a:latin typeface="Gungsuh" pitchFamily="18" charset="-127"/>
              <a:ea typeface="Gungsuh" pitchFamily="18" charset="-127"/>
            </a:endParaRPr>
          </a:p>
          <a:p>
            <a:endParaRPr lang="id-ID" dirty="0">
              <a:solidFill>
                <a:schemeClr val="tx1"/>
              </a:solidFill>
              <a:latin typeface="Gungsuh" pitchFamily="18" charset="-127"/>
              <a:ea typeface="Gungsuh" pitchFamily="18" charset="-127"/>
            </a:endParaRPr>
          </a:p>
          <a:p>
            <a:r>
              <a:rPr lang="id-ID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OLEH:</a:t>
            </a:r>
            <a:r>
              <a:rPr lang="en-US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 DR. </a:t>
            </a:r>
            <a:r>
              <a:rPr lang="id-ID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ASNITI KARNI, M.Pd., Kons</a:t>
            </a:r>
          </a:p>
          <a:p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B94B7D6-9639-B1F5-ECD6-24395486D91E}"/>
              </a:ext>
            </a:extLst>
          </p:cNvPr>
          <p:cNvSpPr txBox="1">
            <a:spLocks/>
          </p:cNvSpPr>
          <p:nvPr/>
        </p:nvSpPr>
        <p:spPr>
          <a:xfrm>
            <a:off x="865820" y="1340768"/>
            <a:ext cx="7772400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28650" marR="628650" algn="ctr">
              <a:lnSpc>
                <a:spcPts val="1605"/>
              </a:lnSpc>
              <a:spcBef>
                <a:spcPts val="74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628650" algn="ctr">
              <a:lnSpc>
                <a:spcPts val="1605"/>
              </a:lnSpc>
              <a:spcBef>
                <a:spcPts val="740"/>
              </a:spcBef>
              <a:spcAft>
                <a:spcPts val="0"/>
              </a:spcAft>
            </a:pP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628650">
              <a:lnSpc>
                <a:spcPct val="170000"/>
              </a:lnSpc>
              <a:spcBef>
                <a:spcPts val="740"/>
              </a:spcBef>
              <a:spcAft>
                <a:spcPts val="0"/>
              </a:spcAft>
            </a:pP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72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</a:t>
            </a:r>
            <a:r>
              <a:rPr lang="id-ID" sz="72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TUA-ANAK DALAM</a:t>
            </a:r>
            <a:r>
              <a:rPr lang="id-ID" sz="72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AL-QURAN</a:t>
            </a:r>
            <a:endParaRPr lang="en-US" sz="7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628015">
              <a:lnSpc>
                <a:spcPct val="170000"/>
              </a:lnSpc>
              <a:spcAft>
                <a:spcPts val="0"/>
              </a:spcAft>
            </a:pP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(Studi</a:t>
            </a:r>
            <a:r>
              <a:rPr lang="id-ID" sz="72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id-ID" sz="72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QS.</a:t>
            </a:r>
            <a:r>
              <a:rPr lang="id-ID" sz="72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Ash-Shaffat</a:t>
            </a:r>
            <a:r>
              <a:rPr lang="id-ID" sz="72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ayat</a:t>
            </a:r>
            <a:r>
              <a:rPr lang="id-ID" sz="72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100-102)</a:t>
            </a:r>
            <a:endParaRPr lang="en-US" sz="7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Bef>
                <a:spcPts val="5"/>
              </a:spcBef>
            </a:pPr>
            <a:r>
              <a:rPr lang="id-ID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d-ID" sz="3600" b="1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256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id-ID" dirty="0"/>
              <a:t>A. </a:t>
            </a:r>
            <a:r>
              <a:rPr lang="en-US" dirty="0" err="1"/>
              <a:t>Pendahuluan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74930" marR="73025" indent="450215" algn="just">
              <a:lnSpc>
                <a:spcPct val="115000"/>
              </a:lnSpc>
              <a:spcBef>
                <a:spcPts val="190"/>
              </a:spcBef>
              <a:spcAft>
                <a:spcPts val="0"/>
              </a:spcAft>
            </a:pP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sesuatu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kehidupan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manusia.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Kegiatan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id-ID" sz="20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dilakukan secara terus menerus dilakukan oleh manusia, mulai dari bangun tidur hingga tidur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kembali.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setiap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harinya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kegiatan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manusia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berkomunikasi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80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persen.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menjadi sangat penting terutama dalam keluarga, baik itu antara suami dengan istri atau istri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suami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maupun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 anak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sekalipun.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930" marR="75565" indent="450215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 antara orang tua dan anak merupakan salah satu kunci interaksi dua arah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 orang tua-anak dan sebaliknya. Kebanyakan munculnya konflik diantara orang tua dan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anak adalah akibat kurangnya intensitas komunikasi diantara kedua belah pihak, dimana 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menjadi pemicunya biasanya ada di pihak orang tua yang mungkin karena kesibukannya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sehingga</a:t>
            </a:r>
            <a:r>
              <a:rPr lang="id-ID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jarang berkomunikasi dengan anaknya.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71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EF5E5-01D2-01D0-E8F5-E8820031E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476672"/>
            <a:ext cx="8229600" cy="5904656"/>
          </a:xfrm>
        </p:spPr>
        <p:txBody>
          <a:bodyPr>
            <a:normAutofit fontScale="92500"/>
          </a:bodyPr>
          <a:lstStyle/>
          <a:p>
            <a:pPr algn="just"/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Setiap anak terlahir untuk menjadi dirinya sendiri dengan segudang fitrah yang telah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disiapkan Tuhan untuknya. Orangtua-lah yang akan memperlakukan fitrah</a:t>
            </a:r>
            <a:r>
              <a:rPr lang="id-ID" sz="2400" spc="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itu dengan baik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400" spc="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terarah</a:t>
            </a:r>
            <a:r>
              <a:rPr lang="id-ID" sz="2400" spc="1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2400" spc="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kebenaran</a:t>
            </a:r>
            <a:r>
              <a:rPr lang="id-ID" sz="2400" spc="1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hidup</a:t>
            </a:r>
            <a:r>
              <a:rPr lang="id-ID" sz="2400" spc="1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id-ID" sz="2400" spc="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tidak.</a:t>
            </a:r>
            <a:r>
              <a:rPr lang="id-ID" sz="2400" spc="1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id-ID" sz="2400" spc="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seorang</a:t>
            </a:r>
            <a:r>
              <a:rPr lang="id-ID" sz="2400" spc="1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pun</a:t>
            </a:r>
            <a:r>
              <a:rPr lang="id-ID" sz="2400" spc="1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anak</a:t>
            </a:r>
            <a:r>
              <a:rPr lang="id-ID" sz="2400" spc="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kecil</a:t>
            </a:r>
            <a:r>
              <a:rPr lang="id-ID" sz="2400" spc="1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400" spc="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memiliki</a:t>
            </a:r>
            <a:r>
              <a:rPr lang="id-ID" sz="24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otak kriminal pada saat usia mereka di bawah usia tujuh tahun. Karena mereka ibaratnya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sebuah kertas yang dapat ditulis ataupun dilukis apa saja. Dengan warna sesuka hati dan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seluruh resiko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 akan menanti</a:t>
            </a:r>
            <a:r>
              <a:rPr lang="id-ID" sz="24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setelahnya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 anak, orangtua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 figur orang dewasa pertama yang dikenal anak sejak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bayi. Selain kedekatan karena faktor biologis, anak biasanya cukup dekat dengan ayah ibunya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karena hampir seluruh hidupnya dekat dan dihabiskan bersama orangtuanya. Oleh karena itu,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ayah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ibu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meniliki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pengaruh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besar terhadap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perkembangan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anak,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termasuk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perkembangan</a:t>
            </a:r>
            <a:r>
              <a:rPr lang="id-ID" sz="24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karakternya.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Berkaitan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hal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itu,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maka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orangtua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perlu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belajar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tentang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bagaimana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mengembangkan</a:t>
            </a:r>
            <a:r>
              <a:rPr lang="id-ID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karakter yang baik</a:t>
            </a:r>
            <a:r>
              <a:rPr lang="id-ID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 anak-anaknya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907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b="1" dirty="0"/>
              <a:t>B</a:t>
            </a:r>
            <a:r>
              <a:rPr lang="id-ID" sz="2200" b="1" dirty="0"/>
              <a:t>.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Kandungan</a:t>
            </a:r>
            <a:r>
              <a:rPr lang="id-ID" sz="2200" b="1" spc="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Q.S.</a:t>
            </a:r>
            <a:r>
              <a:rPr lang="id-ID" sz="2200" b="1" spc="2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</a:t>
            </a:r>
            <a:r>
              <a:rPr lang="id-ID" sz="2200" b="1" spc="2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2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haffat</a:t>
            </a:r>
            <a:r>
              <a:rPr lang="id-ID" sz="2200" b="1" spc="2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spc="205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ayat</a:t>
            </a:r>
            <a:r>
              <a:rPr lang="id-ID" sz="2200" b="1" spc="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100-102</a:t>
            </a:r>
            <a:r>
              <a:rPr lang="id-ID" sz="2200" b="1" spc="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spc="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tentang</a:t>
            </a:r>
            <a:r>
              <a:rPr lang="id-ID" sz="2200" b="1" spc="2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spc="205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200" b="1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rang </a:t>
            </a:r>
            <a:r>
              <a:rPr lang="en-US" sz="2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Tua</a:t>
            </a:r>
            <a:r>
              <a:rPr lang="en-US" sz="22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-Anak</a:t>
            </a:r>
            <a:b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d-ID" dirty="0"/>
              <a:t>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E28AD0-18D1-1124-7867-96482F5F9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66018"/>
            <a:ext cx="8229600" cy="5143302"/>
          </a:xfrm>
        </p:spPr>
        <p:txBody>
          <a:bodyPr>
            <a:normAutofit fontScale="85000" lnSpcReduction="20000"/>
          </a:bodyPr>
          <a:lstStyle/>
          <a:p>
            <a:pPr>
              <a:buAutoNum type="arabicPeriod"/>
            </a:pPr>
            <a:r>
              <a:rPr lang="id-ID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 yang dibangun oleh Nabi Ibrahim as. dengan anaknya ( Nabi Ismail</a:t>
            </a:r>
            <a:r>
              <a:rPr lang="id-ID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as.)</a:t>
            </a: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 algn="just">
              <a:lnSpc>
                <a:spcPts val="1370"/>
              </a:lnSpc>
              <a:buSzPts val="1200"/>
              <a:buNone/>
              <a:tabLst>
                <a:tab pos="535940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Membangun</a:t>
            </a:r>
            <a:r>
              <a:rPr lang="id-ID" sz="29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kebersamaan</a:t>
            </a:r>
            <a:r>
              <a:rPr lang="id-ID" sz="29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9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kepercayaan.</a:t>
            </a:r>
            <a:endParaRPr lang="en-US" sz="2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29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QS</a:t>
            </a:r>
            <a:r>
              <a:rPr lang="id-ID" sz="29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ash-shaffat</a:t>
            </a:r>
            <a:r>
              <a:rPr lang="id-ID" sz="2900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ayat</a:t>
            </a:r>
            <a:r>
              <a:rPr lang="id-ID" sz="2900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102</a:t>
            </a:r>
            <a:r>
              <a:rPr lang="id-ID" sz="29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jelas</a:t>
            </a:r>
            <a:r>
              <a:rPr lang="id-ID" sz="29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diterangkan</a:t>
            </a:r>
            <a:r>
              <a:rPr lang="id-ID" sz="2900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bagaimana</a:t>
            </a:r>
            <a:r>
              <a:rPr lang="id-ID" sz="2900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nabi</a:t>
            </a:r>
            <a:r>
              <a:rPr lang="id-ID" sz="29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Ibrahim</a:t>
            </a:r>
            <a:r>
              <a:rPr lang="id-ID" sz="29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9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Nabi Ismail bekerjasama mencari nafkah.</a:t>
            </a:r>
            <a:endParaRPr lang="en-US" sz="2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AE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فَلَمَّا بَلَغَ مَعَهُ السَّعْيَ قَالَ يٰبُنَيَّ اِنِّيْٓ اَرٰى فِى الْمَنَامِ اَنِّيْٓ اَذْبَحُكَ فَانْظُرْ مَاذَا تَرٰىۗ قَالَ يٰٓاَبَتِ افْعَلْ مَا تُؤْمَرُۖ سَتَجِدُنِيْٓ اِنْ شَاۤءَ اللّٰهُ مِنَ الصّٰبِرِيْنَ</a:t>
            </a:r>
            <a:endParaRPr lang="ar-AE" sz="2400" b="0" i="0" dirty="0">
              <a:solidFill>
                <a:srgbClr val="000000"/>
              </a:solidFill>
              <a:effectLst/>
              <a:latin typeface="Noto Sans" panose="020B0502040504020204" pitchFamily="34" charset="0"/>
            </a:endParaRPr>
          </a:p>
          <a:p>
            <a:pPr marL="0" indent="0" algn="just">
              <a:buNone/>
            </a:pPr>
            <a:endParaRPr lang="en-US" sz="2400" b="0" i="0" dirty="0">
              <a:solidFill>
                <a:srgbClr val="000000"/>
              </a:solidFill>
              <a:effectLst/>
              <a:latin typeface="Noto Sans" panose="020B0502040504020204" pitchFamily="34" charset="0"/>
            </a:endParaRPr>
          </a:p>
          <a:p>
            <a:pPr marL="0" indent="0" algn="just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Maka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ketika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anak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itu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sampai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(pada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umur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)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sanggup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berusaha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bersamanya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, (Ibrahim)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berkata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, “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Wahai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anakku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!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Sesungguhnya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aku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bermimpi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bahwa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aku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menyembelihmu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Maka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pikirkanlah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bagaimana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pendapatmu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!”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Dia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(Ismail)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menjawab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, “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Wahai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ayahku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!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Lakukanlah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apa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yang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diperintahkan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(Allah)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kepadamu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;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insya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Allah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engkau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akan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mendapatiku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termasuk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orang yang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sabar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.”</a:t>
            </a:r>
          </a:p>
          <a:p>
            <a:pPr marL="0" indent="0">
              <a:buNone/>
            </a:pPr>
            <a:br>
              <a:rPr lang="en-US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894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CB9DF-A4AA-E39A-35B7-F7D70227F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Gambaran tersebut menjelaskan bagaimana</a:t>
            </a:r>
            <a:r>
              <a:rPr lang="id-ID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 ayah dan anak sangat dekat, tidak mungkin seorang anak mendampingi</a:t>
            </a:r>
            <a:r>
              <a:rPr lang="id-ID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</a:t>
            </a:r>
            <a:r>
              <a:rPr lang="id-ID" sz="32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tuanya</a:t>
            </a:r>
            <a:r>
              <a:rPr lang="id-ID" sz="32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bekerja</a:t>
            </a:r>
            <a:r>
              <a:rPr lang="id-ID" sz="32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mencari</a:t>
            </a:r>
            <a:r>
              <a:rPr lang="id-ID" sz="3200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nafkah</a:t>
            </a:r>
            <a:r>
              <a:rPr lang="id-ID" sz="3200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kalau</a:t>
            </a:r>
            <a:r>
              <a:rPr lang="id-ID" sz="32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belum</a:t>
            </a:r>
            <a:r>
              <a:rPr lang="id-ID" sz="32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terbangun</a:t>
            </a:r>
            <a:r>
              <a:rPr lang="id-ID" sz="3200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kebersamaan</a:t>
            </a:r>
            <a:r>
              <a:rPr lang="id-ID" sz="32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berlangsung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lama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saling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percaya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keduanya.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Kedekatan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fisik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tentunya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berpengaruh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kedekatan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hubungan,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terkecuali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juga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orangtua-anak. Contoh yang diteladankan oleh nabi Ibrahim dan nabi Ismail sangat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relevan pada masa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sekarang, orangtua perlu memperkenalkan sisi kehidupannya dan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mengajak anaknya ikut berpartisipasi mengerjakan aktivitas kehidupan sehari-hari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80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 marL="457200" lvl="1" indent="0" algn="just">
              <a:buSzPts val="1200"/>
              <a:buNone/>
              <a:tabLst>
                <a:tab pos="525780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Menjalin</a:t>
            </a:r>
            <a:r>
              <a:rPr lang="id-ID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baik.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25780" marR="73660" indent="359410" algn="just">
              <a:lnSpc>
                <a:spcPct val="115000"/>
              </a:lnSpc>
              <a:spcBef>
                <a:spcPts val="205"/>
              </a:spcBef>
              <a:spcAft>
                <a:spcPts val="0"/>
              </a:spcAft>
            </a:pP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terjalin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orangtua-anak,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berawal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id-ID" sz="2000" spc="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 dibangun antara orangtua-anak juga baik, dari Q.S., ashshaffat ayat 102 dapat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dilihat bagaimana komunikasi yang dibangun oleh nabi Ibrahim kepada nabi Ismail,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yaitu: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lvl="2" indent="0" algn="just">
              <a:buSzPts val="1200"/>
              <a:buNone/>
              <a:tabLst>
                <a:tab pos="70612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Dialogis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lvl="2" indent="0" algn="just">
              <a:buSzPts val="1200"/>
              <a:buNone/>
              <a:tabLst>
                <a:tab pos="706120" algn="l"/>
              </a:tabLst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Q.S.,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ashshaffat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ayat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102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Ibrahim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berbicara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Ismail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teknik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dialogis,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yakni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arah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orangtua-anak. Sebagaimana telah dibahas pada bab II bahwa ada berbagai tipe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 tua yang melakukan kesalahan dalam komunikasi dengan anak, tipe otoriter,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tipe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penceramah,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tipe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suka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menyalahkan,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tipe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suka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menggampangkan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914400" lvl="2" indent="0" algn="just">
              <a:buSzPts val="1200"/>
              <a:buNone/>
              <a:tabLst>
                <a:tab pos="70612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Adanya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keterbukaan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05485" marR="73025" indent="179705" algn="just">
              <a:lnSpc>
                <a:spcPct val="115000"/>
              </a:lnSpc>
              <a:spcBef>
                <a:spcPts val="205"/>
              </a:spcBef>
              <a:spcAft>
                <a:spcPts val="0"/>
              </a:spcAft>
            </a:pP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 ayat 102 juga terlihat bagaimana keterbukaan antara orangtua-anak 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terjalin.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Ibrahim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Ismail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sama-sama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membuka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diri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menyampaikan informasi dan pendapat. Status orangtua dengan anak tidak menjadi</a:t>
            </a:r>
            <a:r>
              <a:rPr lang="id-ID" sz="20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penghalang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keduanya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menyampaikan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perasaan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pendapat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pribadi. Adanya keterbukaan antara dua belah pihak yang berkomunikasi memberi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kontribusi</a:t>
            </a:r>
            <a:r>
              <a:rPr lang="id-ID" sz="2000" spc="2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besar</a:t>
            </a:r>
            <a:r>
              <a:rPr lang="id-ID" sz="2000" spc="2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 terciptanya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</a:t>
            </a:r>
            <a:r>
              <a:rPr lang="id-ID" sz="2000" spc="2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antarpribadi yang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id-ID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id-ID" sz="12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 lvl="2" indent="-457200" algn="just">
              <a:buSzPts val="1200"/>
              <a:buAutoNum type="alphaLcPeriod"/>
              <a:tabLst>
                <a:tab pos="706120" algn="l"/>
              </a:tabLs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462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235"/>
            <a:ext cx="8229600" cy="5721499"/>
          </a:xfrm>
        </p:spPr>
        <p:txBody>
          <a:bodyPr>
            <a:normAutofit/>
          </a:bodyPr>
          <a:lstStyle/>
          <a:p>
            <a:pPr marL="914400" lvl="2" indent="0" algn="just">
              <a:buSzPts val="1200"/>
              <a:buNone/>
              <a:tabLst>
                <a:tab pos="70612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Empati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sikap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mendukung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Percakapan antara nabi Ibrahim dengan nabi Ismail mengisyratkan bahwa dalam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keduanya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terdapat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empati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(kemampuan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seseorang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mengetahui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sedang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dialami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suatu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tertentu, dari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sudut</a:t>
            </a:r>
            <a:r>
              <a:rPr lang="id-ID" sz="20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pandang orang lain, melalui kaca mata orang lain)  dan sikap saling mendukung.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Kedua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sikap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tentunya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memiliki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dampak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positif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menyelesaikan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permasalahan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dihadapi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mempererat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sebuah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termasuk</a:t>
            </a:r>
            <a:r>
              <a:rPr lang="id-ID" sz="20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 orang tua-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anak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en-US" sz="2000" dirty="0">
              <a:latin typeface="Times New Roman" panose="02020603050405020304" pitchFamily="18" charset="0"/>
            </a:endParaRPr>
          </a:p>
          <a:p>
            <a:pPr algn="just"/>
            <a:endParaRPr lang="id-ID" sz="2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62BC53-30AD-D61F-EC63-B21485471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3210984"/>
            <a:ext cx="8229600" cy="720080"/>
          </a:xfrm>
        </p:spPr>
        <p:txBody>
          <a:bodyPr>
            <a:normAutofit fontScale="90000"/>
          </a:bodyPr>
          <a:lstStyle/>
          <a:p>
            <a:pPr marL="342900" marR="75565" lvl="0" indent="-342900" algn="l">
              <a:lnSpc>
                <a:spcPct val="115000"/>
              </a:lnSpc>
              <a:spcAft>
                <a:spcPts val="0"/>
              </a:spcAft>
              <a:tabLst>
                <a:tab pos="525780" algn="l"/>
              </a:tabLst>
            </a:pP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Urgensi yang terkandung dalam komunikasi yang dibangun Nabi Ibrahim as</a:t>
            </a:r>
            <a:r>
              <a:rPr lang="id-ID" sz="22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2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anaknya Nabi Ismail as.</a:t>
            </a:r>
            <a:b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Pentingnya</a:t>
            </a:r>
            <a:r>
              <a:rPr lang="id-ID" sz="22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Membangun Karakter</a:t>
            </a:r>
            <a:r>
              <a:rPr lang="id-ID" sz="2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komunikator</a:t>
            </a:r>
            <a:r>
              <a:rPr lang="id-ID" sz="2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Komunikan.</a:t>
            </a:r>
            <a:b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kajian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pustaka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dikatakan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bahwa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karakteristik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yakni,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suatu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proses;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upaya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disengaja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memiliki tujuan ; Komunikasi menuntut adanya partisipasi dan kerjasama dari para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pelaku</a:t>
            </a:r>
            <a:r>
              <a:rPr lang="id-ID" sz="2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 terlibat; Komunikasi</a:t>
            </a:r>
            <a:r>
              <a:rPr lang="id-ID" sz="22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bersifat transaksional.</a:t>
            </a:r>
            <a:b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17043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EA313-8CFE-F891-2AD8-EE39A32C3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422920"/>
          </a:xfrm>
        </p:spPr>
        <p:txBody>
          <a:bodyPr>
            <a:normAutofit fontScale="90000"/>
          </a:bodyPr>
          <a:lstStyle/>
          <a:p>
            <a:pPr marL="342900" marR="75565" lvl="0" indent="-342900">
              <a:lnSpc>
                <a:spcPct val="115000"/>
              </a:lnSpc>
              <a:spcAft>
                <a:spcPts val="0"/>
              </a:spcAft>
              <a:tabLst>
                <a:tab pos="525780" algn="l"/>
              </a:tabLst>
            </a:pP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68B6D-7ED0-B740-295C-0DC47610F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586982"/>
            <a:ext cx="8229600" cy="5506314"/>
          </a:xfrm>
        </p:spPr>
        <p:txBody>
          <a:bodyPr>
            <a:normAutofit fontScale="92500" lnSpcReduction="10000"/>
          </a:bodyPr>
          <a:lstStyle/>
          <a:p>
            <a:pPr marL="457200" lvl="1" indent="0" algn="just">
              <a:buSzPts val="1200"/>
              <a:buNone/>
              <a:tabLst>
                <a:tab pos="532765" algn="l"/>
              </a:tabLst>
            </a:pPr>
            <a:r>
              <a:rPr lang="en-US" sz="2000" dirty="0"/>
              <a:t>2.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Pentingnya</a:t>
            </a:r>
            <a:r>
              <a:rPr lang="id-ID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Pemilihan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Bahasa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000" spc="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Teknik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Tepat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25780" marR="74930" indent="0" algn="just">
              <a:lnSpc>
                <a:spcPct val="115000"/>
              </a:lnSpc>
              <a:spcBef>
                <a:spcPts val="210"/>
              </a:spcBef>
              <a:spcAft>
                <a:spcPts val="0"/>
              </a:spcAft>
              <a:buNone/>
            </a:pP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tataran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praktis,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ketika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berlangsung,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pemilihan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kata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0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teknik penyampaian pesan yang tepat akan</a:t>
            </a:r>
            <a:r>
              <a:rPr lang="id-ID" sz="2000" spc="3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mempengaruhi bagaimana komunikasi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berlangsung,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akhirnya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mempengaruhi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hasil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itu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sendiri.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25780" marR="74930" indent="0" algn="just">
              <a:lnSpc>
                <a:spcPct val="115000"/>
              </a:lnSpc>
              <a:spcBef>
                <a:spcPts val="210"/>
              </a:spcBef>
              <a:spcAft>
                <a:spcPts val="0"/>
              </a:spcAft>
              <a:buNone/>
            </a:pP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 kisah nabi Ibrahim dengan Nabi Ismail, terlihat bagaimana nabi Ibrahim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memanggil anaknya dengan lemah lembut (wahai anakku), kemudian di jawab dengan</a:t>
            </a:r>
            <a:r>
              <a:rPr lang="id-ID" sz="22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lembut</a:t>
            </a:r>
            <a:r>
              <a:rPr lang="id-ID" sz="22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pula</a:t>
            </a:r>
            <a:r>
              <a:rPr lang="id-ID" sz="22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oleh</a:t>
            </a:r>
            <a:r>
              <a:rPr lang="id-ID" sz="2200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nabi</a:t>
            </a:r>
            <a:r>
              <a:rPr lang="id-ID" sz="2200" spc="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Ismail</a:t>
            </a:r>
            <a:r>
              <a:rPr lang="id-ID" sz="2200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2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panggilan</a:t>
            </a:r>
            <a:r>
              <a:rPr lang="id-ID" sz="2200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wahai</a:t>
            </a:r>
            <a:r>
              <a:rPr lang="id-ID" sz="2200" spc="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ayahku.</a:t>
            </a:r>
            <a:r>
              <a:rPr lang="id-ID" sz="2200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Kata</a:t>
            </a:r>
            <a:r>
              <a:rPr lang="id-ID" sz="22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200" spc="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lembut</a:t>
            </a:r>
            <a:r>
              <a:rPr lang="id-ID" sz="22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menjadikan komunikator dan komunikan merasa lebih dekat, sehingga lebih mudah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memahami pesan yang diterima. Kata tersebut menyiratkan betapa dekat hubungan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 keduanya, tidak ada prasangka dan saling mempercayai, dan hal tersebut adalah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modal yang kuat membangun sebuah hubungan yang baik, termasuk hubungan orang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tua-anak.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terbinanya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baik,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maka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berjalan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lancar, lebih efektif , dinamis dan berhasil sesuai</a:t>
            </a:r>
            <a:r>
              <a:rPr lang="id-ID" sz="2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harapan yang diinginkan</a:t>
            </a:r>
            <a:endParaRPr lang="en-US" sz="2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78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6DEF-796B-E8B3-5178-476BC07F9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Kesimpulan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2FA45-0AEE-0B51-69C3-8132E1F2F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marR="72390" lvl="0" indent="-342900" algn="just">
              <a:lnSpc>
                <a:spcPct val="115000"/>
              </a:lnSpc>
              <a:spcBef>
                <a:spcPts val="21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  <a:tabLst>
                <a:tab pos="525780" algn="l"/>
              </a:tabLst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 yang dibangun antara orang tua-anak (nabi Ibrahim a.s. dengan Nabi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Ismail a.s. adalah : membangun kebersamaan dan kepercayaan; menjalin komunikasi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 baik melalui cara saling terbuka, melakukan dialog/diskusi dengan rasa saling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menghargai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menghormati;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berempati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saling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mendukung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sehingga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adanya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kesamaan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melihat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persoalan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akhirnya</a:t>
            </a:r>
            <a:r>
              <a:rPr lang="id-ID" sz="1800" spc="3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tercipta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 yang efektif. Kesamaan visi tersebut bersumber dari pemahaman agama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benar dan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sama –sama berusaha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melaksanakan dan mengikhlashkannya.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Urgensi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dibangun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tua-anak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(nabi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Ibrahim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a.s.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 Nabi Ismail a.s. adalah perlunya karakter yang kuat dari orang tua berdasarkan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ajaran Islam sehingga anak yang dididiknya juga memiliki karakter yang baik pula.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Jika orang tua-anak sama –sama orang yang shaleh tentunya komunikasi berjalan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bukan untuk mencari siapa yang baik dan benar, namun komunikasi yang terbangun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 karena keduanya sama-sama mencari ridha Allah dan selalu berdo‘a agar diberi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petunjuk dan kekuatan-Nya, sehingga ucapan, sikap dan tingkah laku merujuk pada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ketentuan yang Allah berikan. Selain itu diperlukan pemilihan kata yang baik serta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teknik yang tepat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593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1240</Words>
  <Application>Microsoft Office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Gungsuh</vt:lpstr>
      <vt:lpstr>Algerian</vt:lpstr>
      <vt:lpstr>Arial</vt:lpstr>
      <vt:lpstr>Calibri</vt:lpstr>
      <vt:lpstr>Noto Sans</vt:lpstr>
      <vt:lpstr>Times New Roman</vt:lpstr>
      <vt:lpstr>Office Theme</vt:lpstr>
      <vt:lpstr>KONSELING KELUARGA</vt:lpstr>
      <vt:lpstr>A. Pendahuluan</vt:lpstr>
      <vt:lpstr>PowerPoint Presentation</vt:lpstr>
      <vt:lpstr>B. Kandungan Q.S. Ash Shaffat ayat 100-102 tentang Komunikasi Orang Tua-Anak  </vt:lpstr>
      <vt:lpstr>PowerPoint Presentation</vt:lpstr>
      <vt:lpstr>PowerPoint Presentation</vt:lpstr>
      <vt:lpstr>              2. Urgensi yang terkandung dalam komunikasi yang dibangun Nabi Ibrahim as dengan anaknya Nabi Ismail as.   1 Pentingnya Membangun Karakter komunikator dan Komunikan. Pada kajian pustaka dikatakan bahwa karakteristik komunikasi yakni, Komunikasi adalah suatu proses; komunikasi adalah upaya yang disengaja dan memiliki tujuan ; Komunikasi menuntut adanya partisipasi dan kerjasama dari para pelaku yang terlibat; Komunikasi bersifat transaksional. </vt:lpstr>
      <vt:lpstr>     </vt:lpstr>
      <vt:lpstr>Kesimpulan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KOMUNIKASI DALAM KELUARGA</dc:title>
  <dc:creator>user</dc:creator>
  <cp:lastModifiedBy>Asniti Karni</cp:lastModifiedBy>
  <cp:revision>5</cp:revision>
  <cp:lastPrinted>2023-08-03T14:53:39Z</cp:lastPrinted>
  <dcterms:created xsi:type="dcterms:W3CDTF">2022-01-07T15:19:34Z</dcterms:created>
  <dcterms:modified xsi:type="dcterms:W3CDTF">2024-01-17T12:27:20Z</dcterms:modified>
</cp:coreProperties>
</file>