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3"/>
  </p:notesMasterIdLst>
  <p:sldIdLst>
    <p:sldId id="256" r:id="rId2"/>
    <p:sldId id="257" r:id="rId3"/>
    <p:sldId id="267" r:id="rId4"/>
    <p:sldId id="269" r:id="rId5"/>
    <p:sldId id="270" r:id="rId6"/>
    <p:sldId id="271" r:id="rId7"/>
    <p:sldId id="272" r:id="rId8"/>
    <p:sldId id="273" r:id="rId9"/>
    <p:sldId id="275" r:id="rId10"/>
    <p:sldId id="274" r:id="rId11"/>
    <p:sldId id="26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1" d="100"/>
          <a:sy n="71" d="100"/>
        </p:scale>
        <p:origin x="-2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03565C-4A3D-4507-B6DE-42A7BA03A4C2}" type="datetimeFigureOut">
              <a:rPr lang="id-ID" smtClean="0"/>
              <a:t>24/10/2023</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461EBE-9842-44D4-9F44-BCD1BCA15307}" type="slidenum">
              <a:rPr lang="id-ID" smtClean="0"/>
              <a:t>‹#›</a:t>
            </a:fld>
            <a:endParaRPr lang="id-ID"/>
          </a:p>
        </p:txBody>
      </p:sp>
    </p:spTree>
    <p:extLst>
      <p:ext uri="{BB962C8B-B14F-4D97-AF65-F5344CB8AC3E}">
        <p14:creationId xmlns:p14="http://schemas.microsoft.com/office/powerpoint/2010/main" val="4288158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dirty="0"/>
          </a:p>
        </p:txBody>
      </p:sp>
      <p:sp>
        <p:nvSpPr>
          <p:cNvPr id="4" name="Slide Number Placeholder 3"/>
          <p:cNvSpPr>
            <a:spLocks noGrp="1"/>
          </p:cNvSpPr>
          <p:nvPr>
            <p:ph type="sldNum" sz="quarter" idx="10"/>
          </p:nvPr>
        </p:nvSpPr>
        <p:spPr/>
        <p:txBody>
          <a:bodyPr/>
          <a:lstStyle/>
          <a:p>
            <a:fld id="{41461EBE-9842-44D4-9F44-BCD1BCA15307}" type="slidenum">
              <a:rPr lang="id-ID" smtClean="0"/>
              <a:t>3</a:t>
            </a:fld>
            <a:endParaRPr lang="id-ID"/>
          </a:p>
        </p:txBody>
      </p:sp>
    </p:spTree>
    <p:extLst>
      <p:ext uri="{BB962C8B-B14F-4D97-AF65-F5344CB8AC3E}">
        <p14:creationId xmlns:p14="http://schemas.microsoft.com/office/powerpoint/2010/main" val="21253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D54A430-D2B2-4A28-A617-9853CD36FCAB}" type="datetimeFigureOut">
              <a:rPr lang="id-ID" smtClean="0"/>
              <a:t>24/10/2023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231748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4A430-D2B2-4A28-A617-9853CD36FCAB}" type="datetimeFigureOut">
              <a:rPr lang="id-ID" smtClean="0"/>
              <a:t>24/10/2023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1510918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4A430-D2B2-4A28-A617-9853CD36FCAB}" type="datetimeFigureOut">
              <a:rPr lang="id-ID" smtClean="0"/>
              <a:t>24/10/2023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3D60EA-7F24-47B0-8B7C-107F69F8BD7A}" type="slidenum">
              <a:rPr lang="id-ID" smtClean="0"/>
              <a:t>‹#›</a:t>
            </a:fld>
            <a:endParaRPr lang="id-ID"/>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94799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4A430-D2B2-4A28-A617-9853CD36FCAB}" type="datetimeFigureOut">
              <a:rPr lang="id-ID" smtClean="0"/>
              <a:t>24/10/2023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1663483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4A430-D2B2-4A28-A617-9853CD36FCAB}" type="datetimeFigureOut">
              <a:rPr lang="id-ID" smtClean="0"/>
              <a:t>24/10/2023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3D60EA-7F24-47B0-8B7C-107F69F8BD7A}" type="slidenum">
              <a:rPr lang="id-ID" smtClean="0"/>
              <a:t>‹#›</a:t>
            </a:fld>
            <a:endParaRPr lang="id-ID"/>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868935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4A430-D2B2-4A28-A617-9853CD36FCAB}" type="datetimeFigureOut">
              <a:rPr lang="id-ID" smtClean="0"/>
              <a:t>24/10/2023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33420492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54A430-D2B2-4A28-A617-9853CD36FCAB}" type="datetimeFigureOut">
              <a:rPr lang="id-ID" smtClean="0"/>
              <a:t>24/10/2023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33035439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54A430-D2B2-4A28-A617-9853CD36FCAB}" type="datetimeFigureOut">
              <a:rPr lang="id-ID" smtClean="0"/>
              <a:t>24/10/2023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950829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54A430-D2B2-4A28-A617-9853CD36FCAB}" type="datetimeFigureOut">
              <a:rPr lang="id-ID" smtClean="0"/>
              <a:t>24/10/2023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1232806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54A430-D2B2-4A28-A617-9853CD36FCAB}" type="datetimeFigureOut">
              <a:rPr lang="id-ID" smtClean="0"/>
              <a:t>24/10/2023</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608595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54A430-D2B2-4A28-A617-9853CD36FCAB}" type="datetimeFigureOut">
              <a:rPr lang="id-ID" smtClean="0"/>
              <a:t>24/10/2023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125283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D54A430-D2B2-4A28-A617-9853CD36FCAB}" type="datetimeFigureOut">
              <a:rPr lang="id-ID" smtClean="0"/>
              <a:t>24/10/2023</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1500045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D54A430-D2B2-4A28-A617-9853CD36FCAB}" type="datetimeFigureOut">
              <a:rPr lang="id-ID" smtClean="0"/>
              <a:t>24/10/2023</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1259314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54A430-D2B2-4A28-A617-9853CD36FCAB}" type="datetimeFigureOut">
              <a:rPr lang="id-ID" smtClean="0"/>
              <a:t>24/10/2023</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3759962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D54A430-D2B2-4A28-A617-9853CD36FCAB}" type="datetimeFigureOut">
              <a:rPr lang="id-ID" smtClean="0"/>
              <a:t>24/10/2023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3843616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54A430-D2B2-4A28-A617-9853CD36FCAB}" type="datetimeFigureOut">
              <a:rPr lang="id-ID" smtClean="0"/>
              <a:t>24/10/2023</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83D60EA-7F24-47B0-8B7C-107F69F8BD7A}" type="slidenum">
              <a:rPr lang="id-ID" smtClean="0"/>
              <a:t>‹#›</a:t>
            </a:fld>
            <a:endParaRPr lang="id-ID"/>
          </a:p>
        </p:txBody>
      </p:sp>
    </p:spTree>
    <p:extLst>
      <p:ext uri="{BB962C8B-B14F-4D97-AF65-F5344CB8AC3E}">
        <p14:creationId xmlns:p14="http://schemas.microsoft.com/office/powerpoint/2010/main" val="3573626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D54A430-D2B2-4A28-A617-9853CD36FCAB}" type="datetimeFigureOut">
              <a:rPr lang="id-ID" smtClean="0"/>
              <a:t>24/10/2023</a:t>
            </a:fld>
            <a:endParaRPr lang="id-ID"/>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883D60EA-7F24-47B0-8B7C-107F69F8BD7A}" type="slidenum">
              <a:rPr lang="id-ID" smtClean="0"/>
              <a:t>‹#›</a:t>
            </a:fld>
            <a:endParaRPr lang="id-ID"/>
          </a:p>
        </p:txBody>
      </p:sp>
    </p:spTree>
    <p:extLst>
      <p:ext uri="{BB962C8B-B14F-4D97-AF65-F5344CB8AC3E}">
        <p14:creationId xmlns:p14="http://schemas.microsoft.com/office/powerpoint/2010/main" val="120667711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2.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27" y="493440"/>
            <a:ext cx="5040560" cy="1008112"/>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id-ID" sz="3200" b="1" cap="none" dirty="0">
                <a:ln w="11430"/>
                <a:solidFill>
                  <a:schemeClr val="tx1"/>
                </a:solidFill>
                <a:effectLst>
                  <a:outerShdw blurRad="50800" dist="39000" dir="5460000" algn="tl">
                    <a:srgbClr val="000000">
                      <a:alpha val="38000"/>
                    </a:srgbClr>
                  </a:outerShdw>
                </a:effectLst>
              </a:rPr>
              <a:t>Seminar Laporan Hasil</a:t>
            </a:r>
          </a:p>
        </p:txBody>
      </p:sp>
      <p:sp>
        <p:nvSpPr>
          <p:cNvPr id="5" name="Title 3"/>
          <p:cNvSpPr txBox="1">
            <a:spLocks/>
          </p:cNvSpPr>
          <p:nvPr/>
        </p:nvSpPr>
        <p:spPr>
          <a:xfrm>
            <a:off x="683566" y="1774160"/>
            <a:ext cx="7488833" cy="1222791"/>
          </a:xfrm>
          <a:prstGeom prst="rect">
            <a:avLst/>
          </a:prstGeom>
        </p:spPr>
        <p:txBody>
          <a:bodyPr vert="horz" anchor="b">
            <a:normAutofit fontScale="62500" lnSpcReduction="20000"/>
          </a:bodyPr>
          <a:lstStyle>
            <a:lvl1pPr algn="l" rtl="0" eaLnBrk="1" latinLnBrk="0" hangingPunct="1">
              <a:spcBef>
                <a:spcPct val="0"/>
              </a:spcBef>
              <a:buNone/>
              <a:defRPr kumimoji="0" sz="4400" kern="1200" cap="all" baseline="0">
                <a:solidFill>
                  <a:schemeClr val="tx2"/>
                </a:solidFill>
                <a:latin typeface="+mj-lt"/>
                <a:ea typeface="+mj-ea"/>
                <a:cs typeface="+mj-cs"/>
              </a:defRPr>
            </a:lvl1pPr>
          </a:lstStyle>
          <a:p>
            <a:r>
              <a:rPr lang="sv-SE" b="1" dirty="0">
                <a:solidFill>
                  <a:schemeClr val="tx1"/>
                </a:solidFill>
              </a:rPr>
              <a:t>Tipologi Kontruksi dan Model Pengelolaan Badan Layanan Umum (BLU) Pada PTKIN DAN PTN</a:t>
            </a:r>
            <a:endParaRPr lang="id-ID" b="1" dirty="0">
              <a:solidFill>
                <a:schemeClr val="tx1"/>
              </a:solidFill>
            </a:endParaRPr>
          </a:p>
        </p:txBody>
      </p:sp>
      <p:sp>
        <p:nvSpPr>
          <p:cNvPr id="6" name="Title 3"/>
          <p:cNvSpPr txBox="1">
            <a:spLocks/>
          </p:cNvSpPr>
          <p:nvPr/>
        </p:nvSpPr>
        <p:spPr>
          <a:xfrm>
            <a:off x="791578" y="4077072"/>
            <a:ext cx="7272808" cy="1728192"/>
          </a:xfrm>
          <a:prstGeom prst="rect">
            <a:avLst/>
          </a:prstGeom>
        </p:spPr>
        <p:txBody>
          <a:bodyPr vert="horz" anchor="b">
            <a:normAutofit/>
            <a:scene3d>
              <a:camera prst="orthographicFront"/>
              <a:lightRig rig="balanced" dir="t">
                <a:rot lat="0" lon="0" rev="2100000"/>
              </a:lightRig>
            </a:scene3d>
            <a:sp3d extrusionH="57150" prstMaterial="metal">
              <a:bevelT w="38100" h="25400"/>
              <a:contourClr>
                <a:schemeClr val="bg2"/>
              </a:contourClr>
            </a:sp3d>
          </a:bodyPr>
          <a:lstStyle>
            <a:lvl1pPr algn="l" rtl="0" eaLnBrk="1" latinLnBrk="0" hangingPunct="1">
              <a:spcBef>
                <a:spcPct val="0"/>
              </a:spcBef>
              <a:buNone/>
              <a:defRPr kumimoji="0" sz="4400" kern="1200" cap="all" baseline="0">
                <a:solidFill>
                  <a:schemeClr val="tx2"/>
                </a:solidFill>
                <a:latin typeface="+mj-lt"/>
                <a:ea typeface="+mj-ea"/>
                <a:cs typeface="+mj-cs"/>
              </a:defRPr>
            </a:lvl1pPr>
          </a:lstStyle>
          <a:p>
            <a:r>
              <a:rPr lang="en-US" sz="2600" cap="none" dirty="0" err="1">
                <a:ln w="50800"/>
                <a:solidFill>
                  <a:schemeClr val="tx1"/>
                </a:solidFill>
              </a:rPr>
              <a:t>Saepudin</a:t>
            </a:r>
            <a:r>
              <a:rPr lang="id-ID" sz="2600" cap="none" dirty="0">
                <a:ln w="50800"/>
                <a:solidFill>
                  <a:schemeClr val="tx1"/>
                </a:solidFill>
              </a:rPr>
              <a:t>, M.</a:t>
            </a:r>
            <a:r>
              <a:rPr lang="en-US" sz="2600" cap="none" dirty="0">
                <a:ln w="50800"/>
                <a:solidFill>
                  <a:schemeClr val="tx1"/>
                </a:solidFill>
              </a:rPr>
              <a:t>Si</a:t>
            </a:r>
            <a:r>
              <a:rPr lang="id-ID" sz="2600" cap="none" dirty="0">
                <a:ln w="50800"/>
                <a:solidFill>
                  <a:schemeClr val="tx1"/>
                </a:solidFill>
              </a:rPr>
              <a:t>,</a:t>
            </a:r>
          </a:p>
          <a:p>
            <a:r>
              <a:rPr lang="id-ID" sz="2600" cap="none" dirty="0">
                <a:ln w="50800"/>
                <a:solidFill>
                  <a:schemeClr val="tx1"/>
                </a:solidFill>
              </a:rPr>
              <a:t>Muhammad </a:t>
            </a:r>
            <a:r>
              <a:rPr lang="id-ID" sz="2600" cap="none" dirty="0" smtClean="0">
                <a:ln w="50800"/>
                <a:solidFill>
                  <a:schemeClr val="tx1"/>
                </a:solidFill>
              </a:rPr>
              <a:t>Azizzullah</a:t>
            </a:r>
            <a:r>
              <a:rPr lang="en-US" sz="2600" cap="none" dirty="0" smtClean="0">
                <a:ln w="50800"/>
                <a:solidFill>
                  <a:schemeClr val="tx1"/>
                </a:solidFill>
              </a:rPr>
              <a:t>,</a:t>
            </a:r>
            <a:r>
              <a:rPr lang="en-US" sz="2600" cap="none" dirty="0" err="1" smtClean="0">
                <a:ln w="50800"/>
                <a:solidFill>
                  <a:schemeClr val="tx1"/>
                </a:solidFill>
              </a:rPr>
              <a:t>M.Ag</a:t>
            </a:r>
            <a:endParaRPr lang="id-ID" sz="2600" cap="none" dirty="0">
              <a:ln w="50800"/>
              <a:solidFill>
                <a:schemeClr val="tx1"/>
              </a:solidFill>
            </a:endParaRPr>
          </a:p>
          <a:p>
            <a:r>
              <a:rPr lang="en-US" sz="2600" cap="none" dirty="0">
                <a:ln w="50800"/>
                <a:solidFill>
                  <a:schemeClr val="tx1"/>
                </a:solidFill>
              </a:rPr>
              <a:t>Edi </a:t>
            </a:r>
            <a:r>
              <a:rPr lang="en-US" sz="2600" cap="none" dirty="0" err="1">
                <a:ln w="50800"/>
                <a:solidFill>
                  <a:schemeClr val="tx1"/>
                </a:solidFill>
              </a:rPr>
              <a:t>Sumanto</a:t>
            </a:r>
            <a:r>
              <a:rPr lang="id-ID" sz="2600" cap="none" dirty="0">
                <a:ln w="50800"/>
                <a:solidFill>
                  <a:schemeClr val="tx1"/>
                </a:solidFill>
              </a:rPr>
              <a:t>,M.Ag</a:t>
            </a:r>
          </a:p>
          <a:p>
            <a:r>
              <a:rPr lang="id-ID" sz="2600" cap="none" dirty="0">
                <a:ln w="50800"/>
                <a:solidFill>
                  <a:schemeClr val="tx1"/>
                </a:solidFill>
              </a:rPr>
              <a:t>Andi Cahyono, M.E</a:t>
            </a:r>
            <a:endParaRPr lang="id-ID" sz="3600" cap="none" dirty="0">
              <a:ln w="50800"/>
              <a:solidFill>
                <a:schemeClr val="tx1"/>
              </a:solidFill>
            </a:endParaRPr>
          </a:p>
        </p:txBody>
      </p:sp>
      <p:pic>
        <p:nvPicPr>
          <p:cNvPr id="2054" name="Picture 6" descr="Blu - Aplikasi di Google Play">
            <a:extLst>
              <a:ext uri="{FF2B5EF4-FFF2-40B4-BE49-F238E27FC236}">
                <a16:creationId xmlns="" xmlns:a16="http://schemas.microsoft.com/office/drawing/2014/main" id="{F464406D-DD7E-4FC1-32B5-7BD68160DA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1410656">
            <a:off x="6110923" y="3278687"/>
            <a:ext cx="1918890" cy="191889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descr="BLU Channel - YouTube">
            <a:extLst>
              <a:ext uri="{FF2B5EF4-FFF2-40B4-BE49-F238E27FC236}">
                <a16:creationId xmlns="" xmlns:a16="http://schemas.microsoft.com/office/drawing/2014/main" id="{E99BF2FF-E699-E4F3-AE88-92B230D2EC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1107649">
            <a:off x="5310140" y="4283594"/>
            <a:ext cx="1359594" cy="1359594"/>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4" descr="Review Blu by BCA Digital: Awalnya Makes Me Blue, Lama-Lama Seru">
            <a:extLst>
              <a:ext uri="{FF2B5EF4-FFF2-40B4-BE49-F238E27FC236}">
                <a16:creationId xmlns="" xmlns:a16="http://schemas.microsoft.com/office/drawing/2014/main" id="{D4C4F70A-5CD9-C956-8896-A37EA900EA8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5775" t="19739" r="21992" b="18294"/>
          <a:stretch/>
        </p:blipFill>
        <p:spPr bwMode="auto">
          <a:xfrm rot="948412">
            <a:off x="4711484" y="3274906"/>
            <a:ext cx="1574005" cy="12426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3399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AEA1716-3F76-A1A2-8C22-A0715F815E87}"/>
              </a:ext>
            </a:extLst>
          </p:cNvPr>
          <p:cNvSpPr>
            <a:spLocks noGrp="1"/>
          </p:cNvSpPr>
          <p:nvPr>
            <p:ph type="title"/>
          </p:nvPr>
        </p:nvSpPr>
        <p:spPr/>
        <p:txBody>
          <a:bodyPr>
            <a:normAutofit fontScale="90000"/>
          </a:bodyPr>
          <a:lstStyle/>
          <a:p>
            <a:r>
              <a:rPr lang="id-ID" dirty="0"/>
              <a:t>Tawaran Konsep Islamic Wealth Manajemen untuk UIN FAS</a:t>
            </a:r>
          </a:p>
        </p:txBody>
      </p:sp>
      <p:sp>
        <p:nvSpPr>
          <p:cNvPr id="3" name="Content Placeholder 2">
            <a:extLst>
              <a:ext uri="{FF2B5EF4-FFF2-40B4-BE49-F238E27FC236}">
                <a16:creationId xmlns="" xmlns:a16="http://schemas.microsoft.com/office/drawing/2014/main" id="{7B4711FE-67F7-3ED2-E9A3-13C395C11C0D}"/>
              </a:ext>
            </a:extLst>
          </p:cNvPr>
          <p:cNvSpPr>
            <a:spLocks noGrp="1"/>
          </p:cNvSpPr>
          <p:nvPr>
            <p:ph idx="1"/>
          </p:nvPr>
        </p:nvSpPr>
        <p:spPr>
          <a:xfrm>
            <a:off x="609598" y="2160590"/>
            <a:ext cx="6914729" cy="3880773"/>
          </a:xfrm>
        </p:spPr>
        <p:txBody>
          <a:bodyPr/>
          <a:lstStyle/>
          <a:p>
            <a:r>
              <a:rPr lang="en-US" dirty="0" err="1" smtClean="0"/>
              <a:t>Mengharap</a:t>
            </a:r>
            <a:r>
              <a:rPr lang="en-US" dirty="0" smtClean="0"/>
              <a:t> </a:t>
            </a:r>
            <a:r>
              <a:rPr lang="en-US" dirty="0" err="1" smtClean="0"/>
              <a:t>Ridho</a:t>
            </a:r>
            <a:r>
              <a:rPr lang="en-US" dirty="0" smtClean="0"/>
              <a:t> Allah SWT</a:t>
            </a:r>
          </a:p>
          <a:p>
            <a:r>
              <a:rPr lang="en-US" dirty="0" err="1" smtClean="0"/>
              <a:t>Perekonomian</a:t>
            </a:r>
            <a:r>
              <a:rPr lang="en-US" dirty="0" smtClean="0"/>
              <a:t> </a:t>
            </a:r>
            <a:r>
              <a:rPr lang="en-US" dirty="0" err="1" smtClean="0"/>
              <a:t>digerakkan</a:t>
            </a:r>
            <a:r>
              <a:rPr lang="en-US" dirty="0" smtClean="0"/>
              <a:t> </a:t>
            </a:r>
            <a:r>
              <a:rPr lang="en-US" dirty="0" err="1" smtClean="0"/>
              <a:t>secara</a:t>
            </a:r>
            <a:r>
              <a:rPr lang="en-US" dirty="0" smtClean="0"/>
              <a:t> </a:t>
            </a:r>
            <a:r>
              <a:rPr lang="en-US" dirty="0" err="1" smtClean="0"/>
              <a:t>berjamaah</a:t>
            </a:r>
            <a:r>
              <a:rPr lang="en-US" dirty="0" smtClean="0"/>
              <a:t> (</a:t>
            </a:r>
            <a:r>
              <a:rPr lang="en-US" dirty="0" err="1" smtClean="0"/>
              <a:t>bersama-sama</a:t>
            </a:r>
            <a:r>
              <a:rPr lang="en-US" dirty="0" smtClean="0"/>
              <a:t>)</a:t>
            </a:r>
          </a:p>
          <a:p>
            <a:r>
              <a:rPr lang="en-US" dirty="0" err="1" smtClean="0"/>
              <a:t>Menerapkan</a:t>
            </a:r>
            <a:r>
              <a:rPr lang="en-US" dirty="0" smtClean="0"/>
              <a:t> </a:t>
            </a:r>
            <a:r>
              <a:rPr lang="en-US" dirty="0" err="1" smtClean="0"/>
              <a:t>prinsip</a:t>
            </a:r>
            <a:r>
              <a:rPr lang="en-US" dirty="0" smtClean="0"/>
              <a:t> </a:t>
            </a:r>
            <a:r>
              <a:rPr lang="en-US" dirty="0" err="1" smtClean="0"/>
              <a:t>Syariah</a:t>
            </a:r>
            <a:r>
              <a:rPr lang="en-US" dirty="0" smtClean="0"/>
              <a:t> </a:t>
            </a:r>
            <a:r>
              <a:rPr lang="en-US" dirty="0" err="1" smtClean="0"/>
              <a:t>dalam</a:t>
            </a:r>
            <a:r>
              <a:rPr lang="en-US" dirty="0" smtClean="0"/>
              <a:t> </a:t>
            </a:r>
            <a:r>
              <a:rPr lang="en-US" dirty="0" err="1" smtClean="0"/>
              <a:t>pengelolaan</a:t>
            </a:r>
            <a:r>
              <a:rPr lang="en-US" dirty="0" smtClean="0"/>
              <a:t> </a:t>
            </a:r>
            <a:r>
              <a:rPr lang="en-US" dirty="0" err="1" smtClean="0"/>
              <a:t>kekayaan</a:t>
            </a:r>
            <a:r>
              <a:rPr lang="en-US" dirty="0" smtClean="0"/>
              <a:t> </a:t>
            </a:r>
            <a:r>
              <a:rPr lang="en-US" dirty="0" err="1" smtClean="0"/>
              <a:t>dan</a:t>
            </a:r>
            <a:r>
              <a:rPr lang="en-US" dirty="0" smtClean="0"/>
              <a:t> </a:t>
            </a:r>
            <a:r>
              <a:rPr lang="en-US" dirty="0" err="1" smtClean="0"/>
              <a:t>pemasukan</a:t>
            </a:r>
            <a:r>
              <a:rPr lang="en-US" dirty="0" smtClean="0"/>
              <a:t> </a:t>
            </a:r>
          </a:p>
          <a:p>
            <a:r>
              <a:rPr lang="en-US" dirty="0" err="1" smtClean="0"/>
              <a:t>Sektor</a:t>
            </a:r>
            <a:r>
              <a:rPr lang="en-US" dirty="0" smtClean="0"/>
              <a:t> </a:t>
            </a:r>
            <a:r>
              <a:rPr lang="en-US" dirty="0" err="1" smtClean="0"/>
              <a:t>usaha</a:t>
            </a:r>
            <a:r>
              <a:rPr lang="en-US" dirty="0" smtClean="0"/>
              <a:t>/</a:t>
            </a:r>
            <a:r>
              <a:rPr lang="en-US" dirty="0" err="1" smtClean="0"/>
              <a:t>investasi</a:t>
            </a:r>
            <a:r>
              <a:rPr lang="en-US" dirty="0" smtClean="0"/>
              <a:t> yang </a:t>
            </a:r>
            <a:r>
              <a:rPr lang="en-US" dirty="0" err="1" smtClean="0"/>
              <a:t>dikembangkan</a:t>
            </a:r>
            <a:r>
              <a:rPr lang="en-US" dirty="0" smtClean="0"/>
              <a:t> </a:t>
            </a:r>
            <a:r>
              <a:rPr lang="en-US" dirty="0" err="1" smtClean="0"/>
              <a:t>terjamin</a:t>
            </a:r>
            <a:r>
              <a:rPr lang="en-US" dirty="0" smtClean="0"/>
              <a:t> </a:t>
            </a:r>
            <a:r>
              <a:rPr lang="en-US" dirty="0" err="1" smtClean="0"/>
              <a:t>kehalalannya</a:t>
            </a:r>
            <a:endParaRPr lang="id-ID" dirty="0"/>
          </a:p>
        </p:txBody>
      </p:sp>
    </p:spTree>
    <p:extLst>
      <p:ext uri="{BB962C8B-B14F-4D97-AF65-F5344CB8AC3E}">
        <p14:creationId xmlns:p14="http://schemas.microsoft.com/office/powerpoint/2010/main" val="8943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Jazakallah dan Ucapan Terima Kasih Lainnya dari Berbagai Bahasa di Dunia |  kumparan.co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d-ID"/>
          </a:p>
        </p:txBody>
      </p:sp>
      <p:pic>
        <p:nvPicPr>
          <p:cNvPr id="1030" name="Picture 6" descr="Terima kasih – Nan Tak (Kalah) Pent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2420887"/>
            <a:ext cx="3960440" cy="4079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8608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al-hal yang Harus Diperhatikan Dalam Penyelenggaraan Badan Layanan Umum ( BLU) - Blog Gamatechno">
            <a:extLst>
              <a:ext uri="{FF2B5EF4-FFF2-40B4-BE49-F238E27FC236}">
                <a16:creationId xmlns="" xmlns:a16="http://schemas.microsoft.com/office/drawing/2014/main" id="{FB941E87-B19E-B967-C9ED-0471B5237703}"/>
              </a:ext>
            </a:extLst>
          </p:cNvPr>
          <p:cNvPicPr>
            <a:picLocks noChangeAspect="1" noChangeArrowheads="1"/>
          </p:cNvPicPr>
          <p:nvPr/>
        </p:nvPicPr>
        <p:blipFill>
          <a:blip r:embed="rId2">
            <a:alphaModFix amt="19000"/>
            <a:extLst>
              <a:ext uri="{28A0092B-C50C-407E-A947-70E740481C1C}">
                <a14:useLocalDpi xmlns:a14="http://schemas.microsoft.com/office/drawing/2010/main" val="0"/>
              </a:ext>
            </a:extLst>
          </a:blip>
          <a:srcRect/>
          <a:stretch>
            <a:fillRect/>
          </a:stretch>
        </p:blipFill>
        <p:spPr bwMode="auto">
          <a:xfrm>
            <a:off x="179512" y="126479"/>
            <a:ext cx="8784976" cy="6614889"/>
          </a:xfrm>
          <a:prstGeom prst="rect">
            <a:avLst/>
          </a:prstGeom>
          <a:noFill/>
          <a:effectLst>
            <a:reflection endPos="0" dist="50800" dir="5400000" sy="-100000" algn="bl" rotWithShape="0"/>
          </a:effectLst>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id-ID" dirty="0"/>
              <a:t>Pendahuluan</a:t>
            </a:r>
          </a:p>
        </p:txBody>
      </p:sp>
      <p:sp>
        <p:nvSpPr>
          <p:cNvPr id="3" name="Content Placeholder 2"/>
          <p:cNvSpPr>
            <a:spLocks noGrp="1"/>
          </p:cNvSpPr>
          <p:nvPr>
            <p:ph idx="1"/>
          </p:nvPr>
        </p:nvSpPr>
        <p:spPr>
          <a:xfrm>
            <a:off x="468100" y="1412776"/>
            <a:ext cx="6347714" cy="3880773"/>
          </a:xfrm>
        </p:spPr>
        <p:txBody>
          <a:bodyPr>
            <a:normAutofit/>
          </a:bodyPr>
          <a:lstStyle/>
          <a:p>
            <a:r>
              <a:rPr lang="id-ID" dirty="0"/>
              <a:t>P</a:t>
            </a:r>
            <a:r>
              <a:rPr lang="id-ID" sz="1800" dirty="0"/>
              <a:t>ersiapan BLU UIN FAS belum menemukan kontruksi dan sistem pengelolaan yang akan digunakan dan tentunya dengan penyesuaiaan kondisi faktual di kampus UIN Fatmawati Bengkulu. Mengingat kebanyakan kegagalan implementasi BLU disebabkan oleh lambannya adaptasi dan penyesuaian pola pikir dan lemahnya perencanaan (Sobandi, 2019).</a:t>
            </a:r>
          </a:p>
          <a:p>
            <a:r>
              <a:rPr lang="id-ID" sz="1800" dirty="0"/>
              <a:t>UKT bukan satu-satunya jalan untuk meningkatkan penerimaan. Fakta adanya penurunan penerimaan mahasiswa baru setelah dinaikkannya UKT dari 2.292 mahasiswa baru di tahun 2021 menjadi 1991 mahasiswa baru pada 2022</a:t>
            </a:r>
          </a:p>
          <a:p>
            <a:endParaRPr lang="id-ID" sz="1800" dirty="0"/>
          </a:p>
          <a:p>
            <a:endParaRPr lang="en-US" dirty="0"/>
          </a:p>
        </p:txBody>
      </p:sp>
    </p:spTree>
    <p:extLst>
      <p:ext uri="{BB962C8B-B14F-4D97-AF65-F5344CB8AC3E}">
        <p14:creationId xmlns:p14="http://schemas.microsoft.com/office/powerpoint/2010/main" val="491970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What is investigative research? | Sinequa">
            <a:extLst>
              <a:ext uri="{FF2B5EF4-FFF2-40B4-BE49-F238E27FC236}">
                <a16:creationId xmlns="" xmlns:a16="http://schemas.microsoft.com/office/drawing/2014/main" id="{801CBB9A-70D2-1D49-17D0-E75613CB49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430" y="3212976"/>
            <a:ext cx="8969570" cy="3608412"/>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179512" y="2492896"/>
            <a:ext cx="7560840" cy="2520280"/>
          </a:xfrm>
        </p:spPr>
        <p:txBody>
          <a:bodyPr>
            <a:normAutofit/>
          </a:bodyPr>
          <a:lstStyle/>
          <a:p>
            <a:r>
              <a:rPr lang="id-ID" dirty="0"/>
              <a:t>Bagaimana Kontuksi Badan Layanan Umum di PTKIN dan PTN </a:t>
            </a:r>
            <a:r>
              <a:rPr lang="en-US" dirty="0"/>
              <a:t>?</a:t>
            </a:r>
            <a:endParaRPr lang="id-ID" dirty="0"/>
          </a:p>
          <a:p>
            <a:r>
              <a:rPr lang="en-US" sz="1800" dirty="0" err="1">
                <a:solidFill>
                  <a:srgbClr val="000000"/>
                </a:solidFill>
                <a:effectLst/>
                <a:ea typeface="Times New Roman" panose="02020603050405020304" pitchFamily="18" charset="0"/>
              </a:rPr>
              <a:t>Bagaimana</a:t>
            </a:r>
            <a:r>
              <a:rPr lang="en-US" sz="1800" dirty="0">
                <a:solidFill>
                  <a:srgbClr val="000000"/>
                </a:solidFill>
                <a:effectLst/>
                <a:ea typeface="Times New Roman" panose="02020603050405020304" pitchFamily="18" charset="0"/>
              </a:rPr>
              <a:t> </a:t>
            </a:r>
            <a:r>
              <a:rPr lang="id-ID" sz="1800" dirty="0">
                <a:solidFill>
                  <a:srgbClr val="000000"/>
                </a:solidFill>
                <a:effectLst/>
                <a:ea typeface="Times New Roman" panose="02020603050405020304" pitchFamily="18" charset="0"/>
              </a:rPr>
              <a:t>strategi pengembangan </a:t>
            </a:r>
            <a:r>
              <a:rPr lang="en-US" sz="1800" dirty="0">
                <a:solidFill>
                  <a:srgbClr val="000000"/>
                </a:solidFill>
                <a:effectLst/>
                <a:ea typeface="Times New Roman" panose="02020603050405020304" pitchFamily="18" charset="0"/>
              </a:rPr>
              <a:t>unit</a:t>
            </a:r>
            <a:r>
              <a:rPr lang="id-ID" sz="1800" dirty="0">
                <a:solidFill>
                  <a:srgbClr val="000000"/>
                </a:solidFill>
                <a:effectLst/>
                <a:ea typeface="Times New Roman" panose="02020603050405020304" pitchFamily="18" charset="0"/>
              </a:rPr>
              <a:t>-unit</a:t>
            </a:r>
            <a:r>
              <a:rPr lang="en-US" sz="1800" dirty="0">
                <a:solidFill>
                  <a:srgbClr val="000000"/>
                </a:solidFill>
                <a:effectLst/>
                <a:ea typeface="Times New Roman" panose="02020603050405020304" pitchFamily="18" charset="0"/>
              </a:rPr>
              <a:t> </a:t>
            </a:r>
            <a:r>
              <a:rPr lang="en-US" sz="1800" dirty="0" err="1">
                <a:solidFill>
                  <a:srgbClr val="000000"/>
                </a:solidFill>
                <a:effectLst/>
                <a:ea typeface="Times New Roman" panose="02020603050405020304" pitchFamily="18" charset="0"/>
              </a:rPr>
              <a:t>usaha</a:t>
            </a:r>
            <a:r>
              <a:rPr lang="en-US" sz="1800" dirty="0">
                <a:solidFill>
                  <a:srgbClr val="000000"/>
                </a:solidFill>
                <a:effectLst/>
                <a:ea typeface="Times New Roman" panose="02020603050405020304" pitchFamily="18" charset="0"/>
              </a:rPr>
              <a:t> pada PTKIN dan PTN</a:t>
            </a:r>
            <a:r>
              <a:rPr lang="en-US" dirty="0"/>
              <a:t>?</a:t>
            </a:r>
            <a:endParaRPr lang="id-ID" dirty="0"/>
          </a:p>
          <a:p>
            <a:pPr algn="just"/>
            <a:r>
              <a:rPr lang="en-US" sz="1800" dirty="0" err="1">
                <a:solidFill>
                  <a:srgbClr val="000000"/>
                </a:solidFill>
                <a:effectLst/>
                <a:ea typeface="Times New Roman" panose="02020603050405020304" pitchFamily="18" charset="0"/>
                <a:cs typeface="Times New Roman" panose="02020603050405020304" pitchFamily="18" charset="0"/>
              </a:rPr>
              <a:t>Bagaimana</a:t>
            </a:r>
            <a:r>
              <a:rPr lang="en-US" sz="1800" dirty="0">
                <a:solidFill>
                  <a:srgbClr val="000000"/>
                </a:solidFill>
                <a:effectLst/>
                <a:ea typeface="Times New Roman" panose="02020603050405020304" pitchFamily="18" charset="0"/>
                <a:cs typeface="Times New Roman" panose="02020603050405020304" pitchFamily="18" charset="0"/>
              </a:rPr>
              <a:t> model </a:t>
            </a:r>
            <a:r>
              <a:rPr lang="id-ID" sz="1800" dirty="0">
                <a:solidFill>
                  <a:srgbClr val="000000"/>
                </a:solidFill>
                <a:effectLst/>
                <a:ea typeface="Times New Roman" panose="02020603050405020304" pitchFamily="18" charset="0"/>
                <a:cs typeface="Times New Roman" panose="02020603050405020304" pitchFamily="18" charset="0"/>
              </a:rPr>
              <a:t>Pusat Bisnis</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berkonsep</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i="1" dirty="0">
                <a:solidFill>
                  <a:srgbClr val="000000"/>
                </a:solidFill>
                <a:effectLst/>
                <a:ea typeface="Times New Roman" panose="02020603050405020304" pitchFamily="18" charset="0"/>
                <a:cs typeface="Times New Roman" panose="02020603050405020304" pitchFamily="18" charset="0"/>
              </a:rPr>
              <a:t>Islamic Wealth Management</a:t>
            </a:r>
            <a:r>
              <a:rPr lang="en-US" sz="1800" dirty="0">
                <a:solidFill>
                  <a:srgbClr val="000000"/>
                </a:solidFill>
                <a:effectLst/>
                <a:ea typeface="Times New Roman" panose="02020603050405020304" pitchFamily="18" charset="0"/>
                <a:cs typeface="Times New Roman" panose="02020603050405020304" pitchFamily="18" charset="0"/>
              </a:rPr>
              <a:t> yang </a:t>
            </a:r>
            <a:r>
              <a:rPr lang="en-US" sz="1800" dirty="0" err="1">
                <a:solidFill>
                  <a:srgbClr val="000000"/>
                </a:solidFill>
                <a:effectLst/>
                <a:ea typeface="Times New Roman" panose="02020603050405020304" pitchFamily="18" charset="0"/>
                <a:cs typeface="Times New Roman" panose="02020603050405020304" pitchFamily="18" charset="0"/>
              </a:rPr>
              <a:t>direkomendasikan</a:t>
            </a:r>
            <a:r>
              <a:rPr lang="en-US" sz="1800" dirty="0">
                <a:solidFill>
                  <a:srgbClr val="000000"/>
                </a:solidFill>
                <a:effectLst/>
                <a:ea typeface="Times New Roman" panose="02020603050405020304" pitchFamily="18" charset="0"/>
                <a:cs typeface="Times New Roman" panose="02020603050405020304" pitchFamily="18" charset="0"/>
              </a:rPr>
              <a:t> </a:t>
            </a:r>
            <a:r>
              <a:rPr lang="en-US" sz="1800" dirty="0" err="1">
                <a:solidFill>
                  <a:srgbClr val="000000"/>
                </a:solidFill>
                <a:effectLst/>
                <a:ea typeface="Times New Roman" panose="02020603050405020304" pitchFamily="18" charset="0"/>
                <a:cs typeface="Times New Roman" panose="02020603050405020304" pitchFamily="18" charset="0"/>
              </a:rPr>
              <a:t>untuk</a:t>
            </a:r>
            <a:r>
              <a:rPr lang="en-US" sz="1800" dirty="0">
                <a:solidFill>
                  <a:srgbClr val="000000"/>
                </a:solidFill>
                <a:effectLst/>
                <a:ea typeface="Times New Roman" panose="02020603050405020304" pitchFamily="18" charset="0"/>
                <a:cs typeface="Times New Roman" panose="02020603050405020304" pitchFamily="18" charset="0"/>
              </a:rPr>
              <a:t> UIN </a:t>
            </a:r>
            <a:r>
              <a:rPr lang="en-US" sz="1800" dirty="0" err="1">
                <a:solidFill>
                  <a:srgbClr val="000000"/>
                </a:solidFill>
                <a:effectLst/>
                <a:ea typeface="Times New Roman" panose="02020603050405020304" pitchFamily="18" charset="0"/>
                <a:cs typeface="Times New Roman" panose="02020603050405020304" pitchFamily="18" charset="0"/>
              </a:rPr>
              <a:t>Fatmawati</a:t>
            </a:r>
            <a:r>
              <a:rPr lang="en-US" sz="1800" dirty="0">
                <a:solidFill>
                  <a:srgbClr val="000000"/>
                </a:solidFill>
                <a:effectLst/>
                <a:ea typeface="Times New Roman" panose="02020603050405020304" pitchFamily="18" charset="0"/>
                <a:cs typeface="Times New Roman" panose="02020603050405020304" pitchFamily="18" charset="0"/>
              </a:rPr>
              <a:t> Sukarno?</a:t>
            </a:r>
            <a:endParaRPr lang="id-ID" sz="1800" dirty="0">
              <a:effectLst/>
              <a:ea typeface="Times New Roman" panose="02020603050405020304" pitchFamily="18" charset="0"/>
            </a:endParaRPr>
          </a:p>
          <a:p>
            <a:pPr marL="0" indent="0">
              <a:buNone/>
            </a:pPr>
            <a:endParaRPr lang="en-US" dirty="0"/>
          </a:p>
          <a:p>
            <a:pPr marL="0" indent="0">
              <a:buNone/>
            </a:pPr>
            <a:endParaRPr lang="id-ID" dirty="0"/>
          </a:p>
          <a:p>
            <a:endParaRPr lang="id-ID" dirty="0"/>
          </a:p>
          <a:p>
            <a:endParaRPr lang="id-ID" dirty="0"/>
          </a:p>
          <a:p>
            <a:endParaRPr lang="id-ID" dirty="0"/>
          </a:p>
          <a:p>
            <a:endParaRPr lang="id-ID" dirty="0"/>
          </a:p>
          <a:p>
            <a:endParaRPr lang="id-ID" dirty="0"/>
          </a:p>
          <a:p>
            <a:endParaRPr lang="id-ID" dirty="0"/>
          </a:p>
          <a:p>
            <a:pPr marL="0" indent="0">
              <a:buNone/>
            </a:pPr>
            <a:endParaRPr lang="id-ID" dirty="0"/>
          </a:p>
        </p:txBody>
      </p:sp>
      <p:sp>
        <p:nvSpPr>
          <p:cNvPr id="5" name="Rectangle 4"/>
          <p:cNvSpPr/>
          <p:nvPr/>
        </p:nvSpPr>
        <p:spPr>
          <a:xfrm>
            <a:off x="174430" y="1484784"/>
            <a:ext cx="4824536" cy="646331"/>
          </a:xfrm>
          <a:prstGeom prst="rect">
            <a:avLst/>
          </a:prstGeom>
        </p:spPr>
        <p:txBody>
          <a:bodyPr wrap="square">
            <a:spAutoFit/>
          </a:bodyPr>
          <a:lstStyle/>
          <a:p>
            <a:r>
              <a:rPr lang="en-US" sz="3600" b="1" dirty="0" err="1"/>
              <a:t>Kerangka</a:t>
            </a:r>
            <a:r>
              <a:rPr lang="en-US" sz="3600" b="1" dirty="0"/>
              <a:t> </a:t>
            </a:r>
            <a:r>
              <a:rPr lang="en-US" sz="3600" b="1" dirty="0" err="1"/>
              <a:t>Penelitian</a:t>
            </a:r>
            <a:endParaRPr lang="id-ID" sz="3600" b="1" dirty="0"/>
          </a:p>
        </p:txBody>
      </p:sp>
    </p:spTree>
    <p:extLst>
      <p:ext uri="{BB962C8B-B14F-4D97-AF65-F5344CB8AC3E}">
        <p14:creationId xmlns:p14="http://schemas.microsoft.com/office/powerpoint/2010/main" val="3135768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Progress </a:t>
            </a:r>
            <a:r>
              <a:rPr lang="en-US" dirty="0" err="1"/>
              <a:t>Penelitian</a:t>
            </a:r>
            <a:endParaRPr lang="id-ID" dirty="0"/>
          </a:p>
        </p:txBody>
      </p:sp>
      <p:sp>
        <p:nvSpPr>
          <p:cNvPr id="3" name="Content Placeholder 2"/>
          <p:cNvSpPr>
            <a:spLocks noGrp="1"/>
          </p:cNvSpPr>
          <p:nvPr>
            <p:ph idx="1"/>
          </p:nvPr>
        </p:nvSpPr>
        <p:spPr>
          <a:xfrm>
            <a:off x="395536" y="1628800"/>
            <a:ext cx="6914729" cy="3880773"/>
          </a:xfrm>
        </p:spPr>
        <p:txBody>
          <a:bodyPr/>
          <a:lstStyle/>
          <a:p>
            <a:pPr algn="just"/>
            <a:r>
              <a:rPr lang="id-ID" dirty="0"/>
              <a:t>Terdapat kesamaan sumber penerimaan (pembiayaan) pada Perguruan Tinggi BLU pada </a:t>
            </a:r>
            <a:r>
              <a:rPr lang="id-ID" dirty="0" smtClean="0"/>
              <a:t>um</a:t>
            </a:r>
            <a:r>
              <a:rPr lang="en-US" dirty="0" smtClean="0"/>
              <a:t>um</a:t>
            </a:r>
            <a:r>
              <a:rPr lang="id-ID" dirty="0" smtClean="0"/>
              <a:t>nya </a:t>
            </a:r>
            <a:r>
              <a:rPr lang="id-ID" dirty="0"/>
              <a:t>baik PTKIN dan PTN. Penerimaan diperoleh dari:</a:t>
            </a:r>
          </a:p>
          <a:p>
            <a:pPr marL="0" indent="0" algn="just">
              <a:buNone/>
            </a:pPr>
            <a:r>
              <a:rPr lang="id-ID" dirty="0"/>
              <a:t>	- Bantuan pemerintah BOPTN (RM)</a:t>
            </a:r>
          </a:p>
          <a:p>
            <a:pPr marL="0" indent="0" algn="just">
              <a:buNone/>
            </a:pPr>
            <a:r>
              <a:rPr lang="id-ID" dirty="0"/>
              <a:t>       - Penerimaan dari masyarakat yang berbentuk hasil   </a:t>
            </a:r>
          </a:p>
          <a:p>
            <a:pPr marL="0" indent="0" algn="just">
              <a:buNone/>
            </a:pPr>
            <a:r>
              <a:rPr lang="id-ID" dirty="0"/>
              <a:t>         dari kegiatan Tri Dharma Perguruan Tinggi (PNPB)              </a:t>
            </a:r>
          </a:p>
          <a:p>
            <a:pPr marL="0" indent="0" algn="just">
              <a:buNone/>
            </a:pPr>
            <a:r>
              <a:rPr lang="id-ID" dirty="0"/>
              <a:t>       - penerimaan lain (Hibah)</a:t>
            </a:r>
          </a:p>
          <a:p>
            <a:pPr algn="just"/>
            <a:r>
              <a:rPr lang="id-ID" dirty="0"/>
              <a:t>UIN Raden Intan PNPB dibagi menjadi sumber pembiayaan akademik dan sumber pembiayaan non-akademik. </a:t>
            </a:r>
          </a:p>
        </p:txBody>
      </p:sp>
      <p:pic>
        <p:nvPicPr>
          <p:cNvPr id="5122" name="Picture 2">
            <a:extLst>
              <a:ext uri="{FF2B5EF4-FFF2-40B4-BE49-F238E27FC236}">
                <a16:creationId xmlns="" xmlns:a16="http://schemas.microsoft.com/office/drawing/2014/main" id="{769B6FA4-0523-E3D4-1164-589742A208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4544"/>
            <a:ext cx="6639181" cy="1652792"/>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a:extLst>
              <a:ext uri="{FF2B5EF4-FFF2-40B4-BE49-F238E27FC236}">
                <a16:creationId xmlns="" xmlns:a16="http://schemas.microsoft.com/office/drawing/2014/main" id="{B3A32BA3-8019-3884-F8E3-144CEBF19F5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7591" b="11010"/>
          <a:stretch/>
        </p:blipFill>
        <p:spPr bwMode="auto">
          <a:xfrm>
            <a:off x="423766" y="4957556"/>
            <a:ext cx="6858267" cy="16242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9319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a:t>
            </a:r>
            <a:r>
              <a:rPr lang="id-ID" dirty="0"/>
              <a:t>ress Penelitian</a:t>
            </a:r>
          </a:p>
        </p:txBody>
      </p:sp>
      <p:sp>
        <p:nvSpPr>
          <p:cNvPr id="3" name="Content Placeholder 2"/>
          <p:cNvSpPr>
            <a:spLocks noGrp="1"/>
          </p:cNvSpPr>
          <p:nvPr>
            <p:ph idx="1"/>
          </p:nvPr>
        </p:nvSpPr>
        <p:spPr>
          <a:xfrm>
            <a:off x="609598" y="1700808"/>
            <a:ext cx="6347714" cy="4547592"/>
          </a:xfrm>
        </p:spPr>
        <p:txBody>
          <a:bodyPr>
            <a:normAutofit/>
          </a:bodyPr>
          <a:lstStyle/>
          <a:p>
            <a:pPr algn="just"/>
            <a:r>
              <a:rPr lang="id-ID" dirty="0"/>
              <a:t>Untuk menunjang penerimaan non-akademik dan lain-lain PT harus memiliki pusat bisnis yang menjadi wadah pengembangan unit usaha untuk memperluas jenis penerimaan pada perguruan tinggi. Semantara di UIN Fatmawati Sukarno belum terdapat pusat bisnis.</a:t>
            </a:r>
          </a:p>
          <a:p>
            <a:r>
              <a:rPr lang="id-ID" dirty="0"/>
              <a:t>Terdapat perbedaan Struktur pengelolaan BLU antar perguruan Tinggi. Pada UIN Raden Intan tidak terdapat Struktur Khusus yang mengatur “Pejabat Pengelola DIPA Anggaran BLU” sementara di kampus UNILA Struktur Pejabat Pengelola BLU di Jelaskan dengan detail berserta TUPOKSI masing-masing. Sedangkan di UIN Sunan Gunung Djati pengelola BLU ditetapkan dengan tugas yang luas dan kurang spesifik. Pada UPI struktur Pengelola keuangan lebih sederhana dengan tupoksi yang jelas dan spesifik</a:t>
            </a:r>
          </a:p>
        </p:txBody>
      </p:sp>
      <p:pic>
        <p:nvPicPr>
          <p:cNvPr id="4" name="Picture 2" descr="StartUp Butuh Inkubator Bisnis dalam Menyusun Strategi Bisnis yang Tepat -  BSI NEWS">
            <a:extLst>
              <a:ext uri="{FF2B5EF4-FFF2-40B4-BE49-F238E27FC236}">
                <a16:creationId xmlns="" xmlns:a16="http://schemas.microsoft.com/office/drawing/2014/main" id="{C6364CC8-567C-A0C5-5AC1-C2C7E23EC5D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2322"/>
          <a:stretch/>
        </p:blipFill>
        <p:spPr bwMode="auto">
          <a:xfrm>
            <a:off x="7236296" y="1713822"/>
            <a:ext cx="1647136" cy="1460261"/>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Inkubator Bisnis Unila | Linktree">
            <a:extLst>
              <a:ext uri="{FF2B5EF4-FFF2-40B4-BE49-F238E27FC236}">
                <a16:creationId xmlns="" xmlns:a16="http://schemas.microsoft.com/office/drawing/2014/main" id="{D53D88D1-BFB6-E08B-E981-0C28D5EB53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7814" y="3373395"/>
            <a:ext cx="1575618" cy="157561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a:extLst>
              <a:ext uri="{FF2B5EF4-FFF2-40B4-BE49-F238E27FC236}">
                <a16:creationId xmlns="" xmlns:a16="http://schemas.microsoft.com/office/drawing/2014/main" id="{C4B512D8-B10D-E9FD-D90C-03D5BBC466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512" y="4544"/>
            <a:ext cx="6639181" cy="165279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a:extLst>
              <a:ext uri="{FF2B5EF4-FFF2-40B4-BE49-F238E27FC236}">
                <a16:creationId xmlns="" xmlns:a16="http://schemas.microsoft.com/office/drawing/2014/main" id="{847E0F35-D079-A4A3-819B-A0B209B8F4E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67648" y="5166540"/>
            <a:ext cx="1715784" cy="1286796"/>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a:extLst>
              <a:ext uri="{FF2B5EF4-FFF2-40B4-BE49-F238E27FC236}">
                <a16:creationId xmlns="" xmlns:a16="http://schemas.microsoft.com/office/drawing/2014/main" id="{45EF424F-C54B-59BC-8366-DB9E0BA3BDF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67648" y="315755"/>
            <a:ext cx="1715784" cy="12172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1882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6177F90-0D82-E885-5A1B-CC1A82D9E73B}"/>
              </a:ext>
            </a:extLst>
          </p:cNvPr>
          <p:cNvSpPr>
            <a:spLocks noGrp="1"/>
          </p:cNvSpPr>
          <p:nvPr>
            <p:ph type="title"/>
          </p:nvPr>
        </p:nvSpPr>
        <p:spPr>
          <a:xfrm>
            <a:off x="539552" y="188640"/>
            <a:ext cx="6347713" cy="1320800"/>
          </a:xfrm>
        </p:spPr>
        <p:txBody>
          <a:bodyPr/>
          <a:lstStyle/>
          <a:p>
            <a:r>
              <a:rPr lang="id-ID" dirty="0"/>
              <a:t>Perbandingan Struktur Pengelolaan Keuangan BLU</a:t>
            </a:r>
          </a:p>
        </p:txBody>
      </p:sp>
      <p:graphicFrame>
        <p:nvGraphicFramePr>
          <p:cNvPr id="5" name="Table 4">
            <a:extLst>
              <a:ext uri="{FF2B5EF4-FFF2-40B4-BE49-F238E27FC236}">
                <a16:creationId xmlns="" xmlns:a16="http://schemas.microsoft.com/office/drawing/2014/main" id="{25E539B6-28F8-C320-13DD-3ABA128B1F6D}"/>
              </a:ext>
            </a:extLst>
          </p:cNvPr>
          <p:cNvGraphicFramePr>
            <a:graphicFrameLocks noGrp="1"/>
          </p:cNvGraphicFramePr>
          <p:nvPr>
            <p:extLst>
              <p:ext uri="{D42A27DB-BD31-4B8C-83A1-F6EECF244321}">
                <p14:modId xmlns:p14="http://schemas.microsoft.com/office/powerpoint/2010/main" val="2223528793"/>
              </p:ext>
            </p:extLst>
          </p:nvPr>
        </p:nvGraphicFramePr>
        <p:xfrm>
          <a:off x="611560" y="1628800"/>
          <a:ext cx="8187026" cy="4400804"/>
        </p:xfrm>
        <a:graphic>
          <a:graphicData uri="http://schemas.openxmlformats.org/drawingml/2006/table">
            <a:tbl>
              <a:tblPr firstRow="1" firstCol="1" bandRow="1">
                <a:tableStyleId>{5C22544A-7EE6-4342-B048-85BDC9FD1C3A}</a:tableStyleId>
              </a:tblPr>
              <a:tblGrid>
                <a:gridCol w="4093513">
                  <a:extLst>
                    <a:ext uri="{9D8B030D-6E8A-4147-A177-3AD203B41FA5}">
                      <a16:colId xmlns="" xmlns:a16="http://schemas.microsoft.com/office/drawing/2014/main" val="2275942354"/>
                    </a:ext>
                  </a:extLst>
                </a:gridCol>
                <a:gridCol w="4093513">
                  <a:extLst>
                    <a:ext uri="{9D8B030D-6E8A-4147-A177-3AD203B41FA5}">
                      <a16:colId xmlns="" xmlns:a16="http://schemas.microsoft.com/office/drawing/2014/main" val="2425091782"/>
                    </a:ext>
                  </a:extLst>
                </a:gridCol>
              </a:tblGrid>
              <a:tr h="0">
                <a:tc>
                  <a:txBody>
                    <a:bodyPr/>
                    <a:lstStyle/>
                    <a:p>
                      <a:pPr algn="just">
                        <a:lnSpc>
                          <a:spcPct val="115000"/>
                        </a:lnSpc>
                        <a:spcAft>
                          <a:spcPts val="800"/>
                        </a:spcAft>
                      </a:pPr>
                      <a:r>
                        <a:rPr lang="id-ID" sz="1400" dirty="0">
                          <a:effectLst/>
                        </a:rPr>
                        <a:t>BLU UIN Sunan Gunung Djati</a:t>
                      </a:r>
                      <a:endParaRPr lang="id-ID"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15000"/>
                        </a:lnSpc>
                        <a:spcAft>
                          <a:spcPts val="800"/>
                        </a:spcAft>
                      </a:pPr>
                      <a:r>
                        <a:rPr lang="id-ID" sz="1400">
                          <a:effectLst/>
                        </a:rPr>
                        <a:t>BLU UNILA</a:t>
                      </a:r>
                      <a:endParaRPr lang="id-ID"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2258698493"/>
                  </a:ext>
                </a:extLst>
              </a:tr>
              <a:tr h="3015898">
                <a:tc>
                  <a:txBody>
                    <a:bodyPr/>
                    <a:lstStyle/>
                    <a:p>
                      <a:pPr marL="742950" lvl="1" indent="-285750" algn="just" rtl="0">
                        <a:lnSpc>
                          <a:spcPct val="115000"/>
                        </a:lnSpc>
                        <a:buFont typeface="+mj-lt"/>
                        <a:buAutoNum type="alphaLcPeriod"/>
                      </a:pPr>
                      <a:r>
                        <a:rPr lang="id-ID" sz="1400" spc="-10" dirty="0">
                          <a:effectLst/>
                        </a:rPr>
                        <a:t>Struktur Pengelola BLU (SK)</a:t>
                      </a:r>
                    </a:p>
                    <a:p>
                      <a:pPr marL="342900" lvl="0" indent="-342900" algn="just">
                        <a:lnSpc>
                          <a:spcPct val="115000"/>
                        </a:lnSpc>
                        <a:buFont typeface="Times New Roman" panose="02020603050405020304" pitchFamily="18" charset="0"/>
                        <a:buChar char="-"/>
                      </a:pPr>
                      <a:r>
                        <a:rPr lang="id-ID" sz="1400" dirty="0">
                          <a:effectLst/>
                        </a:rPr>
                        <a:t>Pimpinan</a:t>
                      </a:r>
                    </a:p>
                    <a:p>
                      <a:pPr marL="342900" lvl="0" indent="-342900" algn="just">
                        <a:lnSpc>
                          <a:spcPct val="115000"/>
                        </a:lnSpc>
                        <a:buFont typeface="Times New Roman" panose="02020603050405020304" pitchFamily="18" charset="0"/>
                        <a:buChar char="-"/>
                      </a:pPr>
                      <a:r>
                        <a:rPr lang="id-ID" sz="1400" dirty="0">
                          <a:effectLst/>
                        </a:rPr>
                        <a:t>Wakil Pimpinan</a:t>
                      </a:r>
                    </a:p>
                    <a:p>
                      <a:pPr marL="342900" lvl="0" indent="-342900" algn="just">
                        <a:lnSpc>
                          <a:spcPct val="115000"/>
                        </a:lnSpc>
                        <a:buFont typeface="Times New Roman" panose="02020603050405020304" pitchFamily="18" charset="0"/>
                        <a:buChar char="-"/>
                      </a:pPr>
                      <a:r>
                        <a:rPr lang="id-ID" sz="1400" dirty="0">
                          <a:effectLst/>
                        </a:rPr>
                        <a:t>Pejabat Keuangan</a:t>
                      </a:r>
                    </a:p>
                    <a:p>
                      <a:pPr marL="342900" lvl="0" indent="-342900" algn="just">
                        <a:lnSpc>
                          <a:spcPct val="115000"/>
                        </a:lnSpc>
                        <a:buFont typeface="Times New Roman" panose="02020603050405020304" pitchFamily="18" charset="0"/>
                        <a:buChar char="-"/>
                      </a:pPr>
                      <a:r>
                        <a:rPr lang="id-ID" sz="1400" dirty="0">
                          <a:effectLst/>
                        </a:rPr>
                        <a:t>Pejabat teknis</a:t>
                      </a:r>
                    </a:p>
                    <a:p>
                      <a:pPr marL="342900" lvl="0" indent="-342900" algn="just">
                        <a:lnSpc>
                          <a:spcPct val="115000"/>
                        </a:lnSpc>
                        <a:buFont typeface="Times New Roman" panose="02020603050405020304" pitchFamily="18" charset="0"/>
                        <a:buChar char="-"/>
                      </a:pPr>
                      <a:r>
                        <a:rPr lang="id-ID" sz="1400" dirty="0">
                          <a:effectLst/>
                        </a:rPr>
                        <a:t>Bagian Keuangan dan Organisasi (Sub. Pelaksana anggaran dan pembendaharaan dan sub. Verifikasi, akuntansi keuangan dan BMN)</a:t>
                      </a:r>
                    </a:p>
                    <a:p>
                      <a:pPr marL="742950" lvl="1" indent="-285750" algn="just">
                        <a:lnSpc>
                          <a:spcPct val="115000"/>
                        </a:lnSpc>
                        <a:buFont typeface="+mj-lt"/>
                        <a:buAutoNum type="alphaLcPeriod"/>
                      </a:pPr>
                      <a:r>
                        <a:rPr lang="id-ID" sz="1400" spc="-10" dirty="0">
                          <a:effectLst/>
                        </a:rPr>
                        <a:t>Pengembangan bisnis dikelola UPT Pusat Pengembangan Bisnis (</a:t>
                      </a:r>
                      <a:r>
                        <a:rPr lang="id-ID" sz="1400" spc="-10" dirty="0" smtClean="0">
                          <a:effectLst/>
                        </a:rPr>
                        <a:t>P</a:t>
                      </a:r>
                      <a:r>
                        <a:rPr lang="en-US" sz="1400" spc="-10" dirty="0" smtClean="0">
                          <a:effectLst/>
                        </a:rPr>
                        <a:t>2</a:t>
                      </a:r>
                      <a:r>
                        <a:rPr lang="id-ID" sz="1400" spc="-10" dirty="0" smtClean="0">
                          <a:effectLst/>
                        </a:rPr>
                        <a:t>B</a:t>
                      </a:r>
                      <a:r>
                        <a:rPr lang="id-ID" sz="1400" spc="-10" dirty="0">
                          <a:effectLst/>
                        </a:rPr>
                        <a:t>)</a:t>
                      </a:r>
                    </a:p>
                    <a:p>
                      <a:pPr marL="342900" lvl="0" indent="-342900" algn="just">
                        <a:lnSpc>
                          <a:spcPct val="115000"/>
                        </a:lnSpc>
                        <a:buFont typeface="Times New Roman" panose="02020603050405020304" pitchFamily="18" charset="0"/>
                        <a:buChar char="-"/>
                      </a:pPr>
                      <a:r>
                        <a:rPr lang="id-ID" sz="1400" dirty="0">
                          <a:effectLst/>
                        </a:rPr>
                        <a:t>UPT </a:t>
                      </a:r>
                      <a:r>
                        <a:rPr lang="id-ID" sz="1400" dirty="0" smtClean="0">
                          <a:effectLst/>
                        </a:rPr>
                        <a:t>P</a:t>
                      </a:r>
                      <a:r>
                        <a:rPr lang="en-US" sz="1400" dirty="0" smtClean="0">
                          <a:effectLst/>
                        </a:rPr>
                        <a:t>2</a:t>
                      </a:r>
                      <a:r>
                        <a:rPr lang="id-ID" sz="1400" dirty="0" smtClean="0">
                          <a:effectLst/>
                        </a:rPr>
                        <a:t>B </a:t>
                      </a:r>
                      <a:r>
                        <a:rPr lang="id-ID" sz="1400" dirty="0">
                          <a:effectLst/>
                        </a:rPr>
                        <a:t>tidak disahkan didalam ortaker</a:t>
                      </a:r>
                    </a:p>
                    <a:p>
                      <a:pPr marL="342900" lvl="0" indent="-342900" algn="just">
                        <a:lnSpc>
                          <a:spcPct val="115000"/>
                        </a:lnSpc>
                        <a:buFont typeface="Times New Roman" panose="02020603050405020304" pitchFamily="18" charset="0"/>
                        <a:buChar char="-"/>
                      </a:pPr>
                      <a:r>
                        <a:rPr lang="id-ID" sz="1400" dirty="0">
                          <a:effectLst/>
                        </a:rPr>
                        <a:t>Unit bisnis non-akademik dikelola bersama oleh UPT </a:t>
                      </a:r>
                      <a:r>
                        <a:rPr lang="id-ID" sz="1400" dirty="0" smtClean="0">
                          <a:effectLst/>
                        </a:rPr>
                        <a:t>P</a:t>
                      </a:r>
                      <a:r>
                        <a:rPr lang="en-US" sz="1400" dirty="0" smtClean="0">
                          <a:effectLst/>
                        </a:rPr>
                        <a:t>2</a:t>
                      </a:r>
                      <a:r>
                        <a:rPr lang="id-ID" sz="1400" dirty="0" smtClean="0">
                          <a:effectLst/>
                        </a:rPr>
                        <a:t>B </a:t>
                      </a:r>
                      <a:r>
                        <a:rPr lang="id-ID" sz="1400" dirty="0">
                          <a:effectLst/>
                        </a:rPr>
                        <a:t>dan Biro Umum </a:t>
                      </a:r>
                    </a:p>
                    <a:p>
                      <a:pPr marL="342900" lvl="0" indent="-342900" algn="just">
                        <a:lnSpc>
                          <a:spcPct val="115000"/>
                        </a:lnSpc>
                        <a:buFont typeface="Times New Roman" panose="02020603050405020304" pitchFamily="18" charset="0"/>
                        <a:buChar char="-"/>
                      </a:pPr>
                      <a:r>
                        <a:rPr lang="id-ID" sz="1400" dirty="0">
                          <a:effectLst/>
                        </a:rPr>
                        <a:t>UPT </a:t>
                      </a:r>
                      <a:r>
                        <a:rPr lang="id-ID" sz="1400" dirty="0" smtClean="0">
                          <a:effectLst/>
                        </a:rPr>
                        <a:t>P</a:t>
                      </a:r>
                      <a:r>
                        <a:rPr lang="en-US" sz="1400" dirty="0" smtClean="0">
                          <a:effectLst/>
                        </a:rPr>
                        <a:t>2</a:t>
                      </a:r>
                      <a:r>
                        <a:rPr lang="id-ID" sz="1400" dirty="0" smtClean="0">
                          <a:effectLst/>
                        </a:rPr>
                        <a:t>B </a:t>
                      </a:r>
                      <a:r>
                        <a:rPr lang="id-ID" sz="1400" dirty="0">
                          <a:effectLst/>
                        </a:rPr>
                        <a:t>Berada dibawah Komando wakil rektor bidang Administrasi, Perencanaan dan Keuangan</a:t>
                      </a:r>
                      <a:endParaRPr lang="id-ID"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42900" lvl="0" indent="-342900" algn="just" rtl="0">
                        <a:lnSpc>
                          <a:spcPct val="115000"/>
                        </a:lnSpc>
                        <a:buFont typeface="+mj-lt"/>
                        <a:buAutoNum type="alphaLcPeriod"/>
                      </a:pPr>
                      <a:r>
                        <a:rPr lang="id-ID" sz="1400" dirty="0">
                          <a:effectLst/>
                        </a:rPr>
                        <a:t>Struktur Pengelola BLU</a:t>
                      </a:r>
                    </a:p>
                    <a:p>
                      <a:pPr marL="342900" lvl="0" indent="-342900" algn="just">
                        <a:lnSpc>
                          <a:spcPct val="115000"/>
                        </a:lnSpc>
                        <a:buFont typeface="Times New Roman" panose="02020603050405020304" pitchFamily="18" charset="0"/>
                        <a:buChar char="-"/>
                      </a:pPr>
                      <a:r>
                        <a:rPr lang="id-ID" sz="1400" dirty="0">
                          <a:effectLst/>
                        </a:rPr>
                        <a:t>Pejabat Kuasa Pengguna Anggaran</a:t>
                      </a:r>
                    </a:p>
                    <a:p>
                      <a:pPr marL="342900" lvl="0" indent="-342900" algn="just">
                        <a:lnSpc>
                          <a:spcPct val="115000"/>
                        </a:lnSpc>
                        <a:buFont typeface="Times New Roman" panose="02020603050405020304" pitchFamily="18" charset="0"/>
                        <a:buChar char="-"/>
                      </a:pPr>
                      <a:r>
                        <a:rPr lang="id-ID" sz="1400" dirty="0">
                          <a:effectLst/>
                        </a:rPr>
                        <a:t>Pejabat Penerbit</a:t>
                      </a:r>
                    </a:p>
                    <a:p>
                      <a:pPr marL="342900" lvl="0" indent="-342900" algn="just">
                        <a:lnSpc>
                          <a:spcPct val="115000"/>
                        </a:lnSpc>
                        <a:buFont typeface="Times New Roman" panose="02020603050405020304" pitchFamily="18" charset="0"/>
                        <a:buChar char="-"/>
                      </a:pPr>
                      <a:r>
                        <a:rPr lang="id-ID" sz="1400" dirty="0">
                          <a:effectLst/>
                        </a:rPr>
                        <a:t>Bendahara</a:t>
                      </a:r>
                    </a:p>
                    <a:p>
                      <a:pPr marL="342900" lvl="0" indent="-342900" algn="just">
                        <a:lnSpc>
                          <a:spcPct val="115000"/>
                        </a:lnSpc>
                        <a:buFont typeface="Times New Roman" panose="02020603050405020304" pitchFamily="18" charset="0"/>
                        <a:buChar char="-"/>
                      </a:pPr>
                      <a:r>
                        <a:rPr lang="id-ID" sz="1400" dirty="0">
                          <a:effectLst/>
                        </a:rPr>
                        <a:t>Pejabat Pembuat Komitmen</a:t>
                      </a:r>
                    </a:p>
                    <a:p>
                      <a:pPr marL="342900" lvl="0" indent="-342900" algn="just">
                        <a:lnSpc>
                          <a:spcPct val="115000"/>
                        </a:lnSpc>
                        <a:buFont typeface="Times New Roman" panose="02020603050405020304" pitchFamily="18" charset="0"/>
                        <a:buChar char="-"/>
                      </a:pPr>
                      <a:r>
                        <a:rPr lang="id-ID" sz="1400" dirty="0">
                          <a:effectLst/>
                        </a:rPr>
                        <a:t>Bendahara Pengeluaran Pembantu (BPP)</a:t>
                      </a:r>
                    </a:p>
                    <a:p>
                      <a:pPr marL="342900" lvl="0" indent="-342900" algn="just">
                        <a:lnSpc>
                          <a:spcPct val="115000"/>
                        </a:lnSpc>
                        <a:buFont typeface="+mj-lt"/>
                        <a:buAutoNum type="alphaLcPeriod"/>
                      </a:pPr>
                      <a:r>
                        <a:rPr lang="id-ID" sz="1400" dirty="0">
                          <a:effectLst/>
                        </a:rPr>
                        <a:t>Pengembangan bisnis dikelola Badan Pengelola Usaha (BPU)</a:t>
                      </a:r>
                    </a:p>
                    <a:p>
                      <a:pPr marL="342900" lvl="0" indent="-342900" algn="just">
                        <a:lnSpc>
                          <a:spcPct val="115000"/>
                        </a:lnSpc>
                        <a:buFont typeface="Times New Roman" panose="02020603050405020304" pitchFamily="18" charset="0"/>
                        <a:buChar char="-"/>
                      </a:pPr>
                      <a:r>
                        <a:rPr lang="id-ID" sz="1400" dirty="0">
                          <a:effectLst/>
                        </a:rPr>
                        <a:t>BPU langsung dibawah komando Rektor</a:t>
                      </a:r>
                    </a:p>
                    <a:p>
                      <a:pPr marL="342900" lvl="0" indent="-342900" algn="just">
                        <a:lnSpc>
                          <a:spcPct val="115000"/>
                        </a:lnSpc>
                        <a:buFont typeface="Times New Roman" panose="02020603050405020304" pitchFamily="18" charset="0"/>
                        <a:buChar char="-"/>
                      </a:pPr>
                      <a:r>
                        <a:rPr lang="id-ID" sz="1400" dirty="0">
                          <a:effectLst/>
                        </a:rPr>
                        <a:t>Terdapat wadah inkubator bisnis di BPU</a:t>
                      </a:r>
                    </a:p>
                    <a:p>
                      <a:pPr marL="342900" lvl="0" indent="-342900" algn="just">
                        <a:lnSpc>
                          <a:spcPct val="115000"/>
                        </a:lnSpc>
                        <a:buFont typeface="Times New Roman" panose="02020603050405020304" pitchFamily="18" charset="0"/>
                        <a:buChar char="-"/>
                      </a:pPr>
                      <a:r>
                        <a:rPr lang="id-ID" sz="1400" dirty="0">
                          <a:effectLst/>
                        </a:rPr>
                        <a:t>BPU mengelola badah usaha akademik, non akademik dan badan usaha kesehatan.</a:t>
                      </a:r>
                    </a:p>
                    <a:p>
                      <a:pPr marL="457200" algn="just">
                        <a:lnSpc>
                          <a:spcPct val="115000"/>
                        </a:lnSpc>
                        <a:spcAft>
                          <a:spcPts val="800"/>
                        </a:spcAft>
                      </a:pPr>
                      <a:r>
                        <a:rPr lang="id-ID" sz="1400" dirty="0">
                          <a:effectLst/>
                        </a:rPr>
                        <a:t> </a:t>
                      </a:r>
                    </a:p>
                    <a:p>
                      <a:pPr algn="just">
                        <a:lnSpc>
                          <a:spcPct val="115000"/>
                        </a:lnSpc>
                        <a:spcAft>
                          <a:spcPts val="800"/>
                        </a:spcAft>
                      </a:pPr>
                      <a:r>
                        <a:rPr lang="id-ID" sz="1400" dirty="0">
                          <a:effectLst/>
                        </a:rPr>
                        <a:t> </a:t>
                      </a:r>
                      <a:endParaRPr lang="id-ID"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421001920"/>
                  </a:ext>
                </a:extLst>
              </a:tr>
            </a:tbl>
          </a:graphicData>
        </a:graphic>
      </p:graphicFrame>
    </p:spTree>
    <p:extLst>
      <p:ext uri="{BB962C8B-B14F-4D97-AF65-F5344CB8AC3E}">
        <p14:creationId xmlns:p14="http://schemas.microsoft.com/office/powerpoint/2010/main" val="528260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 xmlns:a16="http://schemas.microsoft.com/office/drawing/2014/main" id="{422DB78A-F818-B733-8361-5B079193C82F}"/>
              </a:ext>
            </a:extLst>
          </p:cNvPr>
          <p:cNvSpPr txBox="1">
            <a:spLocks/>
          </p:cNvSpPr>
          <p:nvPr/>
        </p:nvSpPr>
        <p:spPr>
          <a:xfrm>
            <a:off x="539552" y="260648"/>
            <a:ext cx="6347713"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d-ID" dirty="0"/>
              <a:t>Perbandingan Struktur Pengelolaan Keuangan</a:t>
            </a:r>
          </a:p>
        </p:txBody>
      </p:sp>
      <p:graphicFrame>
        <p:nvGraphicFramePr>
          <p:cNvPr id="5" name="Table 4">
            <a:extLst>
              <a:ext uri="{FF2B5EF4-FFF2-40B4-BE49-F238E27FC236}">
                <a16:creationId xmlns="" xmlns:a16="http://schemas.microsoft.com/office/drawing/2014/main" id="{AA8D3C4A-9487-A996-0751-BD54ADB606E5}"/>
              </a:ext>
            </a:extLst>
          </p:cNvPr>
          <p:cNvGraphicFramePr>
            <a:graphicFrameLocks noGrp="1"/>
          </p:cNvGraphicFramePr>
          <p:nvPr>
            <p:extLst>
              <p:ext uri="{D42A27DB-BD31-4B8C-83A1-F6EECF244321}">
                <p14:modId xmlns:p14="http://schemas.microsoft.com/office/powerpoint/2010/main" val="1672807676"/>
              </p:ext>
            </p:extLst>
          </p:nvPr>
        </p:nvGraphicFramePr>
        <p:xfrm>
          <a:off x="647564" y="1412776"/>
          <a:ext cx="7848872" cy="5380927"/>
        </p:xfrm>
        <a:graphic>
          <a:graphicData uri="http://schemas.openxmlformats.org/drawingml/2006/table">
            <a:tbl>
              <a:tblPr firstRow="1" firstCol="1" bandRow="1">
                <a:tableStyleId>{5C22544A-7EE6-4342-B048-85BDC9FD1C3A}</a:tableStyleId>
              </a:tblPr>
              <a:tblGrid>
                <a:gridCol w="3924436">
                  <a:extLst>
                    <a:ext uri="{9D8B030D-6E8A-4147-A177-3AD203B41FA5}">
                      <a16:colId xmlns="" xmlns:a16="http://schemas.microsoft.com/office/drawing/2014/main" val="3789649201"/>
                    </a:ext>
                  </a:extLst>
                </a:gridCol>
                <a:gridCol w="3924436">
                  <a:extLst>
                    <a:ext uri="{9D8B030D-6E8A-4147-A177-3AD203B41FA5}">
                      <a16:colId xmlns="" xmlns:a16="http://schemas.microsoft.com/office/drawing/2014/main" val="3798403538"/>
                    </a:ext>
                  </a:extLst>
                </a:gridCol>
              </a:tblGrid>
              <a:tr h="216314">
                <a:tc>
                  <a:txBody>
                    <a:bodyPr/>
                    <a:lstStyle/>
                    <a:p>
                      <a:pPr algn="just">
                        <a:lnSpc>
                          <a:spcPct val="115000"/>
                        </a:lnSpc>
                        <a:spcAft>
                          <a:spcPts val="800"/>
                        </a:spcAft>
                      </a:pPr>
                      <a:r>
                        <a:rPr lang="id-ID" sz="1400" dirty="0">
                          <a:effectLst/>
                        </a:rPr>
                        <a:t>Universitas Pendidikan Indonesia</a:t>
                      </a:r>
                      <a:endParaRPr lang="id-ID"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just">
                        <a:lnSpc>
                          <a:spcPct val="115000"/>
                        </a:lnSpc>
                        <a:spcAft>
                          <a:spcPts val="800"/>
                        </a:spcAft>
                      </a:pPr>
                      <a:r>
                        <a:rPr lang="id-ID" sz="1400">
                          <a:effectLst/>
                        </a:rPr>
                        <a:t>BLU UIN Raden Intan</a:t>
                      </a:r>
                      <a:endParaRPr lang="id-ID" sz="14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395127458"/>
                  </a:ext>
                </a:extLst>
              </a:tr>
              <a:tr h="4823207">
                <a:tc>
                  <a:txBody>
                    <a:bodyPr/>
                    <a:lstStyle/>
                    <a:p>
                      <a:pPr marL="342900" lvl="0" indent="-342900" algn="just" rtl="0">
                        <a:lnSpc>
                          <a:spcPct val="115000"/>
                        </a:lnSpc>
                        <a:buFont typeface="+mj-lt"/>
                        <a:buAutoNum type="alphaLcPeriod"/>
                      </a:pPr>
                      <a:r>
                        <a:rPr lang="id-ID" sz="1400" dirty="0">
                          <a:effectLst/>
                        </a:rPr>
                        <a:t>Struktur  Pengelola Keuangan</a:t>
                      </a:r>
                    </a:p>
                    <a:p>
                      <a:pPr marL="342900" lvl="0" indent="-342900" algn="just">
                        <a:lnSpc>
                          <a:spcPct val="115000"/>
                        </a:lnSpc>
                        <a:buFont typeface="Times New Roman" panose="02020603050405020304" pitchFamily="18" charset="0"/>
                        <a:buChar char="-"/>
                      </a:pPr>
                      <a:r>
                        <a:rPr lang="id-ID" sz="1400" dirty="0">
                          <a:effectLst/>
                        </a:rPr>
                        <a:t>Direktur keuangan</a:t>
                      </a:r>
                    </a:p>
                    <a:p>
                      <a:pPr marL="342900" lvl="0" indent="-342900" algn="just">
                        <a:lnSpc>
                          <a:spcPct val="115000"/>
                        </a:lnSpc>
                        <a:buFont typeface="Times New Roman" panose="02020603050405020304" pitchFamily="18" charset="0"/>
                        <a:buChar char="-"/>
                      </a:pPr>
                      <a:r>
                        <a:rPr lang="id-ID" sz="1400" dirty="0">
                          <a:effectLst/>
                        </a:rPr>
                        <a:t>Kepala Divisi Anggaran</a:t>
                      </a:r>
                    </a:p>
                    <a:p>
                      <a:pPr marL="342900" lvl="0" indent="-342900" algn="just">
                        <a:lnSpc>
                          <a:spcPct val="115000"/>
                        </a:lnSpc>
                        <a:buFont typeface="Times New Roman" panose="02020603050405020304" pitchFamily="18" charset="0"/>
                        <a:buChar char="-"/>
                      </a:pPr>
                      <a:r>
                        <a:rPr lang="id-ID" sz="1400" dirty="0">
                          <a:effectLst/>
                        </a:rPr>
                        <a:t>Kepala Divisi Akuntansi dan Pelaporan</a:t>
                      </a:r>
                    </a:p>
                    <a:p>
                      <a:pPr marL="342900" lvl="0" indent="-342900" algn="just">
                        <a:lnSpc>
                          <a:spcPct val="115000"/>
                        </a:lnSpc>
                        <a:buFont typeface="Times New Roman" panose="02020603050405020304" pitchFamily="18" charset="0"/>
                        <a:buChar char="-"/>
                      </a:pPr>
                      <a:r>
                        <a:rPr lang="id-ID" sz="1400" dirty="0">
                          <a:effectLst/>
                        </a:rPr>
                        <a:t>Kepala Divisi Perbendaaharaan (Bendahara Penerima dan Bendahara Pengeluaran)</a:t>
                      </a:r>
                    </a:p>
                    <a:p>
                      <a:pPr marL="457200" algn="just">
                        <a:lnSpc>
                          <a:spcPct val="115000"/>
                        </a:lnSpc>
                      </a:pPr>
                      <a:r>
                        <a:rPr lang="id-ID" sz="1400" dirty="0">
                          <a:effectLst/>
                        </a:rPr>
                        <a:t> </a:t>
                      </a:r>
                    </a:p>
                    <a:p>
                      <a:pPr marL="342900" lvl="0" indent="-342900" algn="just">
                        <a:lnSpc>
                          <a:spcPct val="115000"/>
                        </a:lnSpc>
                        <a:buFont typeface="+mj-lt"/>
                        <a:buAutoNum type="alphaLcPeriod"/>
                      </a:pPr>
                      <a:r>
                        <a:rPr lang="id-ID" sz="1400" dirty="0">
                          <a:effectLst/>
                        </a:rPr>
                        <a:t>Pelaksana dan Pengelola Unit bisnis masing-masing fakultas, Badan Pengelola dan Pengembangan Usaha (BPPU) hanya sebatas menerima laporan penerimaan (IGU).</a:t>
                      </a:r>
                    </a:p>
                    <a:p>
                      <a:pPr marL="342900" lvl="0" indent="-342900" algn="just">
                        <a:lnSpc>
                          <a:spcPct val="115000"/>
                        </a:lnSpc>
                        <a:buFont typeface="Times New Roman" panose="02020603050405020304" pitchFamily="18" charset="0"/>
                        <a:buChar char="-"/>
                      </a:pPr>
                      <a:r>
                        <a:rPr lang="id-ID" sz="1400" dirty="0">
                          <a:effectLst/>
                        </a:rPr>
                        <a:t>BPPU berada dibawah Wakil Rektor</a:t>
                      </a:r>
                    </a:p>
                    <a:p>
                      <a:pPr marL="342900" lvl="0" indent="-342900" algn="just">
                        <a:lnSpc>
                          <a:spcPct val="115000"/>
                        </a:lnSpc>
                        <a:buFont typeface="Times New Roman" panose="02020603050405020304" pitchFamily="18" charset="0"/>
                        <a:buChar char="-"/>
                      </a:pPr>
                      <a:r>
                        <a:rPr lang="id-ID" sz="1400" dirty="0">
                          <a:effectLst/>
                        </a:rPr>
                        <a:t>Terdapat tiga divisi di dalam BPPU; Divisi Perencanaan dan Pengembangan Usaha, Divisi Kerjasama dan Seksi Administrasi.</a:t>
                      </a:r>
                    </a:p>
                    <a:p>
                      <a:pPr marL="342900" lvl="0" indent="-342900" algn="just">
                        <a:lnSpc>
                          <a:spcPct val="115000"/>
                        </a:lnSpc>
                        <a:buFont typeface="Times New Roman" panose="02020603050405020304" pitchFamily="18" charset="0"/>
                        <a:buChar char="-"/>
                      </a:pPr>
                      <a:r>
                        <a:rPr lang="id-ID" sz="1400" dirty="0">
                          <a:effectLst/>
                        </a:rPr>
                        <a:t>Terdapat Peta Proses Bisnis</a:t>
                      </a:r>
                    </a:p>
                    <a:p>
                      <a:pPr marL="342900" lvl="0" indent="-342900" algn="just">
                        <a:lnSpc>
                          <a:spcPct val="115000"/>
                        </a:lnSpc>
                        <a:buFont typeface="Times New Roman" panose="02020603050405020304" pitchFamily="18" charset="0"/>
                        <a:buChar char="-"/>
                      </a:pPr>
                      <a:r>
                        <a:rPr lang="id-ID" sz="1400" dirty="0">
                          <a:effectLst/>
                        </a:rPr>
                        <a:t>Terdapat wadah inkubator bisnis</a:t>
                      </a:r>
                    </a:p>
                    <a:p>
                      <a:pPr marL="457200">
                        <a:lnSpc>
                          <a:spcPct val="107000"/>
                        </a:lnSpc>
                      </a:pPr>
                      <a:r>
                        <a:rPr lang="id-ID" sz="1400" dirty="0">
                          <a:effectLst/>
                        </a:rPr>
                        <a:t> </a:t>
                      </a:r>
                    </a:p>
                    <a:p>
                      <a:pPr marL="177800" algn="just">
                        <a:lnSpc>
                          <a:spcPct val="115000"/>
                        </a:lnSpc>
                      </a:pPr>
                      <a:r>
                        <a:rPr lang="id-ID" sz="1400" dirty="0">
                          <a:effectLst/>
                        </a:rPr>
                        <a:t> </a:t>
                      </a:r>
                      <a:endParaRPr lang="id-ID"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342900" lvl="0" indent="-342900" algn="just" rtl="0">
                        <a:lnSpc>
                          <a:spcPct val="115000"/>
                        </a:lnSpc>
                        <a:buFont typeface="+mj-lt"/>
                        <a:buAutoNum type="alphaLcPeriod"/>
                      </a:pPr>
                      <a:r>
                        <a:rPr lang="id-ID" sz="1400" dirty="0">
                          <a:effectLst/>
                        </a:rPr>
                        <a:t>Struktur Pegelola keuangan</a:t>
                      </a:r>
                    </a:p>
                    <a:p>
                      <a:pPr marL="342900" lvl="0" indent="-342900" algn="just">
                        <a:lnSpc>
                          <a:spcPct val="115000"/>
                        </a:lnSpc>
                        <a:buFont typeface="Times New Roman" panose="02020603050405020304" pitchFamily="18" charset="0"/>
                        <a:buChar char="-"/>
                      </a:pPr>
                      <a:r>
                        <a:rPr lang="id-ID" sz="1400" dirty="0">
                          <a:effectLst/>
                        </a:rPr>
                        <a:t>Bagian perencanaan dan keuangan yang berada dibawah biro AUKK (Administrasi Umum, Perencanaan dan keuangan)</a:t>
                      </a:r>
                    </a:p>
                    <a:p>
                      <a:pPr marL="304165" algn="just">
                        <a:lnSpc>
                          <a:spcPct val="115000"/>
                        </a:lnSpc>
                      </a:pPr>
                      <a:r>
                        <a:rPr lang="id-ID" sz="1400" dirty="0">
                          <a:effectLst/>
                        </a:rPr>
                        <a:t> </a:t>
                      </a:r>
                    </a:p>
                    <a:p>
                      <a:pPr marL="342900" lvl="0" indent="-342900" algn="just">
                        <a:lnSpc>
                          <a:spcPct val="115000"/>
                        </a:lnSpc>
                        <a:buFont typeface="+mj-lt"/>
                        <a:buAutoNum type="alphaLcPeriod"/>
                      </a:pPr>
                      <a:r>
                        <a:rPr lang="id-ID" sz="1400" dirty="0">
                          <a:effectLst/>
                        </a:rPr>
                        <a:t>Pengembangan bisnis dikelola oleh UPT Pusat Pengembangan Bisnis (UPT </a:t>
                      </a:r>
                      <a:r>
                        <a:rPr lang="id-ID" sz="1400" dirty="0" smtClean="0">
                          <a:effectLst/>
                        </a:rPr>
                        <a:t>P</a:t>
                      </a:r>
                      <a:r>
                        <a:rPr lang="en-US" sz="1400" dirty="0" smtClean="0">
                          <a:effectLst/>
                        </a:rPr>
                        <a:t>2</a:t>
                      </a:r>
                      <a:r>
                        <a:rPr lang="id-ID" sz="1400" dirty="0" smtClean="0">
                          <a:effectLst/>
                        </a:rPr>
                        <a:t>B</a:t>
                      </a:r>
                      <a:r>
                        <a:rPr lang="id-ID" sz="1400" dirty="0">
                          <a:effectLst/>
                        </a:rPr>
                        <a:t>)</a:t>
                      </a:r>
                    </a:p>
                    <a:p>
                      <a:pPr marL="342900" lvl="0" indent="-342900" algn="just">
                        <a:lnSpc>
                          <a:spcPct val="115000"/>
                        </a:lnSpc>
                        <a:buFont typeface="Times New Roman" panose="02020603050405020304" pitchFamily="18" charset="0"/>
                        <a:buChar char="-"/>
                      </a:pPr>
                      <a:r>
                        <a:rPr lang="id-ID" sz="1400" dirty="0">
                          <a:effectLst/>
                        </a:rPr>
                        <a:t>Kedududkan UPT PBB langsung dibawah komando Rektor</a:t>
                      </a:r>
                    </a:p>
                    <a:p>
                      <a:pPr marL="342900" lvl="0" indent="-342900" algn="just">
                        <a:lnSpc>
                          <a:spcPct val="115000"/>
                        </a:lnSpc>
                        <a:buFont typeface="Times New Roman" panose="02020603050405020304" pitchFamily="18" charset="0"/>
                        <a:buChar char="-"/>
                      </a:pPr>
                      <a:r>
                        <a:rPr lang="id-ID" sz="1400" dirty="0">
                          <a:effectLst/>
                        </a:rPr>
                        <a:t>UPT </a:t>
                      </a:r>
                      <a:r>
                        <a:rPr lang="id-ID" sz="1400" dirty="0" smtClean="0">
                          <a:effectLst/>
                        </a:rPr>
                        <a:t>P</a:t>
                      </a:r>
                      <a:r>
                        <a:rPr lang="en-US" sz="1400" dirty="0" smtClean="0">
                          <a:effectLst/>
                        </a:rPr>
                        <a:t>2</a:t>
                      </a:r>
                      <a:r>
                        <a:rPr lang="id-ID" sz="1400" dirty="0" smtClean="0">
                          <a:effectLst/>
                        </a:rPr>
                        <a:t>B </a:t>
                      </a:r>
                      <a:r>
                        <a:rPr lang="id-ID" sz="1400" dirty="0">
                          <a:effectLst/>
                        </a:rPr>
                        <a:t>tidang memiliki divisi, hanya dibantu dua orang staff keuangan dan satu orang staff personalia</a:t>
                      </a:r>
                    </a:p>
                    <a:p>
                      <a:pPr marL="342900" lvl="0" indent="-342900" algn="just">
                        <a:lnSpc>
                          <a:spcPct val="115000"/>
                        </a:lnSpc>
                        <a:buFont typeface="Times New Roman" panose="02020603050405020304" pitchFamily="18" charset="0"/>
                        <a:buChar char="-"/>
                      </a:pPr>
                      <a:r>
                        <a:rPr lang="id-ID" sz="1400" dirty="0">
                          <a:effectLst/>
                        </a:rPr>
                        <a:t>Setiap unit bisnis memiliki SOP</a:t>
                      </a:r>
                    </a:p>
                    <a:p>
                      <a:pPr marL="342900" lvl="0" indent="-342900" algn="just">
                        <a:lnSpc>
                          <a:spcPct val="115000"/>
                        </a:lnSpc>
                        <a:spcAft>
                          <a:spcPts val="800"/>
                        </a:spcAft>
                        <a:buFont typeface="Times New Roman" panose="02020603050405020304" pitchFamily="18" charset="0"/>
                        <a:buChar char="-"/>
                      </a:pPr>
                      <a:r>
                        <a:rPr lang="id-ID" sz="1400" dirty="0">
                          <a:effectLst/>
                        </a:rPr>
                        <a:t>Terdapat wadah inkubator bisnis</a:t>
                      </a:r>
                      <a:endParaRPr lang="id-ID" sz="14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 xmlns:a16="http://schemas.microsoft.com/office/drawing/2014/main" val="1556420677"/>
                  </a:ext>
                </a:extLst>
              </a:tr>
            </a:tbl>
          </a:graphicData>
        </a:graphic>
      </p:graphicFrame>
    </p:spTree>
    <p:extLst>
      <p:ext uri="{BB962C8B-B14F-4D97-AF65-F5344CB8AC3E}">
        <p14:creationId xmlns:p14="http://schemas.microsoft.com/office/powerpoint/2010/main" val="1161902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8" name="Picture 4" descr="Islamic Finance">
            <a:extLst>
              <a:ext uri="{FF2B5EF4-FFF2-40B4-BE49-F238E27FC236}">
                <a16:creationId xmlns="" xmlns:a16="http://schemas.microsoft.com/office/drawing/2014/main" id="{A7E20C96-C94E-01F3-F3F1-0F47D6C00D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4923" y="4117091"/>
            <a:ext cx="4111992" cy="256275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 xmlns:a16="http://schemas.microsoft.com/office/drawing/2014/main" id="{7B62399F-CAFE-4531-EE84-6C6FD7BC5B32}"/>
              </a:ext>
            </a:extLst>
          </p:cNvPr>
          <p:cNvSpPr>
            <a:spLocks noGrp="1"/>
          </p:cNvSpPr>
          <p:nvPr>
            <p:ph type="title"/>
          </p:nvPr>
        </p:nvSpPr>
        <p:spPr/>
        <p:txBody>
          <a:bodyPr/>
          <a:lstStyle/>
          <a:p>
            <a:r>
              <a:rPr lang="id-ID" dirty="0"/>
              <a:t>Fakta Lapangan</a:t>
            </a:r>
          </a:p>
        </p:txBody>
      </p:sp>
      <p:sp>
        <p:nvSpPr>
          <p:cNvPr id="3" name="Content Placeholder 2">
            <a:extLst>
              <a:ext uri="{FF2B5EF4-FFF2-40B4-BE49-F238E27FC236}">
                <a16:creationId xmlns="" xmlns:a16="http://schemas.microsoft.com/office/drawing/2014/main" id="{5B9DC3B4-CE52-534C-BBAF-506D95BD16F4}"/>
              </a:ext>
            </a:extLst>
          </p:cNvPr>
          <p:cNvSpPr>
            <a:spLocks noGrp="1"/>
          </p:cNvSpPr>
          <p:nvPr>
            <p:ph idx="1"/>
          </p:nvPr>
        </p:nvSpPr>
        <p:spPr>
          <a:xfrm>
            <a:off x="609599" y="2160590"/>
            <a:ext cx="6347714" cy="2767011"/>
          </a:xfrm>
        </p:spPr>
        <p:txBody>
          <a:bodyPr/>
          <a:lstStyle/>
          <a:p>
            <a:r>
              <a:rPr lang="id-ID" dirty="0"/>
              <a:t>Dari keempat perguruang tinggi belum satupun yang menerapkan mekanisme keuangan syari’ah secara eksplisit yang tertuang dalam SOP Pengelolaan unit bisnis ataupun dalam dokumen lain.</a:t>
            </a:r>
          </a:p>
          <a:p>
            <a:r>
              <a:rPr lang="id-ID" dirty="0"/>
              <a:t>Data dari UNILA sangat sulit diperoleh bisa jadi disebabkan persoalan hukum yang tengah dihadapi oleh kampus UNILA.</a:t>
            </a:r>
          </a:p>
        </p:txBody>
      </p:sp>
      <p:pic>
        <p:nvPicPr>
          <p:cNvPr id="6146" name="Picture 2" descr="What is fact-finding? Definition and examples - Market Business News">
            <a:extLst>
              <a:ext uri="{FF2B5EF4-FFF2-40B4-BE49-F238E27FC236}">
                <a16:creationId xmlns="" xmlns:a16="http://schemas.microsoft.com/office/drawing/2014/main" id="{8175916A-40D9-BA8A-3C59-065865B0BEE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81530"/>
          <a:stretch/>
        </p:blipFill>
        <p:spPr bwMode="auto">
          <a:xfrm>
            <a:off x="179512" y="260648"/>
            <a:ext cx="8842388" cy="14290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8486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B9B49F1-77EF-37F5-BD5B-082FF3CA17DD}"/>
              </a:ext>
            </a:extLst>
          </p:cNvPr>
          <p:cNvSpPr>
            <a:spLocks noGrp="1"/>
          </p:cNvSpPr>
          <p:nvPr>
            <p:ph type="title"/>
          </p:nvPr>
        </p:nvSpPr>
        <p:spPr/>
        <p:txBody>
          <a:bodyPr/>
          <a:lstStyle/>
          <a:p>
            <a:r>
              <a:rPr lang="id-ID" dirty="0"/>
              <a:t>Tipologi Bisnis UIN FAS</a:t>
            </a:r>
          </a:p>
        </p:txBody>
      </p:sp>
      <p:sp>
        <p:nvSpPr>
          <p:cNvPr id="3" name="Content Placeholder 2">
            <a:extLst>
              <a:ext uri="{FF2B5EF4-FFF2-40B4-BE49-F238E27FC236}">
                <a16:creationId xmlns="" xmlns:a16="http://schemas.microsoft.com/office/drawing/2014/main" id="{488B94EB-4129-5360-233F-2B8D443ED02B}"/>
              </a:ext>
            </a:extLst>
          </p:cNvPr>
          <p:cNvSpPr>
            <a:spLocks noGrp="1"/>
          </p:cNvSpPr>
          <p:nvPr>
            <p:ph idx="1"/>
          </p:nvPr>
        </p:nvSpPr>
        <p:spPr>
          <a:xfrm>
            <a:off x="615618" y="1772816"/>
            <a:ext cx="6770713" cy="3880773"/>
          </a:xfrm>
        </p:spPr>
        <p:txBody>
          <a:bodyPr>
            <a:normAutofit/>
          </a:bodyPr>
          <a:lstStyle/>
          <a:p>
            <a:r>
              <a:rPr lang="id-ID" dirty="0"/>
              <a:t>Berdasarkan tipe usaha yang menjadi sumber pemasukan di UIN FAS dapat di kelompokkan menjadi dua:</a:t>
            </a:r>
          </a:p>
          <a:p>
            <a:pPr marL="0" indent="0">
              <a:buNone/>
            </a:pPr>
            <a:r>
              <a:rPr lang="id-ID" dirty="0"/>
              <a:t>	- Pemasukan dari Unit Usaha Akademik</a:t>
            </a:r>
          </a:p>
          <a:p>
            <a:pPr marL="0" indent="0">
              <a:buNone/>
            </a:pPr>
            <a:r>
              <a:rPr lang="id-ID" dirty="0"/>
              <a:t>	- Pemasukan dari Unit Usaha Non </a:t>
            </a:r>
            <a:r>
              <a:rPr lang="id-ID" dirty="0" smtClean="0"/>
              <a:t>Akademik</a:t>
            </a:r>
            <a:endParaRPr lang="en-US" dirty="0"/>
          </a:p>
          <a:p>
            <a:pPr marL="0" indent="0">
              <a:buNone/>
            </a:pPr>
            <a:r>
              <a:rPr lang="en-US" dirty="0" smtClean="0"/>
              <a:t>	- </a:t>
            </a:r>
            <a:r>
              <a:rPr lang="en-US" dirty="0" err="1" smtClean="0"/>
              <a:t>Filantropi</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Wakaf</a:t>
            </a:r>
            <a:endParaRPr lang="en-US" dirty="0" smtClean="0"/>
          </a:p>
          <a:p>
            <a:pPr marL="0" indent="0">
              <a:buNone/>
            </a:pPr>
            <a:r>
              <a:rPr lang="en-US" dirty="0" smtClean="0"/>
              <a:t>	- </a:t>
            </a:r>
            <a:r>
              <a:rPr lang="en-US" dirty="0" err="1" smtClean="0"/>
              <a:t>Bantuan</a:t>
            </a:r>
            <a:r>
              <a:rPr lang="en-US" dirty="0" smtClean="0"/>
              <a:t> </a:t>
            </a:r>
            <a:r>
              <a:rPr lang="en-US" dirty="0" err="1" smtClean="0"/>
              <a:t>Pemerintah</a:t>
            </a:r>
            <a:r>
              <a:rPr lang="en-US" dirty="0" smtClean="0"/>
              <a:t> </a:t>
            </a:r>
            <a:r>
              <a:rPr lang="en-US" dirty="0" err="1" smtClean="0"/>
              <a:t>dan</a:t>
            </a:r>
            <a:r>
              <a:rPr lang="en-US" dirty="0" smtClean="0"/>
              <a:t> </a:t>
            </a:r>
            <a:r>
              <a:rPr lang="en-US" dirty="0" err="1" smtClean="0"/>
              <a:t>swasta</a:t>
            </a:r>
            <a:r>
              <a:rPr lang="en-US" dirty="0" smtClean="0"/>
              <a:t> yang </a:t>
            </a:r>
            <a:r>
              <a:rPr lang="en-US" dirty="0" err="1" smtClean="0"/>
              <a:t>tidak</a:t>
            </a:r>
            <a:r>
              <a:rPr lang="en-US" dirty="0" smtClean="0"/>
              <a:t> </a:t>
            </a:r>
            <a:r>
              <a:rPr lang="en-US" dirty="0" err="1" smtClean="0"/>
              <a:t>mengikat</a:t>
            </a:r>
            <a:endParaRPr lang="id-ID" dirty="0"/>
          </a:p>
          <a:p>
            <a:pPr marL="0" indent="0" algn="just">
              <a:buNone/>
            </a:pPr>
            <a:r>
              <a:rPr lang="id-ID" dirty="0"/>
              <a:t>Tawaran konsep pengelolaan unit usaha non Akademik dikelompokkan berdasarkan jenis unit usaha, sementara untuk pemasukan unit usaha akademik akan dikelompokkan sebagai Income Generating (IG) dari tiap unit akademik yang diserahkan ke Bendahara Penerimaan</a:t>
            </a:r>
          </a:p>
        </p:txBody>
      </p:sp>
    </p:spTree>
    <p:extLst>
      <p:ext uri="{BB962C8B-B14F-4D97-AF65-F5344CB8AC3E}">
        <p14:creationId xmlns:p14="http://schemas.microsoft.com/office/powerpoint/2010/main" val="212797930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904</TotalTime>
  <Words>583</Words>
  <Application>Microsoft Office PowerPoint</Application>
  <PresentationFormat>On-screen Show (4:3)</PresentationFormat>
  <Paragraphs>95</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Facet</vt:lpstr>
      <vt:lpstr>Seminar Laporan Hasil</vt:lpstr>
      <vt:lpstr>Pendahuluan</vt:lpstr>
      <vt:lpstr>PowerPoint Presentation</vt:lpstr>
      <vt:lpstr>Progress Penelitian</vt:lpstr>
      <vt:lpstr>Progress Penelitian</vt:lpstr>
      <vt:lpstr>Perbandingan Struktur Pengelolaan Keuangan BLU</vt:lpstr>
      <vt:lpstr>PowerPoint Presentation</vt:lpstr>
      <vt:lpstr>Fakta Lapangan</vt:lpstr>
      <vt:lpstr>Tipologi Bisnis UIN FAS</vt:lpstr>
      <vt:lpstr>Tawaran Konsep Islamic Wealth Manajemen untuk UIN FAS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Laporan Antara</dc:title>
  <dc:creator>Affrian</dc:creator>
  <cp:lastModifiedBy>spi20</cp:lastModifiedBy>
  <cp:revision>50</cp:revision>
  <dcterms:created xsi:type="dcterms:W3CDTF">2021-10-05T13:48:55Z</dcterms:created>
  <dcterms:modified xsi:type="dcterms:W3CDTF">2023-10-24T06:29:07Z</dcterms:modified>
</cp:coreProperties>
</file>