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7" r:id="rId3"/>
    <p:sldId id="258" r:id="rId4"/>
    <p:sldId id="260" r:id="rId5"/>
    <p:sldId id="261" r:id="rId6"/>
    <p:sldId id="262" r:id="rId7"/>
    <p:sldId id="259"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5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06930C-B948-4217-94EA-70D60490400F}" type="datetimeFigureOut">
              <a:rPr lang="id-ID" smtClean="0"/>
              <a:t>19/12/2023</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FAB18C-C331-40CF-9654-DEE0852FE731}" type="slidenum">
              <a:rPr lang="id-ID" smtClean="0"/>
              <a:t>‹#›</a:t>
            </a:fld>
            <a:endParaRPr lang="id-ID"/>
          </a:p>
        </p:txBody>
      </p:sp>
    </p:spTree>
    <p:extLst>
      <p:ext uri="{BB962C8B-B14F-4D97-AF65-F5344CB8AC3E}">
        <p14:creationId xmlns:p14="http://schemas.microsoft.com/office/powerpoint/2010/main" val="3235919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52FAB18C-C331-40CF-9654-DEE0852FE731}" type="slidenum">
              <a:rPr lang="id-ID" smtClean="0"/>
              <a:t>13</a:t>
            </a:fld>
            <a:endParaRPr lang="id-ID"/>
          </a:p>
        </p:txBody>
      </p:sp>
    </p:spTree>
    <p:extLst>
      <p:ext uri="{BB962C8B-B14F-4D97-AF65-F5344CB8AC3E}">
        <p14:creationId xmlns:p14="http://schemas.microsoft.com/office/powerpoint/2010/main" val="2716890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9431D78-7389-41C6-BE2F-FCDB414F4CDE}" type="datetimeFigureOut">
              <a:rPr lang="id-ID" smtClean="0"/>
              <a:t>19/12/2023</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46990A7-1239-41C3-AE54-1DF326446D1D}"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431D78-7389-41C6-BE2F-FCDB414F4CDE}" type="datetimeFigureOut">
              <a:rPr lang="id-ID" smtClean="0"/>
              <a:t>19/12/2023</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846990A7-1239-41C3-AE54-1DF326446D1D}"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431D78-7389-41C6-BE2F-FCDB414F4CDE}" type="datetimeFigureOut">
              <a:rPr lang="id-ID" smtClean="0"/>
              <a:t>19/12/2023</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846990A7-1239-41C3-AE54-1DF326446D1D}"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9431D78-7389-41C6-BE2F-FCDB414F4CDE}" type="datetimeFigureOut">
              <a:rPr lang="id-ID" smtClean="0"/>
              <a:t>19/12/2023</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846990A7-1239-41C3-AE54-1DF326446D1D}" type="slidenum">
              <a:rPr lang="id-ID" smtClean="0"/>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9431D78-7389-41C6-BE2F-FCDB414F4CDE}" type="datetimeFigureOut">
              <a:rPr lang="id-ID" smtClean="0"/>
              <a:t>19/12/2023</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846990A7-1239-41C3-AE54-1DF326446D1D}" type="slidenum">
              <a:rPr lang="id-ID" smtClean="0"/>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9431D78-7389-41C6-BE2F-FCDB414F4CDE}" type="datetimeFigureOut">
              <a:rPr lang="id-ID" smtClean="0"/>
              <a:t>19/12/2023</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846990A7-1239-41C3-AE54-1DF326446D1D}" type="slidenum">
              <a:rPr lang="id-ID" smtClean="0"/>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9431D78-7389-41C6-BE2F-FCDB414F4CDE}" type="datetimeFigureOut">
              <a:rPr lang="id-ID" smtClean="0"/>
              <a:t>19/12/2023</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846990A7-1239-41C3-AE54-1DF326446D1D}"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9431D78-7389-41C6-BE2F-FCDB414F4CDE}" type="datetimeFigureOut">
              <a:rPr lang="id-ID" smtClean="0"/>
              <a:t>19/12/2023</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846990A7-1239-41C3-AE54-1DF326446D1D}" type="slidenum">
              <a:rPr lang="id-ID" smtClean="0"/>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9431D78-7389-41C6-BE2F-FCDB414F4CDE}" type="datetimeFigureOut">
              <a:rPr lang="id-ID" smtClean="0"/>
              <a:t>19/12/2023</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846990A7-1239-41C3-AE54-1DF326446D1D}"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79431D78-7389-41C6-BE2F-FCDB414F4CDE}" type="datetimeFigureOut">
              <a:rPr lang="id-ID" smtClean="0"/>
              <a:t>19/12/2023</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846990A7-1239-41C3-AE54-1DF326446D1D}"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9431D78-7389-41C6-BE2F-FCDB414F4CDE}" type="datetimeFigureOut">
              <a:rPr lang="id-ID" smtClean="0"/>
              <a:t>19/12/2023</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46990A7-1239-41C3-AE54-1DF326446D1D}" type="slidenum">
              <a:rPr lang="id-ID" smtClean="0"/>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9431D78-7389-41C6-BE2F-FCDB414F4CDE}" type="datetimeFigureOut">
              <a:rPr lang="id-ID" smtClean="0"/>
              <a:t>19/12/2023</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46990A7-1239-41C3-AE54-1DF326446D1D}"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id-ID" sz="2400" dirty="0"/>
              <a:t>GENEOLOGI ISLAM REJANG</a:t>
            </a:r>
            <a:br>
              <a:rPr lang="id-ID" sz="2400" dirty="0"/>
            </a:br>
            <a:r>
              <a:rPr lang="id-ID" sz="2400" dirty="0"/>
              <a:t>(STUDI TENTANG PENDIDIKAN TEOLOGI, FIKIH DAN TASAWUF MASYARAKAT REJANG PROVINSI BENGKULU)</a:t>
            </a:r>
            <a:br>
              <a:rPr lang="id-ID" sz="2400" dirty="0"/>
            </a:br>
            <a:r>
              <a:rPr lang="id-ID" sz="2400" dirty="0" smtClean="0"/>
              <a:t>(Terapan Kajian Strategis Nasional)</a:t>
            </a:r>
            <a:endParaRPr lang="id-ID" sz="2400" dirty="0"/>
          </a:p>
        </p:txBody>
      </p:sp>
      <p:sp>
        <p:nvSpPr>
          <p:cNvPr id="3" name="Subtitle 2"/>
          <p:cNvSpPr>
            <a:spLocks noGrp="1"/>
          </p:cNvSpPr>
          <p:nvPr>
            <p:ph type="subTitle" idx="1"/>
          </p:nvPr>
        </p:nvSpPr>
        <p:spPr/>
        <p:txBody>
          <a:bodyPr>
            <a:normAutofit fontScale="77500" lnSpcReduction="20000"/>
          </a:bodyPr>
          <a:lstStyle/>
          <a:p>
            <a:r>
              <a:rPr lang="id-ID" sz="1800" dirty="0" smtClean="0"/>
              <a:t>Tim Peneliti;</a:t>
            </a:r>
          </a:p>
          <a:p>
            <a:r>
              <a:rPr lang="id-ID" sz="1800" dirty="0" smtClean="0"/>
              <a:t>Ismail </a:t>
            </a:r>
          </a:p>
          <a:p>
            <a:r>
              <a:rPr lang="id-ID" sz="1800" dirty="0" smtClean="0"/>
              <a:t>Moch. Ikbal</a:t>
            </a:r>
          </a:p>
          <a:p>
            <a:r>
              <a:rPr lang="id-ID" sz="1800" dirty="0" smtClean="0"/>
              <a:t>Aziza Aryati </a:t>
            </a:r>
          </a:p>
          <a:p>
            <a:r>
              <a:rPr lang="id-ID" sz="1800" dirty="0" smtClean="0"/>
              <a:t>M. Ridho Syabibi</a:t>
            </a:r>
          </a:p>
          <a:p>
            <a:endParaRPr lang="id-ID" dirty="0"/>
          </a:p>
        </p:txBody>
      </p:sp>
    </p:spTree>
    <p:extLst>
      <p:ext uri="{BB962C8B-B14F-4D97-AF65-F5344CB8AC3E}">
        <p14:creationId xmlns:p14="http://schemas.microsoft.com/office/powerpoint/2010/main" val="3331990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id-ID" dirty="0"/>
              <a:t>Perspektif </a:t>
            </a:r>
            <a:r>
              <a:rPr lang="id-ID" b="1" dirty="0" smtClean="0"/>
              <a:t>historis</a:t>
            </a:r>
            <a:r>
              <a:rPr lang="id-ID" dirty="0" smtClean="0"/>
              <a:t> </a:t>
            </a:r>
            <a:r>
              <a:rPr lang="id-ID" dirty="0"/>
              <a:t>dan </a:t>
            </a:r>
            <a:r>
              <a:rPr lang="id-ID" b="1" dirty="0"/>
              <a:t>empiris</a:t>
            </a:r>
            <a:r>
              <a:rPr lang="id-ID" dirty="0"/>
              <a:t> terhadap fenomena keagamaan menunjukkan bahwa agama sebenarnya sarat dengan berbagai “</a:t>
            </a:r>
            <a:r>
              <a:rPr lang="id-ID" b="1" dirty="0"/>
              <a:t>kemanfaatan</a:t>
            </a:r>
            <a:r>
              <a:rPr lang="id-ID" dirty="0"/>
              <a:t>” yang berkaitan dengan doktrin dan kajian agama itu sendiri. Bercampur dan terjalinnya agama dengan berbagai persoalan sosial pada tataran historis dan empiris merupakan salah satu permasalahan keagamaan kontemporer yang paling kompleks untuk </a:t>
            </a:r>
            <a:r>
              <a:rPr lang="id-ID" dirty="0" smtClean="0"/>
              <a:t>diselesaikan.</a:t>
            </a:r>
            <a:endParaRPr lang="id-ID" dirty="0"/>
          </a:p>
        </p:txBody>
      </p:sp>
      <p:sp>
        <p:nvSpPr>
          <p:cNvPr id="2" name="Title 1"/>
          <p:cNvSpPr>
            <a:spLocks noGrp="1"/>
          </p:cNvSpPr>
          <p:nvPr>
            <p:ph type="title"/>
          </p:nvPr>
        </p:nvSpPr>
        <p:spPr/>
        <p:txBody>
          <a:bodyPr/>
          <a:lstStyle/>
          <a:p>
            <a:r>
              <a:rPr lang="id-ID" dirty="0" smtClean="0"/>
              <a:t>Teori </a:t>
            </a:r>
            <a:endParaRPr lang="id-ID" dirty="0"/>
          </a:p>
        </p:txBody>
      </p:sp>
    </p:spTree>
    <p:extLst>
      <p:ext uri="{BB962C8B-B14F-4D97-AF65-F5344CB8AC3E}">
        <p14:creationId xmlns:p14="http://schemas.microsoft.com/office/powerpoint/2010/main" val="2078434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id-ID" dirty="0" smtClean="0"/>
              <a:t>Lokus Penelitian;  Suku Rejang, Padang, Jakarta</a:t>
            </a:r>
          </a:p>
          <a:p>
            <a:r>
              <a:rPr lang="id-ID" dirty="0" smtClean="0"/>
              <a:t>Metode; deskriptif kualitatif</a:t>
            </a:r>
          </a:p>
          <a:p>
            <a:r>
              <a:rPr lang="id-ID" dirty="0" smtClean="0"/>
              <a:t>Jenis Penelitian; penelitian pustaka</a:t>
            </a:r>
          </a:p>
          <a:p>
            <a:r>
              <a:rPr lang="id-ID" dirty="0" smtClean="0"/>
              <a:t>Pendekatan; historis</a:t>
            </a:r>
          </a:p>
          <a:p>
            <a:r>
              <a:rPr lang="id-ID" dirty="0" smtClean="0"/>
              <a:t>Teknik Analisis Data; conten analisis </a:t>
            </a:r>
            <a:r>
              <a:rPr lang="id-ID" dirty="0"/>
              <a:t>(</a:t>
            </a:r>
            <a:r>
              <a:rPr lang="id-ID" i="1" dirty="0"/>
              <a:t>content </a:t>
            </a:r>
            <a:r>
              <a:rPr lang="id-ID" i="1" dirty="0" smtClean="0"/>
              <a:t>analysis)</a:t>
            </a:r>
            <a:endParaRPr lang="id-ID" dirty="0"/>
          </a:p>
        </p:txBody>
      </p:sp>
      <p:sp>
        <p:nvSpPr>
          <p:cNvPr id="2" name="Title 1"/>
          <p:cNvSpPr>
            <a:spLocks noGrp="1"/>
          </p:cNvSpPr>
          <p:nvPr>
            <p:ph type="title"/>
          </p:nvPr>
        </p:nvSpPr>
        <p:spPr/>
        <p:txBody>
          <a:bodyPr>
            <a:normAutofit fontScale="90000"/>
          </a:bodyPr>
          <a:lstStyle/>
          <a:p>
            <a:pPr lvl="0"/>
            <a:r>
              <a:rPr lang="id-ID" b="1" dirty="0"/>
              <a:t>Metode Penelitian</a:t>
            </a:r>
            <a:r>
              <a:rPr lang="id-ID" dirty="0"/>
              <a:t/>
            </a:r>
            <a:br>
              <a:rPr lang="id-ID" dirty="0"/>
            </a:br>
            <a:endParaRPr lang="id-ID" dirty="0"/>
          </a:p>
        </p:txBody>
      </p:sp>
    </p:spTree>
    <p:extLst>
      <p:ext uri="{BB962C8B-B14F-4D97-AF65-F5344CB8AC3E}">
        <p14:creationId xmlns:p14="http://schemas.microsoft.com/office/powerpoint/2010/main" val="2814043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id-ID" b="1" dirty="0" smtClean="0"/>
              <a:t>Bab </a:t>
            </a:r>
            <a:r>
              <a:rPr lang="id-ID" b="1" dirty="0"/>
              <a:t>pertama</a:t>
            </a:r>
            <a:r>
              <a:rPr lang="id-ID" dirty="0"/>
              <a:t> menjelaskan mengenai pendahuluan</a:t>
            </a:r>
            <a:r>
              <a:rPr lang="id-ID" dirty="0" smtClean="0"/>
              <a:t>,</a:t>
            </a:r>
          </a:p>
          <a:p>
            <a:r>
              <a:rPr lang="id-ID" b="1" dirty="0" smtClean="0"/>
              <a:t>Bab </a:t>
            </a:r>
            <a:r>
              <a:rPr lang="id-ID" b="1" dirty="0"/>
              <a:t>kedua</a:t>
            </a:r>
            <a:r>
              <a:rPr lang="id-ID" dirty="0"/>
              <a:t> menguraikan tentang kerangka Teori. </a:t>
            </a:r>
            <a:endParaRPr lang="id-ID" dirty="0" smtClean="0"/>
          </a:p>
          <a:p>
            <a:pPr algn="just"/>
            <a:r>
              <a:rPr lang="id-ID" b="1" dirty="0" smtClean="0"/>
              <a:t>Bab </a:t>
            </a:r>
            <a:r>
              <a:rPr lang="id-ID" b="1" dirty="0"/>
              <a:t>tiga</a:t>
            </a:r>
            <a:r>
              <a:rPr lang="id-ID" dirty="0"/>
              <a:t> menjelaskan </a:t>
            </a:r>
            <a:r>
              <a:rPr lang="id-ID" dirty="0" smtClean="0"/>
              <a:t>genologi Islam Rejang </a:t>
            </a:r>
            <a:r>
              <a:rPr lang="id-ID" dirty="0"/>
              <a:t>perkembangan Ilmu teologi, ilmu fikih dan ilmu tasawuf di Rejang. </a:t>
            </a:r>
            <a:endParaRPr lang="id-ID" dirty="0" smtClean="0"/>
          </a:p>
          <a:p>
            <a:pPr algn="just"/>
            <a:r>
              <a:rPr lang="id-ID" b="1" dirty="0" smtClean="0"/>
              <a:t>Bab</a:t>
            </a:r>
            <a:r>
              <a:rPr lang="id-ID" dirty="0" smtClean="0"/>
              <a:t> </a:t>
            </a:r>
            <a:r>
              <a:rPr lang="id-ID" b="1" dirty="0"/>
              <a:t>empat</a:t>
            </a:r>
            <a:r>
              <a:rPr lang="id-ID" dirty="0"/>
              <a:t> membahas mengenai dampak pendidikan teologi, ilmu fikih dan ilmu tasawuf terhadap masyarakat suku Rejang Provinsi Bengkulu serta faktor-faktor yang mengakselerasi dan faktor yang menghambatnya. </a:t>
            </a:r>
            <a:endParaRPr lang="id-ID" dirty="0" smtClean="0"/>
          </a:p>
          <a:p>
            <a:pPr algn="just"/>
            <a:r>
              <a:rPr lang="id-ID" b="1" dirty="0" smtClean="0"/>
              <a:t>Bab </a:t>
            </a:r>
            <a:r>
              <a:rPr lang="id-ID" b="1" dirty="0"/>
              <a:t>lima</a:t>
            </a:r>
            <a:r>
              <a:rPr lang="id-ID" dirty="0"/>
              <a:t> </a:t>
            </a:r>
            <a:r>
              <a:rPr lang="id-ID" dirty="0" smtClean="0"/>
              <a:t>mamuat kesimpulan, saran penelitian serta rekomendasi.</a:t>
            </a:r>
          </a:p>
          <a:p>
            <a:r>
              <a:rPr lang="id-ID" dirty="0" smtClean="0"/>
              <a:t>Daftar Pustaka. </a:t>
            </a:r>
            <a:endParaRPr lang="id-ID" dirty="0"/>
          </a:p>
          <a:p>
            <a:endParaRPr lang="id-ID" dirty="0"/>
          </a:p>
        </p:txBody>
      </p:sp>
      <p:sp>
        <p:nvSpPr>
          <p:cNvPr id="2" name="Title 1"/>
          <p:cNvSpPr>
            <a:spLocks noGrp="1"/>
          </p:cNvSpPr>
          <p:nvPr>
            <p:ph type="title"/>
          </p:nvPr>
        </p:nvSpPr>
        <p:spPr/>
        <p:txBody>
          <a:bodyPr/>
          <a:lstStyle/>
          <a:p>
            <a:r>
              <a:rPr lang="id-ID" dirty="0" smtClean="0"/>
              <a:t>Sistematika Penelitian</a:t>
            </a:r>
            <a:endParaRPr lang="id-ID" dirty="0"/>
          </a:p>
        </p:txBody>
      </p:sp>
    </p:spTree>
    <p:extLst>
      <p:ext uri="{BB962C8B-B14F-4D97-AF65-F5344CB8AC3E}">
        <p14:creationId xmlns:p14="http://schemas.microsoft.com/office/powerpoint/2010/main" val="1119275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id-ID" dirty="0" smtClean="0"/>
              <a:t>70 juta </a:t>
            </a:r>
            <a:endParaRPr lang="id-ID" dirty="0"/>
          </a:p>
        </p:txBody>
      </p:sp>
      <p:sp>
        <p:nvSpPr>
          <p:cNvPr id="2" name="Title 1"/>
          <p:cNvSpPr>
            <a:spLocks noGrp="1"/>
          </p:cNvSpPr>
          <p:nvPr>
            <p:ph type="title"/>
          </p:nvPr>
        </p:nvSpPr>
        <p:spPr/>
        <p:txBody>
          <a:bodyPr/>
          <a:lstStyle/>
          <a:p>
            <a:r>
              <a:rPr lang="id-ID" dirty="0" smtClean="0"/>
              <a:t>RAB</a:t>
            </a:r>
            <a:endParaRPr lang="id-ID" dirty="0"/>
          </a:p>
        </p:txBody>
      </p:sp>
    </p:spTree>
    <p:extLst>
      <p:ext uri="{BB962C8B-B14F-4D97-AF65-F5344CB8AC3E}">
        <p14:creationId xmlns:p14="http://schemas.microsoft.com/office/powerpoint/2010/main" val="2687410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id-ID" dirty="0" smtClean="0"/>
              <a:t>Terima Kasih.</a:t>
            </a:r>
            <a:endParaRPr lang="id-ID" dirty="0"/>
          </a:p>
        </p:txBody>
      </p:sp>
      <p:sp>
        <p:nvSpPr>
          <p:cNvPr id="3" name="Title 2"/>
          <p:cNvSpPr>
            <a:spLocks noGrp="1"/>
          </p:cNvSpPr>
          <p:nvPr>
            <p:ph type="title"/>
          </p:nvPr>
        </p:nvSpPr>
        <p:spPr/>
        <p:txBody>
          <a:bodyPr/>
          <a:lstStyle/>
          <a:p>
            <a:r>
              <a:rPr lang="id-ID" dirty="0" smtClean="0"/>
              <a:t>Wss. Wr. wb</a:t>
            </a:r>
            <a:endParaRPr lang="id-ID" dirty="0"/>
          </a:p>
        </p:txBody>
      </p:sp>
    </p:spTree>
    <p:extLst>
      <p:ext uri="{BB962C8B-B14F-4D97-AF65-F5344CB8AC3E}">
        <p14:creationId xmlns:p14="http://schemas.microsoft.com/office/powerpoint/2010/main" val="741603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id-ID" dirty="0" smtClean="0"/>
              <a:t>Geneologi Islam Rejang dikaji karena memiliki </a:t>
            </a:r>
            <a:r>
              <a:rPr lang="id-ID" b="1" dirty="0" smtClean="0"/>
              <a:t>keunikan</a:t>
            </a:r>
            <a:r>
              <a:rPr lang="id-ID" dirty="0" smtClean="0"/>
              <a:t> tersendiri yakni Islam hadir begitu menyatu dengan tradisi dan budaya lokal </a:t>
            </a:r>
            <a:r>
              <a:rPr lang="id-ID" i="1" dirty="0" smtClean="0"/>
              <a:t>(lokal genuin)</a:t>
            </a:r>
            <a:r>
              <a:rPr lang="id-ID" dirty="0" smtClean="0"/>
              <a:t> yang sangat kuat ditengah-tengah masyarakat Rejang yang beragam. </a:t>
            </a:r>
            <a:endParaRPr lang="id-ID" dirty="0"/>
          </a:p>
        </p:txBody>
      </p:sp>
      <p:sp>
        <p:nvSpPr>
          <p:cNvPr id="2" name="Title 1"/>
          <p:cNvSpPr>
            <a:spLocks noGrp="1"/>
          </p:cNvSpPr>
          <p:nvPr>
            <p:ph type="title"/>
          </p:nvPr>
        </p:nvSpPr>
        <p:spPr/>
        <p:txBody>
          <a:bodyPr/>
          <a:lstStyle/>
          <a:p>
            <a:r>
              <a:rPr lang="id-ID" dirty="0" smtClean="0"/>
              <a:t>Latar Belakang</a:t>
            </a:r>
            <a:endParaRPr lang="id-ID" dirty="0"/>
          </a:p>
        </p:txBody>
      </p:sp>
    </p:spTree>
    <p:extLst>
      <p:ext uri="{BB962C8B-B14F-4D97-AF65-F5344CB8AC3E}">
        <p14:creationId xmlns:p14="http://schemas.microsoft.com/office/powerpoint/2010/main" val="1994412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id-ID" b="1" dirty="0" smtClean="0"/>
              <a:t>Keunikan</a:t>
            </a:r>
            <a:r>
              <a:rPr lang="id-ID" dirty="0" smtClean="0"/>
              <a:t> berikutnya; beragamnya sumber masuknya Islam ke wilayah Rejang al; (1) melalui  </a:t>
            </a:r>
            <a:r>
              <a:rPr lang="id-ID" dirty="0"/>
              <a:t>Aceh yang menyatakan bahwa Islam </a:t>
            </a:r>
            <a:r>
              <a:rPr lang="id-ID" dirty="0" smtClean="0"/>
              <a:t>hadir di Rejang </a:t>
            </a:r>
            <a:r>
              <a:rPr lang="id-ID" dirty="0"/>
              <a:t>pada tahun 1417 M </a:t>
            </a:r>
            <a:r>
              <a:rPr lang="id-ID" dirty="0" smtClean="0"/>
              <a:t> dibawa oleh ulama Aceh </a:t>
            </a:r>
            <a:r>
              <a:rPr lang="id-ID" dirty="0"/>
              <a:t>bernama Tengku Malim </a:t>
            </a:r>
            <a:r>
              <a:rPr lang="id-ID" dirty="0" smtClean="0"/>
              <a:t>Muhyiddin.</a:t>
            </a:r>
            <a:endParaRPr lang="id-ID" dirty="0"/>
          </a:p>
        </p:txBody>
      </p:sp>
      <p:sp>
        <p:nvSpPr>
          <p:cNvPr id="2" name="Title 1"/>
          <p:cNvSpPr>
            <a:spLocks noGrp="1"/>
          </p:cNvSpPr>
          <p:nvPr>
            <p:ph type="title"/>
          </p:nvPr>
        </p:nvSpPr>
        <p:spPr/>
        <p:txBody>
          <a:bodyPr/>
          <a:lstStyle/>
          <a:p>
            <a:endParaRPr lang="id-ID"/>
          </a:p>
        </p:txBody>
      </p:sp>
    </p:spTree>
    <p:extLst>
      <p:ext uri="{BB962C8B-B14F-4D97-AF65-F5344CB8AC3E}">
        <p14:creationId xmlns:p14="http://schemas.microsoft.com/office/powerpoint/2010/main" val="641208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lgn="just"/>
            <a:r>
              <a:rPr lang="id-ID" dirty="0" smtClean="0"/>
              <a:t>(2) dari Palembang, Islam </a:t>
            </a:r>
            <a:r>
              <a:rPr lang="id-ID" dirty="0"/>
              <a:t>diperkenalkan oleh kesultanan </a:t>
            </a:r>
            <a:r>
              <a:rPr lang="id-ID" dirty="0" smtClean="0"/>
              <a:t>Palembang</a:t>
            </a:r>
            <a:r>
              <a:rPr lang="id-ID" dirty="0"/>
              <a:t>, </a:t>
            </a:r>
            <a:r>
              <a:rPr lang="id-ID" dirty="0" smtClean="0"/>
              <a:t>dibuktikan </a:t>
            </a:r>
            <a:r>
              <a:rPr lang="id-ID" dirty="0"/>
              <a:t>dengan diakuinya masyarakat sebagai keturunan kesultanan </a:t>
            </a:r>
            <a:r>
              <a:rPr lang="id-ID" dirty="0" smtClean="0"/>
              <a:t>Palembang</a:t>
            </a:r>
            <a:r>
              <a:rPr lang="id-ID" dirty="0"/>
              <a:t>. Selain itu, di daerah Rejang Lebong </a:t>
            </a:r>
            <a:r>
              <a:rPr lang="id-ID" dirty="0" smtClean="0"/>
              <a:t>ditemukan </a:t>
            </a:r>
            <a:r>
              <a:rPr lang="id-ID" dirty="0"/>
              <a:t>dokumen konstitusi perunggu bertuliskan aksara Jawa Kuno, bertanggal Saka 1729 atau 1807 M, yang memuat Kesultanan Palembang, Kerajaan Palembang Darussalam, dan Raja Palembang </a:t>
            </a:r>
            <a:r>
              <a:rPr lang="id-ID" dirty="0" smtClean="0"/>
              <a:t>Darussalam yg memiliki hubungan </a:t>
            </a:r>
            <a:r>
              <a:rPr lang="id-ID" dirty="0"/>
              <a:t>kekerabatan </a:t>
            </a:r>
            <a:r>
              <a:rPr lang="id-ID" dirty="0" smtClean="0"/>
              <a:t>dgn Kerajaan </a:t>
            </a:r>
            <a:r>
              <a:rPr lang="id-ID" dirty="0"/>
              <a:t>Lebong Depati Tian Empat.</a:t>
            </a:r>
          </a:p>
          <a:p>
            <a:endParaRPr lang="id-ID" dirty="0"/>
          </a:p>
        </p:txBody>
      </p:sp>
      <p:sp>
        <p:nvSpPr>
          <p:cNvPr id="2" name="Title 1"/>
          <p:cNvSpPr>
            <a:spLocks noGrp="1"/>
          </p:cNvSpPr>
          <p:nvPr>
            <p:ph type="title"/>
          </p:nvPr>
        </p:nvSpPr>
        <p:spPr/>
        <p:txBody>
          <a:bodyPr/>
          <a:lstStyle/>
          <a:p>
            <a:endParaRPr lang="id-ID"/>
          </a:p>
        </p:txBody>
      </p:sp>
    </p:spTree>
    <p:extLst>
      <p:ext uri="{BB962C8B-B14F-4D97-AF65-F5344CB8AC3E}">
        <p14:creationId xmlns:p14="http://schemas.microsoft.com/office/powerpoint/2010/main" val="2282924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id-ID" dirty="0" smtClean="0"/>
              <a:t>(3) dari Minangkabau </a:t>
            </a:r>
            <a:r>
              <a:rPr lang="id-ID" dirty="0"/>
              <a:t>didasarkan pada klaim bahwa Islam masuk ke Bengkulu melalui pernikahan Sultan Muzaffar Shah, Raja Indrapura, dan Putri </a:t>
            </a:r>
            <a:r>
              <a:rPr lang="id-ID" dirty="0" smtClean="0"/>
              <a:t>Serindang Bulan </a:t>
            </a:r>
            <a:r>
              <a:rPr lang="id-ID" dirty="0"/>
              <a:t>(1620-1660), Putri Rio </a:t>
            </a:r>
            <a:r>
              <a:rPr lang="id-ID" dirty="0" smtClean="0"/>
              <a:t>Mawang, </a:t>
            </a:r>
            <a:r>
              <a:rPr lang="id-ID" dirty="0"/>
              <a:t>Kerajaan </a:t>
            </a:r>
            <a:r>
              <a:rPr lang="id-ID" dirty="0" smtClean="0"/>
              <a:t>Lebong. </a:t>
            </a:r>
            <a:r>
              <a:rPr lang="id-ID" dirty="0"/>
              <a:t>Kemudian pada abad ke-16, Bagindo Maharaja Sakti datang dari Kesultanan Pagaruyung, kemudian menjadi Raja Sungai Lemau, melalui Kesultanan </a:t>
            </a:r>
            <a:r>
              <a:rPr lang="id-ID" dirty="0" smtClean="0"/>
              <a:t>Mukomuko </a:t>
            </a:r>
            <a:r>
              <a:rPr lang="id-ID" dirty="0"/>
              <a:t>yang saat itu berada di bawah pengaruh Kesultanan Indrapura di Sumatera Barat. </a:t>
            </a:r>
          </a:p>
          <a:p>
            <a:endParaRPr lang="id-ID" dirty="0"/>
          </a:p>
        </p:txBody>
      </p:sp>
      <p:sp>
        <p:nvSpPr>
          <p:cNvPr id="2" name="Title 1"/>
          <p:cNvSpPr>
            <a:spLocks noGrp="1"/>
          </p:cNvSpPr>
          <p:nvPr>
            <p:ph type="title"/>
          </p:nvPr>
        </p:nvSpPr>
        <p:spPr/>
        <p:txBody>
          <a:bodyPr/>
          <a:lstStyle/>
          <a:p>
            <a:endParaRPr lang="id-ID"/>
          </a:p>
        </p:txBody>
      </p:sp>
    </p:spTree>
    <p:extLst>
      <p:ext uri="{BB962C8B-B14F-4D97-AF65-F5344CB8AC3E}">
        <p14:creationId xmlns:p14="http://schemas.microsoft.com/office/powerpoint/2010/main" val="390582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id-ID" dirty="0" smtClean="0"/>
              <a:t>(4) dari Banten, adanya </a:t>
            </a:r>
            <a:r>
              <a:rPr lang="id-ID" dirty="0"/>
              <a:t>hubungan persahabatan antara Kerajaan Banten dan </a:t>
            </a:r>
            <a:r>
              <a:rPr lang="id-ID" dirty="0" smtClean="0"/>
              <a:t>Selebar</a:t>
            </a:r>
            <a:r>
              <a:rPr lang="id-ID" dirty="0"/>
              <a:t>, serta perkawinan (1668) Raja Pangeran Nata </a:t>
            </a:r>
            <a:r>
              <a:rPr lang="id-ID" dirty="0" smtClean="0"/>
              <a:t>Diraja </a:t>
            </a:r>
            <a:r>
              <a:rPr lang="id-ID" dirty="0"/>
              <a:t>dan Putri Kemayun, putri Sultan Banten Ageng Tirtayasa. </a:t>
            </a:r>
            <a:r>
              <a:rPr lang="id-ID" dirty="0" smtClean="0"/>
              <a:t>Dengan demikian, masuknya Islam </a:t>
            </a:r>
            <a:r>
              <a:rPr lang="id-ID" dirty="0"/>
              <a:t>di Bengkulu ini menunjukkan bahwa Islam benar-benar ada dan mempunyai pengaruh yang besar terhadap </a:t>
            </a:r>
            <a:r>
              <a:rPr lang="id-ID" dirty="0" smtClean="0"/>
              <a:t>keragaman tradisi, budaya serta intlelektual masyarakat </a:t>
            </a:r>
            <a:r>
              <a:rPr lang="id-ID" dirty="0"/>
              <a:t>Rejang saat </a:t>
            </a:r>
            <a:r>
              <a:rPr lang="id-ID" dirty="0" smtClean="0"/>
              <a:t>ini.</a:t>
            </a:r>
            <a:endParaRPr lang="id-ID" dirty="0"/>
          </a:p>
        </p:txBody>
      </p:sp>
      <p:sp>
        <p:nvSpPr>
          <p:cNvPr id="2" name="Title 1"/>
          <p:cNvSpPr>
            <a:spLocks noGrp="1"/>
          </p:cNvSpPr>
          <p:nvPr>
            <p:ph type="title"/>
          </p:nvPr>
        </p:nvSpPr>
        <p:spPr/>
        <p:txBody>
          <a:bodyPr/>
          <a:lstStyle/>
          <a:p>
            <a:endParaRPr lang="id-ID"/>
          </a:p>
        </p:txBody>
      </p:sp>
    </p:spTree>
    <p:extLst>
      <p:ext uri="{BB962C8B-B14F-4D97-AF65-F5344CB8AC3E}">
        <p14:creationId xmlns:p14="http://schemas.microsoft.com/office/powerpoint/2010/main" val="639845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id-ID" dirty="0" smtClean="0"/>
              <a:t>Geneologi masuknya Islam ke Rejang memiliki dampak yg luas terhadap kualitas intelektual, terutama  pemahaman mereka terhadap pendidikan tauhid, pendidikan Fikh maupun  pendidikan Tasawuf. </a:t>
            </a:r>
            <a:endParaRPr lang="id-ID" dirty="0"/>
          </a:p>
        </p:txBody>
      </p:sp>
      <p:sp>
        <p:nvSpPr>
          <p:cNvPr id="2" name="Title 1"/>
          <p:cNvSpPr>
            <a:spLocks noGrp="1"/>
          </p:cNvSpPr>
          <p:nvPr>
            <p:ph type="title"/>
          </p:nvPr>
        </p:nvSpPr>
        <p:spPr/>
        <p:txBody>
          <a:bodyPr/>
          <a:lstStyle/>
          <a:p>
            <a:endParaRPr lang="id-ID"/>
          </a:p>
        </p:txBody>
      </p:sp>
    </p:spTree>
    <p:extLst>
      <p:ext uri="{BB962C8B-B14F-4D97-AF65-F5344CB8AC3E}">
        <p14:creationId xmlns:p14="http://schemas.microsoft.com/office/powerpoint/2010/main" val="4154071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0" algn="just"/>
            <a:r>
              <a:rPr lang="id-ID" dirty="0"/>
              <a:t>Apa yang dimaksud dengan </a:t>
            </a:r>
            <a:r>
              <a:rPr lang="id-ID" dirty="0" smtClean="0"/>
              <a:t>geneologi Islam Rejang pada </a:t>
            </a:r>
            <a:r>
              <a:rPr lang="id-ID" dirty="0"/>
              <a:t>masyarakat Rejang Provinsi Bengkulu?</a:t>
            </a:r>
          </a:p>
          <a:p>
            <a:pPr lvl="0"/>
            <a:r>
              <a:rPr lang="id-ID" dirty="0"/>
              <a:t>Bagaimana </a:t>
            </a:r>
            <a:r>
              <a:rPr lang="id-ID" dirty="0" smtClean="0"/>
              <a:t>mengurai bentuk geneologi Islam Rejang pada aspek pendidikan </a:t>
            </a:r>
            <a:r>
              <a:rPr lang="id-ID" dirty="0"/>
              <a:t>teologi, </a:t>
            </a:r>
            <a:r>
              <a:rPr lang="id-ID" dirty="0" smtClean="0"/>
              <a:t>pendidikan fikih </a:t>
            </a:r>
            <a:r>
              <a:rPr lang="id-ID" dirty="0"/>
              <a:t>dan </a:t>
            </a:r>
            <a:r>
              <a:rPr lang="id-ID" dirty="0" smtClean="0"/>
              <a:t>pendidikan tasawuf  </a:t>
            </a:r>
            <a:r>
              <a:rPr lang="id-ID" dirty="0"/>
              <a:t>pada masyarakat Rejang Provinsi Bengkulu?</a:t>
            </a:r>
          </a:p>
          <a:p>
            <a:pPr lvl="0"/>
            <a:r>
              <a:rPr lang="id-ID" dirty="0"/>
              <a:t>Faktor apa saja yang mengakselerasi dan yang menghambat </a:t>
            </a:r>
            <a:r>
              <a:rPr lang="id-ID" dirty="0" smtClean="0"/>
              <a:t>proses geneologi Islam Rejang terhadap pemahaman </a:t>
            </a:r>
            <a:r>
              <a:rPr lang="id-ID" dirty="0"/>
              <a:t>keagamaan masyarakat Rejang Provinsi Bengkulu?</a:t>
            </a:r>
          </a:p>
          <a:p>
            <a:endParaRPr lang="id-ID" dirty="0"/>
          </a:p>
        </p:txBody>
      </p:sp>
      <p:sp>
        <p:nvSpPr>
          <p:cNvPr id="2" name="Title 1"/>
          <p:cNvSpPr>
            <a:spLocks noGrp="1"/>
          </p:cNvSpPr>
          <p:nvPr>
            <p:ph type="title"/>
          </p:nvPr>
        </p:nvSpPr>
        <p:spPr/>
        <p:txBody>
          <a:bodyPr/>
          <a:lstStyle/>
          <a:p>
            <a:r>
              <a:rPr lang="id-ID" dirty="0" smtClean="0"/>
              <a:t>Rumusan Masalah</a:t>
            </a:r>
            <a:endParaRPr lang="id-ID" dirty="0"/>
          </a:p>
        </p:txBody>
      </p:sp>
    </p:spTree>
    <p:extLst>
      <p:ext uri="{BB962C8B-B14F-4D97-AF65-F5344CB8AC3E}">
        <p14:creationId xmlns:p14="http://schemas.microsoft.com/office/powerpoint/2010/main" val="122677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971550" lvl="1" indent="-514350">
              <a:buAutoNum type="arabicPeriod"/>
            </a:pPr>
            <a:r>
              <a:rPr lang="id-ID" dirty="0" smtClean="0"/>
              <a:t>Meningkatkan </a:t>
            </a:r>
            <a:r>
              <a:rPr lang="id-ID" dirty="0"/>
              <a:t>kualitas, kuantitas, dan </a:t>
            </a:r>
            <a:endParaRPr lang="id-ID" dirty="0" smtClean="0"/>
          </a:p>
          <a:p>
            <a:pPr marL="457200" lvl="1" indent="0" algn="just">
              <a:buNone/>
            </a:pPr>
            <a:r>
              <a:rPr lang="id-ID" dirty="0" smtClean="0"/>
              <a:t>      produktivitas </a:t>
            </a:r>
            <a:r>
              <a:rPr lang="id-ID" dirty="0"/>
              <a:t>institusi  (UIN FAS Bengkulu).</a:t>
            </a:r>
            <a:endParaRPr lang="id-ID" sz="2400" dirty="0"/>
          </a:p>
          <a:p>
            <a:pPr marL="457200" lvl="1" indent="0" algn="just">
              <a:buNone/>
            </a:pPr>
            <a:r>
              <a:rPr lang="id-ID" dirty="0" smtClean="0"/>
              <a:t>2. Memberdayakan </a:t>
            </a:r>
            <a:r>
              <a:rPr lang="id-ID" dirty="0"/>
              <a:t>dosen melalui penelitian.</a:t>
            </a:r>
            <a:endParaRPr lang="id-ID" sz="2400" dirty="0"/>
          </a:p>
          <a:p>
            <a:pPr marL="457200" lvl="1" indent="0" algn="just">
              <a:buNone/>
            </a:pPr>
            <a:r>
              <a:rPr lang="id-ID" dirty="0" smtClean="0"/>
              <a:t>3. Meningkatkan </a:t>
            </a:r>
            <a:r>
              <a:rPr lang="id-ID" dirty="0"/>
              <a:t>jumlah </a:t>
            </a:r>
            <a:r>
              <a:rPr lang="id-ID" dirty="0" smtClean="0"/>
              <a:t>penelitian </a:t>
            </a:r>
            <a:r>
              <a:rPr lang="id-ID" dirty="0"/>
              <a:t>bagi dosen di </a:t>
            </a:r>
            <a:r>
              <a:rPr lang="id-ID" dirty="0" smtClean="0"/>
              <a:t>         	lingkungan </a:t>
            </a:r>
            <a:r>
              <a:rPr lang="id-ID" dirty="0"/>
              <a:t>UIN FAS Bengkulu.</a:t>
            </a:r>
            <a:endParaRPr lang="id-ID" sz="2400" dirty="0"/>
          </a:p>
        </p:txBody>
      </p:sp>
      <p:sp>
        <p:nvSpPr>
          <p:cNvPr id="2" name="Title 1"/>
          <p:cNvSpPr>
            <a:spLocks noGrp="1"/>
          </p:cNvSpPr>
          <p:nvPr>
            <p:ph type="title"/>
          </p:nvPr>
        </p:nvSpPr>
        <p:spPr/>
        <p:txBody>
          <a:bodyPr/>
          <a:lstStyle/>
          <a:p>
            <a:r>
              <a:rPr lang="id-ID" dirty="0" smtClean="0"/>
              <a:t>Tujuan Penelitian</a:t>
            </a:r>
            <a:endParaRPr lang="id-ID" dirty="0"/>
          </a:p>
        </p:txBody>
      </p:sp>
    </p:spTree>
    <p:extLst>
      <p:ext uri="{BB962C8B-B14F-4D97-AF65-F5344CB8AC3E}">
        <p14:creationId xmlns:p14="http://schemas.microsoft.com/office/powerpoint/2010/main" val="4190239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120</TotalTime>
  <Words>575</Words>
  <Application>Microsoft Office PowerPoint</Application>
  <PresentationFormat>On-screen Show (4:3)</PresentationFormat>
  <Paragraphs>42</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GENEOLOGI ISLAM REJANG (STUDI TENTANG PENDIDIKAN TEOLOGI, FIKIH DAN TASAWUF MASYARAKAT REJANG PROVINSI BENGKULU) (Terapan Kajian Strategis Nasional)</vt:lpstr>
      <vt:lpstr>Latar Belakang</vt:lpstr>
      <vt:lpstr>PowerPoint Presentation</vt:lpstr>
      <vt:lpstr>PowerPoint Presentation</vt:lpstr>
      <vt:lpstr>PowerPoint Presentation</vt:lpstr>
      <vt:lpstr>PowerPoint Presentation</vt:lpstr>
      <vt:lpstr>PowerPoint Presentation</vt:lpstr>
      <vt:lpstr>Rumusan Masalah</vt:lpstr>
      <vt:lpstr>Tujuan Penelitian</vt:lpstr>
      <vt:lpstr>Teori </vt:lpstr>
      <vt:lpstr>Metode Penelitian </vt:lpstr>
      <vt:lpstr>Sistematika Penelitian</vt:lpstr>
      <vt:lpstr>RAB</vt:lpstr>
      <vt:lpstr>Wss. Wr. wb</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GENEOLOGI ISLAM REJANG (STUDI TENTANG PENDIDIKAN TEOLOGI, FIKIH DAN TASAWUF MASYARAKAT REJANG PROVINSI BENGKULU)</dc:title>
  <dc:creator>USER</dc:creator>
  <cp:lastModifiedBy>USER</cp:lastModifiedBy>
  <cp:revision>18</cp:revision>
  <dcterms:created xsi:type="dcterms:W3CDTF">2023-12-19T14:25:17Z</dcterms:created>
  <dcterms:modified xsi:type="dcterms:W3CDTF">2023-12-19T16:25:37Z</dcterms:modified>
</cp:coreProperties>
</file>