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343" r:id="rId3"/>
    <p:sldId id="349" r:id="rId4"/>
    <p:sldId id="350" r:id="rId5"/>
    <p:sldId id="351" r:id="rId6"/>
    <p:sldId id="352" r:id="rId7"/>
    <p:sldId id="353" r:id="rId8"/>
    <p:sldId id="354" r:id="rId9"/>
    <p:sldId id="355" r:id="rId10"/>
    <p:sldId id="356" r:id="rId11"/>
    <p:sldId id="357" r:id="rId12"/>
    <p:sldId id="384" r:id="rId13"/>
    <p:sldId id="344" r:id="rId14"/>
    <p:sldId id="369" r:id="rId15"/>
    <p:sldId id="360" r:id="rId16"/>
    <p:sldId id="358" r:id="rId17"/>
    <p:sldId id="359" r:id="rId18"/>
    <p:sldId id="361" r:id="rId19"/>
    <p:sldId id="345" r:id="rId20"/>
    <p:sldId id="366" r:id="rId21"/>
    <p:sldId id="367" r:id="rId22"/>
    <p:sldId id="368" r:id="rId23"/>
    <p:sldId id="346" r:id="rId24"/>
    <p:sldId id="342" r:id="rId25"/>
    <p:sldId id="385" r:id="rId26"/>
    <p:sldId id="363" r:id="rId27"/>
    <p:sldId id="371" r:id="rId28"/>
    <p:sldId id="372" r:id="rId29"/>
    <p:sldId id="373" r:id="rId30"/>
    <p:sldId id="364" r:id="rId31"/>
    <p:sldId id="374" r:id="rId32"/>
    <p:sldId id="375" r:id="rId33"/>
    <p:sldId id="378" r:id="rId34"/>
    <p:sldId id="376" r:id="rId35"/>
    <p:sldId id="377" r:id="rId36"/>
    <p:sldId id="347" r:id="rId37"/>
    <p:sldId id="379" r:id="rId38"/>
    <p:sldId id="380" r:id="rId39"/>
    <p:sldId id="381" r:id="rId40"/>
    <p:sldId id="382" r:id="rId41"/>
    <p:sldId id="383" r:id="rId42"/>
    <p:sldId id="386" r:id="rId43"/>
    <p:sldId id="420" r:id="rId44"/>
    <p:sldId id="387" r:id="rId45"/>
    <p:sldId id="421" r:id="rId46"/>
    <p:sldId id="388" r:id="rId47"/>
    <p:sldId id="391" r:id="rId48"/>
    <p:sldId id="392" r:id="rId49"/>
    <p:sldId id="393" r:id="rId50"/>
    <p:sldId id="394" r:id="rId51"/>
    <p:sldId id="413" r:id="rId52"/>
    <p:sldId id="417" r:id="rId53"/>
    <p:sldId id="418" r:id="rId54"/>
    <p:sldId id="419" r:id="rId55"/>
    <p:sldId id="39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YA</c:v>
                </c:pt>
              </c:strCache>
            </c:strRef>
          </c:tx>
          <c:invertIfNegative val="0"/>
          <c:dLbls>
            <c:showLegendKey val="0"/>
            <c:showVal val="1"/>
            <c:showCatName val="0"/>
            <c:showSerName val="0"/>
            <c:showPercent val="0"/>
            <c:showBubbleSize val="0"/>
            <c:showLeaderLines val="0"/>
          </c:dLbls>
          <c:cat>
            <c:strRef>
              <c:f>Sheet1!$A$2:$A$5</c:f>
              <c:strCache>
                <c:ptCount val="4"/>
                <c:pt idx="0">
                  <c:v>Perokok</c:v>
                </c:pt>
                <c:pt idx="1">
                  <c:v>Mulai Sebelum SMA</c:v>
                </c:pt>
                <c:pt idx="2">
                  <c:v>Diketahui Ortu</c:v>
                </c:pt>
                <c:pt idx="3">
                  <c:v>Minat Berhenti</c:v>
                </c:pt>
              </c:strCache>
            </c:strRef>
          </c:cat>
          <c:val>
            <c:numRef>
              <c:f>Sheet1!$B$2:$B$5</c:f>
              <c:numCache>
                <c:formatCode>General</c:formatCode>
                <c:ptCount val="4"/>
                <c:pt idx="0">
                  <c:v>90</c:v>
                </c:pt>
                <c:pt idx="1">
                  <c:v>65</c:v>
                </c:pt>
                <c:pt idx="2">
                  <c:v>57</c:v>
                </c:pt>
                <c:pt idx="3">
                  <c:v>73</c:v>
                </c:pt>
              </c:numCache>
            </c:numRef>
          </c:val>
        </c:ser>
        <c:ser>
          <c:idx val="1"/>
          <c:order val="1"/>
          <c:tx>
            <c:strRef>
              <c:f>Sheet1!$C$1</c:f>
              <c:strCache>
                <c:ptCount val="1"/>
                <c:pt idx="0">
                  <c:v>TIDAK</c:v>
                </c:pt>
              </c:strCache>
            </c:strRef>
          </c:tx>
          <c:invertIfNegative val="0"/>
          <c:dLbls>
            <c:showLegendKey val="0"/>
            <c:showVal val="1"/>
            <c:showCatName val="0"/>
            <c:showSerName val="0"/>
            <c:showPercent val="0"/>
            <c:showBubbleSize val="0"/>
            <c:showLeaderLines val="0"/>
          </c:dLbls>
          <c:cat>
            <c:strRef>
              <c:f>Sheet1!$A$2:$A$5</c:f>
              <c:strCache>
                <c:ptCount val="4"/>
                <c:pt idx="0">
                  <c:v>Perokok</c:v>
                </c:pt>
                <c:pt idx="1">
                  <c:v>Mulai Sebelum SMA</c:v>
                </c:pt>
                <c:pt idx="2">
                  <c:v>Diketahui Ortu</c:v>
                </c:pt>
                <c:pt idx="3">
                  <c:v>Minat Berhenti</c:v>
                </c:pt>
              </c:strCache>
            </c:strRef>
          </c:cat>
          <c:val>
            <c:numRef>
              <c:f>Sheet1!$C$2:$C$5</c:f>
              <c:numCache>
                <c:formatCode>General</c:formatCode>
                <c:ptCount val="4"/>
                <c:pt idx="0">
                  <c:v>27</c:v>
                </c:pt>
                <c:pt idx="1">
                  <c:v>25</c:v>
                </c:pt>
                <c:pt idx="2">
                  <c:v>33</c:v>
                </c:pt>
                <c:pt idx="3">
                  <c:v>17</c:v>
                </c:pt>
              </c:numCache>
            </c:numRef>
          </c:val>
        </c:ser>
        <c:ser>
          <c:idx val="2"/>
          <c:order val="2"/>
          <c:tx>
            <c:strRef>
              <c:f>Sheet1!$D$1</c:f>
              <c:strCache>
                <c:ptCount val="1"/>
                <c:pt idx="0">
                  <c:v>Total Sampel</c:v>
                </c:pt>
              </c:strCache>
            </c:strRef>
          </c:tx>
          <c:invertIfNegative val="0"/>
          <c:dLbls>
            <c:showLegendKey val="0"/>
            <c:showVal val="1"/>
            <c:showCatName val="0"/>
            <c:showSerName val="0"/>
            <c:showPercent val="0"/>
            <c:showBubbleSize val="0"/>
            <c:showLeaderLines val="0"/>
          </c:dLbls>
          <c:cat>
            <c:strRef>
              <c:f>Sheet1!$A$2:$A$5</c:f>
              <c:strCache>
                <c:ptCount val="4"/>
                <c:pt idx="0">
                  <c:v>Perokok</c:v>
                </c:pt>
                <c:pt idx="1">
                  <c:v>Mulai Sebelum SMA</c:v>
                </c:pt>
                <c:pt idx="2">
                  <c:v>Diketahui Ortu</c:v>
                </c:pt>
                <c:pt idx="3">
                  <c:v>Minat Berhenti</c:v>
                </c:pt>
              </c:strCache>
            </c:strRef>
          </c:cat>
          <c:val>
            <c:numRef>
              <c:f>Sheet1!$D$2:$D$5</c:f>
              <c:numCache>
                <c:formatCode>General</c:formatCode>
                <c:ptCount val="4"/>
                <c:pt idx="0">
                  <c:v>117</c:v>
                </c:pt>
                <c:pt idx="1">
                  <c:v>90</c:v>
                </c:pt>
                <c:pt idx="2">
                  <c:v>90</c:v>
                </c:pt>
                <c:pt idx="3">
                  <c:v>90</c:v>
                </c:pt>
              </c:numCache>
            </c:numRef>
          </c:val>
        </c:ser>
        <c:dLbls>
          <c:showLegendKey val="0"/>
          <c:showVal val="0"/>
          <c:showCatName val="0"/>
          <c:showSerName val="0"/>
          <c:showPercent val="0"/>
          <c:showBubbleSize val="0"/>
        </c:dLbls>
        <c:gapWidth val="150"/>
        <c:shape val="box"/>
        <c:axId val="123266176"/>
        <c:axId val="123267712"/>
        <c:axId val="0"/>
      </c:bar3DChart>
      <c:catAx>
        <c:axId val="123266176"/>
        <c:scaling>
          <c:orientation val="minMax"/>
        </c:scaling>
        <c:delete val="0"/>
        <c:axPos val="b"/>
        <c:majorTickMark val="out"/>
        <c:minorTickMark val="none"/>
        <c:tickLblPos val="nextTo"/>
        <c:crossAx val="123267712"/>
        <c:crosses val="autoZero"/>
        <c:auto val="1"/>
        <c:lblAlgn val="ctr"/>
        <c:lblOffset val="100"/>
        <c:noMultiLvlLbl val="0"/>
      </c:catAx>
      <c:valAx>
        <c:axId val="123267712"/>
        <c:scaling>
          <c:orientation val="minMax"/>
        </c:scaling>
        <c:delete val="0"/>
        <c:axPos val="l"/>
        <c:majorGridlines/>
        <c:numFmt formatCode="General" sourceLinked="1"/>
        <c:majorTickMark val="out"/>
        <c:minorTickMark val="none"/>
        <c:tickLblPos val="nextTo"/>
        <c:crossAx val="1232661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1660228792155695E-2"/>
          <c:y val="4.8582130358705164E-2"/>
          <c:w val="0.77862662803941962"/>
          <c:h val="0.81975885826771655"/>
        </c:manualLayout>
      </c:layout>
      <c:bar3DChart>
        <c:barDir val="col"/>
        <c:grouping val="clustered"/>
        <c:varyColors val="0"/>
        <c:ser>
          <c:idx val="0"/>
          <c:order val="0"/>
          <c:tx>
            <c:strRef>
              <c:f>Sheet1!$B$1</c:f>
              <c:strCache>
                <c:ptCount val="1"/>
                <c:pt idx="0">
                  <c:v>YA</c:v>
                </c:pt>
              </c:strCache>
            </c:strRef>
          </c:tx>
          <c:invertIfNegative val="0"/>
          <c:dLbls>
            <c:showLegendKey val="0"/>
            <c:showVal val="1"/>
            <c:showCatName val="0"/>
            <c:showSerName val="0"/>
            <c:showPercent val="0"/>
            <c:showBubbleSize val="0"/>
            <c:showLeaderLines val="0"/>
          </c:dLbls>
          <c:cat>
            <c:strRef>
              <c:f>Sheet1!$A$2:$A$5</c:f>
              <c:strCache>
                <c:ptCount val="4"/>
                <c:pt idx="0">
                  <c:v>Tau Perda KTR</c:v>
                </c:pt>
                <c:pt idx="1">
                  <c:v>Stiker KTR</c:v>
                </c:pt>
                <c:pt idx="2">
                  <c:v>Penjualan Rokok</c:v>
                </c:pt>
                <c:pt idx="3">
                  <c:v>IPS Rokok</c:v>
                </c:pt>
              </c:strCache>
            </c:strRef>
          </c:cat>
          <c:val>
            <c:numRef>
              <c:f>Sheet1!$B$2:$B$5</c:f>
              <c:numCache>
                <c:formatCode>General</c:formatCode>
                <c:ptCount val="4"/>
                <c:pt idx="0">
                  <c:v>55</c:v>
                </c:pt>
                <c:pt idx="1">
                  <c:v>76</c:v>
                </c:pt>
                <c:pt idx="2">
                  <c:v>8</c:v>
                </c:pt>
                <c:pt idx="3">
                  <c:v>5</c:v>
                </c:pt>
              </c:numCache>
            </c:numRef>
          </c:val>
        </c:ser>
        <c:ser>
          <c:idx val="1"/>
          <c:order val="1"/>
          <c:tx>
            <c:strRef>
              <c:f>Sheet1!$C$1</c:f>
              <c:strCache>
                <c:ptCount val="1"/>
                <c:pt idx="0">
                  <c:v>TIDAK</c:v>
                </c:pt>
              </c:strCache>
            </c:strRef>
          </c:tx>
          <c:invertIfNegative val="0"/>
          <c:dLbls>
            <c:showLegendKey val="0"/>
            <c:showVal val="1"/>
            <c:showCatName val="0"/>
            <c:showSerName val="0"/>
            <c:showPercent val="0"/>
            <c:showBubbleSize val="0"/>
            <c:showLeaderLines val="0"/>
          </c:dLbls>
          <c:cat>
            <c:strRef>
              <c:f>Sheet1!$A$2:$A$5</c:f>
              <c:strCache>
                <c:ptCount val="4"/>
                <c:pt idx="0">
                  <c:v>Tau Perda KTR</c:v>
                </c:pt>
                <c:pt idx="1">
                  <c:v>Stiker KTR</c:v>
                </c:pt>
                <c:pt idx="2">
                  <c:v>Penjualan Rokok</c:v>
                </c:pt>
                <c:pt idx="3">
                  <c:v>IPS Rokok</c:v>
                </c:pt>
              </c:strCache>
            </c:strRef>
          </c:cat>
          <c:val>
            <c:numRef>
              <c:f>Sheet1!$C$2:$C$5</c:f>
              <c:numCache>
                <c:formatCode>General</c:formatCode>
                <c:ptCount val="4"/>
                <c:pt idx="0">
                  <c:v>65</c:v>
                </c:pt>
                <c:pt idx="1">
                  <c:v>41</c:v>
                </c:pt>
                <c:pt idx="2">
                  <c:v>109</c:v>
                </c:pt>
                <c:pt idx="3">
                  <c:v>112</c:v>
                </c:pt>
              </c:numCache>
            </c:numRef>
          </c:val>
        </c:ser>
        <c:ser>
          <c:idx val="2"/>
          <c:order val="2"/>
          <c:tx>
            <c:strRef>
              <c:f>Sheet1!$D$1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Tau Perda KTR</c:v>
                </c:pt>
                <c:pt idx="1">
                  <c:v>Stiker KTR</c:v>
                </c:pt>
                <c:pt idx="2">
                  <c:v>Penjualan Rokok</c:v>
                </c:pt>
                <c:pt idx="3">
                  <c:v>IPS Rokok</c:v>
                </c:pt>
              </c:strCache>
            </c:strRef>
          </c:cat>
          <c:val>
            <c:numRef>
              <c:f>Sheet1!$D$2:$D$5</c:f>
              <c:numCache>
                <c:formatCode>General</c:formatCode>
                <c:ptCount val="4"/>
                <c:pt idx="0">
                  <c:v>117</c:v>
                </c:pt>
                <c:pt idx="1">
                  <c:v>117</c:v>
                </c:pt>
                <c:pt idx="2">
                  <c:v>117</c:v>
                </c:pt>
                <c:pt idx="3">
                  <c:v>117</c:v>
                </c:pt>
              </c:numCache>
            </c:numRef>
          </c:val>
        </c:ser>
        <c:dLbls>
          <c:showLegendKey val="0"/>
          <c:showVal val="0"/>
          <c:showCatName val="0"/>
          <c:showSerName val="0"/>
          <c:showPercent val="0"/>
          <c:showBubbleSize val="0"/>
        </c:dLbls>
        <c:gapWidth val="150"/>
        <c:shape val="box"/>
        <c:axId val="246206464"/>
        <c:axId val="246208000"/>
        <c:axId val="0"/>
      </c:bar3DChart>
      <c:catAx>
        <c:axId val="246206464"/>
        <c:scaling>
          <c:orientation val="minMax"/>
        </c:scaling>
        <c:delete val="0"/>
        <c:axPos val="b"/>
        <c:majorTickMark val="out"/>
        <c:minorTickMark val="none"/>
        <c:tickLblPos val="nextTo"/>
        <c:crossAx val="246208000"/>
        <c:crosses val="autoZero"/>
        <c:auto val="1"/>
        <c:lblAlgn val="ctr"/>
        <c:lblOffset val="100"/>
        <c:noMultiLvlLbl val="0"/>
      </c:catAx>
      <c:valAx>
        <c:axId val="246208000"/>
        <c:scaling>
          <c:orientation val="minMax"/>
        </c:scaling>
        <c:delete val="0"/>
        <c:axPos val="l"/>
        <c:majorGridlines/>
        <c:numFmt formatCode="General" sourceLinked="1"/>
        <c:majorTickMark val="out"/>
        <c:minorTickMark val="none"/>
        <c:tickLblPos val="nextTo"/>
        <c:crossAx val="2462064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FECE3-2238-45B5-AE96-0C39833D5253}" type="doc">
      <dgm:prSet loTypeId="urn:microsoft.com/office/officeart/2005/8/layout/hProcess9" loCatId="process" qsTypeId="urn:microsoft.com/office/officeart/2005/8/quickstyle/3d7" qsCatId="3D" csTypeId="urn:microsoft.com/office/officeart/2005/8/colors/colorful1" csCatId="colorful" phldr="1"/>
      <dgm:spPr/>
    </dgm:pt>
    <dgm:pt modelId="{E2DBDFA3-E557-418D-BDD9-E3EBDB3B0581}">
      <dgm:prSet phldrT="[Text]"/>
      <dgm:spPr/>
      <dgm:t>
        <a:bodyPr/>
        <a:lstStyle/>
        <a:p>
          <a:r>
            <a:rPr lang="en-US" dirty="0" err="1" smtClean="0"/>
            <a:t>Rokok</a:t>
          </a:r>
          <a:r>
            <a:rPr lang="en-US" dirty="0" smtClean="0"/>
            <a:t> </a:t>
          </a:r>
          <a:r>
            <a:rPr lang="en-US" dirty="0" err="1" smtClean="0"/>
            <a:t>telah</a:t>
          </a:r>
          <a:r>
            <a:rPr lang="en-US" dirty="0" smtClean="0"/>
            <a:t> </a:t>
          </a:r>
          <a:r>
            <a:rPr lang="en-US" dirty="0" err="1" smtClean="0"/>
            <a:t>Menyebabkan</a:t>
          </a:r>
          <a:r>
            <a:rPr lang="en-US" dirty="0" smtClean="0"/>
            <a:t> </a:t>
          </a:r>
          <a:r>
            <a:rPr lang="en-US" dirty="0" err="1" smtClean="0"/>
            <a:t>Bencana</a:t>
          </a:r>
          <a:r>
            <a:rPr lang="en-US" dirty="0" smtClean="0"/>
            <a:t> </a:t>
          </a:r>
          <a:r>
            <a:rPr lang="en-US" dirty="0" err="1" smtClean="0"/>
            <a:t>Sosial</a:t>
          </a:r>
          <a:endParaRPr lang="en-US" dirty="0"/>
        </a:p>
      </dgm:t>
    </dgm:pt>
    <dgm:pt modelId="{77FEE09E-BE59-4D24-9552-DFDAD1B97AFC}" type="parTrans" cxnId="{C43ECFE4-72BA-4284-8148-6551BD949EC1}">
      <dgm:prSet/>
      <dgm:spPr/>
      <dgm:t>
        <a:bodyPr/>
        <a:lstStyle/>
        <a:p>
          <a:endParaRPr lang="en-US"/>
        </a:p>
      </dgm:t>
    </dgm:pt>
    <dgm:pt modelId="{2449BD52-F197-47F0-B541-3B378DC5CBA5}" type="sibTrans" cxnId="{C43ECFE4-72BA-4284-8148-6551BD949EC1}">
      <dgm:prSet/>
      <dgm:spPr/>
      <dgm:t>
        <a:bodyPr/>
        <a:lstStyle/>
        <a:p>
          <a:endParaRPr lang="en-US"/>
        </a:p>
      </dgm:t>
    </dgm:pt>
    <dgm:pt modelId="{04716678-650C-4EF3-BDB2-0E426355064F}">
      <dgm:prSet phldrT="[Text]"/>
      <dgm:spPr/>
      <dgm:t>
        <a:bodyPr/>
        <a:lstStyle/>
        <a:p>
          <a:r>
            <a:rPr lang="en-US" dirty="0" err="1" smtClean="0"/>
            <a:t>Angka</a:t>
          </a:r>
          <a:r>
            <a:rPr lang="en-US" dirty="0" smtClean="0"/>
            <a:t> </a:t>
          </a:r>
          <a:r>
            <a:rPr lang="en-US" dirty="0" err="1" smtClean="0"/>
            <a:t>Perokok</a:t>
          </a:r>
          <a:r>
            <a:rPr lang="en-US" dirty="0" smtClean="0"/>
            <a:t> </a:t>
          </a:r>
          <a:r>
            <a:rPr lang="en-US" dirty="0" err="1" smtClean="0"/>
            <a:t>Tinggi</a:t>
          </a:r>
          <a:r>
            <a:rPr lang="en-US" dirty="0" smtClean="0"/>
            <a:t>, </a:t>
          </a:r>
          <a:r>
            <a:rPr lang="en-US" dirty="0" err="1" smtClean="0"/>
            <a:t>Termasuk</a:t>
          </a:r>
          <a:r>
            <a:rPr lang="en-US" dirty="0" smtClean="0"/>
            <a:t> </a:t>
          </a:r>
          <a:r>
            <a:rPr lang="en-US" dirty="0" err="1" smtClean="0"/>
            <a:t>Perokok</a:t>
          </a:r>
          <a:r>
            <a:rPr lang="en-US" dirty="0" smtClean="0"/>
            <a:t> </a:t>
          </a:r>
          <a:r>
            <a:rPr lang="en-US" dirty="0" err="1" smtClean="0"/>
            <a:t>Anak</a:t>
          </a:r>
          <a:r>
            <a:rPr lang="en-US" dirty="0" smtClean="0"/>
            <a:t>/</a:t>
          </a:r>
          <a:r>
            <a:rPr lang="en-US" dirty="0" err="1" smtClean="0"/>
            <a:t>Siswa</a:t>
          </a:r>
          <a:endParaRPr lang="en-US" dirty="0"/>
        </a:p>
      </dgm:t>
    </dgm:pt>
    <dgm:pt modelId="{408F94D7-BE97-4237-8AEA-FF6B59F8B2F1}" type="parTrans" cxnId="{E7D8DFB5-A78D-4115-BF1D-475F1689B4FB}">
      <dgm:prSet/>
      <dgm:spPr/>
      <dgm:t>
        <a:bodyPr/>
        <a:lstStyle/>
        <a:p>
          <a:endParaRPr lang="en-US"/>
        </a:p>
      </dgm:t>
    </dgm:pt>
    <dgm:pt modelId="{2FBB7014-D1A4-4466-BF0D-856C7D89889A}" type="sibTrans" cxnId="{E7D8DFB5-A78D-4115-BF1D-475F1689B4FB}">
      <dgm:prSet/>
      <dgm:spPr/>
      <dgm:t>
        <a:bodyPr/>
        <a:lstStyle/>
        <a:p>
          <a:endParaRPr lang="en-US"/>
        </a:p>
      </dgm:t>
    </dgm:pt>
    <dgm:pt modelId="{9518175C-B4A8-48AD-95E8-DBE2A27F2396}">
      <dgm:prSet phldrT="[Text]"/>
      <dgm:spPr/>
      <dgm:t>
        <a:bodyPr/>
        <a:lstStyle/>
        <a:p>
          <a:r>
            <a:rPr lang="en-US" dirty="0" err="1" smtClean="0"/>
            <a:t>Sekolah</a:t>
          </a:r>
          <a:r>
            <a:rPr lang="en-US" dirty="0" smtClean="0"/>
            <a:t> </a:t>
          </a:r>
          <a:r>
            <a:rPr lang="en-US" dirty="0" err="1" smtClean="0"/>
            <a:t>Harus</a:t>
          </a:r>
          <a:r>
            <a:rPr lang="en-US" dirty="0" smtClean="0"/>
            <a:t> </a:t>
          </a:r>
          <a:r>
            <a:rPr lang="en-US" dirty="0" err="1" smtClean="0"/>
            <a:t>Terapkan</a:t>
          </a:r>
          <a:r>
            <a:rPr lang="en-US" dirty="0" smtClean="0"/>
            <a:t> </a:t>
          </a:r>
          <a:r>
            <a:rPr lang="en-US" dirty="0" err="1" smtClean="0"/>
            <a:t>Perda</a:t>
          </a:r>
          <a:r>
            <a:rPr lang="en-US" dirty="0" smtClean="0"/>
            <a:t> KTR</a:t>
          </a:r>
          <a:endParaRPr lang="en-US" dirty="0"/>
        </a:p>
      </dgm:t>
    </dgm:pt>
    <dgm:pt modelId="{46BF86C7-BDD6-4729-A189-83A4A0265409}" type="parTrans" cxnId="{257399DB-923D-465A-8E30-8B7A14F1752F}">
      <dgm:prSet/>
      <dgm:spPr/>
      <dgm:t>
        <a:bodyPr/>
        <a:lstStyle/>
        <a:p>
          <a:endParaRPr lang="en-US"/>
        </a:p>
      </dgm:t>
    </dgm:pt>
    <dgm:pt modelId="{4198BFA7-A0C9-4903-9BB5-D90ABB376D2D}" type="sibTrans" cxnId="{257399DB-923D-465A-8E30-8B7A14F1752F}">
      <dgm:prSet/>
      <dgm:spPr/>
      <dgm:t>
        <a:bodyPr/>
        <a:lstStyle/>
        <a:p>
          <a:endParaRPr lang="en-US"/>
        </a:p>
      </dgm:t>
    </dgm:pt>
    <dgm:pt modelId="{167A3E35-7ECC-4C31-9D13-4610876ADBF4}" type="pres">
      <dgm:prSet presAssocID="{244FECE3-2238-45B5-AE96-0C39833D5253}" presName="CompostProcess" presStyleCnt="0">
        <dgm:presLayoutVars>
          <dgm:dir/>
          <dgm:resizeHandles val="exact"/>
        </dgm:presLayoutVars>
      </dgm:prSet>
      <dgm:spPr/>
    </dgm:pt>
    <dgm:pt modelId="{28F221F3-77AF-44CF-B7F2-7723EDD687DE}" type="pres">
      <dgm:prSet presAssocID="{244FECE3-2238-45B5-AE96-0C39833D5253}" presName="arrow" presStyleLbl="bgShp" presStyleIdx="0" presStyleCnt="1" custLinFactNeighborX="0" custLinFactNeighborY="-11875"/>
      <dgm:spPr/>
    </dgm:pt>
    <dgm:pt modelId="{BFAB80B0-790A-40DC-B860-87BDFF8AC117}" type="pres">
      <dgm:prSet presAssocID="{244FECE3-2238-45B5-AE96-0C39833D5253}" presName="linearProcess" presStyleCnt="0"/>
      <dgm:spPr/>
    </dgm:pt>
    <dgm:pt modelId="{286C4C13-06AE-49CD-BB27-EE4111AED521}" type="pres">
      <dgm:prSet presAssocID="{E2DBDFA3-E557-418D-BDD9-E3EBDB3B0581}" presName="textNode" presStyleLbl="node1" presStyleIdx="0" presStyleCnt="3" custLinFactX="-24154" custLinFactNeighborX="-100000" custLinFactNeighborY="-3322">
        <dgm:presLayoutVars>
          <dgm:bulletEnabled val="1"/>
        </dgm:presLayoutVars>
      </dgm:prSet>
      <dgm:spPr/>
      <dgm:t>
        <a:bodyPr/>
        <a:lstStyle/>
        <a:p>
          <a:endParaRPr lang="en-US"/>
        </a:p>
      </dgm:t>
    </dgm:pt>
    <dgm:pt modelId="{237E3086-BC21-42FE-B756-4175B3C656A7}" type="pres">
      <dgm:prSet presAssocID="{2449BD52-F197-47F0-B541-3B378DC5CBA5}" presName="sibTrans" presStyleCnt="0"/>
      <dgm:spPr/>
    </dgm:pt>
    <dgm:pt modelId="{4F0C5815-8E6F-444A-B795-095A086930B9}" type="pres">
      <dgm:prSet presAssocID="{04716678-650C-4EF3-BDB2-0E426355064F}" presName="textNode" presStyleLbl="node1" presStyleIdx="1" presStyleCnt="3">
        <dgm:presLayoutVars>
          <dgm:bulletEnabled val="1"/>
        </dgm:presLayoutVars>
      </dgm:prSet>
      <dgm:spPr/>
      <dgm:t>
        <a:bodyPr/>
        <a:lstStyle/>
        <a:p>
          <a:endParaRPr lang="en-US"/>
        </a:p>
      </dgm:t>
    </dgm:pt>
    <dgm:pt modelId="{4153E5FA-5AD1-4FCF-BCB6-5DD57B7AF1C9}" type="pres">
      <dgm:prSet presAssocID="{2FBB7014-D1A4-4466-BF0D-856C7D89889A}" presName="sibTrans" presStyleCnt="0"/>
      <dgm:spPr/>
    </dgm:pt>
    <dgm:pt modelId="{A89520A9-2DED-4D98-BB97-4263F38890CB}" type="pres">
      <dgm:prSet presAssocID="{9518175C-B4A8-48AD-95E8-DBE2A27F2396}" presName="textNode" presStyleLbl="node1" presStyleIdx="2" presStyleCnt="3">
        <dgm:presLayoutVars>
          <dgm:bulletEnabled val="1"/>
        </dgm:presLayoutVars>
      </dgm:prSet>
      <dgm:spPr/>
      <dgm:t>
        <a:bodyPr/>
        <a:lstStyle/>
        <a:p>
          <a:endParaRPr lang="en-US"/>
        </a:p>
      </dgm:t>
    </dgm:pt>
  </dgm:ptLst>
  <dgm:cxnLst>
    <dgm:cxn modelId="{3B1765B1-7556-463F-8BB9-E5489011A771}" type="presOf" srcId="{9518175C-B4A8-48AD-95E8-DBE2A27F2396}" destId="{A89520A9-2DED-4D98-BB97-4263F38890CB}" srcOrd="0" destOrd="0" presId="urn:microsoft.com/office/officeart/2005/8/layout/hProcess9"/>
    <dgm:cxn modelId="{E7D8DFB5-A78D-4115-BF1D-475F1689B4FB}" srcId="{244FECE3-2238-45B5-AE96-0C39833D5253}" destId="{04716678-650C-4EF3-BDB2-0E426355064F}" srcOrd="1" destOrd="0" parTransId="{408F94D7-BE97-4237-8AEA-FF6B59F8B2F1}" sibTransId="{2FBB7014-D1A4-4466-BF0D-856C7D89889A}"/>
    <dgm:cxn modelId="{FDDDC290-CF61-4334-97A4-B3B9C71C5327}" type="presOf" srcId="{04716678-650C-4EF3-BDB2-0E426355064F}" destId="{4F0C5815-8E6F-444A-B795-095A086930B9}" srcOrd="0" destOrd="0" presId="urn:microsoft.com/office/officeart/2005/8/layout/hProcess9"/>
    <dgm:cxn modelId="{5AE8D5F0-7B83-4AF4-B3FE-79814AC97F66}" type="presOf" srcId="{E2DBDFA3-E557-418D-BDD9-E3EBDB3B0581}" destId="{286C4C13-06AE-49CD-BB27-EE4111AED521}" srcOrd="0" destOrd="0" presId="urn:microsoft.com/office/officeart/2005/8/layout/hProcess9"/>
    <dgm:cxn modelId="{C43ECFE4-72BA-4284-8148-6551BD949EC1}" srcId="{244FECE3-2238-45B5-AE96-0C39833D5253}" destId="{E2DBDFA3-E557-418D-BDD9-E3EBDB3B0581}" srcOrd="0" destOrd="0" parTransId="{77FEE09E-BE59-4D24-9552-DFDAD1B97AFC}" sibTransId="{2449BD52-F197-47F0-B541-3B378DC5CBA5}"/>
    <dgm:cxn modelId="{257399DB-923D-465A-8E30-8B7A14F1752F}" srcId="{244FECE3-2238-45B5-AE96-0C39833D5253}" destId="{9518175C-B4A8-48AD-95E8-DBE2A27F2396}" srcOrd="2" destOrd="0" parTransId="{46BF86C7-BDD6-4729-A189-83A4A0265409}" sibTransId="{4198BFA7-A0C9-4903-9BB5-D90ABB376D2D}"/>
    <dgm:cxn modelId="{0656D2C5-FD52-410C-9B15-261B7B2C2D69}" type="presOf" srcId="{244FECE3-2238-45B5-AE96-0C39833D5253}" destId="{167A3E35-7ECC-4C31-9D13-4610876ADBF4}" srcOrd="0" destOrd="0" presId="urn:microsoft.com/office/officeart/2005/8/layout/hProcess9"/>
    <dgm:cxn modelId="{747AFE5E-09EC-4A82-8054-62DD6435774E}" type="presParOf" srcId="{167A3E35-7ECC-4C31-9D13-4610876ADBF4}" destId="{28F221F3-77AF-44CF-B7F2-7723EDD687DE}" srcOrd="0" destOrd="0" presId="urn:microsoft.com/office/officeart/2005/8/layout/hProcess9"/>
    <dgm:cxn modelId="{5CF2F443-B0A5-421C-9D36-88F4DF1794AC}" type="presParOf" srcId="{167A3E35-7ECC-4C31-9D13-4610876ADBF4}" destId="{BFAB80B0-790A-40DC-B860-87BDFF8AC117}" srcOrd="1" destOrd="0" presId="urn:microsoft.com/office/officeart/2005/8/layout/hProcess9"/>
    <dgm:cxn modelId="{8E7309DA-F48E-4798-9B76-61CAED64C8A5}" type="presParOf" srcId="{BFAB80B0-790A-40DC-B860-87BDFF8AC117}" destId="{286C4C13-06AE-49CD-BB27-EE4111AED521}" srcOrd="0" destOrd="0" presId="urn:microsoft.com/office/officeart/2005/8/layout/hProcess9"/>
    <dgm:cxn modelId="{31195497-2FAB-4118-9C1B-EB79E7192A47}" type="presParOf" srcId="{BFAB80B0-790A-40DC-B860-87BDFF8AC117}" destId="{237E3086-BC21-42FE-B756-4175B3C656A7}" srcOrd="1" destOrd="0" presId="urn:microsoft.com/office/officeart/2005/8/layout/hProcess9"/>
    <dgm:cxn modelId="{BC6A30F1-DEED-4075-9D3E-AA1E75247DF4}" type="presParOf" srcId="{BFAB80B0-790A-40DC-B860-87BDFF8AC117}" destId="{4F0C5815-8E6F-444A-B795-095A086930B9}" srcOrd="2" destOrd="0" presId="urn:microsoft.com/office/officeart/2005/8/layout/hProcess9"/>
    <dgm:cxn modelId="{FEA839EA-D67D-4D38-91FE-BA0634246526}" type="presParOf" srcId="{BFAB80B0-790A-40DC-B860-87BDFF8AC117}" destId="{4153E5FA-5AD1-4FCF-BCB6-5DD57B7AF1C9}" srcOrd="3" destOrd="0" presId="urn:microsoft.com/office/officeart/2005/8/layout/hProcess9"/>
    <dgm:cxn modelId="{7AF1E0B8-FABA-4A64-BBF2-824114C0410C}" type="presParOf" srcId="{BFAB80B0-790A-40DC-B860-87BDFF8AC117}" destId="{A89520A9-2DED-4D98-BB97-4263F38890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221F3-77AF-44CF-B7F2-7723EDD687DE}">
      <dsp:nvSpPr>
        <dsp:cNvPr id="0" name=""/>
        <dsp:cNvSpPr/>
      </dsp:nvSpPr>
      <dsp:spPr>
        <a:xfrm>
          <a:off x="634364" y="0"/>
          <a:ext cx="7189470" cy="3632200"/>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86C4C13-06AE-49CD-BB27-EE4111AED521}">
      <dsp:nvSpPr>
        <dsp:cNvPr id="0" name=""/>
        <dsp:cNvSpPr/>
      </dsp:nvSpPr>
      <dsp:spPr>
        <a:xfrm>
          <a:off x="0" y="1041395"/>
          <a:ext cx="2537460" cy="145288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Rokok</a:t>
          </a:r>
          <a:r>
            <a:rPr lang="en-US" sz="2200" kern="1200" dirty="0" smtClean="0"/>
            <a:t> </a:t>
          </a:r>
          <a:r>
            <a:rPr lang="en-US" sz="2200" kern="1200" dirty="0" err="1" smtClean="0"/>
            <a:t>telah</a:t>
          </a:r>
          <a:r>
            <a:rPr lang="en-US" sz="2200" kern="1200" dirty="0" smtClean="0"/>
            <a:t> </a:t>
          </a:r>
          <a:r>
            <a:rPr lang="en-US" sz="2200" kern="1200" dirty="0" err="1" smtClean="0"/>
            <a:t>Menyebabkan</a:t>
          </a:r>
          <a:r>
            <a:rPr lang="en-US" sz="2200" kern="1200" dirty="0" smtClean="0"/>
            <a:t> </a:t>
          </a:r>
          <a:r>
            <a:rPr lang="en-US" sz="2200" kern="1200" dirty="0" err="1" smtClean="0"/>
            <a:t>Bencana</a:t>
          </a:r>
          <a:r>
            <a:rPr lang="en-US" sz="2200" kern="1200" dirty="0" smtClean="0"/>
            <a:t> </a:t>
          </a:r>
          <a:r>
            <a:rPr lang="en-US" sz="2200" kern="1200" dirty="0" err="1" smtClean="0"/>
            <a:t>Sosial</a:t>
          </a:r>
          <a:endParaRPr lang="en-US" sz="2200" kern="1200" dirty="0"/>
        </a:p>
      </dsp:txBody>
      <dsp:txXfrm>
        <a:off x="70924" y="1112319"/>
        <a:ext cx="2395612" cy="1311032"/>
      </dsp:txXfrm>
    </dsp:sp>
    <dsp:sp modelId="{4F0C5815-8E6F-444A-B795-095A086930B9}">
      <dsp:nvSpPr>
        <dsp:cNvPr id="0" name=""/>
        <dsp:cNvSpPr/>
      </dsp:nvSpPr>
      <dsp:spPr>
        <a:xfrm>
          <a:off x="2960370" y="1089660"/>
          <a:ext cx="2537460" cy="1452880"/>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Angka</a:t>
          </a:r>
          <a:r>
            <a:rPr lang="en-US" sz="2200" kern="1200" dirty="0" smtClean="0"/>
            <a:t> </a:t>
          </a:r>
          <a:r>
            <a:rPr lang="en-US" sz="2200" kern="1200" dirty="0" err="1" smtClean="0"/>
            <a:t>Perokok</a:t>
          </a:r>
          <a:r>
            <a:rPr lang="en-US" sz="2200" kern="1200" dirty="0" smtClean="0"/>
            <a:t> </a:t>
          </a:r>
          <a:r>
            <a:rPr lang="en-US" sz="2200" kern="1200" dirty="0" err="1" smtClean="0"/>
            <a:t>Tinggi</a:t>
          </a:r>
          <a:r>
            <a:rPr lang="en-US" sz="2200" kern="1200" dirty="0" smtClean="0"/>
            <a:t>, </a:t>
          </a:r>
          <a:r>
            <a:rPr lang="en-US" sz="2200" kern="1200" dirty="0" err="1" smtClean="0"/>
            <a:t>Termasuk</a:t>
          </a:r>
          <a:r>
            <a:rPr lang="en-US" sz="2200" kern="1200" dirty="0" smtClean="0"/>
            <a:t> </a:t>
          </a:r>
          <a:r>
            <a:rPr lang="en-US" sz="2200" kern="1200" dirty="0" err="1" smtClean="0"/>
            <a:t>Perokok</a:t>
          </a:r>
          <a:r>
            <a:rPr lang="en-US" sz="2200" kern="1200" dirty="0" smtClean="0"/>
            <a:t> </a:t>
          </a:r>
          <a:r>
            <a:rPr lang="en-US" sz="2200" kern="1200" dirty="0" err="1" smtClean="0"/>
            <a:t>Anak</a:t>
          </a:r>
          <a:r>
            <a:rPr lang="en-US" sz="2200" kern="1200" dirty="0" smtClean="0"/>
            <a:t>/</a:t>
          </a:r>
          <a:r>
            <a:rPr lang="en-US" sz="2200" kern="1200" dirty="0" err="1" smtClean="0"/>
            <a:t>Siswa</a:t>
          </a:r>
          <a:endParaRPr lang="en-US" sz="2200" kern="1200" dirty="0"/>
        </a:p>
      </dsp:txBody>
      <dsp:txXfrm>
        <a:off x="3031294" y="1160584"/>
        <a:ext cx="2395612" cy="1311032"/>
      </dsp:txXfrm>
    </dsp:sp>
    <dsp:sp modelId="{A89520A9-2DED-4D98-BB97-4263F38890CB}">
      <dsp:nvSpPr>
        <dsp:cNvPr id="0" name=""/>
        <dsp:cNvSpPr/>
      </dsp:nvSpPr>
      <dsp:spPr>
        <a:xfrm>
          <a:off x="5634119" y="1089660"/>
          <a:ext cx="2537460" cy="1452880"/>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err="1" smtClean="0"/>
            <a:t>Sekolah</a:t>
          </a:r>
          <a:r>
            <a:rPr lang="en-US" sz="2200" kern="1200" dirty="0" smtClean="0"/>
            <a:t> </a:t>
          </a:r>
          <a:r>
            <a:rPr lang="en-US" sz="2200" kern="1200" dirty="0" err="1" smtClean="0"/>
            <a:t>Harus</a:t>
          </a:r>
          <a:r>
            <a:rPr lang="en-US" sz="2200" kern="1200" dirty="0" smtClean="0"/>
            <a:t> </a:t>
          </a:r>
          <a:r>
            <a:rPr lang="en-US" sz="2200" kern="1200" dirty="0" err="1" smtClean="0"/>
            <a:t>Terapkan</a:t>
          </a:r>
          <a:r>
            <a:rPr lang="en-US" sz="2200" kern="1200" dirty="0" smtClean="0"/>
            <a:t> </a:t>
          </a:r>
          <a:r>
            <a:rPr lang="en-US" sz="2200" kern="1200" dirty="0" err="1" smtClean="0"/>
            <a:t>Perda</a:t>
          </a:r>
          <a:r>
            <a:rPr lang="en-US" sz="2200" kern="1200" dirty="0" smtClean="0"/>
            <a:t> KTR</a:t>
          </a:r>
          <a:endParaRPr lang="en-US" sz="2200" kern="1200" dirty="0"/>
        </a:p>
      </dsp:txBody>
      <dsp:txXfrm>
        <a:off x="5705043" y="1160584"/>
        <a:ext cx="2395612" cy="13110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D6863-7006-4060-899B-3A4906E06466}" type="datetimeFigureOut">
              <a:rPr lang="en-US" smtClean="0"/>
              <a:t>10/21/2023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40B5A-AEFD-421C-AB67-63877B8EA00A}" type="slidenum">
              <a:rPr lang="en-US" smtClean="0"/>
              <a:t>‹#›</a:t>
            </a:fld>
            <a:endParaRPr lang="en-US"/>
          </a:p>
        </p:txBody>
      </p:sp>
    </p:spTree>
    <p:extLst>
      <p:ext uri="{BB962C8B-B14F-4D97-AF65-F5344CB8AC3E}">
        <p14:creationId xmlns:p14="http://schemas.microsoft.com/office/powerpoint/2010/main" val="45916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40B5A-AEFD-421C-AB67-63877B8EA00A}" type="slidenum">
              <a:rPr lang="en-US" smtClean="0"/>
              <a:t>45</a:t>
            </a:fld>
            <a:endParaRPr lang="en-US"/>
          </a:p>
        </p:txBody>
      </p:sp>
    </p:spTree>
    <p:extLst>
      <p:ext uri="{BB962C8B-B14F-4D97-AF65-F5344CB8AC3E}">
        <p14:creationId xmlns:p14="http://schemas.microsoft.com/office/powerpoint/2010/main" val="363940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1" y="3956282"/>
            <a:ext cx="5123755"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3" y="6453386"/>
            <a:ext cx="1205958" cy="404614"/>
          </a:xfrm>
        </p:spPr>
        <p:txBody>
          <a:bodyPr/>
          <a:lstStyle>
            <a:lvl1pPr>
              <a:defRPr baseline="0">
                <a:solidFill>
                  <a:schemeClr val="tx2"/>
                </a:solidFill>
              </a:defRPr>
            </a:lvl1p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5" name="Footer Placeholder 4"/>
          <p:cNvSpPr>
            <a:spLocks noGrp="1"/>
          </p:cNvSpPr>
          <p:nvPr>
            <p:ph type="ftr" sz="quarter" idx="11"/>
          </p:nvPr>
        </p:nvSpPr>
        <p:spPr>
          <a:xfrm>
            <a:off x="1938042" y="6453386"/>
            <a:ext cx="5267533" cy="404614"/>
          </a:xfrm>
        </p:spPr>
        <p:txBody>
          <a:bodyPr/>
          <a:lstStyle>
            <a:lvl1pPr algn="ctr">
              <a:defRPr baseline="0">
                <a:solidFill>
                  <a:schemeClr val="tx2"/>
                </a:solidFill>
              </a:defRPr>
            </a:lvl1pPr>
          </a:lstStyle>
          <a:p>
            <a:endParaRPr lang="en-US" dirty="0">
              <a:solidFill>
                <a:srgbClr val="191B0E"/>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D57F1E4F-1CFF-5643-939E-217C01CDF565}" type="slidenum">
              <a:rPr lang="en-US" smtClean="0">
                <a:solidFill>
                  <a:srgbClr val="191B0E"/>
                </a:solidFill>
              </a:rPr>
              <a:pPr/>
              <a:t>‹#›</a:t>
            </a:fld>
            <a:endParaRPr lang="en-US" dirty="0">
              <a:solidFill>
                <a:srgbClr val="191B0E"/>
              </a:solidFill>
            </a:endParaRPr>
          </a:p>
        </p:txBody>
      </p:sp>
      <p:grpSp>
        <p:nvGrpSpPr>
          <p:cNvPr id="7" name="Group 6"/>
          <p:cNvGrpSpPr/>
          <p:nvPr/>
        </p:nvGrpSpPr>
        <p:grpSpPr>
          <a:xfrm>
            <a:off x="564645" y="744469"/>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1472249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8"/>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srgbClr val="191B0E"/>
                </a:solidFill>
              </a:rPr>
              <a:pPr/>
              <a:t>10/21/2023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81990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2" y="624156"/>
            <a:ext cx="1174325"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1" y="624156"/>
            <a:ext cx="613473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97599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415611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2"/>
            <a:ext cx="7209728"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2" y="6453386"/>
            <a:ext cx="1216807" cy="404614"/>
          </a:xfrm>
        </p:spPr>
        <p:txBody>
          <a:bodyPr/>
          <a:lstStyle>
            <a:lvl1pPr>
              <a:defRPr>
                <a:solidFill>
                  <a:schemeClr val="tx2"/>
                </a:solidFill>
              </a:defRPr>
            </a:lvl1pPr>
          </a:lstStyle>
          <a:p>
            <a:fld id="{B61BEF0D-F0BB-DE4B-95CE-6DB70DBA9567}" type="datetimeFigureOut">
              <a:rPr lang="en-US" smtClean="0">
                <a:solidFill>
                  <a:srgbClr val="EFEDE3"/>
                </a:solidFill>
              </a:rPr>
              <a:pPr/>
              <a:t>10/21/2023</a:t>
            </a:fld>
            <a:endParaRPr lang="en-US" dirty="0">
              <a:solidFill>
                <a:srgbClr val="EFEDE3"/>
              </a:solidFill>
            </a:endParaRPr>
          </a:p>
        </p:txBody>
      </p:sp>
      <p:sp>
        <p:nvSpPr>
          <p:cNvPr id="5" name="Footer Placeholder 4"/>
          <p:cNvSpPr>
            <a:spLocks noGrp="1"/>
          </p:cNvSpPr>
          <p:nvPr>
            <p:ph type="ftr" sz="quarter" idx="11"/>
          </p:nvPr>
        </p:nvSpPr>
        <p:spPr>
          <a:xfrm>
            <a:off x="1938235" y="6453386"/>
            <a:ext cx="5267533" cy="404614"/>
          </a:xfrm>
        </p:spPr>
        <p:txBody>
          <a:bodyPr/>
          <a:lstStyle>
            <a:lvl1pPr algn="ctr">
              <a:defRPr>
                <a:solidFill>
                  <a:schemeClr val="tx2"/>
                </a:solidFill>
              </a:defRPr>
            </a:lvl1pPr>
          </a:lstStyle>
          <a:p>
            <a:endParaRPr lang="en-US" dirty="0">
              <a:solidFill>
                <a:srgbClr val="EFEDE3"/>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D57F1E4F-1CFF-5643-939E-217C01CDF565}" type="slidenum">
              <a:rPr lang="en-US" smtClean="0">
                <a:solidFill>
                  <a:srgbClr val="EFEDE3"/>
                </a:solidFill>
              </a:rPr>
              <a:pPr/>
              <a:t>‹#›</a:t>
            </a:fld>
            <a:endParaRPr lang="en-US" dirty="0">
              <a:solidFill>
                <a:srgbClr val="EFEDE3"/>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443126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3"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srgbClr val="191B0E"/>
                </a:solidFill>
              </a:rPr>
              <a:pPr/>
              <a:t>10/21/2023</a:t>
            </a:fld>
            <a:endParaRPr lang="en-US" dirty="0">
              <a:solidFill>
                <a:srgbClr val="191B0E"/>
              </a:solidFill>
            </a:endParaRPr>
          </a:p>
        </p:txBody>
      </p:sp>
      <p:sp>
        <p:nvSpPr>
          <p:cNvPr id="6" name="Footer Placeholder 5"/>
          <p:cNvSpPr>
            <a:spLocks noGrp="1"/>
          </p:cNvSpPr>
          <p:nvPr>
            <p:ph type="ftr" sz="quarter" idx="11"/>
          </p:nvPr>
        </p:nvSpPr>
        <p:spPr/>
        <p:txBody>
          <a:bodyPr/>
          <a:lstStyle/>
          <a:p>
            <a:endParaRPr lang="en-US" dirty="0">
              <a:solidFill>
                <a:srgbClr val="191B0E"/>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28940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8700" y="3305210"/>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93761" y="3305210"/>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8" name="Footer Placeholder 7"/>
          <p:cNvSpPr>
            <a:spLocks noGrp="1"/>
          </p:cNvSpPr>
          <p:nvPr>
            <p:ph type="ftr" sz="quarter" idx="11"/>
          </p:nvPr>
        </p:nvSpPr>
        <p:spPr/>
        <p:txBody>
          <a:bodyPr/>
          <a:lstStyle/>
          <a:p>
            <a:endParaRPr lang="en-US" dirty="0">
              <a:solidFill>
                <a:srgbClr val="191B0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98059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4" name="Footer Placeholder 3"/>
          <p:cNvSpPr>
            <a:spLocks noGrp="1"/>
          </p:cNvSpPr>
          <p:nvPr>
            <p:ph type="ftr" sz="quarter" idx="11"/>
          </p:nvPr>
        </p:nvSpPr>
        <p:spPr/>
        <p:txBody>
          <a:bodyPr/>
          <a:lstStyle/>
          <a:p>
            <a:endParaRPr lang="en-US" dirty="0">
              <a:solidFill>
                <a:srgbClr val="191B0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34025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3" name="Footer Placeholder 2"/>
          <p:cNvSpPr>
            <a:spLocks noGrp="1"/>
          </p:cNvSpPr>
          <p:nvPr>
            <p:ph type="ftr" sz="quarter" idx="11"/>
          </p:nvPr>
        </p:nvSpPr>
        <p:spPr/>
        <p:txBody>
          <a:bodyPr/>
          <a:lstStyle/>
          <a:p>
            <a:endParaRPr lang="en-US" dirty="0">
              <a:solidFill>
                <a:srgbClr val="191B0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10913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42926" y="6453386"/>
            <a:ext cx="903429" cy="404614"/>
          </a:xfrm>
        </p:spPr>
        <p:txBody>
          <a:bodyPr/>
          <a:lstStyle>
            <a:lvl1pPr>
              <a:defRPr>
                <a:solidFill>
                  <a:schemeClr val="tx2"/>
                </a:solidFill>
              </a:defRPr>
            </a:lvl1pPr>
          </a:lstStyle>
          <a:p>
            <a:fld id="{42A54C80-263E-416B-A8E0-580EDEADCBDC}" type="datetimeFigureOut">
              <a:rPr lang="en-US" smtClean="0">
                <a:solidFill>
                  <a:srgbClr val="191B0E"/>
                </a:solidFill>
              </a:rPr>
              <a:pPr/>
              <a:t>10/21/2023</a:t>
            </a:fld>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7412356" y="6453386"/>
            <a:ext cx="1197219" cy="404614"/>
          </a:xfrm>
        </p:spPr>
        <p:txBody>
          <a:bodyPr/>
          <a:lstStyle>
            <a:lvl1pPr>
              <a:defRPr>
                <a:solidFill>
                  <a:schemeClr val="tx2"/>
                </a:solidFill>
              </a:defRPr>
            </a:lvl1pPr>
          </a:lstStyle>
          <a:p>
            <a:fld id="{519954A3-9DFD-4C44-94BA-B95130A3BA1C}"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850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42926" y="6453386"/>
            <a:ext cx="903429" cy="404614"/>
          </a:xfrm>
        </p:spPr>
        <p:txBody>
          <a:bodyPr/>
          <a:lstStyle>
            <a:lvl1pPr>
              <a:defRPr>
                <a:solidFill>
                  <a:schemeClr val="tx2"/>
                </a:solidFill>
              </a:defRPr>
            </a:lvl1pPr>
          </a:lstStyle>
          <a:p>
            <a:fld id="{B61BEF0D-F0BB-DE4B-95CE-6DB70DBA9567}" type="datetimeFigureOut">
              <a:rPr lang="en-US" smtClean="0">
                <a:solidFill>
                  <a:srgbClr val="191B0E"/>
                </a:solidFill>
              </a:rPr>
              <a:pPr/>
              <a:t>10/21/2023</a:t>
            </a:fld>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7412356" y="6453386"/>
            <a:ext cx="1197219" cy="404614"/>
          </a:xfrm>
        </p:spPr>
        <p:txBody>
          <a:bodyPr/>
          <a:lstStyle>
            <a:lvl1pPr>
              <a:defRPr>
                <a:solidFill>
                  <a:schemeClr val="tx2"/>
                </a:solidFill>
              </a:defRPr>
            </a:lvl1pPr>
          </a:lstStyle>
          <a:p>
            <a:fld id="{D57F1E4F-1CFF-5643-939E-217C01CDF565}"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91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B61BEF0D-F0BB-DE4B-95CE-6DB70DBA9567}" type="datetimeFigureOut">
              <a:rPr lang="en-US" smtClean="0">
                <a:solidFill>
                  <a:srgbClr val="191B0E"/>
                </a:solidFill>
              </a:rPr>
              <a:pPr defTabSz="457200"/>
              <a:t>10/21/2023</a:t>
            </a:fld>
            <a:endParaRPr lang="en-US" dirty="0">
              <a:solidFill>
                <a:srgbClr val="191B0E"/>
              </a:solidFill>
            </a:endParaRPr>
          </a:p>
        </p:txBody>
      </p:sp>
      <p:sp>
        <p:nvSpPr>
          <p:cNvPr id="5" name="Footer Placeholder 4"/>
          <p:cNvSpPr>
            <a:spLocks noGrp="1"/>
          </p:cNvSpPr>
          <p:nvPr>
            <p:ph type="ftr" sz="quarter" idx="3"/>
          </p:nvPr>
        </p:nvSpPr>
        <p:spPr>
          <a:xfrm>
            <a:off x="2170174" y="6453386"/>
            <a:ext cx="4710623"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191B0E"/>
              </a:solidFill>
            </a:endParaRPr>
          </a:p>
        </p:txBody>
      </p:sp>
      <p:sp>
        <p:nvSpPr>
          <p:cNvPr id="6" name="Slide Number Placeholder 5"/>
          <p:cNvSpPr>
            <a:spLocks noGrp="1"/>
          </p:cNvSpPr>
          <p:nvPr>
            <p:ph type="sldNum" sz="quarter" idx="4"/>
          </p:nvPr>
        </p:nvSpPr>
        <p:spPr>
          <a:xfrm>
            <a:off x="7104553" y="6453386"/>
            <a:ext cx="1197219"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D57F1E4F-1CFF-5643-939E-217C01CDF565}" type="slidenum">
              <a:rPr lang="en-US" smtClean="0">
                <a:solidFill>
                  <a:srgbClr val="191B0E"/>
                </a:solidFill>
              </a:rPr>
              <a:pPr defTabSz="457200"/>
              <a:t>‹#›</a:t>
            </a:fld>
            <a:endParaRPr lang="en-US" dirty="0">
              <a:solidFill>
                <a:srgbClr val="191B0E"/>
              </a:solidFill>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2574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84101"/>
            <a:ext cx="7494968" cy="2759299"/>
          </a:xfrm>
        </p:spPr>
        <p:txBody>
          <a:bodyPr>
            <a:noAutofit/>
          </a:bodyPr>
          <a:lstStyle/>
          <a:p>
            <a:r>
              <a:rPr lang="en-US" sz="4800" b="1" dirty="0" smtClean="0">
                <a:latin typeface="Algerian" pitchFamily="82" charset="0"/>
              </a:rPr>
              <a:t>LITAPDIMAS 2023</a:t>
            </a:r>
            <a:r>
              <a:rPr lang="en-US" sz="4800" dirty="0" smtClean="0"/>
              <a:t/>
            </a:r>
            <a:br>
              <a:rPr lang="en-US" sz="4800" dirty="0" smtClean="0"/>
            </a:br>
            <a:r>
              <a:rPr lang="en-US" sz="4000" dirty="0" err="1" smtClean="0"/>
              <a:t>PRoblematika</a:t>
            </a:r>
            <a:r>
              <a:rPr lang="en-US" sz="4000" dirty="0" smtClean="0"/>
              <a:t> </a:t>
            </a:r>
            <a:r>
              <a:rPr lang="en-US" sz="4000" dirty="0" err="1" smtClean="0"/>
              <a:t>perokok</a:t>
            </a:r>
            <a:r>
              <a:rPr lang="en-US" sz="4000" dirty="0" smtClean="0"/>
              <a:t> </a:t>
            </a:r>
            <a:r>
              <a:rPr lang="en-US" sz="4000" dirty="0" err="1" smtClean="0"/>
              <a:t>anak</a:t>
            </a:r>
            <a:r>
              <a:rPr lang="en-US" sz="4000" dirty="0" smtClean="0"/>
              <a:t> di </a:t>
            </a:r>
            <a:r>
              <a:rPr lang="en-US" sz="4000" dirty="0" err="1" smtClean="0"/>
              <a:t>provinsi</a:t>
            </a:r>
            <a:r>
              <a:rPr lang="en-US" sz="4000" dirty="0" smtClean="0"/>
              <a:t> </a:t>
            </a:r>
            <a:r>
              <a:rPr lang="en-US" sz="4000" dirty="0" err="1" smtClean="0"/>
              <a:t>bengkulu</a:t>
            </a:r>
            <a:r>
              <a:rPr lang="en-US" sz="4000" dirty="0" smtClean="0"/>
              <a:t> </a:t>
            </a:r>
            <a:br>
              <a:rPr lang="en-US" sz="4000" dirty="0" smtClean="0"/>
            </a:br>
            <a:r>
              <a:rPr lang="en-US" sz="2800" dirty="0" smtClean="0"/>
              <a:t>(STUDI PADA SISWA SMA)</a:t>
            </a:r>
            <a:endParaRPr lang="en-US" sz="2800" dirty="0"/>
          </a:p>
        </p:txBody>
      </p:sp>
      <p:sp>
        <p:nvSpPr>
          <p:cNvPr id="3" name="Subtitle 2"/>
          <p:cNvSpPr>
            <a:spLocks noGrp="1"/>
          </p:cNvSpPr>
          <p:nvPr>
            <p:ph type="subTitle" idx="1"/>
          </p:nvPr>
        </p:nvSpPr>
        <p:spPr>
          <a:xfrm>
            <a:off x="2009931" y="4476363"/>
            <a:ext cx="5123755" cy="1086237"/>
          </a:xfrm>
        </p:spPr>
        <p:txBody>
          <a:bodyPr>
            <a:normAutofit fontScale="70000" lnSpcReduction="20000"/>
          </a:bodyPr>
          <a:lstStyle/>
          <a:p>
            <a:r>
              <a:rPr lang="en-US" dirty="0" smtClean="0"/>
              <a:t>OLEH :</a:t>
            </a:r>
          </a:p>
          <a:p>
            <a:r>
              <a:rPr lang="en-US" dirty="0" err="1" smtClean="0"/>
              <a:t>Khermarinah</a:t>
            </a:r>
            <a:r>
              <a:rPr lang="en-US" dirty="0" smtClean="0"/>
              <a:t>, </a:t>
            </a:r>
            <a:r>
              <a:rPr lang="en-US" dirty="0" err="1" smtClean="0"/>
              <a:t>M.Pd.I</a:t>
            </a:r>
            <a:endParaRPr lang="en-US" dirty="0" smtClean="0"/>
          </a:p>
          <a:p>
            <a:r>
              <a:rPr lang="en-US" dirty="0" err="1" smtClean="0"/>
              <a:t>Sepri</a:t>
            </a:r>
            <a:r>
              <a:rPr lang="en-US" dirty="0" smtClean="0"/>
              <a:t> </a:t>
            </a:r>
            <a:r>
              <a:rPr lang="en-US" dirty="0" err="1" smtClean="0"/>
              <a:t>Yunarman</a:t>
            </a:r>
            <a:r>
              <a:rPr lang="en-US" dirty="0" smtClean="0"/>
              <a:t>, </a:t>
            </a:r>
            <a:r>
              <a:rPr lang="en-US" dirty="0" err="1" smtClean="0"/>
              <a:t>M.Si</a:t>
            </a:r>
            <a:endParaRPr lang="en-US" dirty="0" smtClean="0"/>
          </a:p>
          <a:p>
            <a:r>
              <a:rPr lang="en-US" dirty="0" err="1" smtClean="0"/>
              <a:t>Masrifa</a:t>
            </a:r>
            <a:r>
              <a:rPr lang="en-US" dirty="0" smtClean="0"/>
              <a:t> </a:t>
            </a:r>
            <a:r>
              <a:rPr lang="en-US" dirty="0" err="1" smtClean="0"/>
              <a:t>Hidayani</a:t>
            </a:r>
            <a:r>
              <a:rPr lang="en-US" dirty="0" smtClean="0"/>
              <a:t>, </a:t>
            </a:r>
            <a:r>
              <a:rPr lang="en-US" dirty="0" err="1" smtClean="0"/>
              <a:t>M.Pd</a:t>
            </a: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068" y="-16099"/>
            <a:ext cx="1600200" cy="16002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2772"/>
            <a:ext cx="1741868" cy="1606873"/>
          </a:xfrm>
          <a:prstGeom prst="rect">
            <a:avLst/>
          </a:prstGeom>
        </p:spPr>
      </p:pic>
    </p:spTree>
    <p:extLst>
      <p:ext uri="{BB962C8B-B14F-4D97-AF65-F5344CB8AC3E}">
        <p14:creationId xmlns:p14="http://schemas.microsoft.com/office/powerpoint/2010/main" val="2166689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Kerugian</a:t>
            </a:r>
            <a:r>
              <a:rPr lang="en-US" sz="3600" b="1" dirty="0" smtClean="0"/>
              <a:t> </a:t>
            </a:r>
            <a:r>
              <a:rPr lang="en-US" sz="3600" b="1" dirty="0" err="1" smtClean="0"/>
              <a:t>Anggaran</a:t>
            </a:r>
            <a:r>
              <a:rPr lang="en-US" sz="3600" b="1" dirty="0" smtClean="0"/>
              <a:t> Negara…..</a:t>
            </a:r>
            <a:endParaRPr lang="en-US" sz="3600" b="1" dirty="0"/>
          </a:p>
        </p:txBody>
      </p:sp>
      <p:sp>
        <p:nvSpPr>
          <p:cNvPr id="3" name="Content Placeholder 2"/>
          <p:cNvSpPr>
            <a:spLocks noGrp="1"/>
          </p:cNvSpPr>
          <p:nvPr>
            <p:ph idx="1"/>
          </p:nvPr>
        </p:nvSpPr>
        <p:spPr>
          <a:xfrm>
            <a:off x="1028700" y="1524000"/>
            <a:ext cx="7200900" cy="4343400"/>
          </a:xfrm>
        </p:spPr>
        <p:txBody>
          <a:bodyPr>
            <a:noAutofit/>
          </a:bodyPr>
          <a:lstStyle/>
          <a:p>
            <a:r>
              <a:rPr lang="en-US" sz="2400" dirty="0" err="1"/>
              <a:t>P</a:t>
            </a:r>
            <a:r>
              <a:rPr lang="en-US" sz="2400" dirty="0" err="1" smtClean="0"/>
              <a:t>otensi</a:t>
            </a:r>
            <a:r>
              <a:rPr lang="en-US" sz="2400" dirty="0" smtClean="0"/>
              <a:t> </a:t>
            </a:r>
            <a:r>
              <a:rPr lang="en-US" sz="2400" dirty="0" err="1"/>
              <a:t>pemungutan</a:t>
            </a:r>
            <a:r>
              <a:rPr lang="en-US" sz="2400" dirty="0"/>
              <a:t> </a:t>
            </a:r>
            <a:r>
              <a:rPr lang="en-US" sz="2400" dirty="0" err="1"/>
              <a:t>pajak</a:t>
            </a:r>
            <a:r>
              <a:rPr lang="en-US" sz="2400" dirty="0"/>
              <a:t> </a:t>
            </a:r>
            <a:r>
              <a:rPr lang="en-US" sz="2400" dirty="0" err="1"/>
              <a:t>rokok</a:t>
            </a:r>
            <a:r>
              <a:rPr lang="en-US" sz="2400" dirty="0"/>
              <a:t> </a:t>
            </a:r>
            <a:r>
              <a:rPr lang="en-US" sz="2400" dirty="0" err="1"/>
              <a:t>oleh</a:t>
            </a:r>
            <a:r>
              <a:rPr lang="en-US" sz="2400" dirty="0"/>
              <a:t> </a:t>
            </a:r>
            <a:r>
              <a:rPr lang="en-US" sz="2400" dirty="0" err="1"/>
              <a:t>provinsi</a:t>
            </a:r>
            <a:r>
              <a:rPr lang="en-US" sz="2400" dirty="0"/>
              <a:t> di Indonesia </a:t>
            </a:r>
            <a:r>
              <a:rPr lang="en-US" sz="2400" dirty="0" err="1"/>
              <a:t>tahun</a:t>
            </a:r>
            <a:r>
              <a:rPr lang="en-US" sz="2400" dirty="0"/>
              <a:t> 2014 </a:t>
            </a:r>
            <a:r>
              <a:rPr lang="en-US" sz="2400" dirty="0" err="1"/>
              <a:t>sebesar</a:t>
            </a:r>
            <a:r>
              <a:rPr lang="en-US" sz="2400" dirty="0"/>
              <a:t> Rp11,63 </a:t>
            </a:r>
            <a:r>
              <a:rPr lang="en-US" sz="2400" dirty="0" err="1"/>
              <a:t>triliun</a:t>
            </a:r>
            <a:r>
              <a:rPr lang="en-US" sz="2400" dirty="0"/>
              <a:t>. </a:t>
            </a:r>
            <a:r>
              <a:rPr lang="en-US" sz="2400" dirty="0" err="1"/>
              <a:t>Dengan</a:t>
            </a:r>
            <a:r>
              <a:rPr lang="en-US" sz="2400" dirty="0"/>
              <a:t> </a:t>
            </a:r>
            <a:r>
              <a:rPr lang="en-US" sz="2400" dirty="0" err="1"/>
              <a:t>asumsi</a:t>
            </a:r>
            <a:r>
              <a:rPr lang="en-US" sz="2400" dirty="0"/>
              <a:t> </a:t>
            </a:r>
            <a:r>
              <a:rPr lang="en-US" sz="2400" dirty="0" err="1"/>
              <a:t>jumlah</a:t>
            </a:r>
            <a:r>
              <a:rPr lang="en-US" sz="2400" dirty="0"/>
              <a:t> </a:t>
            </a:r>
            <a:r>
              <a:rPr lang="en-US" sz="2400" dirty="0" err="1"/>
              <a:t>provinsi</a:t>
            </a:r>
            <a:r>
              <a:rPr lang="en-US" sz="2400" dirty="0"/>
              <a:t> 33, </a:t>
            </a:r>
            <a:r>
              <a:rPr lang="en-US" sz="2400" dirty="0" err="1"/>
              <a:t>maka</a:t>
            </a:r>
            <a:r>
              <a:rPr lang="en-US" sz="2400" dirty="0"/>
              <a:t> </a:t>
            </a:r>
            <a:r>
              <a:rPr lang="en-US" sz="2400" dirty="0" err="1"/>
              <a:t>secara</a:t>
            </a:r>
            <a:r>
              <a:rPr lang="en-US" sz="2400" dirty="0"/>
              <a:t> rata-rata, </a:t>
            </a:r>
            <a:r>
              <a:rPr lang="en-US" sz="2400" dirty="0" err="1"/>
              <a:t>tambahan</a:t>
            </a:r>
            <a:r>
              <a:rPr lang="en-US" sz="2400" dirty="0"/>
              <a:t> </a:t>
            </a:r>
            <a:r>
              <a:rPr lang="en-US" sz="2400" dirty="0" err="1"/>
              <a:t>penerimaan</a:t>
            </a:r>
            <a:r>
              <a:rPr lang="en-US" sz="2400" dirty="0"/>
              <a:t> </a:t>
            </a:r>
            <a:r>
              <a:rPr lang="en-US" sz="2400" dirty="0" err="1"/>
              <a:t>masing-masing</a:t>
            </a:r>
            <a:r>
              <a:rPr lang="en-US" sz="2400" dirty="0"/>
              <a:t> </a:t>
            </a:r>
            <a:r>
              <a:rPr lang="en-US" sz="2400" dirty="0" err="1"/>
              <a:t>provinsi</a:t>
            </a:r>
            <a:r>
              <a:rPr lang="en-US" sz="2400" dirty="0"/>
              <a:t> </a:t>
            </a:r>
            <a:r>
              <a:rPr lang="en-US" sz="2400" dirty="0" err="1"/>
              <a:t>mencapai</a:t>
            </a:r>
            <a:r>
              <a:rPr lang="en-US" sz="2400" dirty="0"/>
              <a:t> Rp330 </a:t>
            </a:r>
            <a:r>
              <a:rPr lang="en-US" sz="2400" dirty="0" err="1" smtClean="0"/>
              <a:t>miliar</a:t>
            </a:r>
            <a:r>
              <a:rPr lang="en-US" sz="2400" dirty="0" smtClean="0"/>
              <a:t> (</a:t>
            </a:r>
            <a:r>
              <a:rPr lang="en-US" sz="2400" dirty="0" err="1" smtClean="0"/>
              <a:t>Haryanto</a:t>
            </a:r>
            <a:r>
              <a:rPr lang="en-US" sz="2400" dirty="0" smtClean="0"/>
              <a:t> : 2019).</a:t>
            </a:r>
          </a:p>
          <a:p>
            <a:r>
              <a:rPr lang="en-US" sz="2400" dirty="0"/>
              <a:t>“Data BPJS </a:t>
            </a:r>
            <a:r>
              <a:rPr lang="en-US" sz="2400" dirty="0" err="1"/>
              <a:t>Kesehatan</a:t>
            </a:r>
            <a:r>
              <a:rPr lang="en-US" sz="2400" dirty="0"/>
              <a:t> </a:t>
            </a:r>
            <a:r>
              <a:rPr lang="en-US" sz="2400" dirty="0" err="1"/>
              <a:t>tahun</a:t>
            </a:r>
            <a:r>
              <a:rPr lang="en-US" sz="2400" dirty="0"/>
              <a:t> 2019 </a:t>
            </a:r>
            <a:r>
              <a:rPr lang="en-US" sz="2400" dirty="0" err="1"/>
              <a:t>menunjukkan</a:t>
            </a:r>
            <a:r>
              <a:rPr lang="en-US" sz="2400" dirty="0"/>
              <a:t> </a:t>
            </a:r>
            <a:r>
              <a:rPr lang="en-US" sz="2400" dirty="0" err="1"/>
              <a:t>bahwa</a:t>
            </a:r>
            <a:r>
              <a:rPr lang="en-US" sz="2400" dirty="0"/>
              <a:t> </a:t>
            </a:r>
            <a:r>
              <a:rPr lang="en-US" sz="2400" dirty="0" err="1"/>
              <a:t>jumlah</a:t>
            </a:r>
            <a:r>
              <a:rPr lang="en-US" sz="2400" dirty="0"/>
              <a:t> </a:t>
            </a:r>
            <a:r>
              <a:rPr lang="en-US" sz="2400" dirty="0" err="1"/>
              <a:t>kasus</a:t>
            </a:r>
            <a:r>
              <a:rPr lang="en-US" sz="2400" dirty="0"/>
              <a:t> </a:t>
            </a:r>
            <a:r>
              <a:rPr lang="en-US" sz="2400" dirty="0" err="1"/>
              <a:t>Penyakit</a:t>
            </a:r>
            <a:r>
              <a:rPr lang="en-US" sz="2400" dirty="0"/>
              <a:t> </a:t>
            </a:r>
            <a:r>
              <a:rPr lang="en-US" sz="2400" dirty="0" err="1"/>
              <a:t>Tidak</a:t>
            </a:r>
            <a:r>
              <a:rPr lang="en-US" sz="2400" dirty="0"/>
              <a:t> </a:t>
            </a:r>
            <a:r>
              <a:rPr lang="en-US" sz="2400" dirty="0" err="1"/>
              <a:t>Menular</a:t>
            </a:r>
            <a:r>
              <a:rPr lang="en-US" sz="2400" dirty="0"/>
              <a:t> </a:t>
            </a:r>
            <a:r>
              <a:rPr lang="en-US" sz="2400" dirty="0" err="1"/>
              <a:t>akibat</a:t>
            </a:r>
            <a:r>
              <a:rPr lang="en-US" sz="2400" dirty="0"/>
              <a:t> </a:t>
            </a:r>
            <a:r>
              <a:rPr lang="en-US" sz="2400" dirty="0" err="1"/>
              <a:t>konsumsi</a:t>
            </a:r>
            <a:r>
              <a:rPr lang="en-US" sz="2400" dirty="0"/>
              <a:t> </a:t>
            </a:r>
            <a:r>
              <a:rPr lang="en-US" sz="2400" dirty="0" err="1"/>
              <a:t>tembakau</a:t>
            </a:r>
            <a:r>
              <a:rPr lang="en-US" sz="2400" dirty="0"/>
              <a:t> </a:t>
            </a:r>
            <a:r>
              <a:rPr lang="en-US" sz="2400" dirty="0" err="1"/>
              <a:t>seperti</a:t>
            </a:r>
            <a:r>
              <a:rPr lang="en-US" sz="2400" dirty="0"/>
              <a:t> </a:t>
            </a:r>
            <a:r>
              <a:rPr lang="en-US" sz="2400" dirty="0" err="1"/>
              <a:t>jantung</a:t>
            </a:r>
            <a:r>
              <a:rPr lang="en-US" sz="2400" dirty="0"/>
              <a:t>, stroke, </a:t>
            </a:r>
            <a:r>
              <a:rPr lang="en-US" sz="2400" dirty="0" err="1"/>
              <a:t>kanker</a:t>
            </a:r>
            <a:r>
              <a:rPr lang="en-US" sz="2400" dirty="0"/>
              <a:t> </a:t>
            </a:r>
            <a:r>
              <a:rPr lang="en-US" sz="2400" dirty="0" err="1"/>
              <a:t>adalah</a:t>
            </a:r>
            <a:r>
              <a:rPr lang="en-US" sz="2400" dirty="0"/>
              <a:t> 17,5 </a:t>
            </a:r>
            <a:r>
              <a:rPr lang="en-US" sz="2400" dirty="0" err="1"/>
              <a:t>juta</a:t>
            </a:r>
            <a:r>
              <a:rPr lang="en-US" sz="2400" dirty="0"/>
              <a:t> </a:t>
            </a:r>
            <a:r>
              <a:rPr lang="en-US" sz="2400" dirty="0" err="1"/>
              <a:t>kasus</a:t>
            </a:r>
            <a:r>
              <a:rPr lang="en-US" sz="2400" dirty="0"/>
              <a:t> </a:t>
            </a:r>
            <a:r>
              <a:rPr lang="en-US" sz="2400" dirty="0" err="1"/>
              <a:t>dengan</a:t>
            </a:r>
            <a:r>
              <a:rPr lang="en-US" sz="2400" dirty="0"/>
              <a:t> </a:t>
            </a:r>
            <a:r>
              <a:rPr lang="en-US" sz="2400" dirty="0" err="1"/>
              <a:t>biaya</a:t>
            </a:r>
            <a:r>
              <a:rPr lang="en-US" sz="2400" dirty="0"/>
              <a:t> </a:t>
            </a:r>
            <a:r>
              <a:rPr lang="en-US" sz="2400" dirty="0" err="1"/>
              <a:t>lebih</a:t>
            </a:r>
            <a:r>
              <a:rPr lang="en-US" sz="2400" dirty="0"/>
              <a:t> </a:t>
            </a:r>
            <a:r>
              <a:rPr lang="en-US" sz="2400" dirty="0" err="1"/>
              <a:t>dari</a:t>
            </a:r>
            <a:r>
              <a:rPr lang="en-US" sz="2400" dirty="0"/>
              <a:t> 16,3 </a:t>
            </a:r>
            <a:r>
              <a:rPr lang="en-US" sz="2400" dirty="0" err="1"/>
              <a:t>triliun</a:t>
            </a:r>
            <a:r>
              <a:rPr lang="en-US" sz="2400" dirty="0"/>
              <a:t> rupiah (p2ptm.kemkes.go.id).</a:t>
            </a:r>
          </a:p>
          <a:p>
            <a:endParaRPr lang="en-US" sz="2400" dirty="0"/>
          </a:p>
          <a:p>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8207" y="76200"/>
            <a:ext cx="1944669" cy="1295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5499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2000184"/>
              </p:ext>
            </p:extLst>
          </p:nvPr>
        </p:nvGraphicFramePr>
        <p:xfrm>
          <a:off x="1028700" y="1524000"/>
          <a:ext cx="7353300" cy="3657600"/>
        </p:xfrm>
        <a:graphic>
          <a:graphicData uri="http://schemas.openxmlformats.org/drawingml/2006/table">
            <a:tbl>
              <a:tblPr firstRow="1" bandRow="1">
                <a:tableStyleId>{793D81CF-94F2-401A-BA57-92F5A7B2D0C5}</a:tableStyleId>
              </a:tblPr>
              <a:tblGrid>
                <a:gridCol w="1104900"/>
                <a:gridCol w="2057400"/>
                <a:gridCol w="2514600"/>
                <a:gridCol w="1676400"/>
              </a:tblGrid>
              <a:tr h="1295400">
                <a:tc>
                  <a:txBody>
                    <a:bodyPr/>
                    <a:lstStyle/>
                    <a:p>
                      <a:pPr algn="ctr"/>
                      <a:r>
                        <a:rPr lang="en-US" dirty="0" smtClean="0">
                          <a:solidFill>
                            <a:schemeClr val="tx1"/>
                          </a:solidFill>
                        </a:rPr>
                        <a:t>TAHUN</a:t>
                      </a:r>
                      <a:r>
                        <a:rPr lang="en-US" baseline="0" dirty="0" smtClean="0">
                          <a:solidFill>
                            <a:schemeClr val="tx1"/>
                          </a:solidFill>
                        </a:rPr>
                        <a:t> </a:t>
                      </a:r>
                      <a:endParaRPr lang="en-US" dirty="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rPr>
                        <a:t>PENERIMAAN PAJAK ROKOK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rPr>
                        <a:t>BIAYA PENANGGULANGAN</a:t>
                      </a:r>
                      <a:r>
                        <a:rPr lang="en-US" baseline="0" dirty="0" smtClean="0">
                          <a:solidFill>
                            <a:schemeClr val="tx1"/>
                          </a:solidFill>
                        </a:rPr>
                        <a:t> PENYAKIT TIDAK MENULAR (ROKOK)</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dirty="0" smtClean="0">
                          <a:solidFill>
                            <a:schemeClr val="tx1"/>
                          </a:solidFill>
                        </a:rPr>
                        <a:t>KETERANGAN</a:t>
                      </a:r>
                      <a:endParaRPr lang="en-US"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1143000">
                <a:tc>
                  <a:txBody>
                    <a:bodyPr/>
                    <a:lstStyle/>
                    <a:p>
                      <a:pPr algn="ctr"/>
                      <a:endParaRPr lang="en-US" sz="2400" b="1" dirty="0" smtClean="0">
                        <a:solidFill>
                          <a:schemeClr val="tx1"/>
                        </a:solidFill>
                      </a:endParaRPr>
                    </a:p>
                    <a:p>
                      <a:pPr algn="ctr"/>
                      <a:r>
                        <a:rPr lang="en-US" sz="2400" b="1" dirty="0" smtClean="0">
                          <a:solidFill>
                            <a:schemeClr val="tx1"/>
                          </a:solidFill>
                        </a:rPr>
                        <a:t>2014</a:t>
                      </a:r>
                      <a:endParaRPr lang="en-US" sz="2400"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r>
                        <a:rPr lang="en-US" sz="2400" b="1" dirty="0" smtClean="0">
                          <a:solidFill>
                            <a:schemeClr val="tx1"/>
                          </a:solidFill>
                        </a:rPr>
                        <a:t>11,63</a:t>
                      </a:r>
                      <a:r>
                        <a:rPr lang="en-US" sz="2400" b="1" baseline="0" dirty="0" smtClean="0">
                          <a:solidFill>
                            <a:schemeClr val="tx1"/>
                          </a:solidFill>
                        </a:rPr>
                        <a:t> TRILIYUN</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rowSpan="2">
                  <a:txBody>
                    <a:bodyPr/>
                    <a:lstStyle/>
                    <a:p>
                      <a:pPr algn="ctr"/>
                      <a:endParaRPr lang="en-US" sz="2400" b="1" dirty="0" smtClean="0">
                        <a:solidFill>
                          <a:schemeClr val="tx1"/>
                        </a:solidFill>
                      </a:endParaRPr>
                    </a:p>
                    <a:p>
                      <a:pPr algn="ctr"/>
                      <a:endParaRPr lang="en-US" sz="2400" b="1" dirty="0" smtClean="0">
                        <a:solidFill>
                          <a:schemeClr val="tx1"/>
                        </a:solidFill>
                      </a:endParaRPr>
                    </a:p>
                    <a:p>
                      <a:pPr algn="ctr"/>
                      <a:r>
                        <a:rPr lang="en-US" sz="4000" b="1" dirty="0" smtClean="0">
                          <a:solidFill>
                            <a:schemeClr val="tx1"/>
                          </a:solidFill>
                        </a:rPr>
                        <a:t>TEKOR</a:t>
                      </a:r>
                      <a:endParaRPr lang="en-US" sz="4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1219200">
                <a:tc>
                  <a:txBody>
                    <a:bodyPr/>
                    <a:lstStyle/>
                    <a:p>
                      <a:pPr algn="ctr"/>
                      <a:endParaRPr lang="en-US" sz="2400" b="1" dirty="0" smtClean="0">
                        <a:solidFill>
                          <a:schemeClr val="tx1"/>
                        </a:solidFill>
                      </a:endParaRPr>
                    </a:p>
                    <a:p>
                      <a:pPr algn="ctr"/>
                      <a:r>
                        <a:rPr lang="en-US" sz="2400" b="1" dirty="0" smtClean="0">
                          <a:solidFill>
                            <a:schemeClr val="tx1"/>
                          </a:solidFill>
                        </a:rPr>
                        <a:t>2019</a:t>
                      </a:r>
                      <a:endParaRPr lang="en-US" sz="2400" b="1" dirty="0">
                        <a:solidFill>
                          <a:schemeClr val="tx1"/>
                        </a:solidFill>
                      </a:endParaRPr>
                    </a:p>
                  </a:txBody>
                  <a:tcPr>
                    <a:lnR w="12700" cap="flat" cmpd="sng" algn="ctr">
                      <a:solidFill>
                        <a:schemeClr val="tx1"/>
                      </a:solidFill>
                      <a:prstDash val="solid"/>
                      <a:round/>
                      <a:headEnd type="none" w="med" len="med"/>
                      <a:tailEnd type="none" w="med" len="med"/>
                    </a:lnR>
                  </a:tcPr>
                </a:tc>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endParaRPr lang="en-US" sz="2400" b="1" dirty="0" smtClean="0">
                        <a:solidFill>
                          <a:schemeClr val="tx1"/>
                        </a:solidFill>
                      </a:endParaRPr>
                    </a:p>
                    <a:p>
                      <a:pPr algn="ctr"/>
                      <a:r>
                        <a:rPr lang="en-US" sz="2400" b="1" dirty="0" smtClean="0">
                          <a:solidFill>
                            <a:schemeClr val="tx1"/>
                          </a:solidFill>
                        </a:rPr>
                        <a:t>16,3 TRILIYUN</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468" y="-10732"/>
            <a:ext cx="1458532" cy="1458532"/>
          </a:xfrm>
          <a:prstGeom prst="rect">
            <a:avLst/>
          </a:prstGeom>
        </p:spPr>
      </p:pic>
    </p:spTree>
    <p:extLst>
      <p:ext uri="{BB962C8B-B14F-4D97-AF65-F5344CB8AC3E}">
        <p14:creationId xmlns:p14="http://schemas.microsoft.com/office/powerpoint/2010/main" val="890837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Jadi</a:t>
            </a:r>
            <a:r>
              <a:rPr lang="en-US" dirty="0" smtClean="0"/>
              <a:t>…</a:t>
            </a:r>
            <a:endParaRPr lang="en-US" dirty="0"/>
          </a:p>
        </p:txBody>
      </p:sp>
      <p:sp>
        <p:nvSpPr>
          <p:cNvPr id="3" name="Content Placeholder 2"/>
          <p:cNvSpPr>
            <a:spLocks noGrp="1"/>
          </p:cNvSpPr>
          <p:nvPr>
            <p:ph idx="1"/>
          </p:nvPr>
        </p:nvSpPr>
        <p:spPr>
          <a:xfrm>
            <a:off x="1028700" y="1600200"/>
            <a:ext cx="7200900" cy="4572000"/>
          </a:xfrm>
        </p:spPr>
        <p:txBody>
          <a:bodyPr>
            <a:normAutofit/>
          </a:bodyPr>
          <a:lstStyle/>
          <a:p>
            <a:r>
              <a:rPr lang="en-US" sz="2400" dirty="0"/>
              <a:t>Dari data </a:t>
            </a:r>
            <a:r>
              <a:rPr lang="en-US" sz="2400" dirty="0" err="1"/>
              <a:t>faktual</a:t>
            </a:r>
            <a:r>
              <a:rPr lang="en-US" sz="2400" dirty="0"/>
              <a:t> </a:t>
            </a:r>
            <a:r>
              <a:rPr lang="en-US" sz="2400" dirty="0" err="1"/>
              <a:t>diatas</a:t>
            </a:r>
            <a:r>
              <a:rPr lang="en-US" sz="2400" dirty="0"/>
              <a:t>, </a:t>
            </a:r>
            <a:r>
              <a:rPr lang="en-US" sz="2400" dirty="0" err="1"/>
              <a:t>sudah</a:t>
            </a:r>
            <a:r>
              <a:rPr lang="en-US" sz="2400" dirty="0"/>
              <a:t> </a:t>
            </a:r>
            <a:r>
              <a:rPr lang="en-US" sz="2400" dirty="0" err="1"/>
              <a:t>seharusnya</a:t>
            </a:r>
            <a:r>
              <a:rPr lang="en-US" sz="2400" dirty="0"/>
              <a:t> </a:t>
            </a:r>
            <a:r>
              <a:rPr lang="en-US" sz="2400" dirty="0" err="1"/>
              <a:t>masyarakat</a:t>
            </a:r>
            <a:r>
              <a:rPr lang="en-US" sz="2400" dirty="0"/>
              <a:t> </a:t>
            </a:r>
            <a:r>
              <a:rPr lang="en-US" sz="2400" dirty="0" err="1"/>
              <a:t>berhenti</a:t>
            </a:r>
            <a:r>
              <a:rPr lang="en-US" sz="2400" dirty="0"/>
              <a:t> </a:t>
            </a:r>
            <a:r>
              <a:rPr lang="en-US" sz="2400" dirty="0" err="1"/>
              <a:t>dan</a:t>
            </a:r>
            <a:r>
              <a:rPr lang="en-US" sz="2400" dirty="0"/>
              <a:t> </a:t>
            </a:r>
            <a:r>
              <a:rPr lang="en-US" sz="2400" dirty="0" err="1"/>
              <a:t>menjahui</a:t>
            </a:r>
            <a:r>
              <a:rPr lang="en-US" sz="2400" dirty="0"/>
              <a:t> </a:t>
            </a:r>
            <a:r>
              <a:rPr lang="en-US" sz="2400" dirty="0" err="1"/>
              <a:t>aktivitas</a:t>
            </a:r>
            <a:r>
              <a:rPr lang="en-US" sz="2400" dirty="0"/>
              <a:t> </a:t>
            </a:r>
            <a:r>
              <a:rPr lang="en-US" sz="2400" dirty="0" err="1"/>
              <a:t>konsumsi</a:t>
            </a:r>
            <a:r>
              <a:rPr lang="en-US" sz="2400" dirty="0"/>
              <a:t> </a:t>
            </a:r>
            <a:r>
              <a:rPr lang="en-US" sz="2400" dirty="0" err="1"/>
              <a:t>rokok</a:t>
            </a:r>
            <a:r>
              <a:rPr lang="en-US" sz="2400" dirty="0"/>
              <a:t>. </a:t>
            </a:r>
            <a:r>
              <a:rPr lang="en-US" sz="2400" dirty="0" err="1"/>
              <a:t>Karena</a:t>
            </a:r>
            <a:r>
              <a:rPr lang="en-US" sz="2400" dirty="0"/>
              <a:t> </a:t>
            </a:r>
            <a:r>
              <a:rPr lang="en-US" sz="2400" dirty="0" err="1"/>
              <a:t>jelas</a:t>
            </a:r>
            <a:r>
              <a:rPr lang="en-US" sz="2400" dirty="0"/>
              <a:t> </a:t>
            </a:r>
            <a:r>
              <a:rPr lang="en-US" sz="2400" dirty="0" err="1"/>
              <a:t>efek</a:t>
            </a:r>
            <a:r>
              <a:rPr lang="en-US" sz="2400" dirty="0"/>
              <a:t> </a:t>
            </a:r>
            <a:r>
              <a:rPr lang="en-US" sz="2400" dirty="0" err="1"/>
              <a:t>rokok</a:t>
            </a:r>
            <a:r>
              <a:rPr lang="en-US" sz="2400" dirty="0"/>
              <a:t> </a:t>
            </a:r>
            <a:r>
              <a:rPr lang="en-US" sz="2400" dirty="0" err="1"/>
              <a:t>sangat</a:t>
            </a:r>
            <a:r>
              <a:rPr lang="en-US" sz="2400" dirty="0"/>
              <a:t> </a:t>
            </a:r>
            <a:r>
              <a:rPr lang="en-US" sz="2400" dirty="0" err="1"/>
              <a:t>merugikan</a:t>
            </a:r>
            <a:r>
              <a:rPr lang="en-US" sz="2400" dirty="0"/>
              <a:t> </a:t>
            </a:r>
            <a:r>
              <a:rPr lang="en-US" sz="2400" dirty="0" err="1"/>
              <a:t>masyarakat</a:t>
            </a:r>
            <a:r>
              <a:rPr lang="en-US" sz="2400" dirty="0"/>
              <a:t> </a:t>
            </a:r>
            <a:r>
              <a:rPr lang="en-US" sz="2400" dirty="0" err="1"/>
              <a:t>itu</a:t>
            </a:r>
            <a:r>
              <a:rPr lang="en-US" sz="2400" dirty="0"/>
              <a:t> </a:t>
            </a:r>
            <a:r>
              <a:rPr lang="en-US" sz="2400" dirty="0" err="1"/>
              <a:t>sendiri</a:t>
            </a:r>
            <a:r>
              <a:rPr lang="en-US" sz="2400" dirty="0"/>
              <a:t>, </a:t>
            </a:r>
            <a:r>
              <a:rPr lang="en-US" sz="2400" dirty="0" err="1"/>
              <a:t>baik</a:t>
            </a:r>
            <a:r>
              <a:rPr lang="en-US" sz="2400" dirty="0"/>
              <a:t> yang </a:t>
            </a:r>
            <a:r>
              <a:rPr lang="en-US" sz="2400" dirty="0" err="1"/>
              <a:t>perokok</a:t>
            </a:r>
            <a:r>
              <a:rPr lang="en-US" sz="2400" dirty="0"/>
              <a:t> </a:t>
            </a:r>
            <a:r>
              <a:rPr lang="en-US" sz="2400" dirty="0" err="1"/>
              <a:t>atau</a:t>
            </a:r>
            <a:r>
              <a:rPr lang="en-US" sz="2400" dirty="0"/>
              <a:t> </a:t>
            </a:r>
            <a:r>
              <a:rPr lang="en-US" sz="2400" dirty="0" err="1"/>
              <a:t>tidak</a:t>
            </a:r>
            <a:r>
              <a:rPr lang="en-US" sz="2400" dirty="0"/>
              <a:t> </a:t>
            </a:r>
            <a:r>
              <a:rPr lang="en-US" sz="2400" dirty="0" err="1"/>
              <a:t>perokok</a:t>
            </a:r>
            <a:r>
              <a:rPr lang="en-US" sz="2400" dirty="0"/>
              <a:t>. </a:t>
            </a:r>
            <a:endParaRPr lang="en-US" sz="2400" dirty="0" smtClean="0"/>
          </a:p>
          <a:p>
            <a:r>
              <a:rPr lang="en-US" sz="2400" dirty="0" err="1" smtClean="0"/>
              <a:t>Apalagi</a:t>
            </a:r>
            <a:r>
              <a:rPr lang="en-US" sz="2400" dirty="0" smtClean="0"/>
              <a:t> </a:t>
            </a:r>
            <a:r>
              <a:rPr lang="en-US" sz="2400" dirty="0" err="1"/>
              <a:t>pemerintah</a:t>
            </a:r>
            <a:r>
              <a:rPr lang="en-US" sz="2400" dirty="0"/>
              <a:t>, </a:t>
            </a:r>
            <a:r>
              <a:rPr lang="en-US" sz="2400" dirty="0" err="1"/>
              <a:t>tentu</a:t>
            </a:r>
            <a:r>
              <a:rPr lang="en-US" sz="2400" dirty="0"/>
              <a:t> </a:t>
            </a:r>
            <a:r>
              <a:rPr lang="en-US" sz="2400" dirty="0" err="1"/>
              <a:t>harus</a:t>
            </a:r>
            <a:r>
              <a:rPr lang="en-US" sz="2400" dirty="0"/>
              <a:t> </a:t>
            </a:r>
            <a:r>
              <a:rPr lang="en-US" sz="2400" dirty="0" err="1"/>
              <a:t>bertanggungjawab</a:t>
            </a:r>
            <a:r>
              <a:rPr lang="en-US" sz="2400" dirty="0"/>
              <a:t> </a:t>
            </a:r>
            <a:r>
              <a:rPr lang="en-US" sz="2400" dirty="0" err="1"/>
              <a:t>dengan</a:t>
            </a:r>
            <a:r>
              <a:rPr lang="en-US" sz="2400" dirty="0"/>
              <a:t> </a:t>
            </a:r>
            <a:r>
              <a:rPr lang="en-US" sz="2400" dirty="0" err="1"/>
              <a:t>serius</a:t>
            </a:r>
            <a:r>
              <a:rPr lang="en-US" sz="2400" dirty="0"/>
              <a:t> </a:t>
            </a:r>
            <a:r>
              <a:rPr lang="en-US" sz="2400" dirty="0" err="1"/>
              <a:t>membuat</a:t>
            </a:r>
            <a:r>
              <a:rPr lang="en-US" sz="2400" dirty="0"/>
              <a:t> </a:t>
            </a:r>
            <a:r>
              <a:rPr lang="en-US" sz="2400" dirty="0" err="1"/>
              <a:t>berbagai</a:t>
            </a:r>
            <a:r>
              <a:rPr lang="en-US" sz="2400" dirty="0"/>
              <a:t> </a:t>
            </a:r>
            <a:r>
              <a:rPr lang="en-US" sz="2400" dirty="0" err="1"/>
              <a:t>kebijakan</a:t>
            </a:r>
            <a:r>
              <a:rPr lang="en-US" sz="2400" dirty="0"/>
              <a:t> </a:t>
            </a:r>
            <a:r>
              <a:rPr lang="en-US" sz="2400" dirty="0" err="1"/>
              <a:t>efektif</a:t>
            </a:r>
            <a:r>
              <a:rPr lang="en-US" sz="2400" dirty="0"/>
              <a:t> </a:t>
            </a:r>
            <a:r>
              <a:rPr lang="en-US" sz="2400" dirty="0" err="1"/>
              <a:t>dalam</a:t>
            </a:r>
            <a:r>
              <a:rPr lang="en-US" sz="2400" dirty="0"/>
              <a:t> </a:t>
            </a:r>
            <a:r>
              <a:rPr lang="en-US" sz="2400" dirty="0" err="1"/>
              <a:t>penanggulangan</a:t>
            </a:r>
            <a:r>
              <a:rPr lang="en-US" sz="2400" dirty="0"/>
              <a:t> </a:t>
            </a:r>
            <a:r>
              <a:rPr lang="en-US" sz="2400" dirty="0" err="1"/>
              <a:t>bahaya</a:t>
            </a:r>
            <a:r>
              <a:rPr lang="en-US" sz="2400" dirty="0"/>
              <a:t> </a:t>
            </a:r>
            <a:r>
              <a:rPr lang="en-US" sz="2400" dirty="0" err="1"/>
              <a:t>rokok</a:t>
            </a:r>
            <a:r>
              <a:rPr lang="en-US" sz="2400" dirty="0"/>
              <a:t> </a:t>
            </a:r>
            <a:r>
              <a:rPr lang="en-US" sz="2400" dirty="0" err="1"/>
              <a:t>untuk</a:t>
            </a:r>
            <a:r>
              <a:rPr lang="en-US" sz="2400" dirty="0"/>
              <a:t> </a:t>
            </a:r>
            <a:r>
              <a:rPr lang="en-US" sz="2400" dirty="0" err="1"/>
              <a:t>menyelamatkan</a:t>
            </a:r>
            <a:r>
              <a:rPr lang="en-US" sz="2400" dirty="0"/>
              <a:t> </a:t>
            </a:r>
            <a:r>
              <a:rPr lang="en-US" sz="2400" dirty="0" err="1"/>
              <a:t>rakyat</a:t>
            </a:r>
            <a:r>
              <a:rPr lang="en-US" sz="2400" dirty="0"/>
              <a:t>, </a:t>
            </a:r>
            <a:r>
              <a:rPr lang="en-US" sz="2400" dirty="0" err="1"/>
              <a:t>terutama</a:t>
            </a:r>
            <a:r>
              <a:rPr lang="en-US" sz="2400" dirty="0"/>
              <a:t> </a:t>
            </a:r>
            <a:r>
              <a:rPr lang="en-US" sz="2400" dirty="0" err="1"/>
              <a:t>generasi</a:t>
            </a:r>
            <a:r>
              <a:rPr lang="en-US" sz="2400" dirty="0"/>
              <a:t> </a:t>
            </a:r>
            <a:r>
              <a:rPr lang="en-US" sz="2400" dirty="0" err="1"/>
              <a:t>penerus</a:t>
            </a:r>
            <a:r>
              <a:rPr lang="en-US" sz="2400" dirty="0"/>
              <a:t> </a:t>
            </a:r>
            <a:r>
              <a:rPr lang="en-US" sz="2400" dirty="0" err="1"/>
              <a:t>bangsa</a:t>
            </a:r>
            <a:r>
              <a:rPr lang="en-US" sz="2400" dirty="0"/>
              <a:t> Indonesia </a:t>
            </a:r>
            <a:r>
              <a:rPr lang="en-US" sz="2400" dirty="0" err="1"/>
              <a:t>kedepan</a:t>
            </a:r>
            <a:r>
              <a:rPr lang="en-US" sz="2400" dirty="0" smtClean="0"/>
              <a:t>.</a:t>
            </a:r>
            <a:endParaRPr lang="en-US" sz="2400" dirty="0"/>
          </a:p>
        </p:txBody>
      </p:sp>
    </p:spTree>
    <p:extLst>
      <p:ext uri="{BB962C8B-B14F-4D97-AF65-F5344CB8AC3E}">
        <p14:creationId xmlns:p14="http://schemas.microsoft.com/office/powerpoint/2010/main" val="2111141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200900" cy="1485900"/>
          </a:xfrm>
        </p:spPr>
        <p:txBody>
          <a:bodyPr>
            <a:normAutofit/>
          </a:bodyPr>
          <a:lstStyle/>
          <a:p>
            <a:r>
              <a:rPr lang="en-US" sz="4800" b="1" dirty="0" smtClean="0"/>
              <a:t>B. LANDASAN DESKRIPTIF (EMPIRIS). </a:t>
            </a:r>
            <a:endParaRPr lang="en-US" sz="4800" b="1" dirty="0"/>
          </a:p>
        </p:txBody>
      </p:sp>
      <p:sp>
        <p:nvSpPr>
          <p:cNvPr id="3" name="Content Placeholder 2"/>
          <p:cNvSpPr>
            <a:spLocks noGrp="1"/>
          </p:cNvSpPr>
          <p:nvPr>
            <p:ph idx="1"/>
          </p:nvPr>
        </p:nvSpPr>
        <p:spPr>
          <a:xfrm>
            <a:off x="1066800" y="2743200"/>
            <a:ext cx="7886700" cy="4114800"/>
          </a:xfrm>
        </p:spPr>
        <p:txBody>
          <a:bodyPr>
            <a:noAutofit/>
          </a:bodyPr>
          <a:lstStyle/>
          <a:p>
            <a:r>
              <a:rPr lang="en-US" sz="3200" dirty="0" err="1" smtClean="0"/>
              <a:t>Angka</a:t>
            </a:r>
            <a:r>
              <a:rPr lang="en-US" sz="3200" dirty="0" smtClean="0"/>
              <a:t> </a:t>
            </a:r>
            <a:r>
              <a:rPr lang="en-US" sz="3200" dirty="0" err="1" smtClean="0"/>
              <a:t>perokok</a:t>
            </a:r>
            <a:r>
              <a:rPr lang="en-US" sz="3200" dirty="0" smtClean="0"/>
              <a:t> di Indonesia </a:t>
            </a:r>
            <a:r>
              <a:rPr lang="en-US" sz="3200" dirty="0" err="1" smtClean="0"/>
              <a:t>semakin</a:t>
            </a:r>
            <a:r>
              <a:rPr lang="en-US" sz="3200" dirty="0" smtClean="0"/>
              <a:t> </a:t>
            </a:r>
            <a:r>
              <a:rPr lang="en-US" sz="3200" dirty="0" err="1" smtClean="0"/>
              <a:t>naik</a:t>
            </a:r>
            <a:endParaRPr lang="en-US" sz="3200" dirty="0" smtClean="0"/>
          </a:p>
          <a:p>
            <a:r>
              <a:rPr lang="en-US" sz="3200" dirty="0" err="1" smtClean="0"/>
              <a:t>Tidak</a:t>
            </a:r>
            <a:r>
              <a:rPr lang="en-US" sz="3200" dirty="0" smtClean="0"/>
              <a:t> </a:t>
            </a:r>
            <a:r>
              <a:rPr lang="en-US" sz="3200" dirty="0" err="1" smtClean="0"/>
              <a:t>hanya</a:t>
            </a:r>
            <a:r>
              <a:rPr lang="en-US" sz="3200" dirty="0" smtClean="0"/>
              <a:t> </a:t>
            </a:r>
            <a:r>
              <a:rPr lang="en-US" sz="3200" dirty="0" err="1" smtClean="0"/>
              <a:t>hanya</a:t>
            </a:r>
            <a:r>
              <a:rPr lang="en-US" sz="3200" dirty="0" smtClean="0"/>
              <a:t> </a:t>
            </a:r>
            <a:r>
              <a:rPr lang="en-US" sz="3200" dirty="0" err="1" smtClean="0"/>
              <a:t>perokok</a:t>
            </a:r>
            <a:r>
              <a:rPr lang="en-US" sz="3200" dirty="0" smtClean="0"/>
              <a:t> </a:t>
            </a:r>
            <a:r>
              <a:rPr lang="en-US" sz="3200" dirty="0" err="1" smtClean="0"/>
              <a:t>Dewasa</a:t>
            </a:r>
            <a:r>
              <a:rPr lang="en-US" sz="3200" dirty="0" smtClean="0"/>
              <a:t>, </a:t>
            </a:r>
            <a:r>
              <a:rPr lang="en-US" sz="3200" dirty="0" err="1" smtClean="0"/>
              <a:t>juga</a:t>
            </a:r>
            <a:r>
              <a:rPr lang="en-US" sz="3200" dirty="0" smtClean="0"/>
              <a:t> </a:t>
            </a:r>
            <a:r>
              <a:rPr lang="en-US" sz="3200" dirty="0" err="1" smtClean="0"/>
              <a:t>perokok</a:t>
            </a:r>
            <a:r>
              <a:rPr lang="en-US" sz="3200" dirty="0" smtClean="0"/>
              <a:t> </a:t>
            </a:r>
            <a:r>
              <a:rPr lang="en-US" sz="3200" dirty="0" err="1" smtClean="0"/>
              <a:t>Anak</a:t>
            </a:r>
            <a:r>
              <a:rPr lang="en-US" sz="3200" dirty="0" smtClean="0"/>
              <a:t>.</a:t>
            </a:r>
          </a:p>
          <a:p>
            <a:r>
              <a:rPr lang="en-US" sz="3200" dirty="0" err="1" smtClean="0"/>
              <a:t>Perokok</a:t>
            </a:r>
            <a:r>
              <a:rPr lang="en-US" sz="3200" dirty="0" smtClean="0"/>
              <a:t> </a:t>
            </a:r>
            <a:r>
              <a:rPr lang="en-US" sz="3200" dirty="0" err="1" smtClean="0"/>
              <a:t>anak</a:t>
            </a:r>
            <a:r>
              <a:rPr lang="en-US" sz="3200" dirty="0" smtClean="0"/>
              <a:t> = </a:t>
            </a:r>
            <a:r>
              <a:rPr lang="en-US" sz="3200" dirty="0" err="1" smtClean="0"/>
              <a:t>Siswa</a:t>
            </a:r>
            <a:endParaRPr lang="en-US" sz="3200" dirty="0" smtClean="0"/>
          </a:p>
        </p:txBody>
      </p:sp>
    </p:spTree>
    <p:extLst>
      <p:ext uri="{BB962C8B-B14F-4D97-AF65-F5344CB8AC3E}">
        <p14:creationId xmlns:p14="http://schemas.microsoft.com/office/powerpoint/2010/main" val="283050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Hal </a:t>
            </a:r>
            <a:r>
              <a:rPr lang="en-US" dirty="0" err="1"/>
              <a:t>ini</a:t>
            </a:r>
            <a:r>
              <a:rPr lang="en-US" dirty="0"/>
              <a:t> </a:t>
            </a:r>
            <a:r>
              <a:rPr lang="en-US" dirty="0" err="1"/>
              <a:t>pntg</a:t>
            </a:r>
            <a:r>
              <a:rPr lang="en-US" dirty="0"/>
              <a:t> </a:t>
            </a:r>
            <a:r>
              <a:rPr lang="en-US" dirty="0" err="1"/>
              <a:t>untuk</a:t>
            </a:r>
            <a:r>
              <a:rPr lang="en-US" dirty="0"/>
              <a:t> </a:t>
            </a:r>
            <a:r>
              <a:rPr lang="en-US" dirty="0" err="1" smtClean="0"/>
              <a:t>diatasi</a:t>
            </a:r>
            <a:r>
              <a:rPr lang="en-US" dirty="0" smtClean="0"/>
              <a:t>, </a:t>
            </a:r>
            <a:r>
              <a:rPr lang="en-US" dirty="0"/>
              <a:t>WHY</a:t>
            </a:r>
            <a:r>
              <a:rPr lang="en-US" dirty="0" smtClean="0"/>
              <a:t>?</a:t>
            </a:r>
            <a:endParaRPr lang="en-US" dirty="0"/>
          </a:p>
        </p:txBody>
      </p:sp>
      <p:sp>
        <p:nvSpPr>
          <p:cNvPr id="3" name="Content Placeholder 2"/>
          <p:cNvSpPr>
            <a:spLocks noGrp="1"/>
          </p:cNvSpPr>
          <p:nvPr>
            <p:ph idx="1"/>
          </p:nvPr>
        </p:nvSpPr>
        <p:spPr/>
        <p:txBody>
          <a:bodyPr/>
          <a:lstStyle/>
          <a:p>
            <a:pPr>
              <a:buFontTx/>
              <a:buChar char="-"/>
            </a:pPr>
            <a:r>
              <a:rPr lang="en-US" dirty="0" err="1" smtClean="0"/>
              <a:t>Perokok</a:t>
            </a:r>
            <a:r>
              <a:rPr lang="en-US" dirty="0" smtClean="0"/>
              <a:t> </a:t>
            </a:r>
            <a:r>
              <a:rPr lang="en-US" dirty="0" err="1"/>
              <a:t>anak</a:t>
            </a:r>
            <a:r>
              <a:rPr lang="en-US" dirty="0"/>
              <a:t> (</a:t>
            </a:r>
            <a:r>
              <a:rPr lang="en-US" dirty="0" err="1"/>
              <a:t>pemula</a:t>
            </a:r>
            <a:r>
              <a:rPr lang="en-US" dirty="0"/>
              <a:t>) </a:t>
            </a:r>
            <a:r>
              <a:rPr lang="en-US" dirty="0" err="1"/>
              <a:t>calon</a:t>
            </a:r>
            <a:r>
              <a:rPr lang="en-US" dirty="0"/>
              <a:t> </a:t>
            </a:r>
            <a:r>
              <a:rPr lang="en-US" dirty="0" err="1"/>
              <a:t>perokok</a:t>
            </a:r>
            <a:r>
              <a:rPr lang="en-US" dirty="0"/>
              <a:t> </a:t>
            </a:r>
            <a:r>
              <a:rPr lang="en-US" dirty="0" err="1"/>
              <a:t>aktif</a:t>
            </a:r>
            <a:r>
              <a:rPr lang="en-US" dirty="0"/>
              <a:t> (</a:t>
            </a:r>
            <a:r>
              <a:rPr lang="en-US" dirty="0" err="1"/>
              <a:t>permanen</a:t>
            </a:r>
            <a:r>
              <a:rPr lang="en-US" dirty="0"/>
              <a:t>)</a:t>
            </a:r>
          </a:p>
          <a:p>
            <a:pPr>
              <a:buFontTx/>
              <a:buChar char="-"/>
            </a:pPr>
            <a:r>
              <a:rPr lang="en-US" dirty="0" err="1"/>
              <a:t>Rokok</a:t>
            </a:r>
            <a:r>
              <a:rPr lang="en-US" dirty="0"/>
              <a:t> </a:t>
            </a:r>
            <a:r>
              <a:rPr lang="en-US" dirty="0" err="1"/>
              <a:t>pintu</a:t>
            </a:r>
            <a:r>
              <a:rPr lang="en-US" dirty="0"/>
              <a:t> </a:t>
            </a:r>
            <a:r>
              <a:rPr lang="en-US" dirty="0" err="1"/>
              <a:t>masuk</a:t>
            </a:r>
            <a:r>
              <a:rPr lang="en-US" dirty="0"/>
              <a:t> </a:t>
            </a:r>
            <a:r>
              <a:rPr lang="en-US" dirty="0" err="1"/>
              <a:t>peyimpangan</a:t>
            </a:r>
            <a:r>
              <a:rPr lang="en-US" dirty="0"/>
              <a:t> </a:t>
            </a:r>
            <a:r>
              <a:rPr lang="en-US" dirty="0" err="1"/>
              <a:t>lainnya</a:t>
            </a:r>
            <a:endParaRPr lang="en-US" dirty="0"/>
          </a:p>
          <a:p>
            <a:pPr>
              <a:buFontTx/>
              <a:buChar char="-"/>
            </a:pPr>
            <a:r>
              <a:rPr lang="en-US" dirty="0" err="1"/>
              <a:t>Fungsi</a:t>
            </a:r>
            <a:r>
              <a:rPr lang="en-US" dirty="0"/>
              <a:t> </a:t>
            </a:r>
            <a:r>
              <a:rPr lang="en-US" dirty="0" err="1"/>
              <a:t>sekolah</a:t>
            </a:r>
            <a:r>
              <a:rPr lang="en-US" dirty="0"/>
              <a:t> </a:t>
            </a:r>
            <a:r>
              <a:rPr lang="en-US" dirty="0" err="1"/>
              <a:t>sebagai</a:t>
            </a:r>
            <a:r>
              <a:rPr lang="en-US" dirty="0"/>
              <a:t> </a:t>
            </a:r>
            <a:r>
              <a:rPr lang="en-US" dirty="0" err="1"/>
              <a:t>ujung</a:t>
            </a:r>
            <a:r>
              <a:rPr lang="en-US" dirty="0"/>
              <a:t> </a:t>
            </a:r>
            <a:r>
              <a:rPr lang="en-US" dirty="0" err="1"/>
              <a:t>tombak</a:t>
            </a:r>
            <a:r>
              <a:rPr lang="en-US" dirty="0"/>
              <a:t> </a:t>
            </a:r>
            <a:r>
              <a:rPr lang="en-US" dirty="0" err="1"/>
              <a:t>pendidikan</a:t>
            </a:r>
            <a:r>
              <a:rPr lang="en-US" dirty="0"/>
              <a:t> </a:t>
            </a:r>
            <a:r>
              <a:rPr lang="en-US" dirty="0" err="1" smtClean="0"/>
              <a:t>nasional</a:t>
            </a:r>
            <a:endParaRPr lang="en-US" dirty="0"/>
          </a:p>
        </p:txBody>
      </p:sp>
    </p:spTree>
    <p:extLst>
      <p:ext uri="{BB962C8B-B14F-4D97-AF65-F5344CB8AC3E}">
        <p14:creationId xmlns:p14="http://schemas.microsoft.com/office/powerpoint/2010/main" val="176146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52500"/>
            <a:ext cx="7581900" cy="1485900"/>
          </a:xfrm>
        </p:spPr>
        <p:txBody>
          <a:bodyPr/>
          <a:lstStyle/>
          <a:p>
            <a:r>
              <a:rPr lang="en-US" sz="3600" b="1" dirty="0" err="1" smtClean="0"/>
              <a:t>Rangking</a:t>
            </a:r>
            <a:r>
              <a:rPr lang="en-US" sz="3600" b="1" dirty="0" smtClean="0"/>
              <a:t> </a:t>
            </a:r>
            <a:r>
              <a:rPr lang="en-US" sz="3600" b="1" dirty="0" err="1" smtClean="0"/>
              <a:t>Perokok</a:t>
            </a:r>
            <a:r>
              <a:rPr lang="en-US" sz="3600" b="1" dirty="0" smtClean="0"/>
              <a:t> Indonesia </a:t>
            </a:r>
            <a:r>
              <a:rPr lang="en-US" sz="3600" b="1" dirty="0" err="1" smtClean="0"/>
              <a:t>Didunia</a:t>
            </a:r>
            <a:r>
              <a:rPr lang="en-US" dirty="0" smtClean="0"/>
              <a:t>..</a:t>
            </a:r>
            <a:endParaRPr lang="en-US" dirty="0"/>
          </a:p>
        </p:txBody>
      </p:sp>
      <p:sp>
        <p:nvSpPr>
          <p:cNvPr id="3" name="Content Placeholder 2"/>
          <p:cNvSpPr>
            <a:spLocks noGrp="1"/>
          </p:cNvSpPr>
          <p:nvPr>
            <p:ph idx="1"/>
          </p:nvPr>
        </p:nvSpPr>
        <p:spPr>
          <a:xfrm>
            <a:off x="1028700" y="1905000"/>
            <a:ext cx="7200900" cy="3581400"/>
          </a:xfrm>
        </p:spPr>
        <p:txBody>
          <a:bodyPr>
            <a:noAutofit/>
          </a:bodyPr>
          <a:lstStyle/>
          <a:p>
            <a:r>
              <a:rPr lang="en-US" sz="2400" dirty="0" smtClean="0"/>
              <a:t>Indonesian </a:t>
            </a:r>
            <a:r>
              <a:rPr lang="en-US" sz="2400" dirty="0" err="1" smtClean="0"/>
              <a:t>merupakan</a:t>
            </a:r>
            <a:r>
              <a:rPr lang="en-US" sz="2400" dirty="0" smtClean="0"/>
              <a:t> </a:t>
            </a:r>
            <a:r>
              <a:rPr lang="en-US" sz="2400" dirty="0" err="1" smtClean="0"/>
              <a:t>perokok</a:t>
            </a:r>
            <a:r>
              <a:rPr lang="en-US" sz="2400" dirty="0" smtClean="0"/>
              <a:t> </a:t>
            </a:r>
            <a:r>
              <a:rPr lang="en-US" sz="2400" dirty="0" err="1" smtClean="0"/>
              <a:t>tertinggi</a:t>
            </a:r>
            <a:r>
              <a:rPr lang="en-US" sz="2400" dirty="0" smtClean="0"/>
              <a:t> </a:t>
            </a:r>
            <a:r>
              <a:rPr lang="en-US" sz="2400" dirty="0" err="1" smtClean="0"/>
              <a:t>ke</a:t>
            </a:r>
            <a:r>
              <a:rPr lang="en-US" sz="2400" dirty="0" smtClean="0"/>
              <a:t> 3 di </a:t>
            </a:r>
            <a:r>
              <a:rPr lang="en-US" sz="2400" dirty="0" err="1" smtClean="0"/>
              <a:t>dunia</a:t>
            </a:r>
            <a:r>
              <a:rPr lang="en-US" sz="2400" dirty="0" smtClean="0"/>
              <a:t> </a:t>
            </a:r>
            <a:r>
              <a:rPr lang="en-US" sz="2400" dirty="0" err="1" smtClean="0"/>
              <a:t>setelah</a:t>
            </a:r>
            <a:r>
              <a:rPr lang="en-US" sz="2400" dirty="0" smtClean="0"/>
              <a:t> </a:t>
            </a:r>
            <a:r>
              <a:rPr lang="en-US" sz="2400" dirty="0" err="1" smtClean="0"/>
              <a:t>Cina</a:t>
            </a:r>
            <a:r>
              <a:rPr lang="en-US" sz="2400" dirty="0" smtClean="0"/>
              <a:t> </a:t>
            </a:r>
            <a:r>
              <a:rPr lang="en-US" sz="2400" dirty="0" err="1" smtClean="0"/>
              <a:t>dan</a:t>
            </a:r>
            <a:r>
              <a:rPr lang="en-US" sz="2400" dirty="0"/>
              <a:t> India… (/</a:t>
            </a:r>
            <a:r>
              <a:rPr lang="en-US" sz="2400" dirty="0" smtClean="0"/>
              <a:t>www.tribunnews.com)</a:t>
            </a:r>
            <a:endParaRPr lang="en-US" sz="2400" dirty="0"/>
          </a:p>
          <a:p>
            <a:r>
              <a:rPr lang="en-US" sz="2400" dirty="0" smtClean="0"/>
              <a:t>SEACTA </a:t>
            </a:r>
            <a:r>
              <a:rPr lang="en-US" sz="2400" dirty="0"/>
              <a:t>(The </a:t>
            </a:r>
            <a:r>
              <a:rPr lang="en-US" sz="2400" dirty="0" err="1"/>
              <a:t>Asean</a:t>
            </a:r>
            <a:r>
              <a:rPr lang="en-US" sz="2400" dirty="0"/>
              <a:t> Tobacco Control Atlas) </a:t>
            </a:r>
            <a:r>
              <a:rPr lang="en-US" sz="2400" dirty="0" err="1"/>
              <a:t>tahun</a:t>
            </a:r>
            <a:r>
              <a:rPr lang="en-US" sz="2400" dirty="0"/>
              <a:t> 2014 yang </a:t>
            </a:r>
            <a:r>
              <a:rPr lang="en-US" sz="2400" dirty="0" err="1"/>
              <a:t>menyebutkan</a:t>
            </a:r>
            <a:r>
              <a:rPr lang="en-US" sz="2400" dirty="0"/>
              <a:t> </a:t>
            </a:r>
            <a:r>
              <a:rPr lang="en-US" sz="2400" dirty="0" err="1"/>
              <a:t>bahwa</a:t>
            </a:r>
            <a:r>
              <a:rPr lang="en-US" sz="2400" dirty="0"/>
              <a:t> Indonesia </a:t>
            </a:r>
            <a:r>
              <a:rPr lang="en-US" sz="2400" dirty="0" err="1"/>
              <a:t>merupakan</a:t>
            </a:r>
            <a:r>
              <a:rPr lang="en-US" sz="2400" dirty="0"/>
              <a:t> Negara </a:t>
            </a:r>
            <a:r>
              <a:rPr lang="en-US" sz="2400" dirty="0" err="1"/>
              <a:t>Asean</a:t>
            </a:r>
            <a:r>
              <a:rPr lang="en-US" sz="2400" dirty="0"/>
              <a:t> </a:t>
            </a:r>
            <a:r>
              <a:rPr lang="en-US" sz="2400" dirty="0" err="1"/>
              <a:t>dengan</a:t>
            </a:r>
            <a:r>
              <a:rPr lang="en-US" sz="2400" dirty="0"/>
              <a:t> </a:t>
            </a:r>
            <a:r>
              <a:rPr lang="en-US" sz="2400" dirty="0" err="1"/>
              <a:t>perokok</a:t>
            </a:r>
            <a:r>
              <a:rPr lang="en-US" sz="2400" dirty="0"/>
              <a:t> </a:t>
            </a:r>
            <a:r>
              <a:rPr lang="en-US" sz="2400" dirty="0" err="1"/>
              <a:t>tertinggi</a:t>
            </a:r>
            <a:r>
              <a:rPr lang="en-US" sz="2400" dirty="0"/>
              <a:t> </a:t>
            </a:r>
            <a:r>
              <a:rPr lang="en-US" sz="2400" dirty="0" err="1"/>
              <a:t>dengan</a:t>
            </a:r>
            <a:r>
              <a:rPr lang="en-US" sz="2400" dirty="0"/>
              <a:t> </a:t>
            </a:r>
            <a:r>
              <a:rPr lang="en-US" sz="2400" dirty="0" err="1"/>
              <a:t>angka</a:t>
            </a:r>
            <a:r>
              <a:rPr lang="en-US" sz="2400" dirty="0"/>
              <a:t> </a:t>
            </a:r>
            <a:r>
              <a:rPr lang="en-US" sz="2400" dirty="0" err="1"/>
              <a:t>sebesar</a:t>
            </a:r>
            <a:r>
              <a:rPr lang="en-US" sz="2400" dirty="0"/>
              <a:t> 50,68 </a:t>
            </a:r>
            <a:r>
              <a:rPr lang="en-US" sz="2400" dirty="0" err="1"/>
              <a:t>persen</a:t>
            </a:r>
            <a:r>
              <a:rPr lang="en-US" sz="2400" dirty="0"/>
              <a:t>. </a:t>
            </a:r>
            <a:endParaRPr lang="en-US" sz="2400" dirty="0" smtClean="0"/>
          </a:p>
          <a:p>
            <a:r>
              <a:rPr lang="en-US" sz="2400" dirty="0" err="1" smtClean="0"/>
              <a:t>Disebutkan</a:t>
            </a:r>
            <a:r>
              <a:rPr lang="en-US" sz="2400" dirty="0" smtClean="0"/>
              <a:t> </a:t>
            </a:r>
            <a:r>
              <a:rPr lang="en-US" sz="2400" dirty="0" err="1"/>
              <a:t>juga</a:t>
            </a:r>
            <a:r>
              <a:rPr lang="en-US" sz="2400" dirty="0"/>
              <a:t> </a:t>
            </a:r>
            <a:r>
              <a:rPr lang="en-US" sz="2400" dirty="0" err="1"/>
              <a:t>bahwa</a:t>
            </a:r>
            <a:r>
              <a:rPr lang="en-US" sz="2400" dirty="0"/>
              <a:t> </a:t>
            </a:r>
            <a:r>
              <a:rPr lang="en-US" sz="2400" dirty="0" err="1"/>
              <a:t>pada</a:t>
            </a:r>
            <a:r>
              <a:rPr lang="en-US" sz="2400" dirty="0"/>
              <a:t> </a:t>
            </a:r>
            <a:r>
              <a:rPr lang="en-US" sz="2400" dirty="0" err="1"/>
              <a:t>tahun</a:t>
            </a:r>
            <a:r>
              <a:rPr lang="en-US" sz="2400" dirty="0"/>
              <a:t> 2015, </a:t>
            </a:r>
            <a:r>
              <a:rPr lang="en-US" sz="2400" dirty="0" err="1"/>
              <a:t>penduduk</a:t>
            </a:r>
            <a:r>
              <a:rPr lang="en-US" sz="2400" dirty="0"/>
              <a:t> Indonesia yang </a:t>
            </a:r>
            <a:r>
              <a:rPr lang="en-US" sz="2400" dirty="0" err="1"/>
              <a:t>merupakan</a:t>
            </a:r>
            <a:r>
              <a:rPr lang="en-US" sz="2400" dirty="0"/>
              <a:t> </a:t>
            </a:r>
            <a:r>
              <a:rPr lang="en-US" sz="2400" dirty="0" err="1"/>
              <a:t>perokok</a:t>
            </a:r>
            <a:r>
              <a:rPr lang="en-US" sz="2400" dirty="0"/>
              <a:t> </a:t>
            </a:r>
            <a:r>
              <a:rPr lang="en-US" sz="2400" dirty="0" err="1"/>
              <a:t>aktif</a:t>
            </a:r>
            <a:r>
              <a:rPr lang="en-US" sz="2400" dirty="0"/>
              <a:t> </a:t>
            </a:r>
            <a:r>
              <a:rPr lang="en-US" sz="2400" dirty="0" err="1"/>
              <a:t>sebanyak</a:t>
            </a:r>
            <a:r>
              <a:rPr lang="en-US" sz="2400" dirty="0"/>
              <a:t> 72,7 </a:t>
            </a:r>
            <a:r>
              <a:rPr lang="en-US" sz="2400" dirty="0" err="1"/>
              <a:t>juta</a:t>
            </a:r>
            <a:r>
              <a:rPr lang="en-US" sz="2400" dirty="0"/>
              <a:t> </a:t>
            </a:r>
            <a:r>
              <a:rPr lang="en-US" sz="2400" dirty="0" err="1"/>
              <a:t>jiwa</a:t>
            </a:r>
            <a:r>
              <a:rPr lang="en-US" sz="2400" dirty="0"/>
              <a:t>. Dan </a:t>
            </a:r>
            <a:r>
              <a:rPr lang="en-US" sz="2400" dirty="0" err="1"/>
              <a:t>pada</a:t>
            </a:r>
            <a:r>
              <a:rPr lang="en-US" sz="2400" dirty="0"/>
              <a:t> </a:t>
            </a:r>
            <a:r>
              <a:rPr lang="en-US" sz="2400" dirty="0" err="1"/>
              <a:t>tahun</a:t>
            </a:r>
            <a:r>
              <a:rPr lang="en-US" sz="2400" dirty="0"/>
              <a:t> 2025 </a:t>
            </a:r>
            <a:r>
              <a:rPr lang="en-US" sz="2400" dirty="0" err="1"/>
              <a:t>nanti</a:t>
            </a:r>
            <a:r>
              <a:rPr lang="en-US" sz="2400" dirty="0"/>
              <a:t> </a:t>
            </a:r>
            <a:r>
              <a:rPr lang="en-US" sz="2400" dirty="0" err="1"/>
              <a:t>diprediksi</a:t>
            </a:r>
            <a:r>
              <a:rPr lang="en-US" sz="2400" dirty="0"/>
              <a:t>  </a:t>
            </a:r>
            <a:r>
              <a:rPr lang="en-US" sz="2400" dirty="0" err="1"/>
              <a:t>jumlah</a:t>
            </a:r>
            <a:r>
              <a:rPr lang="en-US" sz="2400" dirty="0"/>
              <a:t> </a:t>
            </a:r>
            <a:r>
              <a:rPr lang="en-US" sz="2400" dirty="0" err="1"/>
              <a:t>tersebut</a:t>
            </a:r>
            <a:r>
              <a:rPr lang="en-US" sz="2400" dirty="0"/>
              <a:t> </a:t>
            </a:r>
            <a:r>
              <a:rPr lang="en-US" sz="2400" dirty="0" err="1"/>
              <a:t>akan</a:t>
            </a:r>
            <a:r>
              <a:rPr lang="en-US" sz="2400" dirty="0"/>
              <a:t> </a:t>
            </a:r>
            <a:r>
              <a:rPr lang="en-US" sz="2400" dirty="0" err="1"/>
              <a:t>naik</a:t>
            </a:r>
            <a:r>
              <a:rPr lang="en-US" sz="2400" dirty="0"/>
              <a:t> </a:t>
            </a:r>
            <a:r>
              <a:rPr lang="en-US" sz="2400" dirty="0" err="1"/>
              <a:t>menjadi</a:t>
            </a:r>
            <a:r>
              <a:rPr lang="en-US" sz="2400" dirty="0"/>
              <a:t> 96,7 </a:t>
            </a:r>
            <a:r>
              <a:rPr lang="en-US" sz="2400" dirty="0" err="1"/>
              <a:t>juta</a:t>
            </a:r>
            <a:r>
              <a:rPr lang="en-US" sz="2400" dirty="0"/>
              <a:t> </a:t>
            </a:r>
            <a:r>
              <a:rPr lang="en-US" sz="2400" dirty="0" err="1"/>
              <a:t>jiwa</a:t>
            </a:r>
            <a:endParaRPr lang="en-US" sz="2400" dirty="0"/>
          </a:p>
        </p:txBody>
      </p:sp>
    </p:spTree>
    <p:extLst>
      <p:ext uri="{BB962C8B-B14F-4D97-AF65-F5344CB8AC3E}">
        <p14:creationId xmlns:p14="http://schemas.microsoft.com/office/powerpoint/2010/main" val="107499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200900" cy="685800"/>
          </a:xfrm>
        </p:spPr>
        <p:txBody>
          <a:bodyPr>
            <a:normAutofit/>
          </a:bodyPr>
          <a:lstStyle/>
          <a:p>
            <a:r>
              <a:rPr lang="en-US" sz="3600" b="1" dirty="0" err="1" smtClean="0"/>
              <a:t>Angka</a:t>
            </a:r>
            <a:r>
              <a:rPr lang="en-US" sz="3600" b="1" dirty="0" smtClean="0"/>
              <a:t> </a:t>
            </a:r>
            <a:r>
              <a:rPr lang="en-US" sz="3600" b="1" dirty="0" err="1"/>
              <a:t>P</a:t>
            </a:r>
            <a:r>
              <a:rPr lang="en-US" sz="3600" b="1" dirty="0" err="1" smtClean="0"/>
              <a:t>erokok</a:t>
            </a:r>
            <a:r>
              <a:rPr lang="en-US" sz="3600" b="1" dirty="0" smtClean="0"/>
              <a:t> </a:t>
            </a:r>
            <a:r>
              <a:rPr lang="en-US" sz="3600" b="1" dirty="0" err="1"/>
              <a:t>A</a:t>
            </a:r>
            <a:r>
              <a:rPr lang="en-US" sz="3600" b="1" dirty="0" err="1" smtClean="0"/>
              <a:t>nak</a:t>
            </a:r>
            <a:r>
              <a:rPr lang="en-US" sz="3600" b="1" dirty="0" smtClean="0"/>
              <a:t>….</a:t>
            </a:r>
            <a:endParaRPr lang="en-US" sz="3600" b="1" dirty="0"/>
          </a:p>
        </p:txBody>
      </p:sp>
      <p:sp>
        <p:nvSpPr>
          <p:cNvPr id="3" name="Content Placeholder 2"/>
          <p:cNvSpPr>
            <a:spLocks noGrp="1"/>
          </p:cNvSpPr>
          <p:nvPr>
            <p:ph idx="1"/>
          </p:nvPr>
        </p:nvSpPr>
        <p:spPr>
          <a:xfrm>
            <a:off x="685800" y="1371600"/>
            <a:ext cx="7772400" cy="4800600"/>
          </a:xfrm>
        </p:spPr>
        <p:txBody>
          <a:bodyPr>
            <a:noAutofit/>
          </a:bodyPr>
          <a:lstStyle/>
          <a:p>
            <a:r>
              <a:rPr lang="en-US" sz="2400" dirty="0" err="1" smtClean="0"/>
              <a:t>Pada</a:t>
            </a:r>
            <a:r>
              <a:rPr lang="en-US" sz="2400" dirty="0" smtClean="0"/>
              <a:t> </a:t>
            </a:r>
            <a:r>
              <a:rPr lang="en-US" sz="2400" dirty="0" err="1"/>
              <a:t>tahun</a:t>
            </a:r>
            <a:r>
              <a:rPr lang="en-US" sz="2400" dirty="0"/>
              <a:t> </a:t>
            </a:r>
            <a:r>
              <a:rPr lang="en-US" sz="2400" dirty="0" smtClean="0"/>
              <a:t>2017, </a:t>
            </a:r>
            <a:r>
              <a:rPr lang="en-US" sz="2400" dirty="0" err="1"/>
              <a:t>sudah</a:t>
            </a:r>
            <a:r>
              <a:rPr lang="en-US" sz="2400" dirty="0"/>
              <a:t> </a:t>
            </a:r>
            <a:r>
              <a:rPr lang="en-US" sz="2400" dirty="0" err="1"/>
              <a:t>lebih</a:t>
            </a:r>
            <a:r>
              <a:rPr lang="en-US" sz="2400" dirty="0"/>
              <a:t> </a:t>
            </a:r>
            <a:r>
              <a:rPr lang="en-US" sz="2400" dirty="0" err="1"/>
              <a:t>dari</a:t>
            </a:r>
            <a:r>
              <a:rPr lang="en-US" sz="2400" dirty="0"/>
              <a:t> </a:t>
            </a:r>
            <a:r>
              <a:rPr lang="en-US" sz="2400" dirty="0" err="1"/>
              <a:t>sepertiga</a:t>
            </a:r>
            <a:r>
              <a:rPr lang="en-US" sz="2400" dirty="0"/>
              <a:t> </a:t>
            </a:r>
            <a:r>
              <a:rPr lang="en-US" sz="2400" dirty="0" err="1"/>
              <a:t>penduduk</a:t>
            </a:r>
            <a:r>
              <a:rPr lang="en-US" sz="2400" dirty="0"/>
              <a:t> Indonesia </a:t>
            </a:r>
            <a:r>
              <a:rPr lang="en-US" sz="2400" dirty="0" err="1"/>
              <a:t>menjadi</a:t>
            </a:r>
            <a:r>
              <a:rPr lang="en-US" sz="2400" dirty="0"/>
              <a:t> </a:t>
            </a:r>
            <a:r>
              <a:rPr lang="en-US" sz="2400" dirty="0" err="1"/>
              <a:t>perokok</a:t>
            </a:r>
            <a:r>
              <a:rPr lang="en-US" sz="2400" dirty="0"/>
              <a:t> </a:t>
            </a:r>
            <a:r>
              <a:rPr lang="en-US" sz="2400" dirty="0" err="1"/>
              <a:t>yakni</a:t>
            </a:r>
            <a:r>
              <a:rPr lang="en-US" sz="2400" dirty="0"/>
              <a:t> </a:t>
            </a:r>
            <a:r>
              <a:rPr lang="en-US" sz="2400" dirty="0" err="1"/>
              <a:t>sebesar</a:t>
            </a:r>
            <a:r>
              <a:rPr lang="en-US" sz="2400" dirty="0"/>
              <a:t> 36,3%. </a:t>
            </a:r>
            <a:r>
              <a:rPr lang="en-US" sz="2400" dirty="0" err="1"/>
              <a:t>Termasuk</a:t>
            </a:r>
            <a:r>
              <a:rPr lang="en-US" sz="2400" dirty="0"/>
              <a:t> 20% </a:t>
            </a:r>
            <a:r>
              <a:rPr lang="en-US" sz="2400" dirty="0" err="1"/>
              <a:t>dari</a:t>
            </a:r>
            <a:r>
              <a:rPr lang="en-US" sz="2400" dirty="0"/>
              <a:t> </a:t>
            </a:r>
            <a:r>
              <a:rPr lang="en-US" sz="2400" dirty="0" err="1"/>
              <a:t>remaja</a:t>
            </a:r>
            <a:r>
              <a:rPr lang="en-US" sz="2400" dirty="0"/>
              <a:t> </a:t>
            </a:r>
            <a:r>
              <a:rPr lang="en-US" sz="2400" dirty="0" err="1"/>
              <a:t>berusia</a:t>
            </a:r>
            <a:r>
              <a:rPr lang="en-US" sz="2400" dirty="0"/>
              <a:t> 13-15 </a:t>
            </a:r>
            <a:r>
              <a:rPr lang="en-US" sz="2400" dirty="0" err="1"/>
              <a:t>tahun</a:t>
            </a:r>
            <a:r>
              <a:rPr lang="en-US" sz="2400" dirty="0"/>
              <a:t> </a:t>
            </a:r>
            <a:r>
              <a:rPr lang="en-US" sz="2400" dirty="0" err="1"/>
              <a:t>juga</a:t>
            </a:r>
            <a:r>
              <a:rPr lang="en-US" sz="2400" dirty="0"/>
              <a:t> </a:t>
            </a:r>
            <a:r>
              <a:rPr lang="en-US" sz="2400" dirty="0" err="1"/>
              <a:t>perokok</a:t>
            </a:r>
            <a:r>
              <a:rPr lang="en-US" sz="2400" dirty="0"/>
              <a:t>, </a:t>
            </a:r>
            <a:r>
              <a:rPr lang="en-US" sz="2400" dirty="0" err="1"/>
              <a:t>bahkan</a:t>
            </a:r>
            <a:r>
              <a:rPr lang="en-US" sz="2400" dirty="0"/>
              <a:t> </a:t>
            </a:r>
            <a:r>
              <a:rPr lang="en-US" sz="2400" dirty="0" err="1"/>
              <a:t>jumlah</a:t>
            </a:r>
            <a:r>
              <a:rPr lang="en-US" sz="2400" dirty="0"/>
              <a:t> </a:t>
            </a:r>
            <a:r>
              <a:rPr lang="en-US" sz="2400" dirty="0" err="1"/>
              <a:t>remaja</a:t>
            </a:r>
            <a:r>
              <a:rPr lang="en-US" sz="2400" dirty="0"/>
              <a:t> </a:t>
            </a:r>
            <a:r>
              <a:rPr lang="en-US" sz="2400" dirty="0" err="1"/>
              <a:t>laki-laki</a:t>
            </a:r>
            <a:r>
              <a:rPr lang="en-US" sz="2400" dirty="0"/>
              <a:t> yang </a:t>
            </a:r>
            <a:r>
              <a:rPr lang="en-US" sz="2400" dirty="0" err="1"/>
              <a:t>merokok</a:t>
            </a:r>
            <a:r>
              <a:rPr lang="en-US" sz="2400" dirty="0"/>
              <a:t> </a:t>
            </a:r>
            <a:r>
              <a:rPr lang="en-US" sz="2400" dirty="0" err="1"/>
              <a:t>semakin</a:t>
            </a:r>
            <a:r>
              <a:rPr lang="en-US" sz="2400" dirty="0"/>
              <a:t> </a:t>
            </a:r>
            <a:r>
              <a:rPr lang="en-US" sz="2400" dirty="0" err="1"/>
              <a:t>meningkat</a:t>
            </a:r>
            <a:r>
              <a:rPr lang="en-US" sz="2400" dirty="0"/>
              <a:t> </a:t>
            </a:r>
            <a:r>
              <a:rPr lang="en-US" sz="2400" dirty="0" err="1"/>
              <a:t>mencapai</a:t>
            </a:r>
            <a:r>
              <a:rPr lang="en-US" sz="2400" dirty="0"/>
              <a:t> 58,8% (</a:t>
            </a:r>
            <a:r>
              <a:rPr lang="en-US" sz="2400" dirty="0" err="1"/>
              <a:t>Memi</a:t>
            </a:r>
            <a:r>
              <a:rPr lang="en-US" sz="2400" dirty="0"/>
              <a:t> &amp; </a:t>
            </a:r>
            <a:r>
              <a:rPr lang="en-US" sz="2400" dirty="0" err="1"/>
              <a:t>Istiana</a:t>
            </a:r>
            <a:r>
              <a:rPr lang="en-US" sz="2400" dirty="0"/>
              <a:t>, </a:t>
            </a:r>
            <a:r>
              <a:rPr lang="en-US" sz="2400" dirty="0" smtClean="0"/>
              <a:t>2018)</a:t>
            </a:r>
          </a:p>
          <a:p>
            <a:r>
              <a:rPr lang="en-US" sz="2400" dirty="0" err="1"/>
              <a:t>Penelitian</a:t>
            </a:r>
            <a:r>
              <a:rPr lang="en-US" sz="2400" dirty="0"/>
              <a:t> </a:t>
            </a:r>
            <a:r>
              <a:rPr lang="en-US" sz="2400" dirty="0" err="1"/>
              <a:t>menunjukkan</a:t>
            </a:r>
            <a:r>
              <a:rPr lang="en-US" sz="2400" dirty="0"/>
              <a:t> 59,1% </a:t>
            </a:r>
            <a:r>
              <a:rPr lang="en-US" sz="2400" dirty="0" err="1"/>
              <a:t>siswa</a:t>
            </a:r>
            <a:r>
              <a:rPr lang="en-US" sz="2400" dirty="0"/>
              <a:t> </a:t>
            </a:r>
            <a:r>
              <a:rPr lang="en-US" sz="2400" dirty="0" err="1"/>
              <a:t>laki-laki</a:t>
            </a:r>
            <a:r>
              <a:rPr lang="en-US" sz="2400" dirty="0"/>
              <a:t> SMA di Padang </a:t>
            </a:r>
            <a:r>
              <a:rPr lang="en-US" sz="2400" dirty="0" err="1"/>
              <a:t>merokok</a:t>
            </a:r>
            <a:r>
              <a:rPr lang="en-US" sz="2400" dirty="0"/>
              <a:t>. </a:t>
            </a:r>
            <a:r>
              <a:rPr lang="en-US" sz="2400" dirty="0" err="1"/>
              <a:t>Sebagian</a:t>
            </a:r>
            <a:r>
              <a:rPr lang="en-US" sz="2400" dirty="0"/>
              <a:t> </a:t>
            </a:r>
            <a:r>
              <a:rPr lang="en-US" sz="2400" dirty="0" err="1"/>
              <a:t>besar</a:t>
            </a:r>
            <a:r>
              <a:rPr lang="en-US" sz="2400" dirty="0"/>
              <a:t> </a:t>
            </a:r>
            <a:r>
              <a:rPr lang="en-US" sz="2400" dirty="0" err="1"/>
              <a:t>dari</a:t>
            </a:r>
            <a:r>
              <a:rPr lang="en-US" sz="2400" dirty="0"/>
              <a:t> </a:t>
            </a:r>
            <a:r>
              <a:rPr lang="en-US" sz="2400" dirty="0" err="1"/>
              <a:t>mereka</a:t>
            </a:r>
            <a:r>
              <a:rPr lang="en-US" sz="2400" dirty="0"/>
              <a:t> </a:t>
            </a:r>
            <a:r>
              <a:rPr lang="en-US" sz="2400" dirty="0" err="1"/>
              <a:t>memiliki</a:t>
            </a:r>
            <a:r>
              <a:rPr lang="en-US" sz="2400" dirty="0"/>
              <a:t> </a:t>
            </a:r>
            <a:r>
              <a:rPr lang="en-US" sz="2400" dirty="0" err="1"/>
              <a:t>pengetahuan</a:t>
            </a:r>
            <a:r>
              <a:rPr lang="en-US" sz="2400" dirty="0"/>
              <a:t> </a:t>
            </a:r>
            <a:r>
              <a:rPr lang="en-US" sz="2400" dirty="0" err="1"/>
              <a:t>tentang</a:t>
            </a:r>
            <a:r>
              <a:rPr lang="en-US" sz="2400" dirty="0"/>
              <a:t> </a:t>
            </a:r>
            <a:r>
              <a:rPr lang="en-US" sz="2400" dirty="0" err="1"/>
              <a:t>rokok</a:t>
            </a:r>
            <a:r>
              <a:rPr lang="en-US" sz="2400" dirty="0"/>
              <a:t> (62.3%), </a:t>
            </a:r>
            <a:r>
              <a:rPr lang="en-US" sz="2400" dirty="0" err="1"/>
              <a:t>dan</a:t>
            </a:r>
            <a:r>
              <a:rPr lang="en-US" sz="2400" dirty="0"/>
              <a:t> </a:t>
            </a:r>
            <a:r>
              <a:rPr lang="en-US" sz="2400" dirty="0" err="1"/>
              <a:t>terpapar</a:t>
            </a:r>
            <a:r>
              <a:rPr lang="en-US" sz="2400" dirty="0"/>
              <a:t> </a:t>
            </a:r>
            <a:r>
              <a:rPr lang="en-US" sz="2400" dirty="0" err="1"/>
              <a:t>iklan</a:t>
            </a:r>
            <a:r>
              <a:rPr lang="en-US" sz="2400" dirty="0"/>
              <a:t> </a:t>
            </a:r>
            <a:r>
              <a:rPr lang="en-US" sz="2400" dirty="0" err="1"/>
              <a:t>rokok</a:t>
            </a:r>
            <a:r>
              <a:rPr lang="en-US" sz="2400" dirty="0"/>
              <a:t> di media </a:t>
            </a:r>
            <a:r>
              <a:rPr lang="en-US" sz="2400" dirty="0" err="1"/>
              <a:t>massa</a:t>
            </a:r>
            <a:r>
              <a:rPr lang="en-US" sz="2400" dirty="0"/>
              <a:t> (52,3%), </a:t>
            </a:r>
            <a:r>
              <a:rPr lang="en-US" sz="2400" dirty="0" err="1"/>
              <a:t>memiliki</a:t>
            </a:r>
            <a:r>
              <a:rPr lang="en-US" sz="2400" dirty="0"/>
              <a:t> </a:t>
            </a:r>
            <a:r>
              <a:rPr lang="en-US" sz="2400" dirty="0" err="1"/>
              <a:t>teman</a:t>
            </a:r>
            <a:r>
              <a:rPr lang="en-US" sz="2400" dirty="0"/>
              <a:t> </a:t>
            </a:r>
            <a:r>
              <a:rPr lang="en-US" sz="2400" dirty="0" err="1"/>
              <a:t>sebaya</a:t>
            </a:r>
            <a:r>
              <a:rPr lang="en-US" sz="2400" dirty="0"/>
              <a:t> </a:t>
            </a:r>
            <a:r>
              <a:rPr lang="en-US" sz="2400" dirty="0" err="1"/>
              <a:t>perokok</a:t>
            </a:r>
            <a:r>
              <a:rPr lang="en-US" sz="2400" dirty="0"/>
              <a:t> (60,5%), </a:t>
            </a:r>
            <a:r>
              <a:rPr lang="en-US" sz="2400" dirty="0" err="1"/>
              <a:t>dan</a:t>
            </a:r>
            <a:r>
              <a:rPr lang="en-US" sz="2400" dirty="0"/>
              <a:t> </a:t>
            </a:r>
            <a:r>
              <a:rPr lang="en-US" sz="2400" dirty="0" err="1"/>
              <a:t>memiliki</a:t>
            </a:r>
            <a:r>
              <a:rPr lang="en-US" sz="2400" dirty="0"/>
              <a:t> </a:t>
            </a:r>
            <a:r>
              <a:rPr lang="en-US" sz="2400" dirty="0" err="1"/>
              <a:t>keluarga</a:t>
            </a:r>
            <a:r>
              <a:rPr lang="en-US" sz="2400" dirty="0"/>
              <a:t> yang </a:t>
            </a:r>
            <a:r>
              <a:rPr lang="en-US" sz="2400" dirty="0" err="1"/>
              <a:t>merokok</a:t>
            </a:r>
            <a:r>
              <a:rPr lang="en-US" sz="2400" dirty="0"/>
              <a:t> (51,4%). </a:t>
            </a:r>
            <a:r>
              <a:rPr lang="en-US" sz="2400" dirty="0" err="1"/>
              <a:t>Siswa</a:t>
            </a:r>
            <a:r>
              <a:rPr lang="en-US" sz="2400" dirty="0"/>
              <a:t> yang </a:t>
            </a:r>
            <a:r>
              <a:rPr lang="en-US" sz="2400" dirty="0" err="1"/>
              <a:t>memiliki</a:t>
            </a:r>
            <a:r>
              <a:rPr lang="en-US" sz="2400" dirty="0"/>
              <a:t> </a:t>
            </a:r>
            <a:r>
              <a:rPr lang="en-US" sz="2400" dirty="0" err="1"/>
              <a:t>teman</a:t>
            </a:r>
            <a:r>
              <a:rPr lang="en-US" sz="2400" dirty="0"/>
              <a:t> </a:t>
            </a:r>
            <a:r>
              <a:rPr lang="en-US" sz="2400" dirty="0" err="1"/>
              <a:t>sebaya</a:t>
            </a:r>
            <a:r>
              <a:rPr lang="en-US" sz="2400" dirty="0"/>
              <a:t> </a:t>
            </a:r>
            <a:r>
              <a:rPr lang="en-US" sz="2400" dirty="0" err="1"/>
              <a:t>perokok</a:t>
            </a:r>
            <a:r>
              <a:rPr lang="en-US" sz="2400" dirty="0"/>
              <a:t> 10,1 kali </a:t>
            </a:r>
            <a:r>
              <a:rPr lang="en-US" sz="2400" dirty="0" err="1"/>
              <a:t>lebih</a:t>
            </a:r>
            <a:r>
              <a:rPr lang="en-US" sz="2400" dirty="0"/>
              <a:t> </a:t>
            </a:r>
            <a:r>
              <a:rPr lang="en-US" sz="2400" dirty="0" err="1"/>
              <a:t>mungkin</a:t>
            </a:r>
            <a:r>
              <a:rPr lang="en-US" sz="2400" dirty="0"/>
              <a:t> </a:t>
            </a:r>
            <a:r>
              <a:rPr lang="en-US" sz="2400" dirty="0" err="1"/>
              <a:t>untuk</a:t>
            </a:r>
            <a:r>
              <a:rPr lang="en-US" sz="2400" dirty="0"/>
              <a:t> </a:t>
            </a:r>
            <a:r>
              <a:rPr lang="en-US" sz="2400" dirty="0" err="1"/>
              <a:t>memulai</a:t>
            </a:r>
            <a:r>
              <a:rPr lang="en-US" sz="2400" dirty="0"/>
              <a:t> </a:t>
            </a:r>
            <a:r>
              <a:rPr lang="en-US" sz="2400" dirty="0" err="1" smtClean="0"/>
              <a:t>merokok</a:t>
            </a:r>
            <a:r>
              <a:rPr lang="en-US" sz="2400" dirty="0" smtClean="0"/>
              <a:t> (</a:t>
            </a:r>
            <a:r>
              <a:rPr lang="en-US" sz="2400" dirty="0" err="1" smtClean="0"/>
              <a:t>Arlinda</a:t>
            </a:r>
            <a:r>
              <a:rPr lang="en-US" sz="2400" dirty="0" smtClean="0"/>
              <a:t> Sari</a:t>
            </a:r>
            <a:r>
              <a:rPr lang="en-US" sz="2400" dirty="0"/>
              <a:t>) </a:t>
            </a:r>
          </a:p>
          <a:p>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1252"/>
          <a:stretch/>
        </p:blipFill>
        <p:spPr>
          <a:xfrm>
            <a:off x="7391400" y="76202"/>
            <a:ext cx="1733282" cy="11514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81635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57600"/>
            <a:ext cx="8153400" cy="3581400"/>
          </a:xfrm>
        </p:spPr>
        <p:txBody>
          <a:bodyPr>
            <a:noAutofit/>
          </a:bodyPr>
          <a:lstStyle/>
          <a:p>
            <a:r>
              <a:rPr lang="en-US" sz="2600" dirty="0" err="1" smtClean="0"/>
              <a:t>Hasil</a:t>
            </a:r>
            <a:r>
              <a:rPr lang="en-US" sz="2600" dirty="0" smtClean="0"/>
              <a:t> </a:t>
            </a:r>
            <a:r>
              <a:rPr lang="en-US" sz="2600" dirty="0" err="1" smtClean="0"/>
              <a:t>Studi</a:t>
            </a:r>
            <a:r>
              <a:rPr lang="en-US" sz="2600" dirty="0" smtClean="0"/>
              <a:t> di </a:t>
            </a:r>
            <a:r>
              <a:rPr lang="en-US" sz="2600" dirty="0" err="1" smtClean="0"/>
              <a:t>Amerika</a:t>
            </a:r>
            <a:r>
              <a:rPr lang="en-US" sz="2600" dirty="0" smtClean="0"/>
              <a:t> </a:t>
            </a:r>
            <a:r>
              <a:rPr lang="en-US" sz="2600" dirty="0" err="1"/>
              <a:t>Serikat</a:t>
            </a:r>
            <a:r>
              <a:rPr lang="en-US" sz="2600" dirty="0"/>
              <a:t> </a:t>
            </a:r>
            <a:r>
              <a:rPr lang="en-US" sz="2600" dirty="0" err="1"/>
              <a:t>beberapa</a:t>
            </a:r>
            <a:r>
              <a:rPr lang="en-US" sz="2600" dirty="0"/>
              <a:t> </a:t>
            </a:r>
            <a:r>
              <a:rPr lang="en-US" sz="2600" dirty="0" err="1"/>
              <a:t>tahun</a:t>
            </a:r>
            <a:r>
              <a:rPr lang="en-US" sz="2600" dirty="0"/>
              <a:t> </a:t>
            </a:r>
            <a:r>
              <a:rPr lang="en-US" sz="2600" dirty="0" err="1"/>
              <a:t>lalu</a:t>
            </a:r>
            <a:r>
              <a:rPr lang="en-US" sz="2600" dirty="0"/>
              <a:t> yang </a:t>
            </a:r>
            <a:r>
              <a:rPr lang="en-US" sz="2600" dirty="0" err="1"/>
              <a:t>menyebutkan</a:t>
            </a:r>
            <a:r>
              <a:rPr lang="en-US" sz="2600" dirty="0"/>
              <a:t> </a:t>
            </a:r>
            <a:r>
              <a:rPr lang="en-US" sz="2600" dirty="0" err="1"/>
              <a:t>bahwa</a:t>
            </a:r>
            <a:r>
              <a:rPr lang="en-US" sz="2600" dirty="0"/>
              <a:t> </a:t>
            </a:r>
            <a:r>
              <a:rPr lang="en-US" sz="2600" dirty="0" err="1"/>
              <a:t>kecenderungan</a:t>
            </a:r>
            <a:r>
              <a:rPr lang="en-US" sz="2600" dirty="0"/>
              <a:t> </a:t>
            </a:r>
            <a:r>
              <a:rPr lang="en-US" sz="2600" dirty="0" err="1"/>
              <a:t>para</a:t>
            </a:r>
            <a:r>
              <a:rPr lang="en-US" sz="2600" dirty="0"/>
              <a:t> </a:t>
            </a:r>
            <a:r>
              <a:rPr lang="en-US" sz="2600" dirty="0" err="1"/>
              <a:t>perokok</a:t>
            </a:r>
            <a:r>
              <a:rPr lang="en-US" sz="2600" dirty="0"/>
              <a:t> </a:t>
            </a:r>
            <a:r>
              <a:rPr lang="en-US" sz="2600" dirty="0" err="1"/>
              <a:t>remaja</a:t>
            </a:r>
            <a:r>
              <a:rPr lang="en-US" sz="2600" dirty="0"/>
              <a:t> </a:t>
            </a:r>
            <a:r>
              <a:rPr lang="en-US" sz="2600" dirty="0" err="1"/>
              <a:t>untuk</a:t>
            </a:r>
            <a:r>
              <a:rPr lang="en-US" sz="2600" dirty="0"/>
              <a:t> </a:t>
            </a:r>
            <a:r>
              <a:rPr lang="en-US" sz="2600" dirty="0" err="1"/>
              <a:t>minul</a:t>
            </a:r>
            <a:r>
              <a:rPr lang="en-US" sz="2600" dirty="0"/>
              <a:t> </a:t>
            </a:r>
            <a:r>
              <a:rPr lang="en-US" sz="2600" dirty="0" err="1"/>
              <a:t>alkohol</a:t>
            </a:r>
            <a:r>
              <a:rPr lang="en-US" sz="2600" dirty="0"/>
              <a:t> 5 kali </a:t>
            </a:r>
            <a:r>
              <a:rPr lang="en-US" sz="2600" dirty="0" err="1"/>
              <a:t>lipat</a:t>
            </a:r>
            <a:r>
              <a:rPr lang="en-US" sz="2600" dirty="0"/>
              <a:t> </a:t>
            </a:r>
            <a:r>
              <a:rPr lang="en-US" sz="2600" dirty="0" err="1"/>
              <a:t>lebih</a:t>
            </a:r>
            <a:r>
              <a:rPr lang="en-US" sz="2600" dirty="0"/>
              <a:t> </a:t>
            </a:r>
            <a:r>
              <a:rPr lang="en-US" sz="2600" dirty="0" err="1"/>
              <a:t>besar</a:t>
            </a:r>
            <a:r>
              <a:rPr lang="en-US" sz="2600" dirty="0"/>
              <a:t> </a:t>
            </a:r>
            <a:r>
              <a:rPr lang="en-US" sz="2600" dirty="0" err="1"/>
              <a:t>daripada</a:t>
            </a:r>
            <a:r>
              <a:rPr lang="en-US" sz="2600" dirty="0"/>
              <a:t> </a:t>
            </a:r>
            <a:r>
              <a:rPr lang="en-US" sz="2600" dirty="0" err="1"/>
              <a:t>para</a:t>
            </a:r>
            <a:r>
              <a:rPr lang="en-US" sz="2600" dirty="0"/>
              <a:t> </a:t>
            </a:r>
            <a:r>
              <a:rPr lang="en-US" sz="2600" dirty="0" err="1"/>
              <a:t>remaja</a:t>
            </a:r>
            <a:r>
              <a:rPr lang="en-US" sz="2600" dirty="0"/>
              <a:t> yang </a:t>
            </a:r>
            <a:r>
              <a:rPr lang="en-US" sz="2600" dirty="0" err="1"/>
              <a:t>tidak</a:t>
            </a:r>
            <a:r>
              <a:rPr lang="en-US" sz="2600" dirty="0"/>
              <a:t> </a:t>
            </a:r>
            <a:r>
              <a:rPr lang="en-US" sz="2600" dirty="0" err="1"/>
              <a:t>merokok</a:t>
            </a:r>
            <a:r>
              <a:rPr lang="en-US" sz="2600" dirty="0"/>
              <a:t>. </a:t>
            </a:r>
            <a:r>
              <a:rPr lang="en-US" sz="2600" dirty="0" err="1"/>
              <a:t>Demikian</a:t>
            </a:r>
            <a:r>
              <a:rPr lang="en-US" sz="2600" dirty="0"/>
              <a:t> pula, </a:t>
            </a:r>
            <a:r>
              <a:rPr lang="en-US" sz="2600" dirty="0" err="1"/>
              <a:t>potensi</a:t>
            </a:r>
            <a:r>
              <a:rPr lang="en-US" sz="2600" dirty="0"/>
              <a:t> </a:t>
            </a:r>
            <a:r>
              <a:rPr lang="en-US" sz="2600" dirty="0" err="1"/>
              <a:t>para</a:t>
            </a:r>
            <a:r>
              <a:rPr lang="en-US" sz="2600" dirty="0"/>
              <a:t> </a:t>
            </a:r>
            <a:r>
              <a:rPr lang="en-US" sz="2600" dirty="0" err="1"/>
              <a:t>perokok</a:t>
            </a:r>
            <a:r>
              <a:rPr lang="en-US" sz="2600" dirty="0"/>
              <a:t> </a:t>
            </a:r>
            <a:r>
              <a:rPr lang="en-US" sz="2600" dirty="0" err="1"/>
              <a:t>remaja</a:t>
            </a:r>
            <a:r>
              <a:rPr lang="en-US" sz="2600" dirty="0"/>
              <a:t> </a:t>
            </a:r>
            <a:r>
              <a:rPr lang="en-US" sz="2600" dirty="0" err="1"/>
              <a:t>untuk</a:t>
            </a:r>
            <a:r>
              <a:rPr lang="en-US" sz="2600" dirty="0"/>
              <a:t> </a:t>
            </a:r>
            <a:r>
              <a:rPr lang="en-US" sz="2600" dirty="0" err="1"/>
              <a:t>menggunakan</a:t>
            </a:r>
            <a:r>
              <a:rPr lang="en-US" sz="2600" dirty="0"/>
              <a:t> </a:t>
            </a:r>
            <a:r>
              <a:rPr lang="en-US" sz="2600" dirty="0" err="1"/>
              <a:t>Mariyuana</a:t>
            </a:r>
            <a:r>
              <a:rPr lang="en-US" sz="2600" dirty="0"/>
              <a:t> 13 </a:t>
            </a:r>
            <a:r>
              <a:rPr lang="en-US" sz="2600" dirty="0" smtClean="0"/>
              <a:t>kali </a:t>
            </a:r>
            <a:r>
              <a:rPr lang="en-US" sz="2600" dirty="0" err="1" smtClean="0"/>
              <a:t>lebih</a:t>
            </a:r>
            <a:r>
              <a:rPr lang="en-US" sz="2600" dirty="0" smtClean="0"/>
              <a:t> </a:t>
            </a:r>
            <a:r>
              <a:rPr lang="en-US" sz="2600" dirty="0" err="1"/>
              <a:t>besar</a:t>
            </a:r>
            <a:r>
              <a:rPr lang="en-US" sz="2600" dirty="0"/>
              <a:t> </a:t>
            </a:r>
            <a:r>
              <a:rPr lang="en-US" sz="2600" dirty="0" err="1"/>
              <a:t>dibandingkan</a:t>
            </a:r>
            <a:r>
              <a:rPr lang="en-US" sz="2600" dirty="0"/>
              <a:t> </a:t>
            </a:r>
            <a:r>
              <a:rPr lang="en-US" sz="2600" dirty="0" err="1"/>
              <a:t>para</a:t>
            </a:r>
            <a:r>
              <a:rPr lang="en-US" sz="2600" dirty="0"/>
              <a:t> </a:t>
            </a:r>
            <a:r>
              <a:rPr lang="en-US" sz="2600" dirty="0" err="1"/>
              <a:t>remaja</a:t>
            </a:r>
            <a:r>
              <a:rPr lang="en-US" sz="2600" dirty="0"/>
              <a:t> yang </a:t>
            </a:r>
            <a:r>
              <a:rPr lang="en-US" sz="2600" dirty="0" err="1"/>
              <a:t>bukan</a:t>
            </a:r>
            <a:r>
              <a:rPr lang="en-US" sz="2600" dirty="0"/>
              <a:t> </a:t>
            </a:r>
            <a:r>
              <a:rPr lang="en-US" sz="2600" dirty="0" err="1" smtClean="0"/>
              <a:t>perokok</a:t>
            </a:r>
            <a:r>
              <a:rPr lang="en-US" sz="2600" dirty="0"/>
              <a:t> </a:t>
            </a:r>
            <a:r>
              <a:rPr lang="en-US" sz="2600" dirty="0" smtClean="0"/>
              <a:t>(kompas.com)</a:t>
            </a:r>
            <a:endParaRPr lang="en-US" sz="2600"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0"/>
            <a:ext cx="1208468" cy="1208468"/>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1501"/>
          <a:stretch/>
        </p:blipFill>
        <p:spPr>
          <a:xfrm>
            <a:off x="2885732" y="1600681"/>
            <a:ext cx="2291098" cy="1945747"/>
          </a:xfrm>
          <a:prstGeom prst="rect">
            <a:avLst/>
          </a:prstGeom>
          <a:ln/>
        </p:spPr>
        <p:style>
          <a:lnRef idx="2">
            <a:schemeClr val="dk1"/>
          </a:lnRef>
          <a:fillRef idx="1">
            <a:schemeClr val="lt1"/>
          </a:fillRef>
          <a:effectRef idx="0">
            <a:schemeClr val="dk1"/>
          </a:effectRef>
          <a:fontRef idx="minor">
            <a:schemeClr val="dk1"/>
          </a:fontRef>
        </p:style>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517" r="22143"/>
          <a:stretch/>
        </p:blipFill>
        <p:spPr>
          <a:xfrm>
            <a:off x="912580" y="1600681"/>
            <a:ext cx="1973152" cy="1945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7256" r="8237"/>
          <a:stretch/>
        </p:blipFill>
        <p:spPr>
          <a:xfrm>
            <a:off x="5202588" y="1596388"/>
            <a:ext cx="2467588" cy="1934175"/>
          </a:xfrm>
          <a:prstGeom prst="rect">
            <a:avLst/>
          </a:prstGeom>
          <a:ln w="88900" cap="sq" cmpd="thickThin">
            <a:solidFill>
              <a:srgbClr val="000000"/>
            </a:solidFill>
            <a:prstDash val="solid"/>
            <a:miter lim="800000"/>
          </a:ln>
          <a:effectLst>
            <a:innerShdw blurRad="76200">
              <a:srgbClr val="000000"/>
            </a:innerShdw>
          </a:effectLst>
        </p:spPr>
      </p:pic>
      <p:sp>
        <p:nvSpPr>
          <p:cNvPr id="8" name="Title 1"/>
          <p:cNvSpPr>
            <a:spLocks noGrp="1"/>
          </p:cNvSpPr>
          <p:nvPr>
            <p:ph type="title"/>
          </p:nvPr>
        </p:nvSpPr>
        <p:spPr>
          <a:xfrm>
            <a:off x="762000" y="304800"/>
            <a:ext cx="7200900" cy="685800"/>
          </a:xfrm>
        </p:spPr>
        <p:txBody>
          <a:bodyPr>
            <a:noAutofit/>
          </a:bodyPr>
          <a:lstStyle/>
          <a:p>
            <a:r>
              <a:rPr lang="en-US" sz="3600" b="1" dirty="0" err="1" smtClean="0"/>
              <a:t>Rokok</a:t>
            </a:r>
            <a:r>
              <a:rPr lang="en-US" sz="3600" b="1" dirty="0" smtClean="0"/>
              <a:t> </a:t>
            </a:r>
            <a:r>
              <a:rPr lang="en-US" sz="3600" b="1" dirty="0" err="1" smtClean="0"/>
              <a:t>Pintu</a:t>
            </a:r>
            <a:r>
              <a:rPr lang="en-US" sz="3600" b="1" dirty="0" smtClean="0"/>
              <a:t> </a:t>
            </a:r>
            <a:r>
              <a:rPr lang="en-US" sz="3600" b="1" dirty="0" err="1" smtClean="0"/>
              <a:t>Masuk</a:t>
            </a:r>
            <a:r>
              <a:rPr lang="en-US" sz="3600" b="1" dirty="0" smtClean="0"/>
              <a:t> </a:t>
            </a:r>
            <a:r>
              <a:rPr lang="en-US" sz="3600" b="1" dirty="0" err="1" smtClean="0"/>
              <a:t>Alkohol</a:t>
            </a:r>
            <a:r>
              <a:rPr lang="en-US" sz="3600" b="1" dirty="0" smtClean="0"/>
              <a:t> </a:t>
            </a:r>
            <a:r>
              <a:rPr lang="en-US" sz="3600" b="1" dirty="0" err="1" smtClean="0"/>
              <a:t>dan</a:t>
            </a:r>
            <a:r>
              <a:rPr lang="en-US" sz="3600" b="1" dirty="0" smtClean="0"/>
              <a:t> </a:t>
            </a:r>
            <a:r>
              <a:rPr lang="en-US" sz="3600" b="1" dirty="0" err="1" smtClean="0"/>
              <a:t>Narkoba</a:t>
            </a:r>
            <a:r>
              <a:rPr lang="en-US" sz="3600" b="1" dirty="0" smtClean="0"/>
              <a:t>…</a:t>
            </a:r>
            <a:endParaRPr lang="en-US" sz="3600" b="1" dirty="0"/>
          </a:p>
        </p:txBody>
      </p:sp>
    </p:spTree>
    <p:extLst>
      <p:ext uri="{BB962C8B-B14F-4D97-AF65-F5344CB8AC3E}">
        <p14:creationId xmlns:p14="http://schemas.microsoft.com/office/powerpoint/2010/main" val="3033495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t>Sekolah</a:t>
            </a:r>
            <a:r>
              <a:rPr lang="en-US" sz="3600" b="1" dirty="0" smtClean="0"/>
              <a:t> </a:t>
            </a:r>
            <a:r>
              <a:rPr lang="en-US" sz="3600" b="1" dirty="0" err="1" smtClean="0"/>
              <a:t>Harus</a:t>
            </a:r>
            <a:r>
              <a:rPr lang="en-US" sz="3600" b="1" dirty="0" smtClean="0"/>
              <a:t> </a:t>
            </a:r>
            <a:r>
              <a:rPr lang="en-US" sz="3600" b="1" dirty="0" err="1" smtClean="0"/>
              <a:t>Menjadi</a:t>
            </a:r>
            <a:r>
              <a:rPr lang="en-US" sz="3600" b="1" dirty="0" smtClean="0"/>
              <a:t> </a:t>
            </a:r>
            <a:r>
              <a:rPr lang="en-US" sz="3600" b="1" dirty="0" err="1"/>
              <a:t>A</a:t>
            </a:r>
            <a:r>
              <a:rPr lang="en-US" sz="3600" b="1" dirty="0" err="1" smtClean="0"/>
              <a:t>gen</a:t>
            </a:r>
            <a:r>
              <a:rPr lang="en-US" sz="3600" b="1" dirty="0" smtClean="0"/>
              <a:t> </a:t>
            </a:r>
            <a:r>
              <a:rPr lang="en-US" sz="3600" b="1" dirty="0" err="1"/>
              <a:t>S</a:t>
            </a:r>
            <a:r>
              <a:rPr lang="en-US" sz="3600" b="1" dirty="0" err="1" smtClean="0"/>
              <a:t>osialisasi</a:t>
            </a:r>
            <a:r>
              <a:rPr lang="en-US" sz="3600" b="1" dirty="0" smtClean="0"/>
              <a:t> </a:t>
            </a:r>
            <a:r>
              <a:rPr lang="en-US" sz="3600" b="1" dirty="0" err="1"/>
              <a:t>B</a:t>
            </a:r>
            <a:r>
              <a:rPr lang="en-US" sz="3600" b="1" dirty="0" err="1" smtClean="0"/>
              <a:t>ahaya</a:t>
            </a:r>
            <a:r>
              <a:rPr lang="en-US" sz="3600" b="1" dirty="0" smtClean="0"/>
              <a:t> </a:t>
            </a:r>
            <a:r>
              <a:rPr lang="en-US" sz="3600" b="1" dirty="0" err="1"/>
              <a:t>R</a:t>
            </a:r>
            <a:r>
              <a:rPr lang="en-US" sz="3600" b="1" dirty="0" err="1" smtClean="0"/>
              <a:t>okok</a:t>
            </a:r>
            <a:r>
              <a:rPr lang="en-US" sz="3600" b="1" dirty="0" smtClean="0"/>
              <a:t>…</a:t>
            </a:r>
            <a:endParaRPr lang="en-US" sz="3600" b="1" dirty="0"/>
          </a:p>
        </p:txBody>
      </p:sp>
      <p:sp>
        <p:nvSpPr>
          <p:cNvPr id="3" name="Content Placeholder 2"/>
          <p:cNvSpPr>
            <a:spLocks noGrp="1"/>
          </p:cNvSpPr>
          <p:nvPr>
            <p:ph idx="1"/>
          </p:nvPr>
        </p:nvSpPr>
        <p:spPr>
          <a:xfrm>
            <a:off x="1028700" y="2286000"/>
            <a:ext cx="7200900" cy="4267200"/>
          </a:xfrm>
        </p:spPr>
        <p:txBody>
          <a:bodyPr>
            <a:normAutofit lnSpcReduction="10000"/>
          </a:bodyPr>
          <a:lstStyle/>
          <a:p>
            <a:r>
              <a:rPr lang="en-US" dirty="0" err="1" smtClean="0"/>
              <a:t>Esensi</a:t>
            </a:r>
            <a:r>
              <a:rPr lang="en-US" dirty="0" smtClean="0"/>
              <a:t> </a:t>
            </a:r>
            <a:r>
              <a:rPr lang="en-US" dirty="0" err="1"/>
              <a:t>dari</a:t>
            </a:r>
            <a:r>
              <a:rPr lang="en-US" dirty="0"/>
              <a:t> </a:t>
            </a:r>
            <a:r>
              <a:rPr lang="en-US" dirty="0" err="1"/>
              <a:t>sekolah</a:t>
            </a:r>
            <a:r>
              <a:rPr lang="en-US" dirty="0"/>
              <a:t> </a:t>
            </a:r>
            <a:r>
              <a:rPr lang="en-US" dirty="0" err="1"/>
              <a:t>adalah</a:t>
            </a:r>
            <a:r>
              <a:rPr lang="en-US" dirty="0"/>
              <a:t> </a:t>
            </a:r>
            <a:r>
              <a:rPr lang="en-US" dirty="0" err="1"/>
              <a:t>pendidikan</a:t>
            </a:r>
            <a:r>
              <a:rPr lang="en-US" dirty="0"/>
              <a:t> </a:t>
            </a:r>
            <a:r>
              <a:rPr lang="en-US" dirty="0" err="1"/>
              <a:t>dan</a:t>
            </a:r>
            <a:r>
              <a:rPr lang="en-US" dirty="0"/>
              <a:t> </a:t>
            </a:r>
            <a:r>
              <a:rPr lang="en-US" dirty="0" err="1"/>
              <a:t>pokok</a:t>
            </a:r>
            <a:r>
              <a:rPr lang="en-US" dirty="0"/>
              <a:t> </a:t>
            </a:r>
            <a:r>
              <a:rPr lang="en-US" dirty="0" err="1"/>
              <a:t>perkara</a:t>
            </a:r>
            <a:r>
              <a:rPr lang="en-US" dirty="0"/>
              <a:t> </a:t>
            </a:r>
            <a:r>
              <a:rPr lang="en-US" dirty="0" err="1"/>
              <a:t>dalam</a:t>
            </a:r>
            <a:r>
              <a:rPr lang="en-US" dirty="0"/>
              <a:t> </a:t>
            </a:r>
            <a:r>
              <a:rPr lang="en-US" dirty="0" err="1"/>
              <a:t>pendidikan</a:t>
            </a:r>
            <a:r>
              <a:rPr lang="en-US" dirty="0"/>
              <a:t> </a:t>
            </a:r>
            <a:r>
              <a:rPr lang="en-US" dirty="0" err="1"/>
              <a:t>adalah</a:t>
            </a:r>
            <a:r>
              <a:rPr lang="en-US" dirty="0"/>
              <a:t> </a:t>
            </a:r>
            <a:r>
              <a:rPr lang="en-US" dirty="0" err="1"/>
              <a:t>belajar</a:t>
            </a:r>
            <a:r>
              <a:rPr lang="en-US" dirty="0"/>
              <a:t>. </a:t>
            </a:r>
            <a:r>
              <a:rPr lang="en-US" dirty="0" err="1"/>
              <a:t>Oleh</a:t>
            </a:r>
            <a:r>
              <a:rPr lang="en-US" dirty="0"/>
              <a:t> </a:t>
            </a:r>
            <a:r>
              <a:rPr lang="en-US" dirty="0" err="1"/>
              <a:t>sebab</a:t>
            </a:r>
            <a:r>
              <a:rPr lang="en-US" dirty="0"/>
              <a:t> </a:t>
            </a:r>
            <a:r>
              <a:rPr lang="en-US" dirty="0" err="1"/>
              <a:t>itu</a:t>
            </a:r>
            <a:r>
              <a:rPr lang="en-US" dirty="0"/>
              <a:t>, </a:t>
            </a:r>
            <a:r>
              <a:rPr lang="en-US" dirty="0" err="1"/>
              <a:t>tujuan</a:t>
            </a:r>
            <a:r>
              <a:rPr lang="en-US" dirty="0"/>
              <a:t> </a:t>
            </a:r>
            <a:r>
              <a:rPr lang="en-US" dirty="0" err="1"/>
              <a:t>sekolah</a:t>
            </a:r>
            <a:r>
              <a:rPr lang="en-US" dirty="0"/>
              <a:t> </a:t>
            </a:r>
            <a:r>
              <a:rPr lang="en-US" dirty="0" err="1"/>
              <a:t>terutama</a:t>
            </a:r>
            <a:r>
              <a:rPr lang="en-US" dirty="0"/>
              <a:t> </a:t>
            </a:r>
            <a:r>
              <a:rPr lang="en-US" dirty="0" err="1"/>
              <a:t>adalah</a:t>
            </a:r>
            <a:r>
              <a:rPr lang="en-US" dirty="0"/>
              <a:t> </a:t>
            </a:r>
            <a:r>
              <a:rPr lang="en-US" dirty="0" err="1"/>
              <a:t>menjadikan</a:t>
            </a:r>
            <a:r>
              <a:rPr lang="en-US" dirty="0"/>
              <a:t> </a:t>
            </a:r>
            <a:r>
              <a:rPr lang="en-US" dirty="0" err="1"/>
              <a:t>setiap</a:t>
            </a:r>
            <a:r>
              <a:rPr lang="en-US" dirty="0"/>
              <a:t> </a:t>
            </a:r>
            <a:r>
              <a:rPr lang="en-US" dirty="0" err="1"/>
              <a:t>peserta</a:t>
            </a:r>
            <a:r>
              <a:rPr lang="en-US" dirty="0"/>
              <a:t> </a:t>
            </a:r>
            <a:r>
              <a:rPr lang="en-US" dirty="0" err="1"/>
              <a:t>didik</a:t>
            </a:r>
            <a:r>
              <a:rPr lang="en-US" dirty="0"/>
              <a:t> di </a:t>
            </a:r>
            <a:r>
              <a:rPr lang="en-US" dirty="0" err="1"/>
              <a:t>dalamnya</a:t>
            </a:r>
            <a:r>
              <a:rPr lang="en-US" dirty="0"/>
              <a:t> lulus </a:t>
            </a:r>
            <a:r>
              <a:rPr lang="en-US" dirty="0" err="1"/>
              <a:t>sebagai</a:t>
            </a:r>
            <a:r>
              <a:rPr lang="en-US" dirty="0"/>
              <a:t> orang </a:t>
            </a:r>
            <a:r>
              <a:rPr lang="en-US" dirty="0" err="1"/>
              <a:t>dengan</a:t>
            </a:r>
            <a:r>
              <a:rPr lang="en-US" dirty="0"/>
              <a:t> </a:t>
            </a:r>
            <a:r>
              <a:rPr lang="en-US" dirty="0" err="1"/>
              <a:t>karakter</a:t>
            </a:r>
            <a:r>
              <a:rPr lang="en-US" dirty="0"/>
              <a:t> yang </a:t>
            </a:r>
            <a:r>
              <a:rPr lang="en-US" dirty="0" err="1"/>
              <a:t>siap</a:t>
            </a:r>
            <a:r>
              <a:rPr lang="en-US" dirty="0"/>
              <a:t> </a:t>
            </a:r>
            <a:r>
              <a:rPr lang="en-US" dirty="0" err="1"/>
              <a:t>untuk</a:t>
            </a:r>
            <a:r>
              <a:rPr lang="en-US" dirty="0"/>
              <a:t> </a:t>
            </a:r>
            <a:r>
              <a:rPr lang="en-US" dirty="0" err="1"/>
              <a:t>terus</a:t>
            </a:r>
            <a:r>
              <a:rPr lang="en-US" dirty="0"/>
              <a:t> </a:t>
            </a:r>
            <a:r>
              <a:rPr lang="en-US" dirty="0" err="1"/>
              <a:t>belajar</a:t>
            </a:r>
            <a:r>
              <a:rPr lang="en-US" dirty="0"/>
              <a:t>, </a:t>
            </a:r>
            <a:r>
              <a:rPr lang="en-US" dirty="0" err="1"/>
              <a:t>bukan</a:t>
            </a:r>
            <a:r>
              <a:rPr lang="en-US" dirty="0"/>
              <a:t> </a:t>
            </a:r>
            <a:r>
              <a:rPr lang="en-US" dirty="0" err="1"/>
              <a:t>tenaga-tenaga</a:t>
            </a:r>
            <a:r>
              <a:rPr lang="en-US" dirty="0"/>
              <a:t> yang </a:t>
            </a:r>
            <a:r>
              <a:rPr lang="en-US" dirty="0" err="1"/>
              <a:t>siap</a:t>
            </a:r>
            <a:r>
              <a:rPr lang="en-US" dirty="0"/>
              <a:t> </a:t>
            </a:r>
            <a:r>
              <a:rPr lang="en-US" dirty="0" err="1"/>
              <a:t>pakai</a:t>
            </a:r>
            <a:r>
              <a:rPr lang="en-US" dirty="0"/>
              <a:t> </a:t>
            </a:r>
            <a:r>
              <a:rPr lang="en-US" dirty="0" err="1"/>
              <a:t>untuk</a:t>
            </a:r>
            <a:r>
              <a:rPr lang="en-US" dirty="0"/>
              <a:t> </a:t>
            </a:r>
            <a:r>
              <a:rPr lang="en-US" dirty="0" err="1"/>
              <a:t>kepentingan</a:t>
            </a:r>
            <a:r>
              <a:rPr lang="en-US" dirty="0"/>
              <a:t> </a:t>
            </a:r>
            <a:r>
              <a:rPr lang="en-US" dirty="0" err="1" smtClean="0"/>
              <a:t>industri</a:t>
            </a:r>
            <a:r>
              <a:rPr lang="en-US" dirty="0"/>
              <a:t> </a:t>
            </a:r>
            <a:r>
              <a:rPr lang="en-US" dirty="0" smtClean="0"/>
              <a:t>(</a:t>
            </a:r>
            <a:r>
              <a:rPr lang="en-US" dirty="0" err="1" smtClean="0"/>
              <a:t>Wahjo</a:t>
            </a:r>
            <a:r>
              <a:rPr lang="en-US" dirty="0" smtClean="0"/>
              <a:t> </a:t>
            </a:r>
            <a:r>
              <a:rPr lang="en-US" dirty="0" err="1" smtClean="0"/>
              <a:t>Sumidjo</a:t>
            </a:r>
            <a:r>
              <a:rPr lang="en-US" dirty="0" smtClean="0"/>
              <a:t>).</a:t>
            </a:r>
          </a:p>
          <a:p>
            <a:r>
              <a:rPr lang="en-US" dirty="0" err="1"/>
              <a:t>Aris</a:t>
            </a:r>
            <a:r>
              <a:rPr lang="en-US" dirty="0"/>
              <a:t> </a:t>
            </a:r>
            <a:r>
              <a:rPr lang="en-US" dirty="0" err="1"/>
              <a:t>Munandar</a:t>
            </a:r>
            <a:r>
              <a:rPr lang="en-US" dirty="0"/>
              <a:t> </a:t>
            </a:r>
            <a:r>
              <a:rPr lang="en-US" dirty="0" err="1"/>
              <a:t>mengidentifikasi</a:t>
            </a:r>
            <a:r>
              <a:rPr lang="en-US" dirty="0"/>
              <a:t> </a:t>
            </a:r>
            <a:r>
              <a:rPr lang="en-US" dirty="0" err="1"/>
              <a:t>sebagai</a:t>
            </a:r>
            <a:r>
              <a:rPr lang="en-US" dirty="0"/>
              <a:t> </a:t>
            </a:r>
            <a:r>
              <a:rPr lang="en-US" dirty="0" err="1"/>
              <a:t>karakteristik</a:t>
            </a:r>
            <a:r>
              <a:rPr lang="en-US" dirty="0"/>
              <a:t> </a:t>
            </a:r>
            <a:r>
              <a:rPr lang="en-US" dirty="0" err="1"/>
              <a:t>sekolah</a:t>
            </a:r>
            <a:r>
              <a:rPr lang="en-US" dirty="0"/>
              <a:t> </a:t>
            </a:r>
            <a:r>
              <a:rPr lang="en-US" dirty="0" err="1"/>
              <a:t>efektif</a:t>
            </a:r>
            <a:r>
              <a:rPr lang="en-US" dirty="0"/>
              <a:t>, </a:t>
            </a:r>
            <a:r>
              <a:rPr lang="en-US" dirty="0" err="1"/>
              <a:t>yaitu</a:t>
            </a:r>
            <a:r>
              <a:rPr lang="en-US" dirty="0"/>
              <a:t>: (a) </a:t>
            </a:r>
            <a:r>
              <a:rPr lang="en-US" dirty="0" err="1"/>
              <a:t>Iklim</a:t>
            </a:r>
            <a:r>
              <a:rPr lang="en-US" dirty="0"/>
              <a:t> </a:t>
            </a:r>
            <a:r>
              <a:rPr lang="en-US" dirty="0" err="1"/>
              <a:t>dan</a:t>
            </a:r>
            <a:r>
              <a:rPr lang="en-US" dirty="0"/>
              <a:t> </a:t>
            </a:r>
            <a:r>
              <a:rPr lang="en-US" dirty="0" err="1"/>
              <a:t>budaya</a:t>
            </a:r>
            <a:r>
              <a:rPr lang="en-US" dirty="0"/>
              <a:t> </a:t>
            </a:r>
            <a:r>
              <a:rPr lang="en-US" dirty="0" err="1"/>
              <a:t>sekolah</a:t>
            </a:r>
            <a:r>
              <a:rPr lang="en-US" dirty="0"/>
              <a:t>; (b) </a:t>
            </a:r>
            <a:r>
              <a:rPr lang="en-US" dirty="0" err="1"/>
              <a:t>Harapan</a:t>
            </a:r>
            <a:r>
              <a:rPr lang="en-US" dirty="0"/>
              <a:t> yang </a:t>
            </a:r>
            <a:r>
              <a:rPr lang="en-US" dirty="0" err="1"/>
              <a:t>tinggi</a:t>
            </a:r>
            <a:r>
              <a:rPr lang="en-US" dirty="0"/>
              <a:t> </a:t>
            </a:r>
            <a:r>
              <a:rPr lang="en-US" dirty="0" err="1"/>
              <a:t>untuk</a:t>
            </a:r>
            <a:r>
              <a:rPr lang="en-US" dirty="0"/>
              <a:t> </a:t>
            </a:r>
            <a:r>
              <a:rPr lang="en-US" dirty="0" err="1"/>
              <a:t>berprestasi</a:t>
            </a:r>
            <a:r>
              <a:rPr lang="en-US" dirty="0"/>
              <a:t>; (c) </a:t>
            </a:r>
            <a:r>
              <a:rPr lang="en-US" dirty="0" err="1"/>
              <a:t>Pemantauan</a:t>
            </a:r>
            <a:r>
              <a:rPr lang="en-US" dirty="0"/>
              <a:t> </a:t>
            </a:r>
            <a:r>
              <a:rPr lang="en-US" dirty="0" err="1"/>
              <a:t>terhadap</a:t>
            </a:r>
            <a:r>
              <a:rPr lang="en-US" dirty="0"/>
              <a:t> </a:t>
            </a:r>
            <a:r>
              <a:rPr lang="en-US" dirty="0" err="1"/>
              <a:t>kemajuan</a:t>
            </a:r>
            <a:r>
              <a:rPr lang="en-US" dirty="0"/>
              <a:t> </a:t>
            </a:r>
            <a:r>
              <a:rPr lang="en-US" dirty="0" err="1"/>
              <a:t>peserta</a:t>
            </a:r>
            <a:r>
              <a:rPr lang="en-US" dirty="0"/>
              <a:t> </a:t>
            </a:r>
            <a:r>
              <a:rPr lang="en-US" dirty="0" err="1"/>
              <a:t>didik</a:t>
            </a:r>
            <a:r>
              <a:rPr lang="en-US" dirty="0"/>
              <a:t>; (d) </a:t>
            </a:r>
            <a:r>
              <a:rPr lang="en-US" dirty="0" err="1"/>
              <a:t>Kepemimpinan</a:t>
            </a:r>
            <a:r>
              <a:rPr lang="en-US" dirty="0"/>
              <a:t> </a:t>
            </a:r>
            <a:r>
              <a:rPr lang="en-US" dirty="0" err="1"/>
              <a:t>kepala</a:t>
            </a:r>
            <a:r>
              <a:rPr lang="en-US" dirty="0"/>
              <a:t> </a:t>
            </a:r>
            <a:r>
              <a:rPr lang="en-US" dirty="0" err="1"/>
              <a:t>sekolah</a:t>
            </a:r>
            <a:r>
              <a:rPr lang="en-US" dirty="0"/>
              <a:t>; (e) </a:t>
            </a:r>
            <a:r>
              <a:rPr lang="en-US" dirty="0" err="1"/>
              <a:t>Keterlibatan</a:t>
            </a:r>
            <a:r>
              <a:rPr lang="en-US" dirty="0"/>
              <a:t> orang </a:t>
            </a:r>
            <a:r>
              <a:rPr lang="en-US" dirty="0" err="1"/>
              <a:t>tua</a:t>
            </a:r>
            <a:r>
              <a:rPr lang="en-US" dirty="0"/>
              <a:t> </a:t>
            </a:r>
            <a:r>
              <a:rPr lang="en-US" dirty="0" err="1"/>
              <a:t>dalam</a:t>
            </a:r>
            <a:r>
              <a:rPr lang="en-US" dirty="0"/>
              <a:t> </a:t>
            </a:r>
            <a:r>
              <a:rPr lang="en-US" dirty="0" err="1"/>
              <a:t>kegiatan</a:t>
            </a:r>
            <a:r>
              <a:rPr lang="en-US" dirty="0"/>
              <a:t> </a:t>
            </a:r>
            <a:r>
              <a:rPr lang="en-US" dirty="0" err="1"/>
              <a:t>sekolah</a:t>
            </a:r>
            <a:r>
              <a:rPr lang="en-US" dirty="0"/>
              <a:t>; (f) </a:t>
            </a:r>
            <a:r>
              <a:rPr lang="en-US" dirty="0" err="1"/>
              <a:t>Kebebasan</a:t>
            </a:r>
            <a:r>
              <a:rPr lang="en-US" dirty="0"/>
              <a:t>, </a:t>
            </a:r>
            <a:r>
              <a:rPr lang="en-US" dirty="0" err="1"/>
              <a:t>tanggung</a:t>
            </a:r>
            <a:r>
              <a:rPr lang="en-US" dirty="0"/>
              <a:t> </a:t>
            </a:r>
            <a:r>
              <a:rPr lang="en-US" dirty="0" err="1"/>
              <a:t>jawab</a:t>
            </a:r>
            <a:r>
              <a:rPr lang="en-US" dirty="0"/>
              <a:t>, </a:t>
            </a:r>
            <a:r>
              <a:rPr lang="en-US" dirty="0" err="1"/>
              <a:t>dan</a:t>
            </a:r>
            <a:r>
              <a:rPr lang="en-US" dirty="0"/>
              <a:t> </a:t>
            </a:r>
            <a:r>
              <a:rPr lang="en-US" dirty="0" err="1"/>
              <a:t>keterlibatan</a:t>
            </a:r>
            <a:r>
              <a:rPr lang="en-US" dirty="0"/>
              <a:t> </a:t>
            </a:r>
            <a:r>
              <a:rPr lang="en-US" dirty="0" err="1"/>
              <a:t>peserta</a:t>
            </a:r>
            <a:r>
              <a:rPr lang="en-US" dirty="0"/>
              <a:t> </a:t>
            </a:r>
            <a:r>
              <a:rPr lang="en-US" dirty="0" err="1"/>
              <a:t>didik</a:t>
            </a:r>
            <a:r>
              <a:rPr lang="en-US" dirty="0"/>
              <a:t> </a:t>
            </a:r>
            <a:r>
              <a:rPr lang="en-US" dirty="0" err="1"/>
              <a:t>dalam</a:t>
            </a:r>
            <a:r>
              <a:rPr lang="en-US" dirty="0"/>
              <a:t> </a:t>
            </a:r>
            <a:r>
              <a:rPr lang="en-US" dirty="0" err="1"/>
              <a:t>kegiatan</a:t>
            </a:r>
            <a:r>
              <a:rPr lang="en-US" dirty="0"/>
              <a:t> </a:t>
            </a:r>
            <a:r>
              <a:rPr lang="en-US" dirty="0" err="1"/>
              <a:t>sekolah</a:t>
            </a:r>
            <a:r>
              <a:rPr lang="en-US" dirty="0"/>
              <a:t>; (g) </a:t>
            </a:r>
            <a:r>
              <a:rPr lang="en-US" dirty="0" err="1"/>
              <a:t>Ganjaran</a:t>
            </a:r>
            <a:r>
              <a:rPr lang="en-US" dirty="0"/>
              <a:t> </a:t>
            </a:r>
            <a:r>
              <a:rPr lang="en-US" dirty="0" err="1"/>
              <a:t>dan</a:t>
            </a:r>
            <a:r>
              <a:rPr lang="en-US" dirty="0"/>
              <a:t> </a:t>
            </a:r>
            <a:r>
              <a:rPr lang="en-US" dirty="0" err="1"/>
              <a:t>insentif</a:t>
            </a:r>
            <a:r>
              <a:rPr lang="en-US" dirty="0"/>
              <a:t>; </a:t>
            </a:r>
            <a:r>
              <a:rPr lang="en-US" dirty="0" err="1"/>
              <a:t>dan</a:t>
            </a:r>
            <a:r>
              <a:rPr lang="en-US" dirty="0"/>
              <a:t> (h) </a:t>
            </a:r>
            <a:r>
              <a:rPr lang="en-US" dirty="0" err="1"/>
              <a:t>Pelaksanaan</a:t>
            </a:r>
            <a:r>
              <a:rPr lang="en-US" dirty="0"/>
              <a:t> </a:t>
            </a:r>
            <a:r>
              <a:rPr lang="en-US" dirty="0" err="1"/>
              <a:t>kurikulum</a:t>
            </a:r>
            <a:r>
              <a:rPr lang="en-US" dirty="0"/>
              <a:t>.</a:t>
            </a:r>
          </a:p>
          <a:p>
            <a:endParaRPr lang="en-US" dirty="0"/>
          </a:p>
        </p:txBody>
      </p:sp>
    </p:spTree>
    <p:extLst>
      <p:ext uri="{BB962C8B-B14F-4D97-AF65-F5344CB8AC3E}">
        <p14:creationId xmlns:p14="http://schemas.microsoft.com/office/powerpoint/2010/main" val="10691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Kondisi</a:t>
            </a:r>
            <a:r>
              <a:rPr lang="en-US" sz="4000" dirty="0" smtClean="0"/>
              <a:t> </a:t>
            </a:r>
            <a:r>
              <a:rPr lang="en-US" sz="4000" dirty="0" err="1" smtClean="0"/>
              <a:t>sosial</a:t>
            </a:r>
            <a:r>
              <a:rPr lang="en-US" sz="4000" dirty="0" smtClean="0"/>
              <a:t> </a:t>
            </a:r>
            <a:r>
              <a:rPr lang="en-US" sz="4000" dirty="0" err="1" smtClean="0"/>
              <a:t>provinsi</a:t>
            </a:r>
            <a:r>
              <a:rPr lang="en-US" sz="4000" dirty="0" smtClean="0"/>
              <a:t> </a:t>
            </a:r>
            <a:r>
              <a:rPr lang="en-US" sz="4000" dirty="0" err="1" smtClean="0"/>
              <a:t>bengkulu</a:t>
            </a:r>
            <a:r>
              <a:rPr lang="en-US" sz="4000" dirty="0" smtClean="0"/>
              <a:t> </a:t>
            </a:r>
            <a:r>
              <a:rPr lang="en-US" sz="4000" dirty="0" err="1" smtClean="0"/>
              <a:t>Hari</a:t>
            </a:r>
            <a:r>
              <a:rPr lang="en-US" sz="4000" dirty="0" smtClean="0"/>
              <a:t> </a:t>
            </a:r>
            <a:r>
              <a:rPr lang="en-US" sz="4000" dirty="0" err="1" smtClean="0"/>
              <a:t>ini</a:t>
            </a:r>
            <a:r>
              <a:rPr lang="en-US" sz="4000" dirty="0" smtClean="0"/>
              <a:t>???</a:t>
            </a:r>
            <a:endParaRPr lang="en-US" sz="4000" dirty="0"/>
          </a:p>
        </p:txBody>
      </p:sp>
      <p:sp>
        <p:nvSpPr>
          <p:cNvPr id="3" name="Content Placeholder 2"/>
          <p:cNvSpPr>
            <a:spLocks noGrp="1"/>
          </p:cNvSpPr>
          <p:nvPr>
            <p:ph idx="1"/>
          </p:nvPr>
        </p:nvSpPr>
        <p:spPr/>
        <p:txBody>
          <a:bodyPr>
            <a:normAutofit/>
          </a:bodyPr>
          <a:lstStyle/>
          <a:p>
            <a:r>
              <a:rPr lang="en-US" sz="2800" dirty="0" err="1" smtClean="0"/>
              <a:t>Perokok</a:t>
            </a:r>
            <a:r>
              <a:rPr lang="en-US" sz="2800" dirty="0" smtClean="0"/>
              <a:t> </a:t>
            </a:r>
            <a:r>
              <a:rPr lang="en-US" sz="2800" dirty="0" err="1" smtClean="0"/>
              <a:t>aktif</a:t>
            </a:r>
            <a:r>
              <a:rPr lang="en-US" sz="2800" dirty="0" smtClean="0"/>
              <a:t> </a:t>
            </a:r>
            <a:r>
              <a:rPr lang="en-US" sz="2800" dirty="0" err="1" smtClean="0"/>
              <a:t>tertinggi</a:t>
            </a:r>
            <a:r>
              <a:rPr lang="en-US" sz="2800" dirty="0" smtClean="0"/>
              <a:t> </a:t>
            </a:r>
            <a:r>
              <a:rPr lang="en-US" sz="2800" dirty="0" err="1" smtClean="0"/>
              <a:t>kedua</a:t>
            </a:r>
            <a:r>
              <a:rPr lang="en-US" sz="2800" dirty="0"/>
              <a:t> </a:t>
            </a:r>
            <a:r>
              <a:rPr lang="en-US" sz="2800" dirty="0" smtClean="0"/>
              <a:t>di Indonesia</a:t>
            </a:r>
          </a:p>
          <a:p>
            <a:r>
              <a:rPr lang="en-US" sz="2800" dirty="0" err="1" smtClean="0"/>
              <a:t>Sudah</a:t>
            </a:r>
            <a:r>
              <a:rPr lang="en-US" sz="2800" dirty="0" smtClean="0"/>
              <a:t> Ada </a:t>
            </a:r>
            <a:r>
              <a:rPr lang="en-US" sz="2800" dirty="0" err="1" smtClean="0"/>
              <a:t>Perda</a:t>
            </a:r>
            <a:r>
              <a:rPr lang="en-US" sz="2800" dirty="0" smtClean="0"/>
              <a:t> KTR </a:t>
            </a:r>
            <a:r>
              <a:rPr lang="en-US" sz="2800" dirty="0" err="1" smtClean="0"/>
              <a:t>yg</a:t>
            </a:r>
            <a:r>
              <a:rPr lang="en-US" sz="2800" dirty="0" smtClean="0"/>
              <a:t> </a:t>
            </a:r>
            <a:r>
              <a:rPr lang="en-US" sz="2800" dirty="0" err="1" smtClean="0"/>
              <a:t>disahkan</a:t>
            </a:r>
            <a:r>
              <a:rPr lang="en-US" sz="2800" dirty="0" smtClean="0"/>
              <a:t> </a:t>
            </a:r>
          </a:p>
          <a:p>
            <a:r>
              <a:rPr lang="en-US" sz="2800" dirty="0" err="1" smtClean="0"/>
              <a:t>Sekolah</a:t>
            </a:r>
            <a:r>
              <a:rPr lang="en-US" sz="2800" dirty="0" smtClean="0"/>
              <a:t> </a:t>
            </a:r>
            <a:r>
              <a:rPr lang="en-US" sz="2800" dirty="0" err="1" smtClean="0"/>
              <a:t>salah</a:t>
            </a:r>
            <a:r>
              <a:rPr lang="en-US" sz="2800" dirty="0" smtClean="0"/>
              <a:t> </a:t>
            </a:r>
            <a:r>
              <a:rPr lang="en-US" sz="2800" dirty="0" err="1" smtClean="0"/>
              <a:t>kawasan</a:t>
            </a:r>
            <a:r>
              <a:rPr lang="en-US" sz="2800" dirty="0" smtClean="0"/>
              <a:t> </a:t>
            </a:r>
            <a:r>
              <a:rPr lang="en-US" sz="2800" dirty="0" err="1" smtClean="0"/>
              <a:t>bebas</a:t>
            </a:r>
            <a:r>
              <a:rPr lang="en-US" sz="2800" dirty="0" smtClean="0"/>
              <a:t> </a:t>
            </a:r>
            <a:r>
              <a:rPr lang="en-US" sz="2800" dirty="0" err="1" smtClean="0"/>
              <a:t>asap</a:t>
            </a:r>
            <a:r>
              <a:rPr lang="en-US" sz="2800" dirty="0" smtClean="0"/>
              <a:t> </a:t>
            </a:r>
            <a:r>
              <a:rPr lang="en-US" sz="2800" dirty="0" err="1" smtClean="0"/>
              <a:t>rokok</a:t>
            </a:r>
            <a:endParaRPr lang="en-US" sz="2800" dirty="0"/>
          </a:p>
        </p:txBody>
      </p:sp>
    </p:spTree>
    <p:extLst>
      <p:ext uri="{BB962C8B-B14F-4D97-AF65-F5344CB8AC3E}">
        <p14:creationId xmlns:p14="http://schemas.microsoft.com/office/powerpoint/2010/main" val="236528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10500" cy="1066800"/>
          </a:xfrm>
        </p:spPr>
        <p:txBody>
          <a:bodyPr>
            <a:noAutofit/>
          </a:bodyPr>
          <a:lstStyle/>
          <a:p>
            <a:r>
              <a:rPr lang="en-US" sz="4800" b="1" dirty="0" smtClean="0"/>
              <a:t>A. LANDASAN PRESKRIPTIF (IDEAL) </a:t>
            </a:r>
            <a:endParaRPr lang="en-US" sz="4800" b="1" dirty="0"/>
          </a:p>
        </p:txBody>
      </p:sp>
      <p:sp>
        <p:nvSpPr>
          <p:cNvPr id="3" name="Content Placeholder 2"/>
          <p:cNvSpPr>
            <a:spLocks noGrp="1"/>
          </p:cNvSpPr>
          <p:nvPr>
            <p:ph idx="1"/>
          </p:nvPr>
        </p:nvSpPr>
        <p:spPr>
          <a:xfrm>
            <a:off x="685800" y="2286000"/>
            <a:ext cx="3276600" cy="3048000"/>
          </a:xfrm>
        </p:spPr>
        <p:style>
          <a:lnRef idx="1">
            <a:schemeClr val="dk1"/>
          </a:lnRef>
          <a:fillRef idx="3">
            <a:schemeClr val="dk1"/>
          </a:fillRef>
          <a:effectRef idx="2">
            <a:schemeClr val="dk1"/>
          </a:effectRef>
          <a:fontRef idx="minor">
            <a:schemeClr val="lt1"/>
          </a:fontRef>
        </p:style>
        <p:txBody>
          <a:bodyPr>
            <a:normAutofit/>
          </a:bodyPr>
          <a:lstStyle/>
          <a:p>
            <a:r>
              <a:rPr lang="en-US" sz="2400" dirty="0" err="1" smtClean="0"/>
              <a:t>Rokok</a:t>
            </a:r>
            <a:r>
              <a:rPr lang="en-US" sz="2400" dirty="0" smtClean="0"/>
              <a:t> </a:t>
            </a:r>
            <a:r>
              <a:rPr lang="en-US" sz="2400" dirty="0" err="1" smtClean="0"/>
              <a:t>merupakan</a:t>
            </a:r>
            <a:r>
              <a:rPr lang="en-US" sz="2400" dirty="0" smtClean="0"/>
              <a:t> </a:t>
            </a:r>
            <a:r>
              <a:rPr lang="en-US" sz="2400" dirty="0" err="1" smtClean="0"/>
              <a:t>Bencana</a:t>
            </a:r>
            <a:r>
              <a:rPr lang="en-US" sz="2400" dirty="0" smtClean="0"/>
              <a:t> </a:t>
            </a:r>
            <a:r>
              <a:rPr lang="en-US" sz="2400" dirty="0" err="1" smtClean="0"/>
              <a:t>Sosial</a:t>
            </a:r>
            <a:r>
              <a:rPr lang="en-US" sz="2400" dirty="0" smtClean="0"/>
              <a:t> </a:t>
            </a:r>
            <a:r>
              <a:rPr lang="en-US" sz="2400" dirty="0"/>
              <a:t>yang </a:t>
            </a:r>
            <a:r>
              <a:rPr lang="en-US" sz="2400" dirty="0" err="1"/>
              <a:t>membentuk</a:t>
            </a:r>
            <a:r>
              <a:rPr lang="en-US" sz="2400" dirty="0"/>
              <a:t> </a:t>
            </a:r>
            <a:r>
              <a:rPr lang="en-US" sz="2400" dirty="0" err="1"/>
              <a:t>Lingkaran</a:t>
            </a:r>
            <a:r>
              <a:rPr lang="en-US" sz="2400" dirty="0"/>
              <a:t> </a:t>
            </a:r>
            <a:r>
              <a:rPr lang="en-US" sz="2400" dirty="0" err="1" smtClean="0"/>
              <a:t>Setan</a:t>
            </a:r>
            <a:endParaRPr lang="en-US" sz="2400" dirty="0" smtClean="0"/>
          </a:p>
        </p:txBody>
      </p:sp>
      <p:sp>
        <p:nvSpPr>
          <p:cNvPr id="4" name="Content Placeholder 2"/>
          <p:cNvSpPr txBox="1">
            <a:spLocks/>
          </p:cNvSpPr>
          <p:nvPr/>
        </p:nvSpPr>
        <p:spPr>
          <a:xfrm>
            <a:off x="5486399" y="2286000"/>
            <a:ext cx="3429001" cy="3124200"/>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dirty="0" err="1" smtClean="0">
                <a:solidFill>
                  <a:schemeClr val="bg1"/>
                </a:solidFill>
              </a:rPr>
              <a:t>Sehingga</a:t>
            </a:r>
            <a:r>
              <a:rPr lang="en-US" sz="2800" dirty="0" smtClean="0">
                <a:solidFill>
                  <a:schemeClr val="bg1"/>
                </a:solidFill>
              </a:rPr>
              <a:t> </a:t>
            </a:r>
            <a:r>
              <a:rPr lang="en-US" sz="2800" dirty="0" err="1" smtClean="0">
                <a:solidFill>
                  <a:schemeClr val="bg1"/>
                </a:solidFill>
              </a:rPr>
              <a:t>masyarakat</a:t>
            </a:r>
            <a:r>
              <a:rPr lang="en-US" sz="2800" dirty="0" smtClean="0">
                <a:solidFill>
                  <a:schemeClr val="bg1"/>
                </a:solidFill>
              </a:rPr>
              <a:t> </a:t>
            </a:r>
            <a:r>
              <a:rPr lang="en-US" sz="2800" dirty="0" err="1" smtClean="0">
                <a:solidFill>
                  <a:schemeClr val="bg1"/>
                </a:solidFill>
              </a:rPr>
              <a:t>harus</a:t>
            </a:r>
            <a:r>
              <a:rPr lang="en-US" sz="2800" dirty="0" smtClean="0">
                <a:solidFill>
                  <a:schemeClr val="bg1"/>
                </a:solidFill>
              </a:rPr>
              <a:t> </a:t>
            </a:r>
            <a:r>
              <a:rPr lang="en-US" sz="2800" dirty="0" err="1" smtClean="0">
                <a:solidFill>
                  <a:schemeClr val="bg1"/>
                </a:solidFill>
              </a:rPr>
              <a:t>menjauhi</a:t>
            </a:r>
            <a:r>
              <a:rPr lang="en-US" sz="2800" dirty="0" smtClean="0">
                <a:solidFill>
                  <a:schemeClr val="bg1"/>
                </a:solidFill>
              </a:rPr>
              <a:t> </a:t>
            </a:r>
            <a:r>
              <a:rPr lang="en-US" sz="2800" dirty="0" err="1" smtClean="0">
                <a:solidFill>
                  <a:schemeClr val="bg1"/>
                </a:solidFill>
              </a:rPr>
              <a:t>dan</a:t>
            </a:r>
            <a:r>
              <a:rPr lang="en-US" sz="2800" dirty="0" smtClean="0">
                <a:solidFill>
                  <a:schemeClr val="bg1"/>
                </a:solidFill>
              </a:rPr>
              <a:t> </a:t>
            </a:r>
            <a:r>
              <a:rPr lang="en-US" sz="2800" dirty="0" err="1" smtClean="0">
                <a:solidFill>
                  <a:schemeClr val="bg1"/>
                </a:solidFill>
              </a:rPr>
              <a:t>Pemerintah</a:t>
            </a:r>
            <a:r>
              <a:rPr lang="en-US" sz="2800" dirty="0" smtClean="0">
                <a:solidFill>
                  <a:schemeClr val="bg1"/>
                </a:solidFill>
              </a:rPr>
              <a:t> </a:t>
            </a:r>
            <a:r>
              <a:rPr lang="en-US" sz="2800" dirty="0" err="1" smtClean="0">
                <a:solidFill>
                  <a:schemeClr val="bg1"/>
                </a:solidFill>
              </a:rPr>
              <a:t>harus</a:t>
            </a:r>
            <a:r>
              <a:rPr lang="en-US" sz="2800" dirty="0" smtClean="0">
                <a:solidFill>
                  <a:schemeClr val="bg1"/>
                </a:solidFill>
              </a:rPr>
              <a:t> </a:t>
            </a:r>
            <a:r>
              <a:rPr lang="en-US" sz="2800" dirty="0" err="1" smtClean="0">
                <a:solidFill>
                  <a:schemeClr val="bg1"/>
                </a:solidFill>
              </a:rPr>
              <a:t>menanggulanginya</a:t>
            </a:r>
            <a:r>
              <a:rPr lang="en-US" sz="2800" dirty="0" smtClean="0">
                <a:solidFill>
                  <a:schemeClr val="bg1"/>
                </a:solidFill>
              </a:rPr>
              <a:t> </a:t>
            </a:r>
            <a:r>
              <a:rPr lang="en-US" sz="2800" dirty="0" err="1" smtClean="0">
                <a:solidFill>
                  <a:schemeClr val="bg1"/>
                </a:solidFill>
              </a:rPr>
              <a:t>dengan</a:t>
            </a:r>
            <a:r>
              <a:rPr lang="en-US" sz="2800" dirty="0" smtClean="0">
                <a:solidFill>
                  <a:schemeClr val="bg1"/>
                </a:solidFill>
              </a:rPr>
              <a:t> </a:t>
            </a:r>
            <a:r>
              <a:rPr lang="en-US" sz="2800" dirty="0" err="1" smtClean="0">
                <a:solidFill>
                  <a:schemeClr val="bg1"/>
                </a:solidFill>
              </a:rPr>
              <a:t>berbagai</a:t>
            </a:r>
            <a:r>
              <a:rPr lang="en-US" sz="2800" dirty="0" smtClean="0">
                <a:solidFill>
                  <a:schemeClr val="bg1"/>
                </a:solidFill>
              </a:rPr>
              <a:t> </a:t>
            </a:r>
            <a:r>
              <a:rPr lang="en-US" sz="2800" dirty="0" err="1" smtClean="0">
                <a:solidFill>
                  <a:schemeClr val="bg1"/>
                </a:solidFill>
              </a:rPr>
              <a:t>kebijakan</a:t>
            </a:r>
            <a:r>
              <a:rPr lang="en-US" sz="2800" dirty="0" smtClean="0">
                <a:solidFill>
                  <a:schemeClr val="bg1"/>
                </a:solidFill>
              </a:rPr>
              <a:t> </a:t>
            </a:r>
          </a:p>
          <a:p>
            <a:pPr marL="0" indent="0">
              <a:buFont typeface="Franklin Gothic Book" panose="020B0503020102020204" pitchFamily="34" charset="0"/>
              <a:buNone/>
            </a:pPr>
            <a:endParaRPr lang="en-US" sz="2800" dirty="0" smtClean="0">
              <a:solidFill>
                <a:schemeClr val="bg1"/>
              </a:solidFill>
            </a:endParaRPr>
          </a:p>
        </p:txBody>
      </p:sp>
      <p:sp>
        <p:nvSpPr>
          <p:cNvPr id="5" name="Right Arrow 4"/>
          <p:cNvSpPr/>
          <p:nvPr/>
        </p:nvSpPr>
        <p:spPr>
          <a:xfrm>
            <a:off x="4267200" y="3352800"/>
            <a:ext cx="1066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558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65398290"/>
              </p:ext>
            </p:extLst>
          </p:nvPr>
        </p:nvGraphicFramePr>
        <p:xfrm>
          <a:off x="228598" y="1143000"/>
          <a:ext cx="8839202" cy="5257797"/>
        </p:xfrm>
        <a:graphic>
          <a:graphicData uri="http://schemas.openxmlformats.org/drawingml/2006/table">
            <a:tbl>
              <a:tblPr firstRow="1" firstCol="1" bandRow="1">
                <a:tableStyleId>{5C22544A-7EE6-4342-B048-85BDC9FD1C3A}</a:tableStyleId>
              </a:tblPr>
              <a:tblGrid>
                <a:gridCol w="609601"/>
                <a:gridCol w="2514600"/>
                <a:gridCol w="962323"/>
                <a:gridCol w="1550464"/>
                <a:gridCol w="1104024"/>
                <a:gridCol w="1104024"/>
                <a:gridCol w="994166"/>
              </a:tblGrid>
              <a:tr h="404446">
                <a:tc rowSpan="2">
                  <a:txBody>
                    <a:bodyPr/>
                    <a:lstStyle/>
                    <a:p>
                      <a:pPr algn="ctr">
                        <a:lnSpc>
                          <a:spcPct val="115000"/>
                        </a:lnSpc>
                        <a:spcAft>
                          <a:spcPts val="0"/>
                        </a:spcAft>
                      </a:pPr>
                      <a:r>
                        <a:rPr lang="en-US" sz="1600" b="1" dirty="0">
                          <a:effectLst/>
                        </a:rPr>
                        <a:t> </a:t>
                      </a:r>
                    </a:p>
                    <a:p>
                      <a:pPr algn="ctr">
                        <a:lnSpc>
                          <a:spcPct val="115000"/>
                        </a:lnSpc>
                        <a:spcAft>
                          <a:spcPts val="0"/>
                        </a:spcAft>
                      </a:pPr>
                      <a:r>
                        <a:rPr lang="en-US" sz="1600" b="1" dirty="0">
                          <a:effectLst/>
                        </a:rPr>
                        <a:t>NO</a:t>
                      </a:r>
                      <a:endParaRPr lang="en-US" sz="1600" b="1" dirty="0">
                        <a:effectLst/>
                        <a:latin typeface="Calibri"/>
                        <a:ea typeface="Times New Roman"/>
                        <a:cs typeface="Arial"/>
                      </a:endParaRPr>
                    </a:p>
                  </a:txBody>
                  <a:tcPr marL="68580" marR="68580" marT="0" marB="0"/>
                </a:tc>
                <a:tc rowSpan="2">
                  <a:txBody>
                    <a:bodyPr/>
                    <a:lstStyle/>
                    <a:p>
                      <a:pPr algn="ctr">
                        <a:lnSpc>
                          <a:spcPct val="115000"/>
                        </a:lnSpc>
                        <a:spcAft>
                          <a:spcPts val="0"/>
                        </a:spcAft>
                      </a:pPr>
                      <a:r>
                        <a:rPr lang="en-US" sz="1600" b="1">
                          <a:effectLst/>
                        </a:rPr>
                        <a:t> </a:t>
                      </a:r>
                    </a:p>
                    <a:p>
                      <a:pPr algn="ctr">
                        <a:lnSpc>
                          <a:spcPct val="115000"/>
                        </a:lnSpc>
                        <a:spcAft>
                          <a:spcPts val="0"/>
                        </a:spcAft>
                      </a:pPr>
                      <a:r>
                        <a:rPr lang="en-US" sz="1600" b="1">
                          <a:effectLst/>
                        </a:rPr>
                        <a:t>PROVINSI</a:t>
                      </a:r>
                      <a:endParaRPr lang="en-US" sz="1600" b="1">
                        <a:effectLst/>
                        <a:latin typeface="Calibri"/>
                        <a:ea typeface="Times New Roman"/>
                        <a:cs typeface="Arial"/>
                      </a:endParaRPr>
                    </a:p>
                  </a:txBody>
                  <a:tcPr marL="68580" marR="68580" marT="0" marB="0"/>
                </a:tc>
                <a:tc gridSpan="2">
                  <a:txBody>
                    <a:bodyPr/>
                    <a:lstStyle/>
                    <a:p>
                      <a:pPr algn="ctr">
                        <a:lnSpc>
                          <a:spcPct val="115000"/>
                        </a:lnSpc>
                        <a:spcAft>
                          <a:spcPts val="0"/>
                        </a:spcAft>
                      </a:pPr>
                      <a:r>
                        <a:rPr lang="en-US" sz="1600" b="1" dirty="0">
                          <a:effectLst/>
                        </a:rPr>
                        <a:t>PEROKOK SAAT INI</a:t>
                      </a:r>
                      <a:endParaRPr lang="en-US" sz="1600" b="1" dirty="0">
                        <a:effectLst/>
                        <a:latin typeface="Calibri"/>
                        <a:ea typeface="Times New Roman"/>
                        <a:cs typeface="Arial"/>
                      </a:endParaRPr>
                    </a:p>
                  </a:txBody>
                  <a:tcPr marL="68580" marR="68580" marT="0" marB="0"/>
                </a:tc>
                <a:tc hMerge="1">
                  <a:txBody>
                    <a:bodyPr/>
                    <a:lstStyle/>
                    <a:p>
                      <a:endParaRPr lang="en-US"/>
                    </a:p>
                  </a:txBody>
                  <a:tcPr/>
                </a:tc>
                <a:tc gridSpan="2">
                  <a:txBody>
                    <a:bodyPr/>
                    <a:lstStyle/>
                    <a:p>
                      <a:pPr algn="ctr">
                        <a:lnSpc>
                          <a:spcPct val="115000"/>
                        </a:lnSpc>
                        <a:spcAft>
                          <a:spcPts val="0"/>
                        </a:spcAft>
                      </a:pPr>
                      <a:r>
                        <a:rPr lang="en-US" sz="1600" b="1">
                          <a:effectLst/>
                        </a:rPr>
                        <a:t>TIDAK MEROKOK</a:t>
                      </a:r>
                      <a:endParaRPr lang="en-US" sz="1600" b="1">
                        <a:effectLst/>
                        <a:latin typeface="Calibri"/>
                        <a:ea typeface="Times New Roman"/>
                        <a:cs typeface="Arial"/>
                      </a:endParaRPr>
                    </a:p>
                  </a:txBody>
                  <a:tcPr marL="68580" marR="68580" marT="0" marB="0"/>
                </a:tc>
                <a:tc hMerge="1">
                  <a:txBody>
                    <a:bodyPr/>
                    <a:lstStyle/>
                    <a:p>
                      <a:endParaRPr lang="en-US"/>
                    </a:p>
                  </a:txBody>
                  <a:tcPr/>
                </a:tc>
                <a:tc rowSpan="2">
                  <a:txBody>
                    <a:bodyPr/>
                    <a:lstStyle/>
                    <a:p>
                      <a:pPr algn="ctr">
                        <a:lnSpc>
                          <a:spcPct val="115000"/>
                        </a:lnSpc>
                        <a:spcAft>
                          <a:spcPts val="0"/>
                        </a:spcAft>
                      </a:pPr>
                      <a:r>
                        <a:rPr lang="en-US" sz="1600" b="1" dirty="0">
                          <a:effectLst/>
                        </a:rPr>
                        <a:t> </a:t>
                      </a:r>
                    </a:p>
                    <a:p>
                      <a:pPr algn="ctr">
                        <a:lnSpc>
                          <a:spcPct val="115000"/>
                        </a:lnSpc>
                        <a:spcAft>
                          <a:spcPts val="0"/>
                        </a:spcAft>
                      </a:pPr>
                      <a:r>
                        <a:rPr lang="en-US" sz="1600" b="1" dirty="0">
                          <a:effectLst/>
                        </a:rPr>
                        <a:t>TOTAL</a:t>
                      </a:r>
                    </a:p>
                    <a:p>
                      <a:pPr algn="ctr">
                        <a:lnSpc>
                          <a:spcPct val="115000"/>
                        </a:lnSpc>
                        <a:spcAft>
                          <a:spcPts val="0"/>
                        </a:spcAft>
                      </a:pPr>
                      <a:r>
                        <a:rPr lang="en-US" sz="1600" b="1" dirty="0">
                          <a:effectLst/>
                        </a:rPr>
                        <a:t>(%)</a:t>
                      </a:r>
                      <a:endParaRPr lang="en-US" sz="1600" b="1" dirty="0">
                        <a:effectLst/>
                        <a:latin typeface="Calibri"/>
                        <a:ea typeface="Times New Roman"/>
                        <a:cs typeface="Arial"/>
                      </a:endParaRPr>
                    </a:p>
                  </a:txBody>
                  <a:tcPr marL="68580" marR="68580" marT="0" marB="0"/>
                </a:tc>
              </a:tr>
              <a:tr h="808891">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US" sz="1600" b="1" dirty="0">
                          <a:effectLst/>
                        </a:rPr>
                        <a:t>TIAP HARI</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KADANG-KADANG</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MANTAN PEROKOK</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BUKAN PEROKOK</a:t>
                      </a:r>
                      <a:endParaRPr lang="en-US" sz="1600" b="1" dirty="0">
                        <a:effectLst/>
                        <a:latin typeface="Calibri"/>
                        <a:ea typeface="Times New Roman"/>
                        <a:cs typeface="Arial"/>
                      </a:endParaRPr>
                    </a:p>
                  </a:txBody>
                  <a:tcPr marL="68580" marR="68580" marT="0" marB="0"/>
                </a:tc>
                <a:tc vMerge="1">
                  <a:txBody>
                    <a:bodyPr/>
                    <a:lstStyle/>
                    <a:p>
                      <a:endParaRPr lang="en-US"/>
                    </a:p>
                  </a:txBody>
                  <a:tcPr/>
                </a:tc>
              </a:tr>
              <a:tr h="404446">
                <a:tc>
                  <a:txBody>
                    <a:bodyPr/>
                    <a:lstStyle/>
                    <a:p>
                      <a:pPr algn="ctr">
                        <a:lnSpc>
                          <a:spcPct val="115000"/>
                        </a:lnSpc>
                        <a:spcAft>
                          <a:spcPts val="0"/>
                        </a:spcAft>
                      </a:pPr>
                      <a:r>
                        <a:rPr lang="en-US" sz="1600" b="1">
                          <a:effectLst/>
                        </a:rPr>
                        <a:t>1</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Lampung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28,1</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3,6</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4,5</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63,8</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2</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2000" b="1" dirty="0">
                          <a:solidFill>
                            <a:srgbClr val="FF0000"/>
                          </a:solidFill>
                          <a:effectLst/>
                        </a:rPr>
                        <a:t>Bengkulu </a:t>
                      </a:r>
                      <a:endParaRPr lang="en-US" sz="2000" b="1" dirty="0">
                        <a:solidFill>
                          <a:srgbClr val="FF0000"/>
                        </a:solidFill>
                        <a:effectLst/>
                        <a:latin typeface="Calibri"/>
                        <a:ea typeface="Times New Roman"/>
                        <a:cs typeface="Arial"/>
                      </a:endParaRPr>
                    </a:p>
                  </a:txBody>
                  <a:tcPr marL="68580" marR="68580" marT="0" marB="0"/>
                </a:tc>
                <a:tc>
                  <a:txBody>
                    <a:bodyPr/>
                    <a:lstStyle/>
                    <a:p>
                      <a:pPr>
                        <a:lnSpc>
                          <a:spcPct val="115000"/>
                        </a:lnSpc>
                        <a:spcAft>
                          <a:spcPts val="0"/>
                        </a:spcAft>
                      </a:pPr>
                      <a:r>
                        <a:rPr lang="en-US" sz="2000" b="1" dirty="0">
                          <a:solidFill>
                            <a:srgbClr val="FF0000"/>
                          </a:solidFill>
                          <a:effectLst/>
                        </a:rPr>
                        <a:t>27,8</a:t>
                      </a:r>
                      <a:endParaRPr lang="en-US" sz="2000" b="1" dirty="0">
                        <a:solidFill>
                          <a:srgbClr val="FF0000"/>
                        </a:solidFill>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3,6</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2,8</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65,8</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3</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err="1">
                          <a:effectLst/>
                        </a:rPr>
                        <a:t>Gorontalo</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27,4</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4,4</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4,4</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63,8</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4</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err="1">
                          <a:effectLst/>
                        </a:rPr>
                        <a:t>Jawa</a:t>
                      </a:r>
                      <a:r>
                        <a:rPr lang="en-US" sz="1600" b="1" dirty="0">
                          <a:effectLst/>
                        </a:rPr>
                        <a:t> Barat</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27,1</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4,9</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5,1</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62,8</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5</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Sumatera Barat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26,9 </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3,9</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6,0</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63,1</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6</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err="1">
                          <a:effectLst/>
                        </a:rPr>
                        <a:t>Banten</a:t>
                      </a:r>
                      <a:r>
                        <a:rPr lang="en-US" sz="1600" b="1" dirty="0">
                          <a:effectLst/>
                        </a:rPr>
                        <a:t>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26,8</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4,7</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5,6</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63,0</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7</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Nusa Tenggara Barat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26,3</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4,0</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3,2</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66,6</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8</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Sulawesi Tengah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26,1</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5,2</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6,0</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62,7</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9</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Riau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25,3</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3,4</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6,0</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65,3</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100</a:t>
                      </a:r>
                      <a:endParaRPr lang="en-US" sz="1600" b="1">
                        <a:effectLst/>
                        <a:latin typeface="Calibri"/>
                        <a:ea typeface="Times New Roman"/>
                        <a:cs typeface="Arial"/>
                      </a:endParaRPr>
                    </a:p>
                  </a:txBody>
                  <a:tcPr marL="68580" marR="68580" marT="0" marB="0"/>
                </a:tc>
              </a:tr>
              <a:tr h="404446">
                <a:tc>
                  <a:txBody>
                    <a:bodyPr/>
                    <a:lstStyle/>
                    <a:p>
                      <a:pPr algn="ctr">
                        <a:lnSpc>
                          <a:spcPct val="115000"/>
                        </a:lnSpc>
                        <a:spcAft>
                          <a:spcPts val="0"/>
                        </a:spcAft>
                      </a:pPr>
                      <a:r>
                        <a:rPr lang="en-US" sz="1600" b="1">
                          <a:effectLst/>
                        </a:rPr>
                        <a:t>10</a:t>
                      </a:r>
                      <a:endParaRPr lang="en-US" sz="1600" b="1">
                        <a:effectLst/>
                        <a:latin typeface="Calibri"/>
                        <a:ea typeface="Times New Roman"/>
                        <a:cs typeface="Arial"/>
                      </a:endParaRPr>
                    </a:p>
                  </a:txBody>
                  <a:tcPr marL="68580" marR="68580" marT="0" marB="0"/>
                </a:tc>
                <a:tc>
                  <a:txBody>
                    <a:bodyPr/>
                    <a:lstStyle/>
                    <a:p>
                      <a:pPr>
                        <a:lnSpc>
                          <a:spcPct val="115000"/>
                        </a:lnSpc>
                        <a:spcAft>
                          <a:spcPts val="0"/>
                        </a:spcAft>
                      </a:pPr>
                      <a:r>
                        <a:rPr lang="en-US" sz="1600" b="1" dirty="0">
                          <a:effectLst/>
                        </a:rPr>
                        <a:t>Sumatera Selatan </a:t>
                      </a:r>
                      <a:endParaRPr lang="en-US" sz="1600" b="1" dirty="0">
                        <a:effectLst/>
                        <a:latin typeface="Calibri"/>
                        <a:ea typeface="Times New Roman"/>
                        <a:cs typeface="Arial"/>
                      </a:endParaRPr>
                    </a:p>
                  </a:txBody>
                  <a:tcPr marL="68580" marR="68580" marT="0" marB="0"/>
                </a:tc>
                <a:tc>
                  <a:txBody>
                    <a:bodyPr/>
                    <a:lstStyle/>
                    <a:p>
                      <a:pPr>
                        <a:lnSpc>
                          <a:spcPct val="115000"/>
                        </a:lnSpc>
                        <a:spcAft>
                          <a:spcPts val="0"/>
                        </a:spcAft>
                      </a:pPr>
                      <a:r>
                        <a:rPr lang="en-US" sz="1600" b="1">
                          <a:effectLst/>
                        </a:rPr>
                        <a:t>25,3</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4,1</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a:effectLst/>
                        </a:rPr>
                        <a:t>3,0</a:t>
                      </a:r>
                      <a:endParaRPr lang="en-US" sz="1600" b="1">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67,7</a:t>
                      </a:r>
                      <a:endParaRPr lang="en-US" sz="1600" b="1" dirty="0">
                        <a:effectLst/>
                        <a:latin typeface="Calibri"/>
                        <a:ea typeface="Times New Roman"/>
                        <a:cs typeface="Arial"/>
                      </a:endParaRPr>
                    </a:p>
                  </a:txBody>
                  <a:tcPr marL="68580" marR="68580" marT="0" marB="0"/>
                </a:tc>
                <a:tc>
                  <a:txBody>
                    <a:bodyPr/>
                    <a:lstStyle/>
                    <a:p>
                      <a:pPr algn="ctr">
                        <a:lnSpc>
                          <a:spcPct val="115000"/>
                        </a:lnSpc>
                        <a:spcAft>
                          <a:spcPts val="0"/>
                        </a:spcAft>
                      </a:pPr>
                      <a:r>
                        <a:rPr lang="en-US" sz="1600" b="1" dirty="0">
                          <a:effectLst/>
                        </a:rPr>
                        <a:t>100</a:t>
                      </a:r>
                      <a:endParaRPr lang="en-US" sz="1600" b="1" dirty="0">
                        <a:effectLst/>
                        <a:latin typeface="Calibri"/>
                        <a:ea typeface="Times New Roman"/>
                        <a:cs typeface="Arial"/>
                      </a:endParaRPr>
                    </a:p>
                  </a:txBody>
                  <a:tcPr marL="68580" marR="68580" marT="0" marB="0"/>
                </a:tc>
              </a:tr>
            </a:tbl>
          </a:graphicData>
        </a:graphic>
      </p:graphicFrame>
      <p:sp>
        <p:nvSpPr>
          <p:cNvPr id="3" name="Title 2"/>
          <p:cNvSpPr>
            <a:spLocks noGrp="1"/>
          </p:cNvSpPr>
          <p:nvPr>
            <p:ph type="title"/>
          </p:nvPr>
        </p:nvSpPr>
        <p:spPr>
          <a:xfrm>
            <a:off x="609600" y="228600"/>
            <a:ext cx="8229600" cy="1438701"/>
          </a:xfrm>
        </p:spPr>
        <p:txBody>
          <a:bodyPr>
            <a:noAutofit/>
          </a:bodyPr>
          <a:lstStyle/>
          <a:p>
            <a:r>
              <a:rPr lang="en-US" sz="2400" dirty="0" err="1" smtClean="0">
                <a:solidFill>
                  <a:schemeClr val="tx1"/>
                </a:solidFill>
                <a:effectLst/>
              </a:rPr>
              <a:t>Provinsi</a:t>
            </a:r>
            <a:r>
              <a:rPr lang="en-US" sz="2400" dirty="0" smtClean="0">
                <a:solidFill>
                  <a:schemeClr val="tx1"/>
                </a:solidFill>
                <a:effectLst/>
              </a:rPr>
              <a:t> </a:t>
            </a:r>
            <a:r>
              <a:rPr lang="en-US" sz="2400" dirty="0" err="1">
                <a:solidFill>
                  <a:schemeClr val="tx1"/>
                </a:solidFill>
                <a:effectLst/>
              </a:rPr>
              <a:t>dengan</a:t>
            </a:r>
            <a:r>
              <a:rPr lang="en-US" sz="2400" dirty="0">
                <a:solidFill>
                  <a:schemeClr val="tx1"/>
                </a:solidFill>
                <a:effectLst/>
              </a:rPr>
              <a:t> </a:t>
            </a:r>
            <a:r>
              <a:rPr lang="en-US" sz="2400" dirty="0" err="1" smtClean="0">
                <a:solidFill>
                  <a:schemeClr val="tx1"/>
                </a:solidFill>
              </a:rPr>
              <a:t>persentase</a:t>
            </a:r>
            <a:r>
              <a:rPr lang="en-US" sz="2400" dirty="0" smtClean="0">
                <a:solidFill>
                  <a:schemeClr val="tx1"/>
                </a:solidFill>
                <a:effectLst/>
              </a:rPr>
              <a:t> </a:t>
            </a:r>
            <a:r>
              <a:rPr lang="en-US" sz="2400" dirty="0" err="1">
                <a:solidFill>
                  <a:schemeClr val="tx1"/>
                </a:solidFill>
                <a:effectLst/>
              </a:rPr>
              <a:t>perokok</a:t>
            </a:r>
            <a:r>
              <a:rPr lang="en-US" sz="2400" dirty="0">
                <a:solidFill>
                  <a:schemeClr val="tx1"/>
                </a:solidFill>
                <a:effectLst/>
              </a:rPr>
              <a:t> </a:t>
            </a:r>
            <a:r>
              <a:rPr lang="en-US" sz="2400" dirty="0" err="1">
                <a:solidFill>
                  <a:schemeClr val="tx1"/>
                </a:solidFill>
                <a:effectLst/>
              </a:rPr>
              <a:t>tertinggi</a:t>
            </a:r>
            <a:r>
              <a:rPr lang="en-US" sz="2400" dirty="0">
                <a:solidFill>
                  <a:schemeClr val="tx1"/>
                </a:solidFill>
                <a:effectLst/>
              </a:rPr>
              <a:t> </a:t>
            </a:r>
            <a:r>
              <a:rPr lang="en-US" sz="2400" dirty="0">
                <a:solidFill>
                  <a:schemeClr val="tx1"/>
                </a:solidFill>
              </a:rPr>
              <a:t>di Indonesia </a:t>
            </a:r>
            <a:r>
              <a:rPr lang="en-US" sz="2400" dirty="0" err="1" smtClean="0">
                <a:solidFill>
                  <a:schemeClr val="tx1"/>
                </a:solidFill>
              </a:rPr>
              <a:t>pada</a:t>
            </a:r>
            <a:r>
              <a:rPr lang="id-ID" sz="2400" dirty="0" smtClean="0">
                <a:solidFill>
                  <a:schemeClr val="tx1"/>
                </a:solidFill>
              </a:rPr>
              <a:t> </a:t>
            </a:r>
            <a:r>
              <a:rPr lang="en-US" sz="2400" dirty="0" err="1" smtClean="0">
                <a:solidFill>
                  <a:schemeClr val="tx1"/>
                </a:solidFill>
                <a:effectLst/>
              </a:rPr>
              <a:t>usia</a:t>
            </a:r>
            <a:r>
              <a:rPr lang="en-US" sz="2400" dirty="0" smtClean="0">
                <a:solidFill>
                  <a:schemeClr val="tx1"/>
                </a:solidFill>
                <a:effectLst/>
              </a:rPr>
              <a:t> </a:t>
            </a:r>
            <a:r>
              <a:rPr lang="id-ID" sz="2400" dirty="0" smtClean="0">
                <a:solidFill>
                  <a:schemeClr val="tx1"/>
                </a:solidFill>
                <a:effectLst/>
              </a:rPr>
              <a:t>penduduk &gt;</a:t>
            </a:r>
            <a:r>
              <a:rPr lang="en-US" sz="2400" dirty="0" smtClean="0">
                <a:solidFill>
                  <a:schemeClr val="tx1"/>
                </a:solidFill>
                <a:effectLst/>
              </a:rPr>
              <a:t>10 </a:t>
            </a:r>
            <a:r>
              <a:rPr lang="en-US" sz="2400" dirty="0" err="1" smtClean="0">
                <a:solidFill>
                  <a:schemeClr val="tx1"/>
                </a:solidFill>
                <a:effectLst/>
              </a:rPr>
              <a:t>th</a:t>
            </a:r>
            <a:r>
              <a:rPr lang="en-US" sz="2400" dirty="0" smtClean="0">
                <a:solidFill>
                  <a:schemeClr val="tx1"/>
                </a:solidFill>
                <a:effectLst/>
              </a:rPr>
              <a:t> </a:t>
            </a:r>
            <a:r>
              <a:rPr lang="en-US" sz="2000" dirty="0" smtClean="0">
                <a:solidFill>
                  <a:schemeClr val="tx1"/>
                </a:solidFill>
                <a:effectLst/>
              </a:rPr>
              <a:t>(</a:t>
            </a:r>
            <a:r>
              <a:rPr lang="en-US" sz="2000" dirty="0" err="1" smtClean="0">
                <a:solidFill>
                  <a:schemeClr val="tx1"/>
                </a:solidFill>
                <a:effectLst/>
              </a:rPr>
              <a:t>Riskesd</a:t>
            </a:r>
            <a:r>
              <a:rPr lang="id-ID" sz="2000" dirty="0" smtClean="0">
                <a:solidFill>
                  <a:schemeClr val="tx1"/>
                </a:solidFill>
                <a:effectLst/>
              </a:rPr>
              <a:t>a</a:t>
            </a:r>
            <a:r>
              <a:rPr lang="en-US" sz="2000" dirty="0" smtClean="0">
                <a:solidFill>
                  <a:schemeClr val="tx1"/>
                </a:solidFill>
                <a:effectLst/>
              </a:rPr>
              <a:t>s</a:t>
            </a:r>
            <a:r>
              <a:rPr lang="id-ID" sz="2000" dirty="0" smtClean="0">
                <a:solidFill>
                  <a:schemeClr val="tx1"/>
                </a:solidFill>
                <a:effectLst/>
              </a:rPr>
              <a:t>,</a:t>
            </a:r>
            <a:r>
              <a:rPr lang="en-US" sz="2000" dirty="0" smtClean="0">
                <a:solidFill>
                  <a:schemeClr val="tx1"/>
                </a:solidFill>
                <a:effectLst/>
              </a:rPr>
              <a:t> </a:t>
            </a:r>
            <a:r>
              <a:rPr lang="en-US" sz="2000" dirty="0">
                <a:solidFill>
                  <a:schemeClr val="tx1"/>
                </a:solidFill>
                <a:effectLst/>
              </a:rPr>
              <a:t>2018</a:t>
            </a:r>
            <a:r>
              <a:rPr lang="en-US" sz="2000" dirty="0" smtClean="0">
                <a:solidFill>
                  <a:schemeClr val="tx1"/>
                </a:solidFill>
                <a:effectLst/>
              </a:rPr>
              <a:t>)</a:t>
            </a:r>
            <a:r>
              <a:rPr lang="id-ID" sz="2000" dirty="0" smtClean="0">
                <a:solidFill>
                  <a:schemeClr val="tx1"/>
                </a:solidFill>
                <a:effectLst/>
              </a:rPr>
              <a:t>.</a:t>
            </a:r>
            <a:r>
              <a:rPr lang="en-US" sz="2400" dirty="0" smtClean="0">
                <a:solidFill>
                  <a:schemeClr val="tx1"/>
                </a:solidFill>
                <a:effectLst/>
              </a:rPr>
              <a:t/>
            </a:r>
            <a:br>
              <a:rPr lang="en-US" sz="2400" dirty="0" smtClean="0">
                <a:solidFill>
                  <a:schemeClr val="tx1"/>
                </a:solidFill>
                <a:effectLst/>
              </a:rPr>
            </a:br>
            <a:r>
              <a:rPr lang="en-US" sz="2400" dirty="0">
                <a:solidFill>
                  <a:schemeClr val="tx1"/>
                </a:solidFill>
                <a:effectLst/>
              </a:rPr>
              <a:t/>
            </a:r>
            <a:br>
              <a:rPr lang="en-US" sz="2400" dirty="0">
                <a:solidFill>
                  <a:schemeClr val="tx1"/>
                </a:solidFill>
                <a:effectLst/>
              </a:rPr>
            </a:br>
            <a:endParaRPr lang="en-US" sz="2400" dirty="0">
              <a:solidFill>
                <a:schemeClr val="tx1"/>
              </a:solidFill>
            </a:endParaRPr>
          </a:p>
        </p:txBody>
      </p:sp>
    </p:spTree>
    <p:extLst>
      <p:ext uri="{BB962C8B-B14F-4D97-AF65-F5344CB8AC3E}">
        <p14:creationId xmlns:p14="http://schemas.microsoft.com/office/powerpoint/2010/main" val="18120468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38"/>
            <a:ext cx="7086600" cy="639762"/>
          </a:xfrm>
        </p:spPr>
        <p:txBody>
          <a:bodyPr>
            <a:noAutofit/>
          </a:bodyPr>
          <a:lstStyle/>
          <a:p>
            <a:r>
              <a:rPr lang="en-US" sz="3600" b="1" dirty="0" err="1" smtClean="0"/>
              <a:t>Kebijakan</a:t>
            </a:r>
            <a:r>
              <a:rPr lang="en-US" sz="3600" b="1" dirty="0" smtClean="0"/>
              <a:t> KTR di Bengkulu…..</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3391737"/>
              </p:ext>
            </p:extLst>
          </p:nvPr>
        </p:nvGraphicFramePr>
        <p:xfrm>
          <a:off x="914400" y="1600200"/>
          <a:ext cx="7696200" cy="4648203"/>
        </p:xfrm>
        <a:graphic>
          <a:graphicData uri="http://schemas.openxmlformats.org/drawingml/2006/table">
            <a:tbl>
              <a:tblPr firstRow="1" firstCol="1" bandRow="1">
                <a:tableStyleId>{5C22544A-7EE6-4342-B048-85BDC9FD1C3A}</a:tableStyleId>
              </a:tblPr>
              <a:tblGrid>
                <a:gridCol w="563136"/>
                <a:gridCol w="3284964"/>
                <a:gridCol w="1642481"/>
                <a:gridCol w="2205619"/>
              </a:tblGrid>
              <a:tr h="733842">
                <a:tc>
                  <a:txBody>
                    <a:bodyPr/>
                    <a:lstStyle/>
                    <a:p>
                      <a:pPr marL="0" marR="0" algn="ctr">
                        <a:lnSpc>
                          <a:spcPct val="115000"/>
                        </a:lnSpc>
                        <a:spcBef>
                          <a:spcPts val="0"/>
                        </a:spcBef>
                        <a:spcAft>
                          <a:spcPts val="0"/>
                        </a:spcAft>
                      </a:pPr>
                      <a:r>
                        <a:rPr lang="en-US" sz="2000" b="1" dirty="0">
                          <a:effectLst/>
                        </a:rPr>
                        <a:t>NO</a:t>
                      </a:r>
                      <a:endParaRPr lang="en-US" sz="18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WILAYAH</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BENTUK KEBIJAKAN</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&amp; TAHUN</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1</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dirty="0" err="1">
                          <a:effectLst/>
                        </a:rPr>
                        <a:t>Provinsi</a:t>
                      </a:r>
                      <a:r>
                        <a:rPr lang="en-US" sz="2000" b="1" dirty="0">
                          <a:effectLst/>
                        </a:rPr>
                        <a:t> Bengkulu</a:t>
                      </a:r>
                      <a:endParaRPr lang="en-US" sz="1800" b="1"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 </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4 Tahun 2017</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2</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Kota Bengkulu</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3 Tahun 2015</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3</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Kaur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11 Tahun 2016</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4</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Bengkulu Selatan</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 </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2 Tahun 2017</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5</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Seluma</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4 tahun 2018</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6</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Bengkulu Utara</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7 tahun 2016</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7</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Muko-Muko</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 </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16 Tahun 2017</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8</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Kepahiang</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5 Tahun 2017</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9</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Kanupaten Rejang Lebong</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Perda KTR </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7 tahun 2017</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10</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Lebong</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PerBup KTR</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No 33 Tahun 2019</a:t>
                      </a:r>
                      <a:endParaRPr lang="en-US" sz="1800" b="1">
                        <a:effectLst/>
                        <a:latin typeface="Calibri"/>
                        <a:ea typeface="Times New Roman"/>
                        <a:cs typeface="Times New Roman"/>
                      </a:endParaRPr>
                    </a:p>
                  </a:txBody>
                  <a:tcPr marL="68580" marR="68580" marT="0" marB="0"/>
                </a:tc>
              </a:tr>
              <a:tr h="355851">
                <a:tc>
                  <a:txBody>
                    <a:bodyPr/>
                    <a:lstStyle/>
                    <a:p>
                      <a:pPr marL="0" marR="0" algn="ctr">
                        <a:lnSpc>
                          <a:spcPct val="115000"/>
                        </a:lnSpc>
                        <a:spcBef>
                          <a:spcPts val="0"/>
                        </a:spcBef>
                        <a:spcAft>
                          <a:spcPts val="0"/>
                        </a:spcAft>
                      </a:pPr>
                      <a:r>
                        <a:rPr lang="en-US" sz="2000" b="1">
                          <a:effectLst/>
                        </a:rPr>
                        <a:t>11</a:t>
                      </a:r>
                      <a:endParaRPr lang="en-US" sz="1800" b="1">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b="1">
                          <a:effectLst/>
                        </a:rPr>
                        <a:t>Kabupaten Bengkulu Tengah</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a:t>
                      </a:r>
                      <a:endParaRPr lang="en-US" sz="1800" b="1">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a:t>
                      </a:r>
                      <a:endParaRPr lang="en-US" sz="1800" b="1" dirty="0">
                        <a:effectLst/>
                        <a:latin typeface="Calibri"/>
                        <a:ea typeface="Times New Roman"/>
                        <a:cs typeface="Times New Roman"/>
                      </a:endParaRPr>
                    </a:p>
                  </a:txBody>
                  <a:tcPr marL="68580" marR="68580" marT="0" marB="0"/>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106" y="0"/>
            <a:ext cx="1457894" cy="1457894"/>
          </a:xfrm>
          <a:prstGeom prst="rect">
            <a:avLst/>
          </a:prstGeom>
        </p:spPr>
      </p:pic>
    </p:spTree>
    <p:extLst>
      <p:ext uri="{BB962C8B-B14F-4D97-AF65-F5344CB8AC3E}">
        <p14:creationId xmlns:p14="http://schemas.microsoft.com/office/powerpoint/2010/main" val="759262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400800" cy="1181100"/>
          </a:xfrm>
        </p:spPr>
        <p:txBody>
          <a:bodyPr>
            <a:normAutofit/>
          </a:bodyPr>
          <a:lstStyle/>
          <a:p>
            <a:r>
              <a:rPr lang="en-US" sz="3200" b="1" dirty="0" err="1" smtClean="0"/>
              <a:t>Sekolah</a:t>
            </a:r>
            <a:r>
              <a:rPr lang="en-US" sz="3200" b="1" dirty="0" smtClean="0"/>
              <a:t> = </a:t>
            </a:r>
            <a:r>
              <a:rPr lang="en-US" sz="3200" b="1" dirty="0" err="1" smtClean="0"/>
              <a:t>Kawasan</a:t>
            </a:r>
            <a:r>
              <a:rPr lang="en-US" sz="3200" b="1" dirty="0" smtClean="0"/>
              <a:t> </a:t>
            </a:r>
            <a:r>
              <a:rPr lang="en-US" sz="3200" b="1" dirty="0" err="1" smtClean="0"/>
              <a:t>Bebas</a:t>
            </a:r>
            <a:r>
              <a:rPr lang="en-US" sz="3200" b="1" dirty="0" smtClean="0"/>
              <a:t> </a:t>
            </a:r>
            <a:r>
              <a:rPr lang="en-US" sz="3200" b="1" dirty="0" err="1" smtClean="0"/>
              <a:t>Rokok</a:t>
            </a:r>
            <a:r>
              <a:rPr lang="en-US" sz="3200" b="1" dirty="0" smtClean="0"/>
              <a:t> </a:t>
            </a:r>
            <a:r>
              <a:rPr lang="en-US" sz="3200" b="1" dirty="0" err="1" smtClean="0"/>
              <a:t>dalam</a:t>
            </a:r>
            <a:r>
              <a:rPr lang="en-US" sz="3200" b="1" dirty="0" smtClean="0"/>
              <a:t> </a:t>
            </a:r>
            <a:r>
              <a:rPr lang="en-US" sz="3200" b="1" dirty="0" err="1" smtClean="0"/>
              <a:t>Perda</a:t>
            </a:r>
            <a:r>
              <a:rPr lang="en-US" sz="3200" b="1" dirty="0" smtClean="0"/>
              <a:t> KTR….</a:t>
            </a:r>
            <a:endParaRPr lang="en-US" sz="3200" b="1" dirty="0"/>
          </a:p>
        </p:txBody>
      </p:sp>
      <p:sp>
        <p:nvSpPr>
          <p:cNvPr id="3" name="Content Placeholder 2"/>
          <p:cNvSpPr>
            <a:spLocks noGrp="1"/>
          </p:cNvSpPr>
          <p:nvPr>
            <p:ph idx="1"/>
          </p:nvPr>
        </p:nvSpPr>
        <p:spPr>
          <a:xfrm>
            <a:off x="1028700" y="1676400"/>
            <a:ext cx="7200900" cy="4267200"/>
          </a:xfrm>
        </p:spPr>
        <p:txBody>
          <a:bodyPr>
            <a:noAutofit/>
          </a:bodyPr>
          <a:lstStyle/>
          <a:p>
            <a:r>
              <a:rPr lang="en-US" sz="2400" dirty="0" smtClean="0"/>
              <a:t>a</a:t>
            </a:r>
            <a:r>
              <a:rPr lang="en-US" sz="2400" dirty="0"/>
              <a:t>. </a:t>
            </a:r>
            <a:r>
              <a:rPr lang="en-US" sz="2400" dirty="0" err="1"/>
              <a:t>fasilitas</a:t>
            </a:r>
            <a:r>
              <a:rPr lang="en-US" sz="2400" dirty="0"/>
              <a:t> </a:t>
            </a:r>
            <a:r>
              <a:rPr lang="en-US" sz="2400" dirty="0" err="1"/>
              <a:t>pelayanan</a:t>
            </a:r>
            <a:r>
              <a:rPr lang="en-US" sz="2400" dirty="0"/>
              <a:t> </a:t>
            </a:r>
            <a:r>
              <a:rPr lang="en-US" sz="2400" dirty="0" err="1"/>
              <a:t>kesehatan</a:t>
            </a:r>
            <a:r>
              <a:rPr lang="en-US" sz="2400" dirty="0"/>
              <a:t> </a:t>
            </a:r>
            <a:endParaRPr lang="en-US" sz="2400" dirty="0" smtClean="0"/>
          </a:p>
          <a:p>
            <a:r>
              <a:rPr lang="en-US" sz="2400" dirty="0" smtClean="0"/>
              <a:t>b</a:t>
            </a:r>
            <a:r>
              <a:rPr lang="en-US" sz="2400" dirty="0"/>
              <a:t>. </a:t>
            </a:r>
            <a:r>
              <a:rPr lang="en-US" sz="2400" dirty="0" err="1"/>
              <a:t>tempat</a:t>
            </a:r>
            <a:r>
              <a:rPr lang="en-US" sz="2400" dirty="0"/>
              <a:t> proses </a:t>
            </a:r>
            <a:r>
              <a:rPr lang="en-US" sz="2400" dirty="0" err="1"/>
              <a:t>belajar</a:t>
            </a:r>
            <a:r>
              <a:rPr lang="en-US" sz="2400" dirty="0"/>
              <a:t> </a:t>
            </a:r>
            <a:r>
              <a:rPr lang="en-US" sz="2400" dirty="0" err="1" smtClean="0"/>
              <a:t>mengajar</a:t>
            </a:r>
            <a:endParaRPr lang="en-US" sz="2400" b="1" dirty="0" smtClean="0"/>
          </a:p>
          <a:p>
            <a:r>
              <a:rPr lang="en-US" sz="2400" dirty="0" smtClean="0"/>
              <a:t>c</a:t>
            </a:r>
            <a:r>
              <a:rPr lang="en-US" sz="2400" dirty="0"/>
              <a:t>. </a:t>
            </a:r>
            <a:r>
              <a:rPr lang="en-US" sz="2400" dirty="0" err="1"/>
              <a:t>kawasan</a:t>
            </a:r>
            <a:r>
              <a:rPr lang="en-US" sz="2400" dirty="0"/>
              <a:t> </a:t>
            </a:r>
            <a:r>
              <a:rPr lang="en-US" sz="2400" dirty="0" err="1"/>
              <a:t>tempat</a:t>
            </a:r>
            <a:r>
              <a:rPr lang="en-US" sz="2400" dirty="0"/>
              <a:t> </a:t>
            </a:r>
            <a:r>
              <a:rPr lang="en-US" sz="2400" dirty="0" err="1"/>
              <a:t>anak</a:t>
            </a:r>
            <a:r>
              <a:rPr lang="en-US" sz="2400" dirty="0"/>
              <a:t> </a:t>
            </a:r>
            <a:r>
              <a:rPr lang="en-US" sz="2400" dirty="0" err="1" smtClean="0"/>
              <a:t>bermain</a:t>
            </a:r>
            <a:endParaRPr lang="en-US" sz="2400" dirty="0" smtClean="0"/>
          </a:p>
          <a:p>
            <a:r>
              <a:rPr lang="en-US" sz="2400" dirty="0" smtClean="0"/>
              <a:t>d</a:t>
            </a:r>
            <a:r>
              <a:rPr lang="en-US" sz="2400" dirty="0"/>
              <a:t>. </a:t>
            </a:r>
            <a:r>
              <a:rPr lang="en-US" sz="2400" dirty="0" err="1"/>
              <a:t>tempat</a:t>
            </a:r>
            <a:r>
              <a:rPr lang="en-US" sz="2400" dirty="0"/>
              <a:t> </a:t>
            </a:r>
            <a:r>
              <a:rPr lang="en-US" sz="2400" dirty="0" err="1"/>
              <a:t>ibadah</a:t>
            </a:r>
            <a:r>
              <a:rPr lang="en-US" sz="2400" dirty="0"/>
              <a:t> </a:t>
            </a:r>
            <a:endParaRPr lang="en-US" sz="2400" dirty="0" smtClean="0"/>
          </a:p>
          <a:p>
            <a:r>
              <a:rPr lang="en-US" sz="2400" dirty="0" smtClean="0"/>
              <a:t>e</a:t>
            </a:r>
            <a:r>
              <a:rPr lang="en-US" sz="2400" dirty="0"/>
              <a:t>. </a:t>
            </a:r>
            <a:r>
              <a:rPr lang="en-US" sz="2400" dirty="0" err="1"/>
              <a:t>fasilitas</a:t>
            </a:r>
            <a:r>
              <a:rPr lang="en-US" sz="2400" dirty="0"/>
              <a:t> </a:t>
            </a:r>
            <a:r>
              <a:rPr lang="en-US" sz="2400" dirty="0" err="1"/>
              <a:t>olahraga</a:t>
            </a:r>
            <a:r>
              <a:rPr lang="en-US" sz="2400" dirty="0"/>
              <a:t> </a:t>
            </a:r>
            <a:endParaRPr lang="en-US" sz="2400" dirty="0" smtClean="0"/>
          </a:p>
          <a:p>
            <a:r>
              <a:rPr lang="en-US" sz="2400" dirty="0" smtClean="0"/>
              <a:t>f</a:t>
            </a:r>
            <a:r>
              <a:rPr lang="en-US" sz="2400" dirty="0"/>
              <a:t>. </a:t>
            </a:r>
            <a:r>
              <a:rPr lang="en-US" sz="2400" dirty="0" err="1"/>
              <a:t>angkutan</a:t>
            </a:r>
            <a:r>
              <a:rPr lang="en-US" sz="2400" dirty="0"/>
              <a:t> </a:t>
            </a:r>
            <a:r>
              <a:rPr lang="en-US" sz="2400" dirty="0" err="1"/>
              <a:t>umum</a:t>
            </a:r>
            <a:r>
              <a:rPr lang="en-US" sz="2400" dirty="0"/>
              <a:t> </a:t>
            </a:r>
            <a:endParaRPr lang="en-US" sz="2400" dirty="0" smtClean="0"/>
          </a:p>
          <a:p>
            <a:r>
              <a:rPr lang="en-US" sz="2400" dirty="0" smtClean="0"/>
              <a:t>g</a:t>
            </a:r>
            <a:r>
              <a:rPr lang="en-US" sz="2400" dirty="0"/>
              <a:t>. </a:t>
            </a:r>
            <a:r>
              <a:rPr lang="en-US" sz="2400" dirty="0" err="1"/>
              <a:t>tempat</a:t>
            </a:r>
            <a:r>
              <a:rPr lang="en-US" sz="2400" dirty="0"/>
              <a:t> </a:t>
            </a:r>
            <a:r>
              <a:rPr lang="en-US" sz="2400" dirty="0" err="1" smtClean="0"/>
              <a:t>kerja</a:t>
            </a:r>
            <a:endParaRPr lang="en-US" sz="2400" dirty="0" smtClean="0"/>
          </a:p>
          <a:p>
            <a:r>
              <a:rPr lang="sv-SE" sz="2400" dirty="0" smtClean="0"/>
              <a:t>H. tempat umum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6106" y="0"/>
            <a:ext cx="1457894" cy="1457894"/>
          </a:xfrm>
          <a:prstGeom prst="rect">
            <a:avLst/>
          </a:prstGeom>
        </p:spPr>
      </p:pic>
    </p:spTree>
    <p:extLst>
      <p:ext uri="{BB962C8B-B14F-4D97-AF65-F5344CB8AC3E}">
        <p14:creationId xmlns:p14="http://schemas.microsoft.com/office/powerpoint/2010/main" val="178688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 IDENTIFIKASI MASALAH…</a:t>
            </a:r>
            <a:endParaRPr lang="en-US" b="1" dirty="0"/>
          </a:p>
        </p:txBody>
      </p:sp>
      <p:sp>
        <p:nvSpPr>
          <p:cNvPr id="3" name="Content Placeholder 2"/>
          <p:cNvSpPr>
            <a:spLocks noGrp="1"/>
          </p:cNvSpPr>
          <p:nvPr>
            <p:ph idx="1"/>
          </p:nvPr>
        </p:nvSpPr>
        <p:spPr>
          <a:xfrm>
            <a:off x="1028700" y="5334000"/>
            <a:ext cx="7200900" cy="1143000"/>
          </a:xfrm>
        </p:spPr>
        <p:txBody>
          <a:bodyPr>
            <a:normAutofit/>
          </a:bodyPr>
          <a:lstStyle/>
          <a:p>
            <a:r>
              <a:rPr lang="en-US" dirty="0" smtClean="0"/>
              <a:t>SEHINGGA </a:t>
            </a:r>
            <a:r>
              <a:rPr lang="en-US" dirty="0" err="1" smtClean="0"/>
              <a:t>Penelitian</a:t>
            </a:r>
            <a:r>
              <a:rPr lang="en-US" dirty="0" smtClean="0"/>
              <a:t> </a:t>
            </a:r>
            <a:r>
              <a:rPr lang="en-US" dirty="0" err="1" smtClean="0"/>
              <a:t>ini</a:t>
            </a:r>
            <a:r>
              <a:rPr lang="en-US" dirty="0" smtClean="0"/>
              <a:t> </a:t>
            </a:r>
            <a:r>
              <a:rPr lang="en-US" dirty="0" err="1" smtClean="0"/>
              <a:t>ingin</a:t>
            </a:r>
            <a:r>
              <a:rPr lang="en-US" dirty="0" smtClean="0"/>
              <a:t> </a:t>
            </a:r>
            <a:r>
              <a:rPr lang="en-US" dirty="0" err="1" smtClean="0"/>
              <a:t>mengkaji</a:t>
            </a:r>
            <a:r>
              <a:rPr lang="en-US" dirty="0" smtClean="0"/>
              <a:t> </a:t>
            </a:r>
            <a:r>
              <a:rPr lang="en-US" dirty="0" err="1" smtClean="0"/>
              <a:t>tentang</a:t>
            </a:r>
            <a:r>
              <a:rPr lang="en-US" dirty="0" smtClean="0"/>
              <a:t> </a:t>
            </a:r>
            <a:r>
              <a:rPr lang="en-US" dirty="0"/>
              <a:t> </a:t>
            </a:r>
            <a:r>
              <a:rPr lang="en-US" dirty="0" smtClean="0"/>
              <a:t>: </a:t>
            </a:r>
            <a:r>
              <a:rPr lang="en-US" sz="2400" b="1" dirty="0" smtClean="0"/>
              <a:t>“</a:t>
            </a:r>
            <a:r>
              <a:rPr lang="en-US" sz="2400" b="1" dirty="0" err="1" smtClean="0"/>
              <a:t>Problematika</a:t>
            </a:r>
            <a:r>
              <a:rPr lang="en-US" sz="2400" b="1" dirty="0" smtClean="0"/>
              <a:t> </a:t>
            </a:r>
            <a:r>
              <a:rPr lang="en-US" sz="2400" b="1" dirty="0" err="1" smtClean="0"/>
              <a:t>Perokok</a:t>
            </a:r>
            <a:r>
              <a:rPr lang="en-US" sz="2400" b="1" dirty="0" smtClean="0"/>
              <a:t> </a:t>
            </a:r>
            <a:r>
              <a:rPr lang="en-US" sz="2400" b="1" dirty="0" err="1" smtClean="0"/>
              <a:t>Anak</a:t>
            </a:r>
            <a:r>
              <a:rPr lang="en-US" sz="2400" b="1" dirty="0" smtClean="0"/>
              <a:t> </a:t>
            </a:r>
            <a:r>
              <a:rPr lang="en-US" sz="2400" b="1" dirty="0" err="1" smtClean="0"/>
              <a:t>pada</a:t>
            </a:r>
            <a:r>
              <a:rPr lang="en-US" sz="2400" b="1" dirty="0" smtClean="0"/>
              <a:t> Tingkat  SMA Di </a:t>
            </a:r>
            <a:r>
              <a:rPr lang="en-US" sz="2400" b="1" dirty="0" err="1" smtClean="0"/>
              <a:t>Provinsi</a:t>
            </a:r>
            <a:r>
              <a:rPr lang="en-US" sz="2400" b="1" dirty="0" smtClean="0"/>
              <a:t> Bengkulu”</a:t>
            </a:r>
            <a:endParaRPr lang="en-US" sz="2400" b="1" dirty="0"/>
          </a:p>
        </p:txBody>
      </p:sp>
      <p:graphicFrame>
        <p:nvGraphicFramePr>
          <p:cNvPr id="4" name="Diagram 3"/>
          <p:cNvGraphicFramePr/>
          <p:nvPr>
            <p:extLst>
              <p:ext uri="{D42A27DB-BD31-4B8C-83A1-F6EECF244321}">
                <p14:modId xmlns:p14="http://schemas.microsoft.com/office/powerpoint/2010/main" val="2487298276"/>
              </p:ext>
            </p:extLst>
          </p:nvPr>
        </p:nvGraphicFramePr>
        <p:xfrm>
          <a:off x="457200" y="1397000"/>
          <a:ext cx="84582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401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 RUMUSAN MASALAH</a:t>
            </a:r>
            <a:endParaRPr lang="en-US" b="1" dirty="0"/>
          </a:p>
        </p:txBody>
      </p:sp>
      <p:sp>
        <p:nvSpPr>
          <p:cNvPr id="3" name="Content Placeholder 2"/>
          <p:cNvSpPr>
            <a:spLocks noGrp="1"/>
          </p:cNvSpPr>
          <p:nvPr>
            <p:ph idx="1"/>
          </p:nvPr>
        </p:nvSpPr>
        <p:spPr/>
        <p:txBody>
          <a:bodyPr>
            <a:normAutofit/>
          </a:bodyPr>
          <a:lstStyle/>
          <a:p>
            <a:r>
              <a:rPr lang="en-US" sz="2800" dirty="0" err="1" smtClean="0"/>
              <a:t>Bagaimana</a:t>
            </a:r>
            <a:r>
              <a:rPr lang="en-US" sz="2800" dirty="0"/>
              <a:t> </a:t>
            </a:r>
            <a:r>
              <a:rPr lang="en-US" sz="2800" dirty="0" err="1" smtClean="0"/>
              <a:t>potret</a:t>
            </a:r>
            <a:r>
              <a:rPr lang="en-US" sz="2800" dirty="0" smtClean="0"/>
              <a:t> </a:t>
            </a:r>
            <a:r>
              <a:rPr lang="en-US" sz="2800" dirty="0" err="1" smtClean="0"/>
              <a:t>perokok</a:t>
            </a:r>
            <a:r>
              <a:rPr lang="en-US" sz="2800" dirty="0" smtClean="0"/>
              <a:t> </a:t>
            </a:r>
            <a:r>
              <a:rPr lang="en-US" sz="2800" dirty="0" err="1" smtClean="0"/>
              <a:t>Anak</a:t>
            </a:r>
            <a:r>
              <a:rPr lang="en-US" sz="2800" dirty="0" smtClean="0"/>
              <a:t> </a:t>
            </a:r>
            <a:r>
              <a:rPr lang="en-US" sz="2800" dirty="0" err="1" smtClean="0"/>
              <a:t>pada</a:t>
            </a:r>
            <a:r>
              <a:rPr lang="en-US" sz="2800" dirty="0" smtClean="0"/>
              <a:t> </a:t>
            </a:r>
            <a:r>
              <a:rPr lang="en-US" sz="2800" dirty="0" err="1" smtClean="0"/>
              <a:t>tingkat</a:t>
            </a:r>
            <a:r>
              <a:rPr lang="en-US" sz="2800" dirty="0" smtClean="0"/>
              <a:t> SMA </a:t>
            </a:r>
            <a:r>
              <a:rPr lang="en-US" sz="2800" dirty="0" err="1" smtClean="0"/>
              <a:t>Provinsi</a:t>
            </a:r>
            <a:r>
              <a:rPr lang="en-US" sz="2800" dirty="0" smtClean="0"/>
              <a:t> Bengkulu?</a:t>
            </a:r>
          </a:p>
          <a:p>
            <a:r>
              <a:rPr lang="en-US" sz="2800" dirty="0" err="1" smtClean="0"/>
              <a:t>Bagaimana</a:t>
            </a:r>
            <a:r>
              <a:rPr lang="en-US" sz="2800" dirty="0" smtClean="0"/>
              <a:t> </a:t>
            </a:r>
            <a:r>
              <a:rPr lang="en-US" sz="2800" dirty="0" err="1" smtClean="0"/>
              <a:t>implementasi</a:t>
            </a:r>
            <a:r>
              <a:rPr lang="en-US" sz="2800" dirty="0" smtClean="0"/>
              <a:t> </a:t>
            </a:r>
            <a:r>
              <a:rPr lang="en-US" sz="2800" dirty="0" err="1" smtClean="0"/>
              <a:t>Perda</a:t>
            </a:r>
            <a:r>
              <a:rPr lang="en-US" sz="2800" dirty="0" smtClean="0"/>
              <a:t> KTR </a:t>
            </a:r>
            <a:r>
              <a:rPr lang="en-US" sz="2800" dirty="0" err="1" smtClean="0"/>
              <a:t>pada</a:t>
            </a:r>
            <a:r>
              <a:rPr lang="en-US" sz="2800" dirty="0" smtClean="0"/>
              <a:t> </a:t>
            </a:r>
            <a:r>
              <a:rPr lang="en-US" sz="2800" dirty="0" err="1" smtClean="0"/>
              <a:t>kawasan</a:t>
            </a:r>
            <a:r>
              <a:rPr lang="en-US" sz="2800" dirty="0" smtClean="0"/>
              <a:t> SMA di </a:t>
            </a:r>
            <a:r>
              <a:rPr lang="en-US" sz="2800" dirty="0" err="1" smtClean="0"/>
              <a:t>Provinsi</a:t>
            </a:r>
            <a:r>
              <a:rPr lang="en-US" sz="2800" dirty="0" smtClean="0"/>
              <a:t> Bengkulu?</a:t>
            </a:r>
          </a:p>
          <a:p>
            <a:pPr lvl="0"/>
            <a:r>
              <a:rPr lang="en-US" sz="2800" dirty="0" err="1"/>
              <a:t>Bagaimana</a:t>
            </a:r>
            <a:r>
              <a:rPr lang="en-US" sz="2800" dirty="0"/>
              <a:t> </a:t>
            </a:r>
            <a:r>
              <a:rPr lang="en-US" sz="2800" dirty="0" err="1" smtClean="0"/>
              <a:t>upaya</a:t>
            </a:r>
            <a:r>
              <a:rPr lang="en-US" sz="2800" dirty="0" smtClean="0"/>
              <a:t> </a:t>
            </a:r>
            <a:r>
              <a:rPr lang="en-US" sz="2800" dirty="0" err="1"/>
              <a:t>sekolah</a:t>
            </a:r>
            <a:r>
              <a:rPr lang="en-US" sz="2800" dirty="0"/>
              <a:t> </a:t>
            </a:r>
            <a:r>
              <a:rPr lang="en-US" sz="2800" dirty="0" err="1" smtClean="0"/>
              <a:t>menanamkan</a:t>
            </a:r>
            <a:r>
              <a:rPr lang="en-US" sz="2800" dirty="0" smtClean="0"/>
              <a:t> </a:t>
            </a:r>
            <a:r>
              <a:rPr lang="en-US" sz="2800" dirty="0" err="1" smtClean="0"/>
              <a:t>sikap</a:t>
            </a:r>
            <a:r>
              <a:rPr lang="en-US" sz="2800" dirty="0" smtClean="0"/>
              <a:t> anti </a:t>
            </a:r>
            <a:r>
              <a:rPr lang="en-US" sz="2800" dirty="0" err="1" smtClean="0"/>
              <a:t>rokok</a:t>
            </a:r>
            <a:r>
              <a:rPr lang="en-US" sz="2800" dirty="0" smtClean="0"/>
              <a:t> </a:t>
            </a:r>
            <a:r>
              <a:rPr lang="en-US" sz="2800" dirty="0" err="1" smtClean="0"/>
              <a:t>pada</a:t>
            </a:r>
            <a:r>
              <a:rPr lang="en-US" sz="2800" dirty="0" smtClean="0"/>
              <a:t> </a:t>
            </a:r>
            <a:r>
              <a:rPr lang="en-US" sz="2800" dirty="0" err="1" smtClean="0"/>
              <a:t>siswa</a:t>
            </a:r>
            <a:r>
              <a:rPr lang="en-US" sz="2800" dirty="0" smtClean="0"/>
              <a:t>?</a:t>
            </a:r>
            <a:endParaRPr lang="en-US" sz="2800" dirty="0"/>
          </a:p>
        </p:txBody>
      </p:sp>
    </p:spTree>
    <p:extLst>
      <p:ext uri="{BB962C8B-B14F-4D97-AF65-F5344CB8AC3E}">
        <p14:creationId xmlns:p14="http://schemas.microsoft.com/office/powerpoint/2010/main" val="3623048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200900" cy="914400"/>
          </a:xfrm>
        </p:spPr>
        <p:txBody>
          <a:bodyPr/>
          <a:lstStyle/>
          <a:p>
            <a:pPr lvl="0"/>
            <a:r>
              <a:rPr lang="en-US" b="1" dirty="0" smtClean="0"/>
              <a:t>E. KONTRIBUSI PENELITIAN</a:t>
            </a:r>
            <a:endParaRPr lang="en-US" dirty="0"/>
          </a:p>
        </p:txBody>
      </p:sp>
      <p:sp>
        <p:nvSpPr>
          <p:cNvPr id="3" name="Content Placeholder 2"/>
          <p:cNvSpPr>
            <a:spLocks noGrp="1"/>
          </p:cNvSpPr>
          <p:nvPr>
            <p:ph idx="1"/>
          </p:nvPr>
        </p:nvSpPr>
        <p:spPr>
          <a:xfrm>
            <a:off x="1028700" y="1600200"/>
            <a:ext cx="7200900" cy="4267200"/>
          </a:xfrm>
        </p:spPr>
        <p:txBody>
          <a:bodyPr>
            <a:normAutofit/>
          </a:bodyPr>
          <a:lstStyle/>
          <a:p>
            <a:r>
              <a:rPr lang="en-US" dirty="0" err="1" smtClean="0"/>
              <a:t>Secara</a:t>
            </a:r>
            <a:r>
              <a:rPr lang="en-US" dirty="0" smtClean="0"/>
              <a:t> </a:t>
            </a:r>
            <a:r>
              <a:rPr lang="en-US" dirty="0" err="1"/>
              <a:t>akademis</a:t>
            </a:r>
            <a:r>
              <a:rPr lang="en-US" dirty="0"/>
              <a:t>, </a:t>
            </a:r>
            <a:r>
              <a:rPr lang="en-US" dirty="0" err="1"/>
              <a:t>hasil</a:t>
            </a:r>
            <a:r>
              <a:rPr lang="en-US" dirty="0"/>
              <a:t> </a:t>
            </a:r>
            <a:r>
              <a:rPr lang="en-US" dirty="0" err="1"/>
              <a:t>penelitian</a:t>
            </a:r>
            <a:r>
              <a:rPr lang="en-US" dirty="0"/>
              <a:t> </a:t>
            </a:r>
            <a:r>
              <a:rPr lang="en-US" dirty="0" err="1"/>
              <a:t>ini</a:t>
            </a:r>
            <a:r>
              <a:rPr lang="en-US" dirty="0"/>
              <a:t> </a:t>
            </a:r>
            <a:r>
              <a:rPr lang="en-US" dirty="0" err="1"/>
              <a:t>nanti</a:t>
            </a:r>
            <a:r>
              <a:rPr lang="en-US" dirty="0"/>
              <a:t> </a:t>
            </a:r>
            <a:r>
              <a:rPr lang="en-US" dirty="0" err="1"/>
              <a:t>diharapkan</a:t>
            </a:r>
            <a:r>
              <a:rPr lang="en-US" dirty="0"/>
              <a:t> </a:t>
            </a:r>
            <a:r>
              <a:rPr lang="en-US" dirty="0" err="1"/>
              <a:t>dapat</a:t>
            </a:r>
            <a:r>
              <a:rPr lang="en-US" dirty="0"/>
              <a:t> </a:t>
            </a:r>
            <a:r>
              <a:rPr lang="en-US" dirty="0" err="1" smtClean="0"/>
              <a:t>menambah</a:t>
            </a:r>
            <a:r>
              <a:rPr lang="en-US" dirty="0" smtClean="0"/>
              <a:t> </a:t>
            </a:r>
            <a:r>
              <a:rPr lang="en-US" dirty="0" err="1" smtClean="0"/>
              <a:t>literatur</a:t>
            </a:r>
            <a:r>
              <a:rPr lang="en-US" dirty="0" smtClean="0"/>
              <a:t> </a:t>
            </a:r>
            <a:r>
              <a:rPr lang="en-US" dirty="0" err="1" smtClean="0"/>
              <a:t>dalam</a:t>
            </a:r>
            <a:r>
              <a:rPr lang="en-US" dirty="0" smtClean="0"/>
              <a:t> </a:t>
            </a:r>
            <a:r>
              <a:rPr lang="en-US" dirty="0" err="1" smtClean="0"/>
              <a:t>bentuk</a:t>
            </a:r>
            <a:r>
              <a:rPr lang="en-US" dirty="0" smtClean="0"/>
              <a:t> </a:t>
            </a:r>
            <a:r>
              <a:rPr lang="en-US" dirty="0" err="1" smtClean="0"/>
              <a:t>jurnal</a:t>
            </a:r>
            <a:r>
              <a:rPr lang="en-US" dirty="0" smtClean="0"/>
              <a:t> &amp; dummy book </a:t>
            </a:r>
            <a:r>
              <a:rPr lang="en-US" dirty="0" err="1" smtClean="0"/>
              <a:t>tentang</a:t>
            </a:r>
            <a:r>
              <a:rPr lang="en-US" dirty="0" smtClean="0"/>
              <a:t> </a:t>
            </a:r>
            <a:r>
              <a:rPr lang="en-US" dirty="0" err="1" smtClean="0"/>
              <a:t>kebijakan</a:t>
            </a:r>
            <a:r>
              <a:rPr lang="en-US" dirty="0" smtClean="0"/>
              <a:t> </a:t>
            </a:r>
            <a:r>
              <a:rPr lang="en-US" dirty="0" err="1" smtClean="0"/>
              <a:t>pengendalian</a:t>
            </a:r>
            <a:r>
              <a:rPr lang="en-US" dirty="0" smtClean="0"/>
              <a:t> </a:t>
            </a:r>
            <a:r>
              <a:rPr lang="en-US" dirty="0" err="1" smtClean="0"/>
              <a:t>tembakau</a:t>
            </a:r>
            <a:r>
              <a:rPr lang="en-US" dirty="0" smtClean="0"/>
              <a:t> di Indonesia, yang </a:t>
            </a:r>
            <a:r>
              <a:rPr lang="en-US" dirty="0" err="1" smtClean="0"/>
              <a:t>bisa</a:t>
            </a:r>
            <a:r>
              <a:rPr lang="en-US" dirty="0" smtClean="0"/>
              <a:t> </a:t>
            </a:r>
            <a:r>
              <a:rPr lang="en-US" dirty="0" err="1" smtClean="0"/>
              <a:t>menjadi</a:t>
            </a:r>
            <a:r>
              <a:rPr lang="en-US" dirty="0" smtClean="0"/>
              <a:t> </a:t>
            </a:r>
            <a:r>
              <a:rPr lang="en-US" dirty="0" err="1" smtClean="0"/>
              <a:t>bahan</a:t>
            </a:r>
            <a:r>
              <a:rPr lang="en-US" dirty="0" smtClean="0"/>
              <a:t> </a:t>
            </a:r>
            <a:r>
              <a:rPr lang="en-US" dirty="0" err="1" smtClean="0"/>
              <a:t>kajian</a:t>
            </a:r>
            <a:r>
              <a:rPr lang="en-US" dirty="0" smtClean="0"/>
              <a:t> di Prodi </a:t>
            </a:r>
            <a:r>
              <a:rPr lang="en-US" dirty="0" err="1" smtClean="0"/>
              <a:t>Hukum</a:t>
            </a:r>
            <a:r>
              <a:rPr lang="en-US" dirty="0" smtClean="0"/>
              <a:t> </a:t>
            </a:r>
            <a:r>
              <a:rPr lang="en-US" dirty="0" err="1" smtClean="0"/>
              <a:t>dan</a:t>
            </a:r>
            <a:r>
              <a:rPr lang="en-US" dirty="0" smtClean="0"/>
              <a:t> </a:t>
            </a:r>
            <a:r>
              <a:rPr lang="en-US" dirty="0" err="1" smtClean="0"/>
              <a:t>Ilmu</a:t>
            </a:r>
            <a:r>
              <a:rPr lang="en-US" dirty="0" smtClean="0"/>
              <a:t> </a:t>
            </a:r>
            <a:r>
              <a:rPr lang="en-US" dirty="0" err="1" smtClean="0"/>
              <a:t>Politik</a:t>
            </a:r>
            <a:r>
              <a:rPr lang="en-US" dirty="0" smtClean="0"/>
              <a:t>, </a:t>
            </a:r>
            <a:r>
              <a:rPr lang="en-US" dirty="0" err="1" smtClean="0"/>
              <a:t>prodi</a:t>
            </a:r>
            <a:r>
              <a:rPr lang="en-US" dirty="0" smtClean="0"/>
              <a:t> </a:t>
            </a:r>
            <a:r>
              <a:rPr lang="en-US" dirty="0" err="1" smtClean="0"/>
              <a:t>Pendidikan</a:t>
            </a:r>
            <a:r>
              <a:rPr lang="en-US" dirty="0" smtClean="0"/>
              <a:t>, </a:t>
            </a:r>
            <a:r>
              <a:rPr lang="en-US" dirty="0" err="1" smtClean="0"/>
              <a:t>ataupun</a:t>
            </a:r>
            <a:r>
              <a:rPr lang="en-US" dirty="0" smtClean="0"/>
              <a:t> </a:t>
            </a:r>
            <a:r>
              <a:rPr lang="en-US" dirty="0" err="1" smtClean="0"/>
              <a:t>prodi</a:t>
            </a:r>
            <a:r>
              <a:rPr lang="en-US" dirty="0" smtClean="0"/>
              <a:t> </a:t>
            </a:r>
            <a:r>
              <a:rPr lang="en-US" dirty="0" err="1" smtClean="0"/>
              <a:t>ilmu</a:t>
            </a:r>
            <a:r>
              <a:rPr lang="en-US" dirty="0" smtClean="0"/>
              <a:t> </a:t>
            </a:r>
            <a:r>
              <a:rPr lang="en-US" dirty="0" err="1" smtClean="0"/>
              <a:t>kesehatan</a:t>
            </a:r>
            <a:r>
              <a:rPr lang="en-US" dirty="0" smtClean="0"/>
              <a:t> </a:t>
            </a:r>
            <a:r>
              <a:rPr lang="en-US" dirty="0" err="1" smtClean="0"/>
              <a:t>masyarakat</a:t>
            </a:r>
            <a:r>
              <a:rPr lang="en-US" dirty="0" smtClean="0"/>
              <a:t>.</a:t>
            </a:r>
            <a:endParaRPr lang="en-US" dirty="0"/>
          </a:p>
          <a:p>
            <a:r>
              <a:rPr lang="en-US" dirty="0" err="1"/>
              <a:t>Secara</a:t>
            </a:r>
            <a:r>
              <a:rPr lang="en-US" dirty="0"/>
              <a:t> </a:t>
            </a:r>
            <a:r>
              <a:rPr lang="en-US" dirty="0" err="1"/>
              <a:t>praktis</a:t>
            </a:r>
            <a:r>
              <a:rPr lang="en-US" dirty="0"/>
              <a:t>, </a:t>
            </a:r>
            <a:r>
              <a:rPr lang="en-US" dirty="0" err="1"/>
              <a:t>kegunaan</a:t>
            </a:r>
            <a:r>
              <a:rPr lang="en-US" dirty="0"/>
              <a:t> </a:t>
            </a:r>
            <a:r>
              <a:rPr lang="en-US" dirty="0" err="1"/>
              <a:t>penelitian</a:t>
            </a:r>
            <a:r>
              <a:rPr lang="en-US" dirty="0"/>
              <a:t> </a:t>
            </a:r>
            <a:r>
              <a:rPr lang="en-US" dirty="0" err="1"/>
              <a:t>ini</a:t>
            </a:r>
            <a:r>
              <a:rPr lang="en-US" dirty="0"/>
              <a:t> </a:t>
            </a:r>
            <a:r>
              <a:rPr lang="en-US" dirty="0" err="1"/>
              <a:t>adalah</a:t>
            </a:r>
            <a:r>
              <a:rPr lang="en-US" dirty="0"/>
              <a:t> </a:t>
            </a:r>
            <a:r>
              <a:rPr lang="en-US" dirty="0" err="1"/>
              <a:t>sebagai</a:t>
            </a:r>
            <a:r>
              <a:rPr lang="en-US" dirty="0"/>
              <a:t> </a:t>
            </a:r>
            <a:r>
              <a:rPr lang="en-US" dirty="0" err="1"/>
              <a:t>panduan</a:t>
            </a:r>
            <a:r>
              <a:rPr lang="en-US" dirty="0"/>
              <a:t> </a:t>
            </a:r>
            <a:r>
              <a:rPr lang="en-US" dirty="0" err="1"/>
              <a:t>bagi</a:t>
            </a:r>
            <a:r>
              <a:rPr lang="en-US" dirty="0"/>
              <a:t> </a:t>
            </a:r>
            <a:r>
              <a:rPr lang="en-US" dirty="0" err="1"/>
              <a:t>para</a:t>
            </a:r>
            <a:r>
              <a:rPr lang="en-US" dirty="0"/>
              <a:t> </a:t>
            </a:r>
            <a:r>
              <a:rPr lang="en-US" dirty="0" err="1"/>
              <a:t>pengambil</a:t>
            </a:r>
            <a:r>
              <a:rPr lang="en-US" dirty="0"/>
              <a:t> </a:t>
            </a:r>
            <a:r>
              <a:rPr lang="en-US" dirty="0" err="1"/>
              <a:t>kebijakan</a:t>
            </a:r>
            <a:r>
              <a:rPr lang="en-US" dirty="0"/>
              <a:t>, </a:t>
            </a:r>
            <a:r>
              <a:rPr lang="en-US" dirty="0" err="1"/>
              <a:t>khususnya</a:t>
            </a:r>
            <a:r>
              <a:rPr lang="en-US" dirty="0"/>
              <a:t> </a:t>
            </a:r>
            <a:r>
              <a:rPr lang="en-US" dirty="0" err="1"/>
              <a:t>pemerintah</a:t>
            </a:r>
            <a:r>
              <a:rPr lang="en-US" dirty="0"/>
              <a:t> </a:t>
            </a:r>
            <a:r>
              <a:rPr lang="en-US" dirty="0" err="1"/>
              <a:t>dan</a:t>
            </a:r>
            <a:r>
              <a:rPr lang="en-US" dirty="0"/>
              <a:t> stakeholder </a:t>
            </a:r>
            <a:r>
              <a:rPr lang="en-US" dirty="0" err="1"/>
              <a:t>terkait</a:t>
            </a:r>
            <a:r>
              <a:rPr lang="en-US" dirty="0"/>
              <a:t> </a:t>
            </a:r>
            <a:r>
              <a:rPr lang="en-US" dirty="0" err="1"/>
              <a:t>dalam</a:t>
            </a:r>
            <a:r>
              <a:rPr lang="en-US" dirty="0"/>
              <a:t> </a:t>
            </a:r>
            <a:r>
              <a:rPr lang="en-US" dirty="0" err="1"/>
              <a:t>melakukan</a:t>
            </a:r>
            <a:r>
              <a:rPr lang="en-US" dirty="0"/>
              <a:t> </a:t>
            </a:r>
            <a:r>
              <a:rPr lang="en-US" dirty="0" err="1"/>
              <a:t>kolaborasi</a:t>
            </a:r>
            <a:r>
              <a:rPr lang="en-US" dirty="0"/>
              <a:t> </a:t>
            </a:r>
            <a:r>
              <a:rPr lang="en-US" dirty="0" err="1"/>
              <a:t>untuk</a:t>
            </a:r>
            <a:r>
              <a:rPr lang="en-US" dirty="0"/>
              <a:t> </a:t>
            </a:r>
            <a:r>
              <a:rPr lang="en-US" dirty="0" err="1"/>
              <a:t>mendukung</a:t>
            </a:r>
            <a:r>
              <a:rPr lang="en-US" dirty="0"/>
              <a:t> </a:t>
            </a:r>
            <a:r>
              <a:rPr lang="en-US" dirty="0" err="1"/>
              <a:t>efektifitas</a:t>
            </a:r>
            <a:r>
              <a:rPr lang="en-US" dirty="0"/>
              <a:t> </a:t>
            </a:r>
            <a:r>
              <a:rPr lang="en-US" dirty="0" err="1"/>
              <a:t>pelaksanaan</a:t>
            </a:r>
            <a:r>
              <a:rPr lang="en-US" dirty="0"/>
              <a:t> </a:t>
            </a:r>
            <a:r>
              <a:rPr lang="en-US" dirty="0" err="1"/>
              <a:t>Perda</a:t>
            </a:r>
            <a:r>
              <a:rPr lang="en-US" dirty="0"/>
              <a:t> KTR </a:t>
            </a:r>
            <a:r>
              <a:rPr lang="en-US" dirty="0" err="1"/>
              <a:t>serta</a:t>
            </a:r>
            <a:r>
              <a:rPr lang="en-US" dirty="0"/>
              <a:t> </a:t>
            </a:r>
            <a:r>
              <a:rPr lang="en-US" dirty="0" err="1"/>
              <a:t>pengendalian</a:t>
            </a:r>
            <a:r>
              <a:rPr lang="en-US" dirty="0"/>
              <a:t> </a:t>
            </a:r>
            <a:r>
              <a:rPr lang="en-US" dirty="0" err="1"/>
              <a:t>dampak</a:t>
            </a:r>
            <a:r>
              <a:rPr lang="en-US" dirty="0"/>
              <a:t> </a:t>
            </a:r>
            <a:r>
              <a:rPr lang="en-US" dirty="0" err="1"/>
              <a:t>rokok</a:t>
            </a:r>
            <a:r>
              <a:rPr lang="en-US" dirty="0"/>
              <a:t> </a:t>
            </a:r>
            <a:r>
              <a:rPr lang="en-US" dirty="0" err="1"/>
              <a:t>secara</a:t>
            </a:r>
            <a:r>
              <a:rPr lang="en-US" dirty="0"/>
              <a:t> </a:t>
            </a:r>
            <a:r>
              <a:rPr lang="en-US" dirty="0" err="1"/>
              <a:t>komprehensif</a:t>
            </a:r>
            <a:r>
              <a:rPr lang="en-US" dirty="0"/>
              <a:t> di </a:t>
            </a:r>
            <a:r>
              <a:rPr lang="en-US" dirty="0" err="1"/>
              <a:t>Provinsi</a:t>
            </a:r>
            <a:r>
              <a:rPr lang="en-US" dirty="0"/>
              <a:t> Bengkulu </a:t>
            </a:r>
            <a:r>
              <a:rPr lang="en-US" dirty="0" err="1"/>
              <a:t>kedepannya</a:t>
            </a:r>
            <a:r>
              <a:rPr lang="en-US" dirty="0"/>
              <a:t>.</a:t>
            </a:r>
          </a:p>
          <a:p>
            <a:endParaRPr lang="en-US" dirty="0"/>
          </a:p>
        </p:txBody>
      </p:sp>
    </p:spTree>
    <p:extLst>
      <p:ext uri="{BB962C8B-B14F-4D97-AF65-F5344CB8AC3E}">
        <p14:creationId xmlns:p14="http://schemas.microsoft.com/office/powerpoint/2010/main" val="241400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t>
            </a:r>
            <a:r>
              <a:rPr lang="en-US" b="1" dirty="0" smtClean="0"/>
              <a:t>. PENELITIAN TERDAHULU</a:t>
            </a:r>
            <a:endParaRPr lang="en-US" b="1" dirty="0"/>
          </a:p>
        </p:txBody>
      </p:sp>
      <p:sp>
        <p:nvSpPr>
          <p:cNvPr id="3" name="Content Placeholder 2"/>
          <p:cNvSpPr>
            <a:spLocks noGrp="1"/>
          </p:cNvSpPr>
          <p:nvPr>
            <p:ph idx="1"/>
          </p:nvPr>
        </p:nvSpPr>
        <p:spPr>
          <a:xfrm>
            <a:off x="1028700" y="1676400"/>
            <a:ext cx="7200900" cy="4191000"/>
          </a:xfrm>
        </p:spPr>
        <p:txBody>
          <a:bodyPr>
            <a:normAutofit lnSpcReduction="10000"/>
          </a:bodyPr>
          <a:lstStyle/>
          <a:p>
            <a:r>
              <a:rPr lang="en-US" sz="2400" b="1" dirty="0" err="1">
                <a:solidFill>
                  <a:schemeClr val="tx1"/>
                </a:solidFill>
              </a:rPr>
              <a:t>Ridhwan</a:t>
            </a:r>
            <a:r>
              <a:rPr lang="en-US" sz="2400" b="1" dirty="0">
                <a:solidFill>
                  <a:schemeClr val="tx1"/>
                </a:solidFill>
              </a:rPr>
              <a:t> </a:t>
            </a:r>
            <a:r>
              <a:rPr lang="en-US" sz="2400" b="1" dirty="0" err="1" smtClean="0">
                <a:solidFill>
                  <a:schemeClr val="tx1"/>
                </a:solidFill>
              </a:rPr>
              <a:t>Fauzi</a:t>
            </a:r>
            <a:r>
              <a:rPr lang="en-US" sz="2400" b="1" dirty="0" smtClean="0">
                <a:solidFill>
                  <a:schemeClr val="tx1"/>
                </a:solidFill>
              </a:rPr>
              <a:t> </a:t>
            </a:r>
            <a:r>
              <a:rPr lang="en-US" dirty="0" err="1"/>
              <a:t>dkk</a:t>
            </a:r>
            <a:r>
              <a:rPr lang="en-US" dirty="0"/>
              <a:t> </a:t>
            </a:r>
            <a:r>
              <a:rPr lang="en-US" dirty="0" err="1"/>
              <a:t>pada</a:t>
            </a:r>
            <a:r>
              <a:rPr lang="en-US" dirty="0"/>
              <a:t> </a:t>
            </a:r>
            <a:r>
              <a:rPr lang="en-US" dirty="0" err="1"/>
              <a:t>tahun</a:t>
            </a:r>
            <a:r>
              <a:rPr lang="en-US" dirty="0"/>
              <a:t> 2022 </a:t>
            </a:r>
            <a:r>
              <a:rPr lang="en-US" dirty="0" err="1"/>
              <a:t>melakukan</a:t>
            </a:r>
            <a:r>
              <a:rPr lang="en-US" dirty="0"/>
              <a:t> </a:t>
            </a:r>
            <a:r>
              <a:rPr lang="en-US" dirty="0" err="1"/>
              <a:t>kajian</a:t>
            </a:r>
            <a:r>
              <a:rPr lang="en-US" dirty="0"/>
              <a:t> </a:t>
            </a:r>
            <a:r>
              <a:rPr lang="en-US" dirty="0" err="1"/>
              <a:t>tentang</a:t>
            </a:r>
            <a:r>
              <a:rPr lang="en-US" dirty="0"/>
              <a:t> </a:t>
            </a:r>
            <a:r>
              <a:rPr lang="en-US" i="1" dirty="0"/>
              <a:t>Association of Tobacco Advertising, Promotion, and Sponsorship (TAPS) exposure on smoking intention and current smoking behavior among youth in Indonesia</a:t>
            </a:r>
            <a:r>
              <a:rPr lang="en-US" dirty="0" smtClean="0"/>
              <a:t>. </a:t>
            </a:r>
            <a:r>
              <a:rPr lang="en-US" dirty="0" err="1"/>
              <a:t>Tujuan</a:t>
            </a:r>
            <a:r>
              <a:rPr lang="en-US" dirty="0"/>
              <a:t> </a:t>
            </a:r>
            <a:r>
              <a:rPr lang="en-US" dirty="0" err="1"/>
              <a:t>dari</a:t>
            </a:r>
            <a:r>
              <a:rPr lang="en-US" dirty="0"/>
              <a:t> </a:t>
            </a:r>
            <a:r>
              <a:rPr lang="en-US" dirty="0" err="1"/>
              <a:t>penelitian</a:t>
            </a:r>
            <a:r>
              <a:rPr lang="en-US" dirty="0"/>
              <a:t> </a:t>
            </a:r>
            <a:r>
              <a:rPr lang="en-US" dirty="0" err="1"/>
              <a:t>ini</a:t>
            </a:r>
            <a:r>
              <a:rPr lang="en-US" dirty="0"/>
              <a:t> </a:t>
            </a:r>
            <a:r>
              <a:rPr lang="en-US" dirty="0" err="1"/>
              <a:t>adalah</a:t>
            </a:r>
            <a:r>
              <a:rPr lang="en-US" dirty="0"/>
              <a:t> </a:t>
            </a:r>
            <a:r>
              <a:rPr lang="en-US" dirty="0" err="1"/>
              <a:t>untuk</a:t>
            </a:r>
            <a:r>
              <a:rPr lang="en-US" dirty="0"/>
              <a:t> </a:t>
            </a:r>
            <a:r>
              <a:rPr lang="en-US" dirty="0" err="1"/>
              <a:t>mengkaji</a:t>
            </a:r>
            <a:r>
              <a:rPr lang="en-US" dirty="0"/>
              <a:t> </a:t>
            </a:r>
            <a:r>
              <a:rPr lang="en-US" dirty="0" err="1"/>
              <a:t>tentang</a:t>
            </a:r>
            <a:r>
              <a:rPr lang="en-US" dirty="0"/>
              <a:t> </a:t>
            </a:r>
            <a:r>
              <a:rPr lang="en-US" dirty="0" err="1"/>
              <a:t>bagaimana</a:t>
            </a:r>
            <a:r>
              <a:rPr lang="en-US" dirty="0"/>
              <a:t> </a:t>
            </a:r>
            <a:r>
              <a:rPr lang="en-US" dirty="0" err="1"/>
              <a:t>pengaruh</a:t>
            </a:r>
            <a:r>
              <a:rPr lang="en-US" dirty="0"/>
              <a:t> </a:t>
            </a:r>
            <a:r>
              <a:rPr lang="en-US" dirty="0" err="1"/>
              <a:t>iklan</a:t>
            </a:r>
            <a:r>
              <a:rPr lang="en-US" dirty="0"/>
              <a:t>, </a:t>
            </a:r>
            <a:r>
              <a:rPr lang="en-US" dirty="0" err="1"/>
              <a:t>promosi</a:t>
            </a:r>
            <a:r>
              <a:rPr lang="en-US" dirty="0"/>
              <a:t> </a:t>
            </a:r>
            <a:r>
              <a:rPr lang="en-US" dirty="0" err="1"/>
              <a:t>dan</a:t>
            </a:r>
            <a:r>
              <a:rPr lang="en-US" dirty="0"/>
              <a:t> sponsor </a:t>
            </a:r>
            <a:r>
              <a:rPr lang="en-US" dirty="0" err="1"/>
              <a:t>produk</a:t>
            </a:r>
            <a:r>
              <a:rPr lang="en-US" dirty="0"/>
              <a:t> </a:t>
            </a:r>
            <a:r>
              <a:rPr lang="en-US" dirty="0" err="1"/>
              <a:t>tembakau</a:t>
            </a:r>
            <a:r>
              <a:rPr lang="en-US" dirty="0"/>
              <a:t> </a:t>
            </a:r>
            <a:r>
              <a:rPr lang="en-US" dirty="0" err="1"/>
              <a:t>terhadap</a:t>
            </a:r>
            <a:r>
              <a:rPr lang="en-US" dirty="0"/>
              <a:t> </a:t>
            </a:r>
            <a:r>
              <a:rPr lang="en-US" dirty="0" err="1"/>
              <a:t>perilaku</a:t>
            </a:r>
            <a:r>
              <a:rPr lang="en-US" dirty="0"/>
              <a:t> </a:t>
            </a:r>
            <a:r>
              <a:rPr lang="en-US" dirty="0" err="1"/>
              <a:t>merokok</a:t>
            </a:r>
            <a:r>
              <a:rPr lang="en-US" dirty="0"/>
              <a:t> </a:t>
            </a:r>
            <a:r>
              <a:rPr lang="en-US" dirty="0" err="1"/>
              <a:t>remaja</a:t>
            </a:r>
            <a:r>
              <a:rPr lang="en-US" dirty="0"/>
              <a:t> Indonesia</a:t>
            </a:r>
            <a:endParaRPr lang="en-US" dirty="0" smtClean="0"/>
          </a:p>
          <a:p>
            <a:r>
              <a:rPr lang="en-US" dirty="0" err="1"/>
              <a:t>hasil</a:t>
            </a:r>
            <a:r>
              <a:rPr lang="en-US" dirty="0"/>
              <a:t> </a:t>
            </a:r>
            <a:r>
              <a:rPr lang="en-US" dirty="0" err="1"/>
              <a:t>penelitian</a:t>
            </a:r>
            <a:r>
              <a:rPr lang="en-US" dirty="0"/>
              <a:t> </a:t>
            </a:r>
            <a:r>
              <a:rPr lang="en-US" dirty="0" err="1"/>
              <a:t>menyebutkan</a:t>
            </a:r>
            <a:r>
              <a:rPr lang="en-US" dirty="0"/>
              <a:t> </a:t>
            </a:r>
            <a:r>
              <a:rPr lang="en-US" dirty="0" err="1"/>
              <a:t>Iklan</a:t>
            </a:r>
            <a:r>
              <a:rPr lang="en-US" dirty="0"/>
              <a:t>, </a:t>
            </a:r>
            <a:r>
              <a:rPr lang="en-US" dirty="0" err="1"/>
              <a:t>promosi</a:t>
            </a:r>
            <a:r>
              <a:rPr lang="en-US" dirty="0"/>
              <a:t> </a:t>
            </a:r>
            <a:r>
              <a:rPr lang="en-US" dirty="0" err="1"/>
              <a:t>dan</a:t>
            </a:r>
            <a:r>
              <a:rPr lang="en-US" dirty="0"/>
              <a:t> sponsor </a:t>
            </a:r>
            <a:r>
              <a:rPr lang="en-US" dirty="0" err="1"/>
              <a:t>rokok</a:t>
            </a:r>
            <a:r>
              <a:rPr lang="en-US" dirty="0"/>
              <a:t> </a:t>
            </a:r>
            <a:r>
              <a:rPr lang="en-US" dirty="0" err="1"/>
              <a:t>memiliki</a:t>
            </a:r>
            <a:r>
              <a:rPr lang="en-US" dirty="0"/>
              <a:t> </a:t>
            </a:r>
            <a:r>
              <a:rPr lang="en-US" dirty="0" err="1"/>
              <a:t>pengaruh</a:t>
            </a:r>
            <a:r>
              <a:rPr lang="en-US" dirty="0"/>
              <a:t> yang </a:t>
            </a:r>
            <a:r>
              <a:rPr lang="en-US" dirty="0" err="1"/>
              <a:t>signifikan</a:t>
            </a:r>
            <a:r>
              <a:rPr lang="en-US" dirty="0"/>
              <a:t> </a:t>
            </a:r>
            <a:r>
              <a:rPr lang="en-US" dirty="0" err="1"/>
              <a:t>terhadap</a:t>
            </a:r>
            <a:r>
              <a:rPr lang="en-US" dirty="0"/>
              <a:t> </a:t>
            </a:r>
            <a:r>
              <a:rPr lang="en-US" dirty="0" err="1"/>
              <a:t>keinginan</a:t>
            </a:r>
            <a:r>
              <a:rPr lang="en-US" dirty="0"/>
              <a:t>/</a:t>
            </a:r>
            <a:r>
              <a:rPr lang="en-US" dirty="0" err="1"/>
              <a:t>perilaku</a:t>
            </a:r>
            <a:r>
              <a:rPr lang="en-US" dirty="0"/>
              <a:t> </a:t>
            </a:r>
            <a:r>
              <a:rPr lang="en-US" dirty="0" err="1"/>
              <a:t>merokok</a:t>
            </a:r>
            <a:r>
              <a:rPr lang="en-US" dirty="0"/>
              <a:t> </a:t>
            </a:r>
            <a:r>
              <a:rPr lang="en-US" dirty="0" err="1"/>
              <a:t>kalangan</a:t>
            </a:r>
            <a:r>
              <a:rPr lang="en-US" dirty="0"/>
              <a:t> </a:t>
            </a:r>
            <a:r>
              <a:rPr lang="en-US" dirty="0" err="1"/>
              <a:t>remaja</a:t>
            </a:r>
            <a:r>
              <a:rPr lang="en-US" dirty="0"/>
              <a:t>. </a:t>
            </a:r>
            <a:r>
              <a:rPr lang="en-US" dirty="0" err="1"/>
              <a:t>Sehingga</a:t>
            </a:r>
            <a:r>
              <a:rPr lang="en-US" dirty="0"/>
              <a:t> </a:t>
            </a:r>
            <a:r>
              <a:rPr lang="en-US" dirty="0" err="1"/>
              <a:t>penelitian</a:t>
            </a:r>
            <a:r>
              <a:rPr lang="en-US" dirty="0"/>
              <a:t> </a:t>
            </a:r>
            <a:r>
              <a:rPr lang="en-US" dirty="0" err="1"/>
              <a:t>ini</a:t>
            </a:r>
            <a:r>
              <a:rPr lang="en-US" dirty="0"/>
              <a:t> </a:t>
            </a:r>
            <a:r>
              <a:rPr lang="en-US" dirty="0" err="1"/>
              <a:t>memberikan</a:t>
            </a:r>
            <a:r>
              <a:rPr lang="en-US" dirty="0"/>
              <a:t> </a:t>
            </a:r>
            <a:r>
              <a:rPr lang="en-US" dirty="0" err="1"/>
              <a:t>rekomendasi</a:t>
            </a:r>
            <a:r>
              <a:rPr lang="en-US" dirty="0"/>
              <a:t> </a:t>
            </a:r>
            <a:r>
              <a:rPr lang="en-US" dirty="0" err="1"/>
              <a:t>kepada</a:t>
            </a:r>
            <a:r>
              <a:rPr lang="en-US" dirty="0"/>
              <a:t> </a:t>
            </a:r>
            <a:r>
              <a:rPr lang="en-US" dirty="0" err="1"/>
              <a:t>para</a:t>
            </a:r>
            <a:r>
              <a:rPr lang="en-US" dirty="0"/>
              <a:t> </a:t>
            </a:r>
            <a:r>
              <a:rPr lang="en-US" dirty="0" err="1"/>
              <a:t>pengambil</a:t>
            </a:r>
            <a:r>
              <a:rPr lang="en-US" dirty="0"/>
              <a:t> </a:t>
            </a:r>
            <a:r>
              <a:rPr lang="en-US" dirty="0" err="1"/>
              <a:t>kebijakan</a:t>
            </a:r>
            <a:r>
              <a:rPr lang="en-US" dirty="0"/>
              <a:t> di Indonesia </a:t>
            </a:r>
            <a:r>
              <a:rPr lang="en-US" dirty="0" err="1"/>
              <a:t>untuk</a:t>
            </a:r>
            <a:r>
              <a:rPr lang="en-US" dirty="0"/>
              <a:t> </a:t>
            </a:r>
            <a:r>
              <a:rPr lang="en-US" dirty="0" err="1"/>
              <a:t>membuat</a:t>
            </a:r>
            <a:r>
              <a:rPr lang="en-US" dirty="0"/>
              <a:t> </a:t>
            </a:r>
            <a:r>
              <a:rPr lang="en-US" dirty="0" err="1"/>
              <a:t>regulasi</a:t>
            </a:r>
            <a:r>
              <a:rPr lang="en-US" dirty="0"/>
              <a:t> yang </a:t>
            </a:r>
            <a:r>
              <a:rPr lang="en-US" dirty="0" err="1"/>
              <a:t>berisi</a:t>
            </a:r>
            <a:r>
              <a:rPr lang="en-US" dirty="0"/>
              <a:t> </a:t>
            </a:r>
            <a:r>
              <a:rPr lang="en-US" dirty="0" err="1"/>
              <a:t>larangan</a:t>
            </a:r>
            <a:r>
              <a:rPr lang="en-US" dirty="0"/>
              <a:t> </a:t>
            </a:r>
            <a:r>
              <a:rPr lang="en-US" dirty="0" err="1"/>
              <a:t>terhadap</a:t>
            </a:r>
            <a:r>
              <a:rPr lang="en-US" dirty="0"/>
              <a:t> </a:t>
            </a:r>
            <a:r>
              <a:rPr lang="en-US" dirty="0" err="1"/>
              <a:t>penggunaan</a:t>
            </a:r>
            <a:r>
              <a:rPr lang="en-US" dirty="0"/>
              <a:t> </a:t>
            </a:r>
            <a:r>
              <a:rPr lang="en-US" dirty="0" err="1"/>
              <a:t>iklan</a:t>
            </a:r>
            <a:r>
              <a:rPr lang="en-US" dirty="0"/>
              <a:t>, </a:t>
            </a:r>
            <a:r>
              <a:rPr lang="en-US" dirty="0" err="1"/>
              <a:t>promosi</a:t>
            </a:r>
            <a:r>
              <a:rPr lang="en-US" dirty="0"/>
              <a:t> </a:t>
            </a:r>
            <a:r>
              <a:rPr lang="en-US" dirty="0" err="1"/>
              <a:t>dan</a:t>
            </a:r>
            <a:r>
              <a:rPr lang="en-US" dirty="0"/>
              <a:t> sponsor </a:t>
            </a:r>
            <a:r>
              <a:rPr lang="en-US" dirty="0" err="1"/>
              <a:t>produk</a:t>
            </a:r>
            <a:r>
              <a:rPr lang="en-US" dirty="0"/>
              <a:t> </a:t>
            </a:r>
            <a:r>
              <a:rPr lang="en-US" dirty="0" err="1"/>
              <a:t>rokok</a:t>
            </a:r>
            <a:r>
              <a:rPr lang="en-US" dirty="0"/>
              <a:t> </a:t>
            </a:r>
            <a:r>
              <a:rPr lang="en-US" dirty="0" err="1"/>
              <a:t>dalam</a:t>
            </a:r>
            <a:r>
              <a:rPr lang="en-US" dirty="0"/>
              <a:t> </a:t>
            </a:r>
            <a:r>
              <a:rPr lang="en-US" dirty="0" err="1"/>
              <a:t>bentuka</a:t>
            </a:r>
            <a:r>
              <a:rPr lang="en-US" dirty="0"/>
              <a:t> </a:t>
            </a:r>
            <a:r>
              <a:rPr lang="en-US" dirty="0" err="1"/>
              <a:t>apapun</a:t>
            </a:r>
            <a:endParaRPr lang="en-US" dirty="0"/>
          </a:p>
        </p:txBody>
      </p:sp>
    </p:spTree>
    <p:extLst>
      <p:ext uri="{BB962C8B-B14F-4D97-AF65-F5344CB8AC3E}">
        <p14:creationId xmlns:p14="http://schemas.microsoft.com/office/powerpoint/2010/main" val="1418326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685800"/>
            <a:ext cx="7200900" cy="5791200"/>
          </a:xfrm>
        </p:spPr>
        <p:txBody>
          <a:bodyPr>
            <a:normAutofit lnSpcReduction="10000"/>
          </a:bodyPr>
          <a:lstStyle/>
          <a:p>
            <a:r>
              <a:rPr lang="en-US" sz="2400" b="1" dirty="0" err="1"/>
              <a:t>Fitri</a:t>
            </a:r>
            <a:r>
              <a:rPr lang="en-US" sz="2400" b="1" dirty="0"/>
              <a:t> </a:t>
            </a:r>
            <a:r>
              <a:rPr lang="en-US" sz="2400" b="1" dirty="0" err="1"/>
              <a:t>Almaidah</a:t>
            </a:r>
            <a:r>
              <a:rPr lang="en-US" sz="2400" b="1" dirty="0"/>
              <a:t> </a:t>
            </a:r>
            <a:r>
              <a:rPr lang="en-US" dirty="0" err="1"/>
              <a:t>dkk</a:t>
            </a:r>
            <a:r>
              <a:rPr lang="en-US" dirty="0"/>
              <a:t> </a:t>
            </a:r>
            <a:r>
              <a:rPr lang="en-US" dirty="0" err="1"/>
              <a:t>pada</a:t>
            </a:r>
            <a:r>
              <a:rPr lang="en-US" dirty="0"/>
              <a:t> </a:t>
            </a:r>
            <a:r>
              <a:rPr lang="en-US" dirty="0" err="1"/>
              <a:t>tahun</a:t>
            </a:r>
            <a:r>
              <a:rPr lang="en-US" dirty="0"/>
              <a:t> 2021 </a:t>
            </a:r>
            <a:r>
              <a:rPr lang="en-US" dirty="0" err="1"/>
              <a:t>dengan</a:t>
            </a:r>
            <a:r>
              <a:rPr lang="en-US" dirty="0"/>
              <a:t> </a:t>
            </a:r>
            <a:r>
              <a:rPr lang="en-US" dirty="0" err="1"/>
              <a:t>judul</a:t>
            </a:r>
            <a:r>
              <a:rPr lang="en-US" dirty="0"/>
              <a:t> Survey </a:t>
            </a:r>
            <a:r>
              <a:rPr lang="en-US" dirty="0" err="1"/>
              <a:t>Faktor</a:t>
            </a:r>
            <a:r>
              <a:rPr lang="en-US" dirty="0"/>
              <a:t> </a:t>
            </a:r>
            <a:r>
              <a:rPr lang="en-US" dirty="0" err="1"/>
              <a:t>Penyebab</a:t>
            </a:r>
            <a:r>
              <a:rPr lang="en-US" dirty="0"/>
              <a:t> </a:t>
            </a:r>
            <a:r>
              <a:rPr lang="en-US" dirty="0" err="1"/>
              <a:t>Perokok</a:t>
            </a:r>
            <a:r>
              <a:rPr lang="en-US" dirty="0"/>
              <a:t> </a:t>
            </a:r>
            <a:r>
              <a:rPr lang="en-US" dirty="0" err="1"/>
              <a:t>Remaja</a:t>
            </a:r>
            <a:r>
              <a:rPr lang="en-US" dirty="0"/>
              <a:t> </a:t>
            </a:r>
            <a:r>
              <a:rPr lang="en-US" dirty="0" err="1"/>
              <a:t>Mempertahankan</a:t>
            </a:r>
            <a:r>
              <a:rPr lang="en-US" dirty="0"/>
              <a:t> </a:t>
            </a:r>
            <a:r>
              <a:rPr lang="en-US" dirty="0" err="1"/>
              <a:t>Perilaku</a:t>
            </a:r>
            <a:r>
              <a:rPr lang="en-US" dirty="0"/>
              <a:t> </a:t>
            </a:r>
            <a:r>
              <a:rPr lang="en-US" dirty="0" err="1"/>
              <a:t>Merokok</a:t>
            </a:r>
            <a:r>
              <a:rPr lang="en-US" dirty="0"/>
              <a:t>. </a:t>
            </a:r>
            <a:r>
              <a:rPr lang="en-US" dirty="0" err="1"/>
              <a:t>Temuan</a:t>
            </a:r>
            <a:r>
              <a:rPr lang="en-US" dirty="0"/>
              <a:t> </a:t>
            </a:r>
            <a:r>
              <a:rPr lang="en-US" dirty="0" err="1"/>
              <a:t>penelitian</a:t>
            </a:r>
            <a:r>
              <a:rPr lang="en-US" dirty="0"/>
              <a:t> </a:t>
            </a:r>
            <a:r>
              <a:rPr lang="en-US" dirty="0" err="1"/>
              <a:t>menunjukkan</a:t>
            </a:r>
            <a:r>
              <a:rPr lang="en-US" dirty="0"/>
              <a:t> </a:t>
            </a:r>
            <a:r>
              <a:rPr lang="en-US" dirty="0" err="1"/>
              <a:t>bahwa</a:t>
            </a:r>
            <a:r>
              <a:rPr lang="en-US" dirty="0"/>
              <a:t> </a:t>
            </a:r>
            <a:r>
              <a:rPr lang="en-US" dirty="0" err="1"/>
              <a:t>dari</a:t>
            </a:r>
            <a:r>
              <a:rPr lang="en-US" dirty="0"/>
              <a:t> </a:t>
            </a:r>
            <a:r>
              <a:rPr lang="en-US" dirty="0" err="1"/>
              <a:t>jumlah</a:t>
            </a:r>
            <a:r>
              <a:rPr lang="en-US" dirty="0"/>
              <a:t> </a:t>
            </a:r>
            <a:r>
              <a:rPr lang="en-US" dirty="0" err="1"/>
              <a:t>responden</a:t>
            </a:r>
            <a:r>
              <a:rPr lang="en-US" dirty="0"/>
              <a:t> </a:t>
            </a:r>
            <a:r>
              <a:rPr lang="en-US" dirty="0" err="1"/>
              <a:t>tersebut</a:t>
            </a:r>
            <a:r>
              <a:rPr lang="en-US" dirty="0"/>
              <a:t> </a:t>
            </a:r>
            <a:r>
              <a:rPr lang="en-US" dirty="0" err="1"/>
              <a:t>didapatkan</a:t>
            </a:r>
            <a:r>
              <a:rPr lang="en-US" dirty="0"/>
              <a:t> data 80,6% </a:t>
            </a:r>
            <a:r>
              <a:rPr lang="en-US" dirty="0" err="1"/>
              <a:t>masih</a:t>
            </a:r>
            <a:r>
              <a:rPr lang="en-US" dirty="0"/>
              <a:t> </a:t>
            </a:r>
            <a:r>
              <a:rPr lang="en-US" dirty="0" err="1"/>
              <a:t>merokok</a:t>
            </a:r>
            <a:r>
              <a:rPr lang="en-US" dirty="0"/>
              <a:t> </a:t>
            </a:r>
            <a:r>
              <a:rPr lang="en-US" dirty="0" err="1"/>
              <a:t>sampai</a:t>
            </a:r>
            <a:r>
              <a:rPr lang="en-US" dirty="0"/>
              <a:t> </a:t>
            </a:r>
            <a:r>
              <a:rPr lang="en-US" dirty="0" err="1"/>
              <a:t>saat</a:t>
            </a:r>
            <a:r>
              <a:rPr lang="en-US" dirty="0"/>
              <a:t> </a:t>
            </a:r>
            <a:r>
              <a:rPr lang="en-US" dirty="0" err="1"/>
              <a:t>ini</a:t>
            </a:r>
            <a:r>
              <a:rPr lang="en-US" dirty="0"/>
              <a:t>. </a:t>
            </a:r>
            <a:r>
              <a:rPr lang="en-US" dirty="0" err="1"/>
              <a:t>Sisanya</a:t>
            </a:r>
            <a:r>
              <a:rPr lang="en-US" dirty="0"/>
              <a:t> </a:t>
            </a:r>
            <a:r>
              <a:rPr lang="en-US" dirty="0" err="1"/>
              <a:t>pernah</a:t>
            </a:r>
            <a:r>
              <a:rPr lang="en-US" dirty="0"/>
              <a:t> </a:t>
            </a:r>
            <a:r>
              <a:rPr lang="en-US" dirty="0" err="1"/>
              <a:t>merokok</a:t>
            </a:r>
            <a:r>
              <a:rPr lang="en-US" dirty="0"/>
              <a:t> </a:t>
            </a:r>
            <a:r>
              <a:rPr lang="en-US" dirty="0" err="1"/>
              <a:t>sebesar</a:t>
            </a:r>
            <a:r>
              <a:rPr lang="en-US" dirty="0"/>
              <a:t> (19,4%). </a:t>
            </a:r>
            <a:r>
              <a:rPr lang="en-US" dirty="0" err="1"/>
              <a:t>Kemudian</a:t>
            </a:r>
            <a:r>
              <a:rPr lang="en-US" dirty="0"/>
              <a:t> 62,65% </a:t>
            </a:r>
            <a:r>
              <a:rPr lang="en-US" dirty="0" err="1"/>
              <a:t>informan</a:t>
            </a:r>
            <a:r>
              <a:rPr lang="en-US" dirty="0"/>
              <a:t> </a:t>
            </a:r>
            <a:r>
              <a:rPr lang="en-US" dirty="0" err="1"/>
              <a:t>merokok</a:t>
            </a:r>
            <a:r>
              <a:rPr lang="en-US" dirty="0"/>
              <a:t> </a:t>
            </a:r>
            <a:r>
              <a:rPr lang="en-US" dirty="0" err="1"/>
              <a:t>disebabkan</a:t>
            </a:r>
            <a:r>
              <a:rPr lang="en-US" dirty="0"/>
              <a:t> </a:t>
            </a:r>
            <a:r>
              <a:rPr lang="en-US" dirty="0" err="1"/>
              <a:t>pengaruh</a:t>
            </a:r>
            <a:r>
              <a:rPr lang="en-US" dirty="0"/>
              <a:t> </a:t>
            </a:r>
            <a:r>
              <a:rPr lang="en-US" dirty="0" err="1"/>
              <a:t>dari</a:t>
            </a:r>
            <a:r>
              <a:rPr lang="en-US" dirty="0"/>
              <a:t> </a:t>
            </a:r>
            <a:r>
              <a:rPr lang="en-US" dirty="0" err="1"/>
              <a:t>teman</a:t>
            </a:r>
            <a:r>
              <a:rPr lang="en-US" dirty="0"/>
              <a:t> </a:t>
            </a:r>
            <a:r>
              <a:rPr lang="en-US" dirty="0" err="1"/>
              <a:t>sebaya</a:t>
            </a:r>
            <a:r>
              <a:rPr lang="en-US" dirty="0"/>
              <a:t>. </a:t>
            </a:r>
            <a:r>
              <a:rPr lang="en-US" dirty="0" err="1" smtClean="0"/>
              <a:t>Selanjutnya</a:t>
            </a:r>
            <a:r>
              <a:rPr lang="en-US" dirty="0"/>
              <a:t>, 62,2% </a:t>
            </a:r>
            <a:r>
              <a:rPr lang="en-US" dirty="0" err="1"/>
              <a:t>sudah</a:t>
            </a:r>
            <a:r>
              <a:rPr lang="en-US" dirty="0"/>
              <a:t> </a:t>
            </a:r>
            <a:r>
              <a:rPr lang="en-US" dirty="0" err="1"/>
              <a:t>mengetahui</a:t>
            </a:r>
            <a:r>
              <a:rPr lang="en-US" dirty="0"/>
              <a:t> </a:t>
            </a:r>
            <a:r>
              <a:rPr lang="en-US" dirty="0" err="1"/>
              <a:t>bahaya</a:t>
            </a:r>
            <a:r>
              <a:rPr lang="en-US" dirty="0"/>
              <a:t> </a:t>
            </a:r>
            <a:r>
              <a:rPr lang="en-US" dirty="0" err="1"/>
              <a:t>merokok</a:t>
            </a:r>
            <a:r>
              <a:rPr lang="en-US" dirty="0"/>
              <a:t> </a:t>
            </a:r>
            <a:r>
              <a:rPr lang="en-US" dirty="0" err="1"/>
              <a:t>tetapi</a:t>
            </a:r>
            <a:r>
              <a:rPr lang="en-US" dirty="0"/>
              <a:t> </a:t>
            </a:r>
            <a:r>
              <a:rPr lang="en-US" dirty="0" err="1"/>
              <a:t>tetap</a:t>
            </a:r>
            <a:r>
              <a:rPr lang="en-US" dirty="0"/>
              <a:t> </a:t>
            </a:r>
            <a:r>
              <a:rPr lang="en-US" dirty="0" err="1"/>
              <a:t>mempertahankan</a:t>
            </a:r>
            <a:r>
              <a:rPr lang="en-US" dirty="0"/>
              <a:t> </a:t>
            </a:r>
            <a:r>
              <a:rPr lang="en-US" dirty="0" err="1"/>
              <a:t>kebiasaan</a:t>
            </a:r>
            <a:r>
              <a:rPr lang="en-US" dirty="0"/>
              <a:t> </a:t>
            </a:r>
            <a:r>
              <a:rPr lang="en-US" dirty="0" err="1" smtClean="0"/>
              <a:t>tersebut</a:t>
            </a:r>
            <a:endParaRPr lang="en-US" dirty="0" smtClean="0"/>
          </a:p>
          <a:p>
            <a:r>
              <a:rPr lang="en-US" dirty="0" err="1"/>
              <a:t>Penelitian</a:t>
            </a:r>
            <a:r>
              <a:rPr lang="en-US" dirty="0"/>
              <a:t> </a:t>
            </a:r>
            <a:r>
              <a:rPr lang="en-US" sz="2400" b="1" dirty="0" err="1"/>
              <a:t>Arlinda</a:t>
            </a:r>
            <a:r>
              <a:rPr lang="en-US" sz="2400" b="1" dirty="0"/>
              <a:t> Sari </a:t>
            </a:r>
            <a:r>
              <a:rPr lang="en-US" dirty="0" err="1"/>
              <a:t>memiliki</a:t>
            </a:r>
            <a:r>
              <a:rPr lang="en-US" dirty="0"/>
              <a:t> </a:t>
            </a:r>
            <a:r>
              <a:rPr lang="en-US" dirty="0" err="1"/>
              <a:t>kemiripan</a:t>
            </a:r>
            <a:r>
              <a:rPr lang="en-US" dirty="0"/>
              <a:t> </a:t>
            </a:r>
            <a:r>
              <a:rPr lang="en-US" dirty="0" err="1"/>
              <a:t>dengan</a:t>
            </a:r>
            <a:r>
              <a:rPr lang="en-US" dirty="0"/>
              <a:t> </a:t>
            </a:r>
            <a:r>
              <a:rPr lang="en-US" dirty="0" err="1"/>
              <a:t>Fitri</a:t>
            </a:r>
            <a:r>
              <a:rPr lang="en-US" dirty="0"/>
              <a:t> </a:t>
            </a:r>
            <a:r>
              <a:rPr lang="en-US" dirty="0" err="1"/>
              <a:t>dkk</a:t>
            </a:r>
            <a:r>
              <a:rPr lang="en-US" dirty="0"/>
              <a:t> </a:t>
            </a:r>
            <a:r>
              <a:rPr lang="en-US" dirty="0" err="1"/>
              <a:t>pada</a:t>
            </a:r>
            <a:r>
              <a:rPr lang="en-US" dirty="0"/>
              <a:t> </a:t>
            </a:r>
            <a:r>
              <a:rPr lang="en-US" dirty="0" err="1"/>
              <a:t>tahun</a:t>
            </a:r>
            <a:r>
              <a:rPr lang="en-US" dirty="0"/>
              <a:t> 2019 yang </a:t>
            </a:r>
            <a:r>
              <a:rPr lang="en-US" dirty="0" err="1"/>
              <a:t>mengkaji</a:t>
            </a:r>
            <a:r>
              <a:rPr lang="en-US" dirty="0"/>
              <a:t> </a:t>
            </a:r>
            <a:r>
              <a:rPr lang="en-US" dirty="0" err="1"/>
              <a:t>tema</a:t>
            </a:r>
            <a:r>
              <a:rPr lang="en-US" dirty="0"/>
              <a:t> “</a:t>
            </a:r>
            <a:r>
              <a:rPr lang="en-US" dirty="0" err="1"/>
              <a:t>Perilaku</a:t>
            </a:r>
            <a:r>
              <a:rPr lang="en-US" dirty="0"/>
              <a:t> </a:t>
            </a:r>
            <a:r>
              <a:rPr lang="en-US" dirty="0" err="1"/>
              <a:t>Merokok</a:t>
            </a:r>
            <a:r>
              <a:rPr lang="en-US" dirty="0"/>
              <a:t> di </a:t>
            </a:r>
            <a:r>
              <a:rPr lang="en-US" dirty="0" err="1"/>
              <a:t>Kalangan</a:t>
            </a:r>
            <a:r>
              <a:rPr lang="en-US" dirty="0"/>
              <a:t> </a:t>
            </a:r>
            <a:r>
              <a:rPr lang="en-US" dirty="0" err="1"/>
              <a:t>Siswa</a:t>
            </a:r>
            <a:r>
              <a:rPr lang="en-US" dirty="0"/>
              <a:t> SMA di Kota </a:t>
            </a:r>
            <a:r>
              <a:rPr lang="en-US" dirty="0" smtClean="0"/>
              <a:t>Padang. </a:t>
            </a:r>
            <a:r>
              <a:rPr lang="en-US" dirty="0" err="1"/>
              <a:t>Didapatkan</a:t>
            </a:r>
            <a:r>
              <a:rPr lang="en-US" dirty="0"/>
              <a:t> </a:t>
            </a:r>
            <a:r>
              <a:rPr lang="en-US" dirty="0" err="1"/>
              <a:t>hasil</a:t>
            </a:r>
            <a:r>
              <a:rPr lang="en-US" dirty="0"/>
              <a:t> </a:t>
            </a:r>
            <a:r>
              <a:rPr lang="en-US" dirty="0" err="1"/>
              <a:t>dengan</a:t>
            </a:r>
            <a:r>
              <a:rPr lang="en-US" dirty="0"/>
              <a:t> </a:t>
            </a:r>
            <a:r>
              <a:rPr lang="en-US" dirty="0" err="1"/>
              <a:t>rincian</a:t>
            </a:r>
            <a:r>
              <a:rPr lang="en-US" dirty="0"/>
              <a:t> </a:t>
            </a:r>
            <a:r>
              <a:rPr lang="en-US" dirty="0" err="1"/>
              <a:t>sebagai</a:t>
            </a:r>
            <a:r>
              <a:rPr lang="en-US" dirty="0"/>
              <a:t> </a:t>
            </a:r>
            <a:r>
              <a:rPr lang="en-US" dirty="0" err="1"/>
              <a:t>berikut</a:t>
            </a:r>
            <a:r>
              <a:rPr lang="en-US" dirty="0"/>
              <a:t> </a:t>
            </a:r>
            <a:r>
              <a:rPr lang="en-US" dirty="0" err="1"/>
              <a:t>Jumlah</a:t>
            </a:r>
            <a:r>
              <a:rPr lang="en-US" dirty="0"/>
              <a:t> </a:t>
            </a:r>
            <a:r>
              <a:rPr lang="en-US" dirty="0" err="1"/>
              <a:t>siswa</a:t>
            </a:r>
            <a:r>
              <a:rPr lang="en-US" dirty="0"/>
              <a:t> </a:t>
            </a:r>
            <a:r>
              <a:rPr lang="en-US" dirty="0" err="1"/>
              <a:t>laki-laki</a:t>
            </a:r>
            <a:r>
              <a:rPr lang="en-US" dirty="0"/>
              <a:t> </a:t>
            </a:r>
            <a:r>
              <a:rPr lang="en-US" dirty="0" err="1"/>
              <a:t>tingkat</a:t>
            </a:r>
            <a:r>
              <a:rPr lang="en-US" dirty="0"/>
              <a:t> SMA di Kota Padang </a:t>
            </a:r>
            <a:r>
              <a:rPr lang="en-US" dirty="0" err="1"/>
              <a:t>merokok</a:t>
            </a:r>
            <a:r>
              <a:rPr lang="en-US" dirty="0"/>
              <a:t> </a:t>
            </a:r>
            <a:r>
              <a:rPr lang="en-US" dirty="0" err="1"/>
              <a:t>sebesar</a:t>
            </a:r>
            <a:r>
              <a:rPr lang="en-US" dirty="0"/>
              <a:t> 59,1%. </a:t>
            </a:r>
            <a:r>
              <a:rPr lang="en-US" dirty="0" err="1"/>
              <a:t>Kemudian</a:t>
            </a:r>
            <a:r>
              <a:rPr lang="en-US" dirty="0"/>
              <a:t> 62,3% </a:t>
            </a:r>
            <a:r>
              <a:rPr lang="en-US" dirty="0" err="1"/>
              <a:t>mereka</a:t>
            </a:r>
            <a:r>
              <a:rPr lang="en-US" dirty="0"/>
              <a:t> </a:t>
            </a:r>
            <a:r>
              <a:rPr lang="en-US" dirty="0" err="1"/>
              <a:t>memiliki</a:t>
            </a:r>
            <a:r>
              <a:rPr lang="en-US" dirty="0"/>
              <a:t> </a:t>
            </a:r>
            <a:r>
              <a:rPr lang="en-US" dirty="0" err="1"/>
              <a:t>pengetahuan</a:t>
            </a:r>
            <a:r>
              <a:rPr lang="en-US" dirty="0"/>
              <a:t> yang </a:t>
            </a:r>
            <a:r>
              <a:rPr lang="en-US" dirty="0" err="1"/>
              <a:t>cukup</a:t>
            </a:r>
            <a:r>
              <a:rPr lang="en-US" dirty="0"/>
              <a:t> </a:t>
            </a:r>
            <a:r>
              <a:rPr lang="en-US" dirty="0" err="1"/>
              <a:t>tentang</a:t>
            </a:r>
            <a:r>
              <a:rPr lang="en-US" dirty="0"/>
              <a:t> </a:t>
            </a:r>
            <a:r>
              <a:rPr lang="en-US" dirty="0" err="1"/>
              <a:t>rokok</a:t>
            </a:r>
            <a:r>
              <a:rPr lang="en-US" dirty="0"/>
              <a:t>. 52,3% </a:t>
            </a:r>
            <a:r>
              <a:rPr lang="en-US" dirty="0" err="1"/>
              <a:t>siswa</a:t>
            </a:r>
            <a:r>
              <a:rPr lang="en-US" dirty="0"/>
              <a:t> </a:t>
            </a:r>
            <a:r>
              <a:rPr lang="en-US" dirty="0" err="1"/>
              <a:t>mengaku</a:t>
            </a:r>
            <a:r>
              <a:rPr lang="en-US" dirty="0"/>
              <a:t> </a:t>
            </a:r>
            <a:r>
              <a:rPr lang="en-US" dirty="0" err="1"/>
              <a:t>merokok</a:t>
            </a:r>
            <a:r>
              <a:rPr lang="en-US" dirty="0"/>
              <a:t> </a:t>
            </a:r>
            <a:r>
              <a:rPr lang="en-US" dirty="0" err="1"/>
              <a:t>karena</a:t>
            </a:r>
            <a:r>
              <a:rPr lang="en-US" dirty="0"/>
              <a:t> </a:t>
            </a:r>
            <a:r>
              <a:rPr lang="en-US" dirty="0" err="1"/>
              <a:t>faktor</a:t>
            </a:r>
            <a:r>
              <a:rPr lang="en-US" dirty="0"/>
              <a:t> </a:t>
            </a:r>
            <a:r>
              <a:rPr lang="en-US" dirty="0" err="1"/>
              <a:t>iklan</a:t>
            </a:r>
            <a:r>
              <a:rPr lang="en-US" dirty="0"/>
              <a:t> media </a:t>
            </a:r>
            <a:r>
              <a:rPr lang="en-US" dirty="0" err="1"/>
              <a:t>massa</a:t>
            </a:r>
            <a:r>
              <a:rPr lang="en-US" dirty="0"/>
              <a:t>. 60,5% </a:t>
            </a:r>
            <a:r>
              <a:rPr lang="en-US" dirty="0" err="1"/>
              <a:t>disebabkan</a:t>
            </a:r>
            <a:r>
              <a:rPr lang="en-US" dirty="0"/>
              <a:t> </a:t>
            </a:r>
            <a:r>
              <a:rPr lang="en-US" dirty="0" err="1"/>
              <a:t>pengaruh</a:t>
            </a:r>
            <a:r>
              <a:rPr lang="en-US" dirty="0"/>
              <a:t> </a:t>
            </a:r>
            <a:r>
              <a:rPr lang="en-US" dirty="0" err="1"/>
              <a:t>teman</a:t>
            </a:r>
            <a:r>
              <a:rPr lang="en-US" dirty="0"/>
              <a:t> </a:t>
            </a:r>
            <a:r>
              <a:rPr lang="en-US" dirty="0" err="1"/>
              <a:t>sebaya</a:t>
            </a:r>
            <a:r>
              <a:rPr lang="en-US" dirty="0"/>
              <a:t>. </a:t>
            </a:r>
            <a:r>
              <a:rPr lang="en-US" dirty="0" err="1"/>
              <a:t>Sebesar</a:t>
            </a:r>
            <a:r>
              <a:rPr lang="en-US" dirty="0"/>
              <a:t> 51,4% </a:t>
            </a:r>
            <a:r>
              <a:rPr lang="en-US" dirty="0" err="1"/>
              <a:t>memiliki</a:t>
            </a:r>
            <a:r>
              <a:rPr lang="en-US" dirty="0"/>
              <a:t> </a:t>
            </a:r>
            <a:r>
              <a:rPr lang="en-US" dirty="0" err="1"/>
              <a:t>riwayat</a:t>
            </a:r>
            <a:r>
              <a:rPr lang="en-US" dirty="0"/>
              <a:t> </a:t>
            </a:r>
            <a:r>
              <a:rPr lang="en-US" dirty="0" err="1"/>
              <a:t>keluarga</a:t>
            </a:r>
            <a:r>
              <a:rPr lang="en-US" dirty="0"/>
              <a:t> </a:t>
            </a:r>
            <a:r>
              <a:rPr lang="en-US" dirty="0" err="1"/>
              <a:t>perokok</a:t>
            </a:r>
            <a:r>
              <a:rPr lang="en-US" dirty="0"/>
              <a:t>. </a:t>
            </a:r>
            <a:r>
              <a:rPr lang="en-US" dirty="0" err="1"/>
              <a:t>Fakta</a:t>
            </a:r>
            <a:r>
              <a:rPr lang="en-US" dirty="0"/>
              <a:t> </a:t>
            </a:r>
            <a:r>
              <a:rPr lang="en-US" dirty="0" err="1"/>
              <a:t>menarik</a:t>
            </a:r>
            <a:r>
              <a:rPr lang="en-US" dirty="0"/>
              <a:t> </a:t>
            </a:r>
            <a:r>
              <a:rPr lang="en-US" dirty="0" err="1"/>
              <a:t>yaitu</a:t>
            </a:r>
            <a:r>
              <a:rPr lang="en-US" dirty="0"/>
              <a:t>, </a:t>
            </a:r>
            <a:r>
              <a:rPr lang="en-US" dirty="0" err="1"/>
              <a:t>siswa</a:t>
            </a:r>
            <a:r>
              <a:rPr lang="en-US" dirty="0"/>
              <a:t> yang </a:t>
            </a:r>
            <a:r>
              <a:rPr lang="en-US" dirty="0" err="1"/>
              <a:t>memiliki</a:t>
            </a:r>
            <a:r>
              <a:rPr lang="en-US" dirty="0"/>
              <a:t> </a:t>
            </a:r>
            <a:r>
              <a:rPr lang="en-US" dirty="0" err="1"/>
              <a:t>teman</a:t>
            </a:r>
            <a:r>
              <a:rPr lang="en-US" dirty="0"/>
              <a:t> </a:t>
            </a:r>
            <a:r>
              <a:rPr lang="en-US" dirty="0" err="1"/>
              <a:t>pergaulan</a:t>
            </a:r>
            <a:r>
              <a:rPr lang="en-US" dirty="0"/>
              <a:t> </a:t>
            </a:r>
            <a:r>
              <a:rPr lang="en-US" dirty="0" err="1"/>
              <a:t>perokok</a:t>
            </a:r>
            <a:r>
              <a:rPr lang="en-US" dirty="0"/>
              <a:t>, 10 kali </a:t>
            </a:r>
            <a:r>
              <a:rPr lang="en-US" dirty="0" err="1"/>
              <a:t>lebih</a:t>
            </a:r>
            <a:r>
              <a:rPr lang="en-US" dirty="0"/>
              <a:t> </a:t>
            </a:r>
            <a:r>
              <a:rPr lang="en-US" dirty="0" err="1"/>
              <a:t>besar</a:t>
            </a:r>
            <a:r>
              <a:rPr lang="en-US" dirty="0"/>
              <a:t> </a:t>
            </a:r>
            <a:r>
              <a:rPr lang="en-US" dirty="0" err="1"/>
              <a:t>untuk</a:t>
            </a:r>
            <a:r>
              <a:rPr lang="en-US" dirty="0"/>
              <a:t> </a:t>
            </a:r>
            <a:r>
              <a:rPr lang="en-US" dirty="0" err="1"/>
              <a:t>ikut</a:t>
            </a:r>
            <a:r>
              <a:rPr lang="en-US" dirty="0"/>
              <a:t> </a:t>
            </a:r>
            <a:r>
              <a:rPr lang="en-US" dirty="0" err="1"/>
              <a:t>juga</a:t>
            </a:r>
            <a:r>
              <a:rPr lang="en-US" dirty="0"/>
              <a:t> </a:t>
            </a:r>
            <a:r>
              <a:rPr lang="en-US" dirty="0" err="1"/>
              <a:t>merokok</a:t>
            </a:r>
            <a:endParaRPr lang="en-US" dirty="0"/>
          </a:p>
        </p:txBody>
      </p:sp>
    </p:spTree>
    <p:extLst>
      <p:ext uri="{BB962C8B-B14F-4D97-AF65-F5344CB8AC3E}">
        <p14:creationId xmlns:p14="http://schemas.microsoft.com/office/powerpoint/2010/main" val="316103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Value….</a:t>
            </a:r>
            <a:endParaRPr lang="en-US" dirty="0"/>
          </a:p>
        </p:txBody>
      </p:sp>
      <p:sp>
        <p:nvSpPr>
          <p:cNvPr id="3" name="Content Placeholder 2"/>
          <p:cNvSpPr>
            <a:spLocks noGrp="1"/>
          </p:cNvSpPr>
          <p:nvPr>
            <p:ph idx="1"/>
          </p:nvPr>
        </p:nvSpPr>
        <p:spPr>
          <a:xfrm>
            <a:off x="1028700" y="1676400"/>
            <a:ext cx="7581900" cy="5029200"/>
          </a:xfrm>
        </p:spPr>
        <p:txBody>
          <a:bodyPr/>
          <a:lstStyle/>
          <a:p>
            <a:r>
              <a:rPr lang="en-US" dirty="0" err="1"/>
              <a:t>Secara</a:t>
            </a:r>
            <a:r>
              <a:rPr lang="en-US" dirty="0"/>
              <a:t> </a:t>
            </a:r>
            <a:r>
              <a:rPr lang="en-US" dirty="0" err="1"/>
              <a:t>substansi</a:t>
            </a:r>
            <a:r>
              <a:rPr lang="en-US" dirty="0"/>
              <a:t>, </a:t>
            </a:r>
            <a:r>
              <a:rPr lang="en-US" dirty="0" err="1"/>
              <a:t>penelitian</a:t>
            </a:r>
            <a:r>
              <a:rPr lang="en-US" dirty="0"/>
              <a:t> yang </a:t>
            </a:r>
            <a:r>
              <a:rPr lang="en-US" dirty="0" err="1"/>
              <a:t>akan</a:t>
            </a:r>
            <a:r>
              <a:rPr lang="en-US" dirty="0"/>
              <a:t> </a:t>
            </a:r>
            <a:r>
              <a:rPr lang="en-US" dirty="0" err="1"/>
              <a:t>dilakukan</a:t>
            </a:r>
            <a:r>
              <a:rPr lang="en-US" dirty="0"/>
              <a:t> </a:t>
            </a:r>
            <a:r>
              <a:rPr lang="en-US" dirty="0" err="1"/>
              <a:t>masuk</a:t>
            </a:r>
            <a:r>
              <a:rPr lang="en-US" dirty="0"/>
              <a:t> </a:t>
            </a:r>
            <a:r>
              <a:rPr lang="en-US" dirty="0" err="1"/>
              <a:t>pada</a:t>
            </a:r>
            <a:r>
              <a:rPr lang="en-US" dirty="0"/>
              <a:t> </a:t>
            </a:r>
            <a:r>
              <a:rPr lang="en-US" dirty="0" err="1"/>
              <a:t>aspek</a:t>
            </a:r>
            <a:r>
              <a:rPr lang="en-US" dirty="0"/>
              <a:t> </a:t>
            </a:r>
            <a:r>
              <a:rPr lang="en-US" dirty="0" err="1"/>
              <a:t>studi</a:t>
            </a:r>
            <a:r>
              <a:rPr lang="en-US" dirty="0"/>
              <a:t> </a:t>
            </a:r>
            <a:r>
              <a:rPr lang="en-US" dirty="0" err="1"/>
              <a:t>implementasi</a:t>
            </a:r>
            <a:r>
              <a:rPr lang="en-US" dirty="0"/>
              <a:t> </a:t>
            </a:r>
            <a:r>
              <a:rPr lang="en-US" dirty="0" err="1"/>
              <a:t>Perda</a:t>
            </a:r>
            <a:r>
              <a:rPr lang="en-US" dirty="0"/>
              <a:t> KTR di Indonesia. </a:t>
            </a:r>
            <a:r>
              <a:rPr lang="en-US" dirty="0" err="1"/>
              <a:t>Jika</a:t>
            </a:r>
            <a:r>
              <a:rPr lang="en-US" dirty="0"/>
              <a:t> </a:t>
            </a:r>
            <a:r>
              <a:rPr lang="en-US" dirty="0" err="1"/>
              <a:t>kajian</a:t>
            </a:r>
            <a:r>
              <a:rPr lang="en-US" dirty="0"/>
              <a:t> yang </a:t>
            </a:r>
            <a:r>
              <a:rPr lang="en-US" dirty="0" err="1"/>
              <a:t>dilakukan</a:t>
            </a:r>
            <a:r>
              <a:rPr lang="en-US" dirty="0"/>
              <a:t> </a:t>
            </a:r>
            <a:r>
              <a:rPr lang="en-US" dirty="0" err="1"/>
              <a:t>Rhidwan</a:t>
            </a:r>
            <a:r>
              <a:rPr lang="en-US" dirty="0"/>
              <a:t> </a:t>
            </a:r>
            <a:r>
              <a:rPr lang="en-US" dirty="0" err="1"/>
              <a:t>dkk</a:t>
            </a:r>
            <a:r>
              <a:rPr lang="en-US" dirty="0"/>
              <a:t>, </a:t>
            </a:r>
            <a:r>
              <a:rPr lang="en-US" dirty="0" err="1"/>
              <a:t>Fitri</a:t>
            </a:r>
            <a:r>
              <a:rPr lang="en-US" dirty="0"/>
              <a:t> </a:t>
            </a:r>
            <a:r>
              <a:rPr lang="en-US" dirty="0" err="1"/>
              <a:t>dkk</a:t>
            </a:r>
            <a:r>
              <a:rPr lang="en-US" dirty="0"/>
              <a:t> </a:t>
            </a:r>
            <a:r>
              <a:rPr lang="en-US" dirty="0" err="1"/>
              <a:t>serta</a:t>
            </a:r>
            <a:r>
              <a:rPr lang="en-US" dirty="0"/>
              <a:t> </a:t>
            </a:r>
            <a:r>
              <a:rPr lang="en-US" dirty="0" err="1"/>
              <a:t>Arlinda</a:t>
            </a:r>
            <a:r>
              <a:rPr lang="en-US" dirty="0"/>
              <a:t> </a:t>
            </a:r>
            <a:r>
              <a:rPr lang="en-US" dirty="0" err="1"/>
              <a:t>lebih</a:t>
            </a:r>
            <a:r>
              <a:rPr lang="en-US" dirty="0"/>
              <a:t> </a:t>
            </a:r>
            <a:r>
              <a:rPr lang="en-US" dirty="0" err="1"/>
              <a:t>fokus</a:t>
            </a:r>
            <a:r>
              <a:rPr lang="en-US" dirty="0"/>
              <a:t> </a:t>
            </a:r>
            <a:r>
              <a:rPr lang="en-US" dirty="0" err="1"/>
              <a:t>pada</a:t>
            </a:r>
            <a:r>
              <a:rPr lang="en-US" dirty="0"/>
              <a:t> </a:t>
            </a:r>
            <a:r>
              <a:rPr lang="en-US" dirty="0" err="1"/>
              <a:t>pengaruh</a:t>
            </a:r>
            <a:r>
              <a:rPr lang="en-US" dirty="0"/>
              <a:t> </a:t>
            </a:r>
            <a:r>
              <a:rPr lang="en-US" dirty="0" err="1"/>
              <a:t>iklan</a:t>
            </a:r>
            <a:r>
              <a:rPr lang="en-US" dirty="0"/>
              <a:t>, </a:t>
            </a:r>
            <a:r>
              <a:rPr lang="en-US" dirty="0" err="1"/>
              <a:t>promosi</a:t>
            </a:r>
            <a:r>
              <a:rPr lang="en-US" dirty="0"/>
              <a:t> </a:t>
            </a:r>
            <a:r>
              <a:rPr lang="en-US" dirty="0" err="1"/>
              <a:t>dan</a:t>
            </a:r>
            <a:r>
              <a:rPr lang="en-US" dirty="0"/>
              <a:t> sponsor </a:t>
            </a:r>
            <a:r>
              <a:rPr lang="en-US" dirty="0" err="1"/>
              <a:t>terhadap</a:t>
            </a:r>
            <a:r>
              <a:rPr lang="en-US" dirty="0"/>
              <a:t> </a:t>
            </a:r>
            <a:r>
              <a:rPr lang="en-US" dirty="0" err="1"/>
              <a:t>perilaku</a:t>
            </a:r>
            <a:r>
              <a:rPr lang="en-US" dirty="0"/>
              <a:t> </a:t>
            </a:r>
            <a:r>
              <a:rPr lang="en-US" dirty="0" err="1"/>
              <a:t>merokok</a:t>
            </a:r>
            <a:r>
              <a:rPr lang="en-US" dirty="0"/>
              <a:t> </a:t>
            </a:r>
            <a:r>
              <a:rPr lang="en-US" dirty="0" err="1"/>
              <a:t>para</a:t>
            </a:r>
            <a:r>
              <a:rPr lang="en-US" dirty="0"/>
              <a:t> </a:t>
            </a:r>
            <a:r>
              <a:rPr lang="en-US" dirty="0" err="1"/>
              <a:t>remaja</a:t>
            </a:r>
            <a:r>
              <a:rPr lang="en-US" dirty="0"/>
              <a:t> di Indonesia, </a:t>
            </a:r>
            <a:r>
              <a:rPr lang="en-US" dirty="0" err="1"/>
              <a:t>maka</a:t>
            </a:r>
            <a:r>
              <a:rPr lang="en-US" dirty="0"/>
              <a:t> </a:t>
            </a:r>
            <a:r>
              <a:rPr lang="en-US" dirty="0" err="1"/>
              <a:t>penelitian</a:t>
            </a:r>
            <a:r>
              <a:rPr lang="en-US" dirty="0"/>
              <a:t> </a:t>
            </a:r>
            <a:r>
              <a:rPr lang="en-US" dirty="0" err="1"/>
              <a:t>ini</a:t>
            </a:r>
            <a:r>
              <a:rPr lang="en-US" dirty="0"/>
              <a:t> </a:t>
            </a:r>
            <a:r>
              <a:rPr lang="en-US" dirty="0" err="1"/>
              <a:t>ingin</a:t>
            </a:r>
            <a:r>
              <a:rPr lang="en-US" dirty="0"/>
              <a:t> </a:t>
            </a:r>
            <a:r>
              <a:rPr lang="en-US" dirty="0" err="1"/>
              <a:t>memotret</a:t>
            </a:r>
            <a:r>
              <a:rPr lang="en-US" dirty="0"/>
              <a:t> </a:t>
            </a:r>
            <a:r>
              <a:rPr lang="en-US" dirty="0" err="1"/>
              <a:t>persentase</a:t>
            </a:r>
            <a:r>
              <a:rPr lang="en-US" dirty="0"/>
              <a:t> </a:t>
            </a:r>
            <a:r>
              <a:rPr lang="en-US" dirty="0" err="1" smtClean="0"/>
              <a:t>siswa</a:t>
            </a:r>
            <a:r>
              <a:rPr lang="en-US" dirty="0" smtClean="0"/>
              <a:t> </a:t>
            </a:r>
            <a:r>
              <a:rPr lang="en-US" dirty="0" err="1" smtClean="0"/>
              <a:t>perokok</a:t>
            </a:r>
            <a:r>
              <a:rPr lang="en-US" dirty="0" smtClean="0"/>
              <a:t> </a:t>
            </a:r>
            <a:r>
              <a:rPr lang="en-US" dirty="0" err="1" smtClean="0"/>
              <a:t>pada</a:t>
            </a:r>
            <a:r>
              <a:rPr lang="en-US" dirty="0" smtClean="0"/>
              <a:t> </a:t>
            </a:r>
            <a:r>
              <a:rPr lang="en-US" dirty="0"/>
              <a:t>level SMA </a:t>
            </a:r>
            <a:r>
              <a:rPr lang="en-US" dirty="0" err="1"/>
              <a:t>serta</a:t>
            </a:r>
            <a:r>
              <a:rPr lang="en-US" dirty="0"/>
              <a:t> </a:t>
            </a:r>
            <a:r>
              <a:rPr lang="en-US" dirty="0" err="1"/>
              <a:t>mengevaluasi</a:t>
            </a:r>
            <a:r>
              <a:rPr lang="en-US" dirty="0"/>
              <a:t> </a:t>
            </a:r>
            <a:r>
              <a:rPr lang="en-US" dirty="0" err="1"/>
              <a:t>bagaimana</a:t>
            </a:r>
            <a:r>
              <a:rPr lang="en-US" dirty="0"/>
              <a:t> </a:t>
            </a:r>
            <a:r>
              <a:rPr lang="en-US" dirty="0" err="1" smtClean="0"/>
              <a:t>implementasi</a:t>
            </a:r>
            <a:r>
              <a:rPr lang="en-US" dirty="0" smtClean="0"/>
              <a:t> </a:t>
            </a:r>
            <a:r>
              <a:rPr lang="en-US" dirty="0" err="1"/>
              <a:t>Perda</a:t>
            </a:r>
            <a:r>
              <a:rPr lang="en-US" dirty="0"/>
              <a:t> KTR </a:t>
            </a:r>
            <a:r>
              <a:rPr lang="en-US" dirty="0" err="1"/>
              <a:t>pada</a:t>
            </a:r>
            <a:r>
              <a:rPr lang="en-US" dirty="0"/>
              <a:t> </a:t>
            </a:r>
            <a:r>
              <a:rPr lang="en-US" dirty="0" err="1"/>
              <a:t>fasilitas</a:t>
            </a:r>
            <a:r>
              <a:rPr lang="en-US" dirty="0"/>
              <a:t> </a:t>
            </a:r>
            <a:r>
              <a:rPr lang="en-US" dirty="0" smtClean="0"/>
              <a:t>SMA yang </a:t>
            </a:r>
            <a:r>
              <a:rPr lang="en-US" dirty="0" err="1"/>
              <a:t>ada</a:t>
            </a:r>
            <a:r>
              <a:rPr lang="en-US" dirty="0"/>
              <a:t> di </a:t>
            </a:r>
            <a:r>
              <a:rPr lang="en-US" dirty="0" err="1"/>
              <a:t>provinsi</a:t>
            </a:r>
            <a:r>
              <a:rPr lang="en-US" dirty="0"/>
              <a:t> Bengkulu. </a:t>
            </a:r>
            <a:r>
              <a:rPr lang="en-US" dirty="0" err="1"/>
              <a:t>Penelitian</a:t>
            </a:r>
            <a:r>
              <a:rPr lang="en-US" dirty="0"/>
              <a:t> </a:t>
            </a:r>
            <a:r>
              <a:rPr lang="en-US" dirty="0" err="1"/>
              <a:t>ini</a:t>
            </a:r>
            <a:r>
              <a:rPr lang="en-US" dirty="0"/>
              <a:t> </a:t>
            </a:r>
            <a:r>
              <a:rPr lang="en-US" dirty="0" err="1"/>
              <a:t>lebih</a:t>
            </a:r>
            <a:r>
              <a:rPr lang="en-US" dirty="0"/>
              <a:t> </a:t>
            </a:r>
            <a:r>
              <a:rPr lang="en-US" dirty="0" err="1"/>
              <a:t>memiliki</a:t>
            </a:r>
            <a:r>
              <a:rPr lang="en-US" dirty="0"/>
              <a:t> </a:t>
            </a:r>
            <a:r>
              <a:rPr lang="en-US" dirty="0" err="1"/>
              <a:t>kemiripan</a:t>
            </a:r>
            <a:r>
              <a:rPr lang="en-US" dirty="0"/>
              <a:t> </a:t>
            </a:r>
            <a:r>
              <a:rPr lang="en-US" dirty="0" err="1"/>
              <a:t>dengan</a:t>
            </a:r>
            <a:r>
              <a:rPr lang="en-US" dirty="0"/>
              <a:t> </a:t>
            </a:r>
            <a:r>
              <a:rPr lang="en-US" dirty="0" err="1"/>
              <a:t>penelitian</a:t>
            </a:r>
            <a:r>
              <a:rPr lang="en-US" dirty="0"/>
              <a:t> </a:t>
            </a:r>
            <a:r>
              <a:rPr lang="en-US" dirty="0" err="1" smtClean="0"/>
              <a:t>Sepri</a:t>
            </a:r>
            <a:r>
              <a:rPr lang="en-US" dirty="0" smtClean="0"/>
              <a:t> </a:t>
            </a:r>
            <a:r>
              <a:rPr lang="en-US" dirty="0" err="1" smtClean="0"/>
              <a:t>sebelumnya</a:t>
            </a:r>
            <a:r>
              <a:rPr lang="en-US" dirty="0" smtClean="0"/>
              <a:t>, </a:t>
            </a:r>
            <a:r>
              <a:rPr lang="en-US" dirty="0"/>
              <a:t>yang </a:t>
            </a:r>
            <a:r>
              <a:rPr lang="en-US" dirty="0" err="1"/>
              <a:t>mengkaji</a:t>
            </a:r>
            <a:r>
              <a:rPr lang="en-US" dirty="0"/>
              <a:t> </a:t>
            </a:r>
            <a:r>
              <a:rPr lang="en-US" dirty="0" err="1"/>
              <a:t>tentang</a:t>
            </a:r>
            <a:r>
              <a:rPr lang="en-US" dirty="0"/>
              <a:t> </a:t>
            </a:r>
            <a:r>
              <a:rPr lang="en-US" dirty="0" err="1"/>
              <a:t>problematika</a:t>
            </a:r>
            <a:r>
              <a:rPr lang="en-US" dirty="0"/>
              <a:t> </a:t>
            </a:r>
            <a:r>
              <a:rPr lang="en-US" dirty="0" err="1"/>
              <a:t>dalam</a:t>
            </a:r>
            <a:r>
              <a:rPr lang="en-US" dirty="0"/>
              <a:t> </a:t>
            </a:r>
            <a:r>
              <a:rPr lang="en-US" dirty="0" err="1"/>
              <a:t>pelaksanaan</a:t>
            </a:r>
            <a:r>
              <a:rPr lang="en-US" dirty="0"/>
              <a:t> </a:t>
            </a:r>
            <a:r>
              <a:rPr lang="en-US" dirty="0" err="1"/>
              <a:t>Perda</a:t>
            </a:r>
            <a:r>
              <a:rPr lang="en-US" dirty="0"/>
              <a:t> KTR di </a:t>
            </a:r>
            <a:r>
              <a:rPr lang="en-US" dirty="0" err="1"/>
              <a:t>Provinsi</a:t>
            </a:r>
            <a:r>
              <a:rPr lang="en-US" dirty="0"/>
              <a:t> Bengkulu </a:t>
            </a:r>
            <a:r>
              <a:rPr lang="en-US" dirty="0" err="1"/>
              <a:t>secara</a:t>
            </a:r>
            <a:r>
              <a:rPr lang="en-US" dirty="0"/>
              <a:t> </a:t>
            </a:r>
            <a:r>
              <a:rPr lang="en-US" dirty="0" err="1"/>
              <a:t>umum</a:t>
            </a:r>
            <a:r>
              <a:rPr lang="en-US" dirty="0"/>
              <a:t>.</a:t>
            </a:r>
          </a:p>
        </p:txBody>
      </p:sp>
    </p:spTree>
    <p:extLst>
      <p:ext uri="{BB962C8B-B14F-4D97-AF65-F5344CB8AC3E}">
        <p14:creationId xmlns:p14="http://schemas.microsoft.com/office/powerpoint/2010/main" val="2522436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457200"/>
            <a:ext cx="7200900" cy="6172200"/>
          </a:xfrm>
        </p:spPr>
        <p:txBody>
          <a:bodyPr>
            <a:normAutofit/>
          </a:bodyPr>
          <a:lstStyle/>
          <a:p>
            <a:r>
              <a:rPr lang="en-US" dirty="0" err="1" smtClean="0"/>
              <a:t>Penelitian</a:t>
            </a:r>
            <a:r>
              <a:rPr lang="en-US" dirty="0" smtClean="0"/>
              <a:t> </a:t>
            </a:r>
            <a:r>
              <a:rPr lang="en-US" dirty="0" err="1"/>
              <a:t>ini</a:t>
            </a:r>
            <a:r>
              <a:rPr lang="en-US" dirty="0"/>
              <a:t> </a:t>
            </a:r>
            <a:r>
              <a:rPr lang="en-US" dirty="0" err="1"/>
              <a:t>lebih</a:t>
            </a:r>
            <a:r>
              <a:rPr lang="en-US" dirty="0"/>
              <a:t> </a:t>
            </a:r>
            <a:r>
              <a:rPr lang="en-US" dirty="0" err="1"/>
              <a:t>tepat</a:t>
            </a:r>
            <a:r>
              <a:rPr lang="en-US" dirty="0"/>
              <a:t> </a:t>
            </a:r>
            <a:r>
              <a:rPr lang="en-US" dirty="0" err="1"/>
              <a:t>disebut</a:t>
            </a:r>
            <a:r>
              <a:rPr lang="en-US" dirty="0"/>
              <a:t> </a:t>
            </a:r>
            <a:r>
              <a:rPr lang="en-US" dirty="0" err="1"/>
              <a:t>penelitian</a:t>
            </a:r>
            <a:r>
              <a:rPr lang="en-US" dirty="0"/>
              <a:t> </a:t>
            </a:r>
            <a:r>
              <a:rPr lang="en-US" dirty="0" err="1"/>
              <a:t>pengembangan</a:t>
            </a:r>
            <a:r>
              <a:rPr lang="en-US" dirty="0"/>
              <a:t>/</a:t>
            </a:r>
            <a:r>
              <a:rPr lang="en-US" dirty="0" err="1"/>
              <a:t>lanjutan</a:t>
            </a:r>
            <a:r>
              <a:rPr lang="en-US" dirty="0"/>
              <a:t> </a:t>
            </a:r>
            <a:r>
              <a:rPr lang="en-US" dirty="0" err="1"/>
              <a:t>dari</a:t>
            </a:r>
            <a:r>
              <a:rPr lang="en-US" dirty="0"/>
              <a:t> </a:t>
            </a:r>
            <a:r>
              <a:rPr lang="en-US" dirty="0" err="1"/>
              <a:t>penelitian</a:t>
            </a:r>
            <a:r>
              <a:rPr lang="en-US" dirty="0"/>
              <a:t> </a:t>
            </a:r>
            <a:r>
              <a:rPr lang="en-US" dirty="0" err="1" smtClean="0"/>
              <a:t>sebelumnya</a:t>
            </a:r>
            <a:r>
              <a:rPr lang="en-US" dirty="0"/>
              <a:t>. Salah </a:t>
            </a:r>
            <a:r>
              <a:rPr lang="en-US" dirty="0" err="1"/>
              <a:t>satu</a:t>
            </a:r>
            <a:r>
              <a:rPr lang="en-US" dirty="0"/>
              <a:t> </a:t>
            </a:r>
            <a:r>
              <a:rPr lang="en-US" dirty="0" err="1"/>
              <a:t>tim</a:t>
            </a:r>
            <a:r>
              <a:rPr lang="en-US" dirty="0"/>
              <a:t> </a:t>
            </a:r>
            <a:r>
              <a:rPr lang="en-US" dirty="0" err="1"/>
              <a:t>peneliti</a:t>
            </a:r>
            <a:r>
              <a:rPr lang="en-US" dirty="0"/>
              <a:t> yang </a:t>
            </a:r>
            <a:r>
              <a:rPr lang="en-US" dirty="0" err="1"/>
              <a:t>tergabung</a:t>
            </a:r>
            <a:r>
              <a:rPr lang="en-US" dirty="0"/>
              <a:t> </a:t>
            </a:r>
            <a:r>
              <a:rPr lang="en-US" dirty="0" err="1"/>
              <a:t>dalam</a:t>
            </a:r>
            <a:r>
              <a:rPr lang="en-US" dirty="0"/>
              <a:t> </a:t>
            </a:r>
            <a:r>
              <a:rPr lang="en-US" dirty="0" err="1"/>
              <a:t>penelitian</a:t>
            </a:r>
            <a:r>
              <a:rPr lang="en-US" dirty="0"/>
              <a:t> </a:t>
            </a:r>
            <a:r>
              <a:rPr lang="en-US" dirty="0" err="1"/>
              <a:t>ini</a:t>
            </a:r>
            <a:r>
              <a:rPr lang="en-US" dirty="0"/>
              <a:t> </a:t>
            </a:r>
            <a:r>
              <a:rPr lang="en-US" dirty="0" err="1"/>
              <a:t>memang</a:t>
            </a:r>
            <a:r>
              <a:rPr lang="en-US" dirty="0"/>
              <a:t> </a:t>
            </a:r>
            <a:r>
              <a:rPr lang="en-US" dirty="0" err="1"/>
              <a:t>tergmasuk</a:t>
            </a:r>
            <a:r>
              <a:rPr lang="en-US" dirty="0"/>
              <a:t> </a:t>
            </a:r>
            <a:r>
              <a:rPr lang="en-US" dirty="0" err="1"/>
              <a:t>anggota</a:t>
            </a:r>
            <a:r>
              <a:rPr lang="en-US" dirty="0"/>
              <a:t> </a:t>
            </a:r>
            <a:r>
              <a:rPr lang="en-US" dirty="0" err="1"/>
              <a:t>dalam</a:t>
            </a:r>
            <a:r>
              <a:rPr lang="en-US" dirty="0"/>
              <a:t> </a:t>
            </a:r>
            <a:r>
              <a:rPr lang="en-US" dirty="0" err="1"/>
              <a:t>jaringan</a:t>
            </a:r>
            <a:r>
              <a:rPr lang="en-US" dirty="0"/>
              <a:t> </a:t>
            </a:r>
            <a:r>
              <a:rPr lang="en-US" dirty="0" err="1"/>
              <a:t>peneliti</a:t>
            </a:r>
            <a:r>
              <a:rPr lang="en-US" dirty="0"/>
              <a:t> </a:t>
            </a:r>
            <a:r>
              <a:rPr lang="en-US" dirty="0" err="1"/>
              <a:t>pengendalian</a:t>
            </a:r>
            <a:r>
              <a:rPr lang="en-US" dirty="0"/>
              <a:t> </a:t>
            </a:r>
            <a:r>
              <a:rPr lang="en-US" dirty="0" err="1"/>
              <a:t>tembakau</a:t>
            </a:r>
            <a:r>
              <a:rPr lang="en-US" dirty="0"/>
              <a:t> di Indonesia </a:t>
            </a:r>
            <a:r>
              <a:rPr lang="en-US" dirty="0" err="1"/>
              <a:t>atau</a:t>
            </a:r>
            <a:r>
              <a:rPr lang="en-US" dirty="0"/>
              <a:t> </a:t>
            </a:r>
            <a:r>
              <a:rPr lang="en-US" dirty="0" err="1"/>
              <a:t>lebih</a:t>
            </a:r>
            <a:r>
              <a:rPr lang="en-US" dirty="0"/>
              <a:t> </a:t>
            </a:r>
            <a:r>
              <a:rPr lang="en-US" dirty="0" err="1"/>
              <a:t>difamiliar</a:t>
            </a:r>
            <a:r>
              <a:rPr lang="en-US" dirty="0"/>
              <a:t> </a:t>
            </a:r>
            <a:r>
              <a:rPr lang="en-US" dirty="0" err="1"/>
              <a:t>dengan</a:t>
            </a:r>
            <a:r>
              <a:rPr lang="en-US" dirty="0"/>
              <a:t> </a:t>
            </a:r>
            <a:r>
              <a:rPr lang="en-US" dirty="0" err="1"/>
              <a:t>istilah</a:t>
            </a:r>
            <a:r>
              <a:rPr lang="en-US" dirty="0"/>
              <a:t> ITCRN (</a:t>
            </a:r>
            <a:r>
              <a:rPr lang="en-US" i="1" dirty="0"/>
              <a:t>Indonesian tobacco control research network) </a:t>
            </a:r>
            <a:r>
              <a:rPr lang="en-US" dirty="0"/>
              <a:t>yang </a:t>
            </a:r>
            <a:r>
              <a:rPr lang="en-US" dirty="0" err="1"/>
              <a:t>memang</a:t>
            </a:r>
            <a:r>
              <a:rPr lang="en-US" dirty="0"/>
              <a:t> </a:t>
            </a:r>
            <a:r>
              <a:rPr lang="en-US" dirty="0" err="1"/>
              <a:t>telah</a:t>
            </a:r>
            <a:r>
              <a:rPr lang="en-US" dirty="0"/>
              <a:t> </a:t>
            </a:r>
            <a:r>
              <a:rPr lang="en-US" dirty="0" err="1"/>
              <a:t>memiliki</a:t>
            </a:r>
            <a:r>
              <a:rPr lang="en-US" dirty="0"/>
              <a:t> </a:t>
            </a:r>
            <a:r>
              <a:rPr lang="en-US" dirty="0" err="1"/>
              <a:t>beberapa</a:t>
            </a:r>
            <a:r>
              <a:rPr lang="en-US" dirty="0"/>
              <a:t> </a:t>
            </a:r>
            <a:r>
              <a:rPr lang="en-US" dirty="0" err="1"/>
              <a:t>hasil</a:t>
            </a:r>
            <a:r>
              <a:rPr lang="en-US" dirty="0"/>
              <a:t> </a:t>
            </a:r>
            <a:r>
              <a:rPr lang="en-US" dirty="0" err="1"/>
              <a:t>riset</a:t>
            </a:r>
            <a:r>
              <a:rPr lang="en-US" dirty="0"/>
              <a:t> yang </a:t>
            </a:r>
            <a:r>
              <a:rPr lang="en-US" dirty="0" err="1"/>
              <a:t>fokus</a:t>
            </a:r>
            <a:r>
              <a:rPr lang="en-US" dirty="0"/>
              <a:t> </a:t>
            </a:r>
            <a:r>
              <a:rPr lang="en-US" dirty="0" err="1"/>
              <a:t>pada</a:t>
            </a:r>
            <a:r>
              <a:rPr lang="en-US" dirty="0"/>
              <a:t> </a:t>
            </a:r>
            <a:r>
              <a:rPr lang="en-US" dirty="0" err="1"/>
              <a:t>ranah</a:t>
            </a:r>
            <a:r>
              <a:rPr lang="en-US" dirty="0"/>
              <a:t> </a:t>
            </a:r>
            <a:r>
              <a:rPr lang="en-US" i="1" dirty="0"/>
              <a:t>Tobacco Control</a:t>
            </a:r>
            <a:r>
              <a:rPr lang="en-US" i="1" dirty="0" smtClean="0"/>
              <a:t>.</a:t>
            </a:r>
          </a:p>
          <a:p>
            <a:r>
              <a:rPr lang="en-US" dirty="0" err="1"/>
              <a:t>Beberapa</a:t>
            </a:r>
            <a:r>
              <a:rPr lang="en-US" dirty="0"/>
              <a:t> </a:t>
            </a:r>
            <a:r>
              <a:rPr lang="en-US" dirty="0" err="1"/>
              <a:t>hasil</a:t>
            </a:r>
            <a:r>
              <a:rPr lang="en-US" dirty="0"/>
              <a:t> </a:t>
            </a:r>
            <a:r>
              <a:rPr lang="en-US" dirty="0" err="1"/>
              <a:t>kajian</a:t>
            </a:r>
            <a:r>
              <a:rPr lang="en-US" dirty="0"/>
              <a:t> </a:t>
            </a:r>
            <a:r>
              <a:rPr lang="en-US" dirty="0" err="1"/>
              <a:t>penelitian</a:t>
            </a:r>
            <a:r>
              <a:rPr lang="en-US" dirty="0"/>
              <a:t> </a:t>
            </a:r>
            <a:r>
              <a:rPr lang="en-US" dirty="0" err="1"/>
              <a:t>sebelumnya</a:t>
            </a:r>
            <a:r>
              <a:rPr lang="en-US" dirty="0"/>
              <a:t> </a:t>
            </a:r>
            <a:r>
              <a:rPr lang="en-US" dirty="0" err="1"/>
              <a:t>sudah</a:t>
            </a:r>
            <a:r>
              <a:rPr lang="en-US" dirty="0"/>
              <a:t> </a:t>
            </a:r>
            <a:r>
              <a:rPr lang="en-US" dirty="0" err="1"/>
              <a:t>diterbitkan</a:t>
            </a:r>
            <a:r>
              <a:rPr lang="en-US" dirty="0"/>
              <a:t> </a:t>
            </a:r>
            <a:r>
              <a:rPr lang="en-US" dirty="0" err="1"/>
              <a:t>dibeberapa</a:t>
            </a:r>
            <a:r>
              <a:rPr lang="en-US" dirty="0"/>
              <a:t> </a:t>
            </a:r>
            <a:r>
              <a:rPr lang="en-US" dirty="0" err="1"/>
              <a:t>jurnal</a:t>
            </a:r>
            <a:r>
              <a:rPr lang="en-US" dirty="0"/>
              <a:t>  </a:t>
            </a:r>
            <a:r>
              <a:rPr lang="en-US" dirty="0" err="1"/>
              <a:t>internasional</a:t>
            </a:r>
            <a:r>
              <a:rPr lang="en-US" dirty="0"/>
              <a:t> </a:t>
            </a:r>
            <a:r>
              <a:rPr lang="en-US" dirty="0" err="1"/>
              <a:t>terindek</a:t>
            </a:r>
            <a:r>
              <a:rPr lang="en-US" dirty="0"/>
              <a:t> </a:t>
            </a:r>
            <a:r>
              <a:rPr lang="en-US" dirty="0" err="1"/>
              <a:t>scopus</a:t>
            </a:r>
            <a:r>
              <a:rPr lang="en-US" dirty="0"/>
              <a:t> </a:t>
            </a:r>
            <a:r>
              <a:rPr lang="en-US" dirty="0" err="1"/>
              <a:t>maupun</a:t>
            </a:r>
            <a:r>
              <a:rPr lang="en-US" dirty="0"/>
              <a:t> </a:t>
            </a:r>
            <a:r>
              <a:rPr lang="en-US" dirty="0" err="1"/>
              <a:t>jurnal</a:t>
            </a:r>
            <a:r>
              <a:rPr lang="en-US" dirty="0"/>
              <a:t> </a:t>
            </a:r>
            <a:r>
              <a:rPr lang="en-US" dirty="0" err="1"/>
              <a:t>nasional</a:t>
            </a:r>
            <a:r>
              <a:rPr lang="en-US" dirty="0"/>
              <a:t> </a:t>
            </a:r>
            <a:r>
              <a:rPr lang="en-US" dirty="0" err="1"/>
              <a:t>bereputasi</a:t>
            </a:r>
            <a:r>
              <a:rPr lang="en-US" dirty="0"/>
              <a:t>. </a:t>
            </a:r>
            <a:r>
              <a:rPr lang="en-US" dirty="0" err="1"/>
              <a:t>Seperti</a:t>
            </a:r>
            <a:r>
              <a:rPr lang="en-US" dirty="0"/>
              <a:t> </a:t>
            </a:r>
            <a:r>
              <a:rPr lang="en-US" dirty="0" err="1"/>
              <a:t>misalnya</a:t>
            </a:r>
            <a:r>
              <a:rPr lang="en-US" dirty="0"/>
              <a:t> </a:t>
            </a:r>
            <a:r>
              <a:rPr lang="en-US" dirty="0" err="1"/>
              <a:t>tentang</a:t>
            </a:r>
            <a:r>
              <a:rPr lang="en-US" dirty="0"/>
              <a:t> </a:t>
            </a:r>
            <a:r>
              <a:rPr lang="en-US" b="1" i="1" dirty="0" err="1"/>
              <a:t>Problematika</a:t>
            </a:r>
            <a:r>
              <a:rPr lang="en-US" b="1" i="1" dirty="0"/>
              <a:t> </a:t>
            </a:r>
            <a:r>
              <a:rPr lang="en-US" b="1" i="1" dirty="0" err="1"/>
              <a:t>Pelaksanaan</a:t>
            </a:r>
            <a:r>
              <a:rPr lang="en-US" b="1" i="1" dirty="0"/>
              <a:t> </a:t>
            </a:r>
            <a:r>
              <a:rPr lang="en-US" b="1" i="1" dirty="0" err="1"/>
              <a:t>Perda</a:t>
            </a:r>
            <a:r>
              <a:rPr lang="en-US" b="1" i="1" dirty="0"/>
              <a:t> KTR di </a:t>
            </a:r>
            <a:r>
              <a:rPr lang="en-US" b="1" i="1" dirty="0" err="1"/>
              <a:t>Provinsi</a:t>
            </a:r>
            <a:r>
              <a:rPr lang="en-US" b="1" i="1" dirty="0"/>
              <a:t> Bengkulu, </a:t>
            </a:r>
            <a:r>
              <a:rPr lang="en-US" i="1" dirty="0" err="1"/>
              <a:t>juga</a:t>
            </a:r>
            <a:r>
              <a:rPr lang="en-US" i="1" dirty="0"/>
              <a:t> </a:t>
            </a:r>
            <a:r>
              <a:rPr lang="en-US" i="1" dirty="0" err="1"/>
              <a:t>mengkaji</a:t>
            </a:r>
            <a:r>
              <a:rPr lang="en-US" i="1" dirty="0"/>
              <a:t> </a:t>
            </a:r>
            <a:r>
              <a:rPr lang="en-US" i="1" dirty="0" err="1"/>
              <a:t>tentang</a:t>
            </a:r>
            <a:r>
              <a:rPr lang="en-US" i="1" dirty="0"/>
              <a:t> </a:t>
            </a:r>
            <a:r>
              <a:rPr lang="en-US" b="1" i="1" dirty="0" err="1"/>
              <a:t>Peluang</a:t>
            </a:r>
            <a:r>
              <a:rPr lang="en-US" b="1" i="1" dirty="0"/>
              <a:t> </a:t>
            </a:r>
            <a:r>
              <a:rPr lang="en-US" b="1" i="1" dirty="0" err="1"/>
              <a:t>dan</a:t>
            </a:r>
            <a:r>
              <a:rPr lang="en-US" b="1" i="1" dirty="0"/>
              <a:t> </a:t>
            </a:r>
            <a:r>
              <a:rPr lang="en-US" b="1" i="1" dirty="0" err="1"/>
              <a:t>Tantangan</a:t>
            </a:r>
            <a:r>
              <a:rPr lang="en-US" b="1" i="1" dirty="0"/>
              <a:t> </a:t>
            </a:r>
            <a:r>
              <a:rPr lang="en-US" b="1" i="1" dirty="0" err="1"/>
              <a:t>Pada</a:t>
            </a:r>
            <a:r>
              <a:rPr lang="en-US" b="1" i="1" dirty="0"/>
              <a:t> </a:t>
            </a:r>
            <a:r>
              <a:rPr lang="en-US" b="1" i="1" dirty="0" err="1"/>
              <a:t>Kebijakan</a:t>
            </a:r>
            <a:r>
              <a:rPr lang="en-US" b="1" i="1" dirty="0"/>
              <a:t> </a:t>
            </a:r>
            <a:r>
              <a:rPr lang="en-US" b="1" i="1" dirty="0" err="1"/>
              <a:t>Pengendalian</a:t>
            </a:r>
            <a:r>
              <a:rPr lang="en-US" b="1" i="1" dirty="0"/>
              <a:t> </a:t>
            </a:r>
            <a:r>
              <a:rPr lang="en-US" b="1" i="1" dirty="0" err="1"/>
              <a:t>Tembakau</a:t>
            </a:r>
            <a:r>
              <a:rPr lang="en-US" b="1" i="1" dirty="0"/>
              <a:t> di Tingkat Daerah : </a:t>
            </a:r>
            <a:r>
              <a:rPr lang="en-US" b="1" i="1" dirty="0" err="1"/>
              <a:t>Analisis</a:t>
            </a:r>
            <a:r>
              <a:rPr lang="en-US" b="1" i="1" dirty="0"/>
              <a:t> </a:t>
            </a:r>
            <a:r>
              <a:rPr lang="en-US" b="1" i="1" dirty="0" err="1"/>
              <a:t>Kualitatif</a:t>
            </a:r>
            <a:r>
              <a:rPr lang="en-US" b="1" i="1" dirty="0"/>
              <a:t> </a:t>
            </a:r>
            <a:r>
              <a:rPr lang="en-US" b="1" i="1" dirty="0" err="1"/>
              <a:t>terhadap</a:t>
            </a:r>
            <a:r>
              <a:rPr lang="en-US" b="1" i="1" dirty="0"/>
              <a:t> </a:t>
            </a:r>
            <a:r>
              <a:rPr lang="en-US" b="1" i="1" dirty="0" err="1"/>
              <a:t>Pemangku</a:t>
            </a:r>
            <a:r>
              <a:rPr lang="en-US" b="1" i="1" dirty="0"/>
              <a:t> </a:t>
            </a:r>
            <a:r>
              <a:rPr lang="en-US" b="1" i="1" dirty="0" err="1"/>
              <a:t>Kebijakan</a:t>
            </a:r>
            <a:r>
              <a:rPr lang="en-US" b="1" i="1" dirty="0"/>
              <a:t>.</a:t>
            </a:r>
            <a:r>
              <a:rPr lang="en-US" i="1" dirty="0"/>
              <a:t> </a:t>
            </a:r>
            <a:r>
              <a:rPr lang="en-US" i="1" dirty="0" err="1"/>
              <a:t>Selanjutnya</a:t>
            </a:r>
            <a:r>
              <a:rPr lang="en-US" i="1" dirty="0"/>
              <a:t> </a:t>
            </a:r>
            <a:r>
              <a:rPr lang="en-US" i="1" dirty="0" err="1"/>
              <a:t>peneliti</a:t>
            </a:r>
            <a:r>
              <a:rPr lang="en-US" i="1" dirty="0"/>
              <a:t> </a:t>
            </a:r>
            <a:r>
              <a:rPr lang="en-US" i="1" dirty="0" err="1"/>
              <a:t>juga</a:t>
            </a:r>
            <a:r>
              <a:rPr lang="en-US" i="1" dirty="0"/>
              <a:t> </a:t>
            </a:r>
            <a:r>
              <a:rPr lang="en-US" i="1" dirty="0" err="1"/>
              <a:t>melakukan</a:t>
            </a:r>
            <a:r>
              <a:rPr lang="en-US" i="1" dirty="0"/>
              <a:t> </a:t>
            </a:r>
            <a:r>
              <a:rPr lang="en-US" i="1" dirty="0" err="1"/>
              <a:t>kajian</a:t>
            </a:r>
            <a:r>
              <a:rPr lang="en-US" i="1" dirty="0"/>
              <a:t> </a:t>
            </a:r>
            <a:r>
              <a:rPr lang="en-US" i="1" dirty="0" err="1"/>
              <a:t>tentang</a:t>
            </a:r>
            <a:r>
              <a:rPr lang="en-US" i="1" dirty="0"/>
              <a:t> </a:t>
            </a:r>
            <a:r>
              <a:rPr lang="en-US" b="1" i="1" dirty="0" err="1"/>
              <a:t>Peran</a:t>
            </a:r>
            <a:r>
              <a:rPr lang="en-US" b="1" i="1" dirty="0"/>
              <a:t> </a:t>
            </a:r>
            <a:r>
              <a:rPr lang="en-US" b="1" i="1" dirty="0" err="1"/>
              <a:t>Ormas</a:t>
            </a:r>
            <a:r>
              <a:rPr lang="en-US" b="1" i="1" dirty="0"/>
              <a:t> </a:t>
            </a:r>
            <a:r>
              <a:rPr lang="en-US" b="1" i="1" dirty="0" err="1"/>
              <a:t>Muhammadiyah</a:t>
            </a:r>
            <a:r>
              <a:rPr lang="en-US" b="1" i="1" dirty="0"/>
              <a:t> </a:t>
            </a:r>
            <a:r>
              <a:rPr lang="en-US" b="1" i="1" dirty="0" err="1"/>
              <a:t>dalam</a:t>
            </a:r>
            <a:r>
              <a:rPr lang="en-US" b="1" i="1" dirty="0"/>
              <a:t> </a:t>
            </a:r>
            <a:r>
              <a:rPr lang="en-US" b="1" i="1" dirty="0" err="1"/>
              <a:t>Mendukung</a:t>
            </a:r>
            <a:r>
              <a:rPr lang="en-US" b="1" i="1" dirty="0"/>
              <a:t> </a:t>
            </a:r>
            <a:r>
              <a:rPr lang="en-US" b="1" i="1" dirty="0" err="1"/>
              <a:t>Pelaksanaan</a:t>
            </a:r>
            <a:r>
              <a:rPr lang="en-US" b="1" i="1" dirty="0"/>
              <a:t> </a:t>
            </a:r>
            <a:r>
              <a:rPr lang="en-US" b="1" i="1" dirty="0" err="1"/>
              <a:t>Perda</a:t>
            </a:r>
            <a:r>
              <a:rPr lang="en-US" b="1" i="1" dirty="0"/>
              <a:t> KTR di </a:t>
            </a:r>
            <a:r>
              <a:rPr lang="en-US" b="1" i="1" dirty="0" err="1"/>
              <a:t>Provinsi</a:t>
            </a:r>
            <a:r>
              <a:rPr lang="en-US" b="1" i="1" dirty="0"/>
              <a:t> Bengkulu</a:t>
            </a:r>
            <a:r>
              <a:rPr lang="en-US" i="1" dirty="0"/>
              <a:t>. </a:t>
            </a:r>
            <a:r>
              <a:rPr lang="en-US" i="1" dirty="0" err="1"/>
              <a:t>Terakhir</a:t>
            </a:r>
            <a:r>
              <a:rPr lang="en-US" i="1" dirty="0"/>
              <a:t> </a:t>
            </a:r>
            <a:r>
              <a:rPr lang="en-US" i="1" dirty="0" err="1"/>
              <a:t>peneliti</a:t>
            </a:r>
            <a:r>
              <a:rPr lang="en-US" i="1" dirty="0"/>
              <a:t> </a:t>
            </a:r>
            <a:r>
              <a:rPr lang="en-US" i="1" dirty="0" err="1"/>
              <a:t>juga</a:t>
            </a:r>
            <a:r>
              <a:rPr lang="en-US" i="1" dirty="0"/>
              <a:t> </a:t>
            </a:r>
            <a:r>
              <a:rPr lang="en-US" i="1" dirty="0" err="1"/>
              <a:t>mendapatkan</a:t>
            </a:r>
            <a:r>
              <a:rPr lang="en-US" i="1" dirty="0"/>
              <a:t> </a:t>
            </a:r>
            <a:r>
              <a:rPr lang="en-US" i="1" dirty="0" err="1"/>
              <a:t>hibah</a:t>
            </a:r>
            <a:r>
              <a:rPr lang="en-US" i="1" dirty="0"/>
              <a:t> </a:t>
            </a:r>
            <a:r>
              <a:rPr lang="en-US" i="1" dirty="0" err="1"/>
              <a:t>tentang</a:t>
            </a:r>
            <a:r>
              <a:rPr lang="en-US" i="1" dirty="0"/>
              <a:t> </a:t>
            </a:r>
            <a:r>
              <a:rPr lang="en-US" b="1" i="1" dirty="0" err="1"/>
              <a:t>Advokasi</a:t>
            </a:r>
            <a:r>
              <a:rPr lang="en-US" b="1" i="1" dirty="0"/>
              <a:t> </a:t>
            </a:r>
            <a:r>
              <a:rPr lang="en-US" b="1" i="1" dirty="0" err="1"/>
              <a:t>Pembentukan</a:t>
            </a:r>
            <a:r>
              <a:rPr lang="en-US" b="1" i="1" dirty="0"/>
              <a:t> </a:t>
            </a:r>
            <a:r>
              <a:rPr lang="en-US" b="1" i="1" dirty="0" err="1"/>
              <a:t>Perda</a:t>
            </a:r>
            <a:r>
              <a:rPr lang="en-US" b="1" i="1" dirty="0"/>
              <a:t> KTR di </a:t>
            </a:r>
            <a:r>
              <a:rPr lang="en-US" b="1" i="1" dirty="0" err="1"/>
              <a:t>Kabupaten</a:t>
            </a:r>
            <a:r>
              <a:rPr lang="en-US" b="1" i="1" dirty="0"/>
              <a:t> Bengkulu Tengah</a:t>
            </a:r>
            <a:r>
              <a:rPr lang="en-US" b="1" dirty="0"/>
              <a:t>. </a:t>
            </a:r>
          </a:p>
          <a:p>
            <a:endParaRPr lang="en-US" dirty="0"/>
          </a:p>
        </p:txBody>
      </p:sp>
    </p:spTree>
    <p:extLst>
      <p:ext uri="{BB962C8B-B14F-4D97-AF65-F5344CB8AC3E}">
        <p14:creationId xmlns:p14="http://schemas.microsoft.com/office/powerpoint/2010/main" val="155969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647165"/>
            <a:ext cx="6248399" cy="679361"/>
          </a:xfrm>
        </p:spPr>
        <p:txBody>
          <a:bodyPr>
            <a:normAutofit fontScale="90000"/>
          </a:bodyPr>
          <a:lstStyle/>
          <a:p>
            <a:pPr algn="r"/>
            <a:r>
              <a:rPr lang="id-ID" sz="2800" b="1" dirty="0" smtClean="0">
                <a:solidFill>
                  <a:schemeClr val="accent5">
                    <a:lumMod val="50000"/>
                  </a:schemeClr>
                </a:solidFill>
                <a:latin typeface="Aharoni" panose="02010803020104030203" pitchFamily="2" charset="-79"/>
                <a:cs typeface="Aharoni" panose="02010803020104030203" pitchFamily="2" charset="-79"/>
              </a:rPr>
              <a:t>Z</a:t>
            </a:r>
            <a:r>
              <a:rPr lang="en-US" sz="2800" b="1" dirty="0" smtClean="0">
                <a:solidFill>
                  <a:schemeClr val="accent5">
                    <a:lumMod val="50000"/>
                  </a:schemeClr>
                </a:solidFill>
                <a:latin typeface="Aharoni" panose="02010803020104030203" pitchFamily="2" charset="-79"/>
                <a:cs typeface="Aharoni" panose="02010803020104030203" pitchFamily="2" charset="-79"/>
              </a:rPr>
              <a:t>at </a:t>
            </a:r>
            <a:r>
              <a:rPr lang="en-US" sz="2800" b="1" dirty="0" err="1" smtClean="0">
                <a:solidFill>
                  <a:schemeClr val="accent5">
                    <a:lumMod val="50000"/>
                  </a:schemeClr>
                </a:solidFill>
                <a:latin typeface="Aharoni" panose="02010803020104030203" pitchFamily="2" charset="-79"/>
                <a:cs typeface="Aharoni" panose="02010803020104030203" pitchFamily="2" charset="-79"/>
              </a:rPr>
              <a:t>Beracun</a:t>
            </a:r>
            <a:r>
              <a:rPr lang="en-US" sz="2800" b="1" dirty="0" smtClean="0">
                <a:solidFill>
                  <a:schemeClr val="accent5">
                    <a:lumMod val="50000"/>
                  </a:schemeClr>
                </a:solidFill>
                <a:latin typeface="Aharoni" panose="02010803020104030203" pitchFamily="2" charset="-79"/>
                <a:cs typeface="Aharoni" panose="02010803020104030203" pitchFamily="2" charset="-79"/>
              </a:rPr>
              <a:t> </a:t>
            </a:r>
            <a:r>
              <a:rPr lang="en-US" sz="2800" b="1" dirty="0" err="1" smtClean="0">
                <a:solidFill>
                  <a:schemeClr val="accent5">
                    <a:lumMod val="50000"/>
                  </a:schemeClr>
                </a:solidFill>
                <a:latin typeface="Aharoni" panose="02010803020104030203" pitchFamily="2" charset="-79"/>
                <a:cs typeface="Aharoni" panose="02010803020104030203" pitchFamily="2" charset="-79"/>
              </a:rPr>
              <a:t>Dalam</a:t>
            </a:r>
            <a:r>
              <a:rPr lang="en-US" sz="2800" b="1" dirty="0" smtClean="0">
                <a:solidFill>
                  <a:schemeClr val="accent5">
                    <a:lumMod val="50000"/>
                  </a:schemeClr>
                </a:solidFill>
                <a:latin typeface="Aharoni" panose="02010803020104030203" pitchFamily="2" charset="-79"/>
                <a:cs typeface="Aharoni" panose="02010803020104030203" pitchFamily="2" charset="-79"/>
              </a:rPr>
              <a:t> </a:t>
            </a:r>
            <a:r>
              <a:rPr lang="en-US" sz="2800" b="1" dirty="0" err="1" smtClean="0">
                <a:solidFill>
                  <a:schemeClr val="accent5">
                    <a:lumMod val="50000"/>
                  </a:schemeClr>
                </a:solidFill>
                <a:latin typeface="Aharoni" panose="02010803020104030203" pitchFamily="2" charset="-79"/>
                <a:cs typeface="Aharoni" panose="02010803020104030203" pitchFamily="2" charset="-79"/>
              </a:rPr>
              <a:t>Sebatang</a:t>
            </a:r>
            <a:r>
              <a:rPr lang="en-US" sz="2800" b="1" dirty="0" smtClean="0">
                <a:solidFill>
                  <a:schemeClr val="accent5">
                    <a:lumMod val="50000"/>
                  </a:schemeClr>
                </a:solidFill>
                <a:latin typeface="Aharoni" panose="02010803020104030203" pitchFamily="2" charset="-79"/>
                <a:cs typeface="Aharoni" panose="02010803020104030203" pitchFamily="2" charset="-79"/>
              </a:rPr>
              <a:t> </a:t>
            </a:r>
            <a:r>
              <a:rPr lang="en-US" sz="2800" b="1" dirty="0" err="1" smtClean="0">
                <a:solidFill>
                  <a:schemeClr val="accent5">
                    <a:lumMod val="50000"/>
                  </a:schemeClr>
                </a:solidFill>
                <a:latin typeface="Aharoni" panose="02010803020104030203" pitchFamily="2" charset="-79"/>
                <a:cs typeface="Aharoni" panose="02010803020104030203" pitchFamily="2" charset="-79"/>
              </a:rPr>
              <a:t>Rokok</a:t>
            </a:r>
            <a:r>
              <a:rPr lang="en-US" sz="2800" b="1" dirty="0" smtClean="0">
                <a:solidFill>
                  <a:schemeClr val="accent5">
                    <a:lumMod val="50000"/>
                  </a:schemeClr>
                </a:solidFill>
                <a:latin typeface="Aharoni" panose="02010803020104030203" pitchFamily="2" charset="-79"/>
                <a:cs typeface="Aharoni" panose="02010803020104030203" pitchFamily="2" charset="-79"/>
              </a:rPr>
              <a:t>….</a:t>
            </a:r>
            <a:endParaRPr lang="id-ID" sz="2800" b="1" dirty="0">
              <a:solidFill>
                <a:schemeClr val="accent5">
                  <a:lumMod val="50000"/>
                </a:schemeClr>
              </a:solidFill>
              <a:latin typeface="Aharoni" panose="02010803020104030203" pitchFamily="2" charset="-79"/>
              <a:cs typeface="Aharoni" panose="02010803020104030203" pitchFamily="2" charset="-79"/>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060" t="15643" r="3250" b="9919"/>
          <a:stretch/>
        </p:blipFill>
        <p:spPr>
          <a:xfrm>
            <a:off x="629338" y="1371600"/>
            <a:ext cx="8514662" cy="518374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068" y="-16099"/>
            <a:ext cx="1600200" cy="1600200"/>
          </a:xfrm>
          <a:prstGeom prst="rect">
            <a:avLst/>
          </a:prstGeom>
        </p:spPr>
      </p:pic>
    </p:spTree>
    <p:extLst>
      <p:ext uri="{BB962C8B-B14F-4D97-AF65-F5344CB8AC3E}">
        <p14:creationId xmlns:p14="http://schemas.microsoft.com/office/powerpoint/2010/main" val="1282075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t>
            </a:r>
            <a:r>
              <a:rPr lang="en-US" b="1" dirty="0" smtClean="0"/>
              <a:t> KAJIAN TEORITIS</a:t>
            </a:r>
            <a:endParaRPr lang="en-US" b="1" dirty="0"/>
          </a:p>
        </p:txBody>
      </p:sp>
      <p:sp>
        <p:nvSpPr>
          <p:cNvPr id="3" name="Content Placeholder 2"/>
          <p:cNvSpPr>
            <a:spLocks noGrp="1"/>
          </p:cNvSpPr>
          <p:nvPr>
            <p:ph idx="1"/>
          </p:nvPr>
        </p:nvSpPr>
        <p:spPr>
          <a:xfrm>
            <a:off x="1028700" y="1371600"/>
            <a:ext cx="7200900" cy="5181600"/>
          </a:xfrm>
        </p:spPr>
        <p:txBody>
          <a:bodyPr>
            <a:normAutofit/>
          </a:bodyPr>
          <a:lstStyle/>
          <a:p>
            <a:r>
              <a:rPr lang="en-US" dirty="0" err="1"/>
              <a:t>Untuk</a:t>
            </a:r>
            <a:r>
              <a:rPr lang="en-US" dirty="0"/>
              <a:t> </a:t>
            </a:r>
            <a:r>
              <a:rPr lang="en-US" dirty="0" err="1"/>
              <a:t>menganalis</a:t>
            </a:r>
            <a:r>
              <a:rPr lang="en-US" dirty="0"/>
              <a:t> </a:t>
            </a:r>
            <a:r>
              <a:rPr lang="en-US" dirty="0" err="1"/>
              <a:t>hasil</a:t>
            </a:r>
            <a:r>
              <a:rPr lang="en-US" dirty="0"/>
              <a:t> </a:t>
            </a:r>
            <a:r>
              <a:rPr lang="en-US" dirty="0" err="1"/>
              <a:t>penelitian</a:t>
            </a:r>
            <a:r>
              <a:rPr lang="en-US" dirty="0"/>
              <a:t> </a:t>
            </a:r>
            <a:r>
              <a:rPr lang="en-US" dirty="0" err="1"/>
              <a:t>nanti</a:t>
            </a:r>
            <a:r>
              <a:rPr lang="en-US" dirty="0"/>
              <a:t>, </a:t>
            </a:r>
            <a:r>
              <a:rPr lang="en-US" dirty="0" err="1"/>
              <a:t>peneliti</a:t>
            </a:r>
            <a:r>
              <a:rPr lang="en-US" dirty="0"/>
              <a:t> </a:t>
            </a:r>
            <a:r>
              <a:rPr lang="en-US" dirty="0" err="1"/>
              <a:t>akan</a:t>
            </a:r>
            <a:r>
              <a:rPr lang="en-US" dirty="0"/>
              <a:t> </a:t>
            </a:r>
            <a:r>
              <a:rPr lang="en-US" dirty="0" err="1"/>
              <a:t>menggunakan</a:t>
            </a:r>
            <a:r>
              <a:rPr lang="en-US" dirty="0"/>
              <a:t> </a:t>
            </a:r>
            <a:r>
              <a:rPr lang="en-US" dirty="0" err="1"/>
              <a:t>teori</a:t>
            </a:r>
            <a:r>
              <a:rPr lang="en-US" dirty="0"/>
              <a:t> Anthony </a:t>
            </a:r>
            <a:r>
              <a:rPr lang="en-US" dirty="0" err="1"/>
              <a:t>Giddens</a:t>
            </a:r>
            <a:r>
              <a:rPr lang="en-US" dirty="0"/>
              <a:t> yang </a:t>
            </a:r>
            <a:r>
              <a:rPr lang="en-US" dirty="0" err="1"/>
              <a:t>dikenal</a:t>
            </a:r>
            <a:r>
              <a:rPr lang="en-US" dirty="0"/>
              <a:t> </a:t>
            </a:r>
            <a:r>
              <a:rPr lang="en-US" dirty="0" err="1"/>
              <a:t>sebutan</a:t>
            </a:r>
            <a:r>
              <a:rPr lang="en-US" dirty="0"/>
              <a:t> </a:t>
            </a:r>
            <a:r>
              <a:rPr lang="en-US" dirty="0" err="1"/>
              <a:t>Strukturasi</a:t>
            </a:r>
            <a:r>
              <a:rPr lang="en-US" dirty="0"/>
              <a:t>. </a:t>
            </a:r>
            <a:r>
              <a:rPr lang="en-US" dirty="0" err="1"/>
              <a:t>Giddens</a:t>
            </a:r>
            <a:r>
              <a:rPr lang="en-US" dirty="0"/>
              <a:t> </a:t>
            </a:r>
            <a:r>
              <a:rPr lang="en-US" dirty="0" err="1" smtClean="0"/>
              <a:t>merupakan</a:t>
            </a:r>
            <a:r>
              <a:rPr lang="en-US" dirty="0" smtClean="0"/>
              <a:t> </a:t>
            </a:r>
            <a:r>
              <a:rPr lang="en-US" dirty="0" err="1"/>
              <a:t>salah</a:t>
            </a:r>
            <a:r>
              <a:rPr lang="en-US" dirty="0"/>
              <a:t> </a:t>
            </a:r>
            <a:r>
              <a:rPr lang="en-US" dirty="0" err="1"/>
              <a:t>satu</a:t>
            </a:r>
            <a:r>
              <a:rPr lang="en-US" dirty="0"/>
              <a:t> </a:t>
            </a:r>
            <a:r>
              <a:rPr lang="en-US" dirty="0" err="1"/>
              <a:t>ahli</a:t>
            </a:r>
            <a:r>
              <a:rPr lang="en-US" dirty="0"/>
              <a:t> </a:t>
            </a:r>
            <a:r>
              <a:rPr lang="en-US" dirty="0" err="1"/>
              <a:t>sosiologi</a:t>
            </a:r>
            <a:r>
              <a:rPr lang="en-US" dirty="0"/>
              <a:t> yang </a:t>
            </a:r>
            <a:r>
              <a:rPr lang="en-US" dirty="0" err="1"/>
              <a:t>memiliki</a:t>
            </a:r>
            <a:r>
              <a:rPr lang="en-US" dirty="0"/>
              <a:t> </a:t>
            </a:r>
            <a:r>
              <a:rPr lang="en-US" dirty="0" err="1"/>
              <a:t>teori</a:t>
            </a:r>
            <a:r>
              <a:rPr lang="en-US" dirty="0"/>
              <a:t> </a:t>
            </a:r>
            <a:r>
              <a:rPr lang="en-US" dirty="0" err="1"/>
              <a:t>besar</a:t>
            </a:r>
            <a:r>
              <a:rPr lang="en-US" dirty="0"/>
              <a:t> </a:t>
            </a:r>
            <a:r>
              <a:rPr lang="en-US" dirty="0" err="1"/>
              <a:t>dalam</a:t>
            </a:r>
            <a:r>
              <a:rPr lang="en-US" dirty="0"/>
              <a:t> </a:t>
            </a:r>
            <a:r>
              <a:rPr lang="en-US" dirty="0" err="1"/>
              <a:t>ilmu</a:t>
            </a:r>
            <a:r>
              <a:rPr lang="en-US" dirty="0"/>
              <a:t> </a:t>
            </a:r>
            <a:r>
              <a:rPr lang="en-US" dirty="0" err="1"/>
              <a:t>sosial</a:t>
            </a:r>
            <a:r>
              <a:rPr lang="en-US" dirty="0"/>
              <a:t>. </a:t>
            </a:r>
            <a:r>
              <a:rPr lang="en-US" dirty="0" err="1"/>
              <a:t>Teori</a:t>
            </a:r>
            <a:r>
              <a:rPr lang="en-US" dirty="0"/>
              <a:t> </a:t>
            </a:r>
            <a:r>
              <a:rPr lang="en-US" dirty="0" err="1"/>
              <a:t>strukturasi</a:t>
            </a:r>
            <a:r>
              <a:rPr lang="en-US" dirty="0"/>
              <a:t> </a:t>
            </a:r>
            <a:r>
              <a:rPr lang="en-US" dirty="0" err="1"/>
              <a:t>lahir</a:t>
            </a:r>
            <a:r>
              <a:rPr lang="en-US" dirty="0"/>
              <a:t> </a:t>
            </a:r>
            <a:r>
              <a:rPr lang="en-US" dirty="0" err="1"/>
              <a:t>sebagai</a:t>
            </a:r>
            <a:r>
              <a:rPr lang="en-US" dirty="0"/>
              <a:t> </a:t>
            </a:r>
            <a:r>
              <a:rPr lang="en-US" dirty="0" err="1"/>
              <a:t>penengah</a:t>
            </a:r>
            <a:r>
              <a:rPr lang="en-US" dirty="0"/>
              <a:t> </a:t>
            </a:r>
            <a:r>
              <a:rPr lang="en-US" dirty="0" err="1"/>
              <a:t>diantara</a:t>
            </a:r>
            <a:r>
              <a:rPr lang="en-US" dirty="0"/>
              <a:t> </a:t>
            </a:r>
            <a:r>
              <a:rPr lang="en-US" dirty="0" err="1"/>
              <a:t>dua</a:t>
            </a:r>
            <a:r>
              <a:rPr lang="en-US" dirty="0"/>
              <a:t> </a:t>
            </a:r>
            <a:r>
              <a:rPr lang="en-US" dirty="0" err="1"/>
              <a:t>kutub</a:t>
            </a:r>
            <a:r>
              <a:rPr lang="en-US" dirty="0"/>
              <a:t> </a:t>
            </a:r>
            <a:r>
              <a:rPr lang="en-US" dirty="0" err="1"/>
              <a:t>paradigma</a:t>
            </a:r>
            <a:r>
              <a:rPr lang="en-US" dirty="0"/>
              <a:t> </a:t>
            </a:r>
            <a:r>
              <a:rPr lang="en-US" dirty="0" err="1"/>
              <a:t>teori</a:t>
            </a:r>
            <a:r>
              <a:rPr lang="en-US" dirty="0"/>
              <a:t> </a:t>
            </a:r>
            <a:r>
              <a:rPr lang="en-US" dirty="0" err="1"/>
              <a:t>sosiologi</a:t>
            </a:r>
            <a:r>
              <a:rPr lang="en-US" dirty="0"/>
              <a:t> </a:t>
            </a:r>
            <a:r>
              <a:rPr lang="en-US" dirty="0" err="1"/>
              <a:t>saat</a:t>
            </a:r>
            <a:r>
              <a:rPr lang="en-US" dirty="0"/>
              <a:t> </a:t>
            </a:r>
            <a:r>
              <a:rPr lang="en-US" dirty="0" err="1"/>
              <a:t>itu</a:t>
            </a:r>
            <a:r>
              <a:rPr lang="en-US" dirty="0"/>
              <a:t> yang </a:t>
            </a:r>
            <a:r>
              <a:rPr lang="en-US" dirty="0" err="1"/>
              <a:t>saling</a:t>
            </a:r>
            <a:r>
              <a:rPr lang="en-US" dirty="0"/>
              <a:t> </a:t>
            </a:r>
            <a:r>
              <a:rPr lang="en-US" dirty="0" err="1"/>
              <a:t>bertentangan</a:t>
            </a:r>
            <a:r>
              <a:rPr lang="en-US" dirty="0"/>
              <a:t> </a:t>
            </a:r>
            <a:r>
              <a:rPr lang="en-US" dirty="0" err="1"/>
              <a:t>antara</a:t>
            </a:r>
            <a:r>
              <a:rPr lang="en-US" dirty="0"/>
              <a:t> </a:t>
            </a:r>
            <a:r>
              <a:rPr lang="en-US" dirty="0" err="1"/>
              <a:t>satu</a:t>
            </a:r>
            <a:r>
              <a:rPr lang="en-US" dirty="0"/>
              <a:t> </a:t>
            </a:r>
            <a:r>
              <a:rPr lang="en-US" dirty="0" err="1"/>
              <a:t>sama</a:t>
            </a:r>
            <a:r>
              <a:rPr lang="en-US" dirty="0"/>
              <a:t> </a:t>
            </a:r>
            <a:r>
              <a:rPr lang="en-US" dirty="0" err="1"/>
              <a:t>lainnya</a:t>
            </a:r>
            <a:r>
              <a:rPr lang="en-US" dirty="0"/>
              <a:t>.</a:t>
            </a:r>
          </a:p>
          <a:p>
            <a:r>
              <a:rPr lang="en-US" dirty="0" err="1"/>
              <a:t>Satu</a:t>
            </a:r>
            <a:r>
              <a:rPr lang="en-US" dirty="0"/>
              <a:t> </a:t>
            </a:r>
            <a:r>
              <a:rPr lang="en-US" dirty="0" err="1"/>
              <a:t>kutub</a:t>
            </a:r>
            <a:r>
              <a:rPr lang="en-US" dirty="0"/>
              <a:t> </a:t>
            </a:r>
            <a:r>
              <a:rPr lang="en-US" dirty="0" err="1"/>
              <a:t>yakni</a:t>
            </a:r>
            <a:r>
              <a:rPr lang="en-US" dirty="0"/>
              <a:t> </a:t>
            </a:r>
            <a:r>
              <a:rPr lang="en-US" dirty="0" err="1"/>
              <a:t>disebut</a:t>
            </a:r>
            <a:r>
              <a:rPr lang="en-US" dirty="0"/>
              <a:t> </a:t>
            </a:r>
            <a:r>
              <a:rPr lang="en-US" dirty="0" err="1"/>
              <a:t>aliran</a:t>
            </a:r>
            <a:r>
              <a:rPr lang="en-US" dirty="0"/>
              <a:t> </a:t>
            </a:r>
            <a:r>
              <a:rPr lang="en-US" dirty="0" err="1" smtClean="0"/>
              <a:t>strukturalis</a:t>
            </a:r>
            <a:r>
              <a:rPr lang="en-US" dirty="0" smtClean="0"/>
              <a:t> </a:t>
            </a:r>
            <a:r>
              <a:rPr lang="en-US" dirty="0" err="1"/>
              <a:t>dan</a:t>
            </a:r>
            <a:r>
              <a:rPr lang="en-US" dirty="0"/>
              <a:t> </a:t>
            </a:r>
            <a:r>
              <a:rPr lang="en-US" dirty="0" err="1"/>
              <a:t>satu</a:t>
            </a:r>
            <a:r>
              <a:rPr lang="en-US" dirty="0"/>
              <a:t> </a:t>
            </a:r>
            <a:r>
              <a:rPr lang="en-US" dirty="0" err="1"/>
              <a:t>kutub</a:t>
            </a:r>
            <a:r>
              <a:rPr lang="en-US" dirty="0"/>
              <a:t> </a:t>
            </a:r>
            <a:r>
              <a:rPr lang="en-US" dirty="0" err="1"/>
              <a:t>lagi</a:t>
            </a:r>
            <a:r>
              <a:rPr lang="en-US" dirty="0"/>
              <a:t> </a:t>
            </a:r>
            <a:r>
              <a:rPr lang="en-US" dirty="0" err="1"/>
              <a:t>disebut</a:t>
            </a:r>
            <a:r>
              <a:rPr lang="en-US" dirty="0"/>
              <a:t> </a:t>
            </a:r>
            <a:r>
              <a:rPr lang="en-US" dirty="0" err="1"/>
              <a:t>aliran</a:t>
            </a:r>
            <a:r>
              <a:rPr lang="en-US" dirty="0"/>
              <a:t> </a:t>
            </a:r>
            <a:r>
              <a:rPr lang="en-US" dirty="0" err="1"/>
              <a:t>individualis</a:t>
            </a:r>
            <a:r>
              <a:rPr lang="en-US" dirty="0"/>
              <a:t>. </a:t>
            </a:r>
            <a:r>
              <a:rPr lang="en-US" dirty="0" err="1"/>
              <a:t>Objek</a:t>
            </a:r>
            <a:r>
              <a:rPr lang="en-US" dirty="0"/>
              <a:t> </a:t>
            </a:r>
            <a:r>
              <a:rPr lang="en-US" dirty="0" err="1"/>
              <a:t>kajian</a:t>
            </a:r>
            <a:r>
              <a:rPr lang="en-US" dirty="0"/>
              <a:t> </a:t>
            </a:r>
            <a:r>
              <a:rPr lang="en-US" dirty="0" err="1"/>
              <a:t>dalam</a:t>
            </a:r>
            <a:r>
              <a:rPr lang="en-US" dirty="0"/>
              <a:t> </a:t>
            </a:r>
            <a:r>
              <a:rPr lang="en-US" dirty="0" err="1"/>
              <a:t>sosiologi</a:t>
            </a:r>
            <a:r>
              <a:rPr lang="en-US" dirty="0"/>
              <a:t> </a:t>
            </a:r>
            <a:r>
              <a:rPr lang="en-US" dirty="0" err="1"/>
              <a:t>menurut</a:t>
            </a:r>
            <a:r>
              <a:rPr lang="en-US" dirty="0"/>
              <a:t> </a:t>
            </a:r>
            <a:r>
              <a:rPr lang="en-US" dirty="0" err="1"/>
              <a:t>kedua</a:t>
            </a:r>
            <a:r>
              <a:rPr lang="en-US" dirty="0"/>
              <a:t> </a:t>
            </a:r>
            <a:r>
              <a:rPr lang="en-US" dirty="0" err="1"/>
              <a:t>lairan</a:t>
            </a:r>
            <a:r>
              <a:rPr lang="en-US" dirty="0"/>
              <a:t> </a:t>
            </a:r>
            <a:r>
              <a:rPr lang="en-US" dirty="0" err="1"/>
              <a:t>ini</a:t>
            </a:r>
            <a:r>
              <a:rPr lang="en-US" dirty="0"/>
              <a:t> </a:t>
            </a:r>
            <a:r>
              <a:rPr lang="en-US" dirty="0" err="1"/>
              <a:t>sangat</a:t>
            </a:r>
            <a:r>
              <a:rPr lang="en-US" dirty="0"/>
              <a:t> </a:t>
            </a:r>
            <a:r>
              <a:rPr lang="en-US" dirty="0" err="1"/>
              <a:t>berbanding</a:t>
            </a:r>
            <a:r>
              <a:rPr lang="en-US" dirty="0"/>
              <a:t> </a:t>
            </a:r>
            <a:r>
              <a:rPr lang="en-US" dirty="0" err="1"/>
              <a:t>terbalik</a:t>
            </a:r>
            <a:r>
              <a:rPr lang="en-US" dirty="0"/>
              <a:t>. </a:t>
            </a:r>
            <a:r>
              <a:rPr lang="en-US" dirty="0" err="1"/>
              <a:t>Jika</a:t>
            </a:r>
            <a:r>
              <a:rPr lang="en-US" dirty="0"/>
              <a:t> </a:t>
            </a:r>
            <a:r>
              <a:rPr lang="en-US" dirty="0" err="1"/>
              <a:t>aliran</a:t>
            </a:r>
            <a:r>
              <a:rPr lang="en-US" dirty="0"/>
              <a:t> </a:t>
            </a:r>
            <a:r>
              <a:rPr lang="en-US" dirty="0" err="1"/>
              <a:t>strukturalis</a:t>
            </a:r>
            <a:r>
              <a:rPr lang="en-US" dirty="0"/>
              <a:t> </a:t>
            </a:r>
            <a:r>
              <a:rPr lang="en-US" dirty="0" err="1"/>
              <a:t>menyebutkan</a:t>
            </a:r>
            <a:r>
              <a:rPr lang="en-US" dirty="0"/>
              <a:t> </a:t>
            </a:r>
            <a:r>
              <a:rPr lang="en-US" dirty="0" err="1"/>
              <a:t>adanya</a:t>
            </a:r>
            <a:r>
              <a:rPr lang="en-US" dirty="0"/>
              <a:t> </a:t>
            </a:r>
            <a:r>
              <a:rPr lang="en-US" dirty="0" err="1"/>
              <a:t>dominasi</a:t>
            </a:r>
            <a:r>
              <a:rPr lang="en-US" dirty="0"/>
              <a:t> </a:t>
            </a:r>
            <a:r>
              <a:rPr lang="en-US" dirty="0" err="1"/>
              <a:t>struktur</a:t>
            </a:r>
            <a:r>
              <a:rPr lang="en-US" dirty="0"/>
              <a:t> </a:t>
            </a:r>
            <a:r>
              <a:rPr lang="en-US" dirty="0" err="1"/>
              <a:t>atau</a:t>
            </a:r>
            <a:r>
              <a:rPr lang="en-US" dirty="0"/>
              <a:t> </a:t>
            </a:r>
            <a:r>
              <a:rPr lang="en-US" dirty="0" err="1"/>
              <a:t>kekuatan</a:t>
            </a:r>
            <a:r>
              <a:rPr lang="en-US" dirty="0"/>
              <a:t> </a:t>
            </a:r>
            <a:r>
              <a:rPr lang="en-US" dirty="0" err="1"/>
              <a:t>sosial</a:t>
            </a:r>
            <a:r>
              <a:rPr lang="en-US" dirty="0"/>
              <a:t> yang </a:t>
            </a:r>
            <a:r>
              <a:rPr lang="en-US" dirty="0" err="1"/>
              <a:t>mengungkung</a:t>
            </a:r>
            <a:r>
              <a:rPr lang="en-US" dirty="0"/>
              <a:t> </a:t>
            </a:r>
            <a:r>
              <a:rPr lang="en-US" dirty="0" err="1"/>
              <a:t>individu</a:t>
            </a:r>
            <a:r>
              <a:rPr lang="en-US" dirty="0"/>
              <a:t> </a:t>
            </a:r>
            <a:r>
              <a:rPr lang="en-US" dirty="0" err="1"/>
              <a:t>dalam</a:t>
            </a:r>
            <a:r>
              <a:rPr lang="en-US" dirty="0"/>
              <a:t> </a:t>
            </a:r>
            <a:r>
              <a:rPr lang="en-US" dirty="0" err="1"/>
              <a:t>kehidupan</a:t>
            </a:r>
            <a:r>
              <a:rPr lang="en-US" dirty="0"/>
              <a:t> </a:t>
            </a:r>
            <a:r>
              <a:rPr lang="en-US" dirty="0" err="1"/>
              <a:t>sosial</a:t>
            </a:r>
            <a:r>
              <a:rPr lang="en-US" dirty="0"/>
              <a:t>. </a:t>
            </a:r>
            <a:r>
              <a:rPr lang="en-US" dirty="0" err="1"/>
              <a:t>Maka</a:t>
            </a:r>
            <a:r>
              <a:rPr lang="en-US" dirty="0"/>
              <a:t> </a:t>
            </a:r>
            <a:r>
              <a:rPr lang="en-US" dirty="0" err="1"/>
              <a:t>aliran</a:t>
            </a:r>
            <a:r>
              <a:rPr lang="en-US" dirty="0"/>
              <a:t> </a:t>
            </a:r>
            <a:r>
              <a:rPr lang="en-US" dirty="0" err="1"/>
              <a:t>individualis</a:t>
            </a:r>
            <a:r>
              <a:rPr lang="en-US" dirty="0"/>
              <a:t> (</a:t>
            </a:r>
            <a:r>
              <a:rPr lang="en-US" dirty="0" err="1"/>
              <a:t>subyektivisme</a:t>
            </a:r>
            <a:r>
              <a:rPr lang="en-US" dirty="0"/>
              <a:t>) </a:t>
            </a:r>
            <a:r>
              <a:rPr lang="en-US" dirty="0" err="1"/>
              <a:t>menekankan</a:t>
            </a:r>
            <a:r>
              <a:rPr lang="en-US" dirty="0"/>
              <a:t> </a:t>
            </a:r>
            <a:r>
              <a:rPr lang="en-US" dirty="0" err="1"/>
              <a:t>kebebasan</a:t>
            </a:r>
            <a:r>
              <a:rPr lang="en-US" dirty="0"/>
              <a:t> </a:t>
            </a:r>
            <a:r>
              <a:rPr lang="en-US" dirty="0" err="1"/>
              <a:t>individu</a:t>
            </a:r>
            <a:r>
              <a:rPr lang="en-US" dirty="0"/>
              <a:t> </a:t>
            </a:r>
            <a:r>
              <a:rPr lang="en-US" dirty="0" err="1"/>
              <a:t>dengan</a:t>
            </a:r>
            <a:r>
              <a:rPr lang="en-US" dirty="0"/>
              <a:t> </a:t>
            </a:r>
            <a:r>
              <a:rPr lang="en-US" dirty="0" err="1"/>
              <a:t>rasionalitas</a:t>
            </a:r>
            <a:r>
              <a:rPr lang="en-US" dirty="0"/>
              <a:t> </a:t>
            </a:r>
            <a:r>
              <a:rPr lang="en-US" dirty="0" err="1"/>
              <a:t>akal</a:t>
            </a:r>
            <a:r>
              <a:rPr lang="en-US" dirty="0"/>
              <a:t> </a:t>
            </a:r>
            <a:r>
              <a:rPr lang="en-US" dirty="0" err="1"/>
              <a:t>dan</a:t>
            </a:r>
            <a:r>
              <a:rPr lang="en-US" dirty="0"/>
              <a:t> </a:t>
            </a:r>
            <a:r>
              <a:rPr lang="en-US" dirty="0" err="1"/>
              <a:t>segala</a:t>
            </a:r>
            <a:r>
              <a:rPr lang="en-US" dirty="0"/>
              <a:t> </a:t>
            </a:r>
            <a:r>
              <a:rPr lang="en-US" dirty="0" err="1"/>
              <a:t>potensi</a:t>
            </a:r>
            <a:r>
              <a:rPr lang="en-US" dirty="0"/>
              <a:t> yang </a:t>
            </a:r>
            <a:r>
              <a:rPr lang="en-US" dirty="0" err="1"/>
              <a:t>dimilikinya</a:t>
            </a:r>
            <a:r>
              <a:rPr lang="en-US" dirty="0"/>
              <a:t> yang </a:t>
            </a:r>
            <a:r>
              <a:rPr lang="en-US" dirty="0" err="1"/>
              <a:t>memungkinkan</a:t>
            </a:r>
            <a:r>
              <a:rPr lang="en-US" dirty="0"/>
              <a:t> </a:t>
            </a:r>
            <a:r>
              <a:rPr lang="en-US" dirty="0" err="1"/>
              <a:t>ia</a:t>
            </a:r>
            <a:r>
              <a:rPr lang="en-US" dirty="0"/>
              <a:t> </a:t>
            </a:r>
            <a:r>
              <a:rPr lang="en-US" dirty="0" err="1"/>
              <a:t>terbebas</a:t>
            </a:r>
            <a:r>
              <a:rPr lang="en-US" dirty="0"/>
              <a:t> </a:t>
            </a:r>
            <a:r>
              <a:rPr lang="en-US" dirty="0" err="1"/>
              <a:t>dari</a:t>
            </a:r>
            <a:r>
              <a:rPr lang="en-US" dirty="0"/>
              <a:t> </a:t>
            </a:r>
            <a:r>
              <a:rPr lang="en-US" dirty="0" err="1"/>
              <a:t>pengaruh</a:t>
            </a:r>
            <a:r>
              <a:rPr lang="en-US" dirty="0"/>
              <a:t> </a:t>
            </a:r>
            <a:r>
              <a:rPr lang="en-US" dirty="0" err="1"/>
              <a:t>struktur</a:t>
            </a:r>
            <a:endParaRPr lang="en-US" dirty="0"/>
          </a:p>
        </p:txBody>
      </p:sp>
    </p:spTree>
    <p:extLst>
      <p:ext uri="{BB962C8B-B14F-4D97-AF65-F5344CB8AC3E}">
        <p14:creationId xmlns:p14="http://schemas.microsoft.com/office/powerpoint/2010/main" val="793194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685800"/>
            <a:ext cx="7200900" cy="5181600"/>
          </a:xfrm>
        </p:spPr>
        <p:txBody>
          <a:bodyPr>
            <a:normAutofit/>
          </a:bodyPr>
          <a:lstStyle/>
          <a:p>
            <a:r>
              <a:rPr lang="en-US" dirty="0" err="1"/>
              <a:t>Giddens</a:t>
            </a:r>
            <a:r>
              <a:rPr lang="en-US" dirty="0"/>
              <a:t> </a:t>
            </a:r>
            <a:r>
              <a:rPr lang="en-US" dirty="0" err="1"/>
              <a:t>menjelaskan</a:t>
            </a:r>
            <a:r>
              <a:rPr lang="en-US" dirty="0"/>
              <a:t> </a:t>
            </a:r>
            <a:r>
              <a:rPr lang="en-US" dirty="0" err="1"/>
              <a:t>bahwa</a:t>
            </a:r>
            <a:r>
              <a:rPr lang="en-US" dirty="0"/>
              <a:t> </a:t>
            </a:r>
            <a:r>
              <a:rPr lang="en-US" dirty="0" err="1"/>
              <a:t>baik</a:t>
            </a:r>
            <a:r>
              <a:rPr lang="en-US" dirty="0"/>
              <a:t> </a:t>
            </a:r>
            <a:r>
              <a:rPr lang="en-US" dirty="0" err="1"/>
              <a:t>individu</a:t>
            </a:r>
            <a:r>
              <a:rPr lang="en-US" dirty="0"/>
              <a:t> (</a:t>
            </a:r>
            <a:r>
              <a:rPr lang="en-US" dirty="0" err="1"/>
              <a:t>agen</a:t>
            </a:r>
            <a:r>
              <a:rPr lang="en-US" dirty="0"/>
              <a:t>) </a:t>
            </a:r>
            <a:r>
              <a:rPr lang="en-US" dirty="0" err="1"/>
              <a:t>maupun</a:t>
            </a:r>
            <a:r>
              <a:rPr lang="en-US" dirty="0"/>
              <a:t> </a:t>
            </a:r>
            <a:r>
              <a:rPr lang="en-US" dirty="0" err="1"/>
              <a:t>masyarakat</a:t>
            </a:r>
            <a:r>
              <a:rPr lang="en-US" dirty="0"/>
              <a:t> (</a:t>
            </a:r>
            <a:r>
              <a:rPr lang="en-US" dirty="0" err="1"/>
              <a:t>struktur</a:t>
            </a:r>
            <a:r>
              <a:rPr lang="en-US" dirty="0"/>
              <a:t>) </a:t>
            </a:r>
            <a:r>
              <a:rPr lang="en-US" dirty="0" err="1"/>
              <a:t>saling</a:t>
            </a:r>
            <a:r>
              <a:rPr lang="en-US" dirty="0"/>
              <a:t> </a:t>
            </a:r>
            <a:r>
              <a:rPr lang="en-US" dirty="0" err="1"/>
              <a:t>berhubungan</a:t>
            </a:r>
            <a:r>
              <a:rPr lang="en-US" dirty="0"/>
              <a:t> </a:t>
            </a:r>
            <a:r>
              <a:rPr lang="en-US" dirty="0" err="1"/>
              <a:t>dan</a:t>
            </a:r>
            <a:r>
              <a:rPr lang="en-US" dirty="0"/>
              <a:t> </a:t>
            </a:r>
            <a:r>
              <a:rPr lang="en-US" dirty="0" err="1"/>
              <a:t>melekat</a:t>
            </a:r>
            <a:r>
              <a:rPr lang="en-US" dirty="0"/>
              <a:t> </a:t>
            </a:r>
            <a:r>
              <a:rPr lang="en-US" dirty="0" err="1"/>
              <a:t>antara</a:t>
            </a:r>
            <a:r>
              <a:rPr lang="en-US" dirty="0"/>
              <a:t> </a:t>
            </a:r>
            <a:r>
              <a:rPr lang="en-US" dirty="0" err="1"/>
              <a:t>satu</a:t>
            </a:r>
            <a:r>
              <a:rPr lang="en-US" dirty="0"/>
              <a:t> </a:t>
            </a:r>
            <a:r>
              <a:rPr lang="en-US" dirty="0" err="1"/>
              <a:t>sama</a:t>
            </a:r>
            <a:r>
              <a:rPr lang="en-US" dirty="0"/>
              <a:t> lain. </a:t>
            </a:r>
            <a:r>
              <a:rPr lang="en-US" dirty="0" err="1"/>
              <a:t>Tindakan-tindakan</a:t>
            </a:r>
            <a:r>
              <a:rPr lang="en-US" dirty="0"/>
              <a:t> yang </a:t>
            </a:r>
            <a:r>
              <a:rPr lang="en-US" dirty="0" err="1"/>
              <a:t>dilakukan</a:t>
            </a:r>
            <a:r>
              <a:rPr lang="en-US" dirty="0"/>
              <a:t> </a:t>
            </a:r>
            <a:r>
              <a:rPr lang="en-US" dirty="0" err="1"/>
              <a:t>oleh</a:t>
            </a:r>
            <a:r>
              <a:rPr lang="en-US" dirty="0"/>
              <a:t> </a:t>
            </a:r>
            <a:r>
              <a:rPr lang="en-US" dirty="0" err="1"/>
              <a:t>individu-individu</a:t>
            </a:r>
            <a:r>
              <a:rPr lang="en-US" dirty="0"/>
              <a:t> </a:t>
            </a:r>
            <a:r>
              <a:rPr lang="en-US" dirty="0" err="1"/>
              <a:t>secara</a:t>
            </a:r>
            <a:r>
              <a:rPr lang="en-US" dirty="0"/>
              <a:t> </a:t>
            </a:r>
            <a:r>
              <a:rPr lang="en-US" dirty="0" err="1"/>
              <a:t>berulang</a:t>
            </a:r>
            <a:r>
              <a:rPr lang="en-US" dirty="0"/>
              <a:t> </a:t>
            </a:r>
            <a:r>
              <a:rPr lang="en-US" dirty="0" err="1"/>
              <a:t>maka</a:t>
            </a:r>
            <a:r>
              <a:rPr lang="en-US" dirty="0"/>
              <a:t> </a:t>
            </a:r>
            <a:r>
              <a:rPr lang="en-US" dirty="0" err="1"/>
              <a:t>dapat</a:t>
            </a:r>
            <a:r>
              <a:rPr lang="en-US" dirty="0"/>
              <a:t> </a:t>
            </a:r>
            <a:r>
              <a:rPr lang="en-US" dirty="0" err="1"/>
              <a:t>membentuk</a:t>
            </a:r>
            <a:r>
              <a:rPr lang="en-US" dirty="0"/>
              <a:t> </a:t>
            </a:r>
            <a:r>
              <a:rPr lang="en-US" dirty="0" err="1"/>
              <a:t>atau</a:t>
            </a:r>
            <a:r>
              <a:rPr lang="en-US" dirty="0"/>
              <a:t> </a:t>
            </a:r>
            <a:r>
              <a:rPr lang="en-US" dirty="0" err="1"/>
              <a:t>menciptakan</a:t>
            </a:r>
            <a:r>
              <a:rPr lang="en-US" dirty="0"/>
              <a:t> </a:t>
            </a:r>
            <a:r>
              <a:rPr lang="en-US" dirty="0" err="1"/>
              <a:t>struktur</a:t>
            </a:r>
            <a:r>
              <a:rPr lang="en-US" dirty="0"/>
              <a:t> </a:t>
            </a:r>
            <a:r>
              <a:rPr lang="en-US" dirty="0" err="1"/>
              <a:t>sosial</a:t>
            </a:r>
            <a:r>
              <a:rPr lang="en-US" dirty="0"/>
              <a:t>. </a:t>
            </a:r>
            <a:r>
              <a:rPr lang="en-US" dirty="0" err="1"/>
              <a:t>Dengan</a:t>
            </a:r>
            <a:r>
              <a:rPr lang="en-US" dirty="0"/>
              <a:t> </a:t>
            </a:r>
            <a:r>
              <a:rPr lang="en-US" dirty="0" err="1"/>
              <a:t>demikian</a:t>
            </a:r>
            <a:r>
              <a:rPr lang="en-US" dirty="0"/>
              <a:t>, </a:t>
            </a:r>
            <a:r>
              <a:rPr lang="en-US" dirty="0" err="1"/>
              <a:t>suatu</a:t>
            </a:r>
            <a:r>
              <a:rPr lang="en-US" dirty="0"/>
              <a:t> </a:t>
            </a:r>
            <a:r>
              <a:rPr lang="en-US" dirty="0" err="1"/>
              <a:t>struktur</a:t>
            </a:r>
            <a:r>
              <a:rPr lang="en-US" dirty="0"/>
              <a:t> </a:t>
            </a:r>
            <a:r>
              <a:rPr lang="en-US" dirty="0" err="1"/>
              <a:t>sosial</a:t>
            </a:r>
            <a:r>
              <a:rPr lang="en-US" dirty="0"/>
              <a:t>, </a:t>
            </a:r>
            <a:r>
              <a:rPr lang="en-US" dirty="0" err="1"/>
              <a:t>baik</a:t>
            </a:r>
            <a:r>
              <a:rPr lang="en-US" dirty="0"/>
              <a:t> </a:t>
            </a:r>
            <a:r>
              <a:rPr lang="en-US" dirty="0" err="1"/>
              <a:t>dalam</a:t>
            </a:r>
            <a:r>
              <a:rPr lang="en-US" dirty="0"/>
              <a:t> </a:t>
            </a:r>
            <a:r>
              <a:rPr lang="en-US" dirty="0" err="1"/>
              <a:t>bentuk</a:t>
            </a:r>
            <a:r>
              <a:rPr lang="en-US" dirty="0"/>
              <a:t> </a:t>
            </a:r>
            <a:r>
              <a:rPr lang="en-US" dirty="0" err="1"/>
              <a:t>nilai</a:t>
            </a:r>
            <a:r>
              <a:rPr lang="en-US" dirty="0"/>
              <a:t>, </a:t>
            </a:r>
            <a:r>
              <a:rPr lang="en-US" dirty="0" err="1"/>
              <a:t>norma</a:t>
            </a:r>
            <a:r>
              <a:rPr lang="en-US" dirty="0"/>
              <a:t>, </a:t>
            </a:r>
            <a:r>
              <a:rPr lang="en-US" dirty="0" err="1"/>
              <a:t>tradisi</a:t>
            </a:r>
            <a:r>
              <a:rPr lang="en-US" dirty="0"/>
              <a:t>, </a:t>
            </a:r>
            <a:r>
              <a:rPr lang="en-US" dirty="0" err="1"/>
              <a:t>institusi</a:t>
            </a:r>
            <a:r>
              <a:rPr lang="en-US" dirty="0"/>
              <a:t> </a:t>
            </a:r>
            <a:r>
              <a:rPr lang="en-US" dirty="0" err="1"/>
              <a:t>serta</a:t>
            </a:r>
            <a:r>
              <a:rPr lang="en-US" dirty="0"/>
              <a:t> </a:t>
            </a:r>
            <a:r>
              <a:rPr lang="en-US" dirty="0" err="1"/>
              <a:t>perangkat</a:t>
            </a:r>
            <a:r>
              <a:rPr lang="en-US" dirty="0"/>
              <a:t> </a:t>
            </a:r>
            <a:r>
              <a:rPr lang="en-US" dirty="0" err="1"/>
              <a:t>lainnya</a:t>
            </a:r>
            <a:r>
              <a:rPr lang="en-US" dirty="0"/>
              <a:t> </a:t>
            </a:r>
            <a:r>
              <a:rPr lang="en-US" dirty="0" err="1"/>
              <a:t>berawal</a:t>
            </a:r>
            <a:r>
              <a:rPr lang="en-US" dirty="0"/>
              <a:t> </a:t>
            </a:r>
            <a:r>
              <a:rPr lang="en-US" dirty="0" err="1"/>
              <a:t>dari</a:t>
            </a:r>
            <a:r>
              <a:rPr lang="en-US" dirty="0"/>
              <a:t> </a:t>
            </a:r>
            <a:r>
              <a:rPr lang="en-US" dirty="0" err="1"/>
              <a:t>tindakan-tindakan</a:t>
            </a:r>
            <a:r>
              <a:rPr lang="en-US" dirty="0"/>
              <a:t> </a:t>
            </a:r>
            <a:r>
              <a:rPr lang="en-US" dirty="0" err="1"/>
              <a:t>individu</a:t>
            </a:r>
            <a:r>
              <a:rPr lang="en-US" dirty="0"/>
              <a:t> yang </a:t>
            </a:r>
            <a:r>
              <a:rPr lang="en-US" dirty="0" err="1"/>
              <a:t>terlembagakan</a:t>
            </a:r>
            <a:r>
              <a:rPr lang="en-US" dirty="0"/>
              <a:t> </a:t>
            </a:r>
            <a:r>
              <a:rPr lang="en-US" dirty="0" err="1"/>
              <a:t>secara</a:t>
            </a:r>
            <a:r>
              <a:rPr lang="en-US" dirty="0"/>
              <a:t> </a:t>
            </a:r>
            <a:r>
              <a:rPr lang="en-US" dirty="0" err="1"/>
              <a:t>sosial</a:t>
            </a:r>
            <a:r>
              <a:rPr lang="en-US" dirty="0" smtClean="0"/>
              <a:t>.</a:t>
            </a:r>
          </a:p>
          <a:p>
            <a:r>
              <a:rPr lang="ms-MY" dirty="0"/>
              <a:t>Jadi singkatnya, antara agen dan struktur tidak dapat dipahami secara terpisah, namun keduanya seperti dua sisi mata uang logam yang menyatu. Pada tingkatan dasar, misalnya individu-individu membentuk suatu masyarakat, namun pada saat bersamaan, individu tersebut juga dikungkung atau dibatasi oleh norma yang dibuat oleh masyarakat. </a:t>
            </a:r>
            <a:endParaRPr lang="en-US" dirty="0"/>
          </a:p>
        </p:txBody>
      </p:sp>
    </p:spTree>
    <p:extLst>
      <p:ext uri="{BB962C8B-B14F-4D97-AF65-F5344CB8AC3E}">
        <p14:creationId xmlns:p14="http://schemas.microsoft.com/office/powerpoint/2010/main" val="2685608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62000"/>
            <a:ext cx="7200900" cy="1028700"/>
          </a:xfrm>
        </p:spPr>
        <p:txBody>
          <a:bodyPr>
            <a:noAutofit/>
          </a:bodyPr>
          <a:lstStyle/>
          <a:p>
            <a:r>
              <a:rPr lang="ms-MY" sz="3200" dirty="0" smtClean="0"/>
              <a:t>3 Tingkat </a:t>
            </a:r>
            <a:r>
              <a:rPr lang="ms-MY" sz="3200" dirty="0"/>
              <a:t>kesadaran </a:t>
            </a:r>
            <a:r>
              <a:rPr lang="ms-MY" sz="3200" dirty="0" smtClean="0"/>
              <a:t>agen</a:t>
            </a:r>
            <a:r>
              <a:rPr lang="en-US" sz="3200" dirty="0" smtClean="0"/>
              <a:t/>
            </a:r>
            <a:br>
              <a:rPr lang="en-US" sz="3200" dirty="0" smtClean="0"/>
            </a:br>
            <a:endParaRPr lang="en-US" sz="3200" dirty="0"/>
          </a:p>
        </p:txBody>
      </p:sp>
      <p:sp>
        <p:nvSpPr>
          <p:cNvPr id="3" name="Content Placeholder 2"/>
          <p:cNvSpPr>
            <a:spLocks noGrp="1"/>
          </p:cNvSpPr>
          <p:nvPr>
            <p:ph idx="1"/>
          </p:nvPr>
        </p:nvSpPr>
        <p:spPr>
          <a:xfrm>
            <a:off x="1028700" y="1371600"/>
            <a:ext cx="7200900" cy="5334000"/>
          </a:xfrm>
        </p:spPr>
        <p:txBody>
          <a:bodyPr>
            <a:normAutofit fontScale="85000" lnSpcReduction="20000"/>
          </a:bodyPr>
          <a:lstStyle/>
          <a:p>
            <a:r>
              <a:rPr lang="en-US" dirty="0" err="1" smtClean="0"/>
              <a:t>Motivasi</a:t>
            </a:r>
            <a:r>
              <a:rPr lang="en-US" dirty="0" smtClean="0"/>
              <a:t> </a:t>
            </a:r>
            <a:r>
              <a:rPr lang="en-US" dirty="0" err="1"/>
              <a:t>tak</a:t>
            </a:r>
            <a:r>
              <a:rPr lang="en-US" dirty="0"/>
              <a:t> </a:t>
            </a:r>
            <a:r>
              <a:rPr lang="en-US" dirty="0" err="1"/>
              <a:t>sadar</a:t>
            </a:r>
            <a:r>
              <a:rPr lang="en-US" dirty="0"/>
              <a:t> </a:t>
            </a:r>
            <a:r>
              <a:rPr lang="en-US" dirty="0" smtClean="0"/>
              <a:t>(unconscious motives). </a:t>
            </a:r>
            <a:r>
              <a:rPr lang="en-US" dirty="0" err="1" smtClean="0"/>
              <a:t>Wujud</a:t>
            </a:r>
            <a:r>
              <a:rPr lang="en-US" dirty="0" smtClean="0"/>
              <a:t> </a:t>
            </a:r>
            <a:r>
              <a:rPr lang="en-US" dirty="0" err="1" smtClean="0"/>
              <a:t>kesadaran</a:t>
            </a:r>
            <a:r>
              <a:rPr lang="en-US" dirty="0" smtClean="0"/>
              <a:t> </a:t>
            </a:r>
            <a:r>
              <a:rPr lang="en-US" dirty="0" err="1" smtClean="0"/>
              <a:t>ini</a:t>
            </a:r>
            <a:r>
              <a:rPr lang="en-US" dirty="0" smtClean="0"/>
              <a:t> </a:t>
            </a:r>
            <a:r>
              <a:rPr lang="en-US" dirty="0" err="1" smtClean="0"/>
              <a:t>terlihat</a:t>
            </a:r>
            <a:r>
              <a:rPr lang="en-US" dirty="0" smtClean="0"/>
              <a:t> </a:t>
            </a:r>
            <a:r>
              <a:rPr lang="en-US" dirty="0" err="1" smtClean="0"/>
              <a:t>dari</a:t>
            </a:r>
            <a:r>
              <a:rPr lang="en-US" dirty="0" smtClean="0"/>
              <a:t> </a:t>
            </a:r>
            <a:r>
              <a:rPr lang="en-US" dirty="0" err="1" smtClean="0"/>
              <a:t>suatu</a:t>
            </a:r>
            <a:r>
              <a:rPr lang="en-US" dirty="0" smtClean="0"/>
              <a:t> </a:t>
            </a:r>
            <a:r>
              <a:rPr lang="en-US" dirty="0" err="1" smtClean="0"/>
              <a:t>tindakan</a:t>
            </a:r>
            <a:r>
              <a:rPr lang="en-US" dirty="0" smtClean="0"/>
              <a:t> </a:t>
            </a:r>
            <a:r>
              <a:rPr lang="en-US" dirty="0" err="1" smtClean="0"/>
              <a:t>nyata</a:t>
            </a:r>
            <a:r>
              <a:rPr lang="en-US" dirty="0" smtClean="0"/>
              <a:t> </a:t>
            </a:r>
            <a:r>
              <a:rPr lang="en-US" dirty="0" err="1" smtClean="0"/>
              <a:t>dari</a:t>
            </a:r>
            <a:r>
              <a:rPr lang="en-US" dirty="0" smtClean="0"/>
              <a:t> </a:t>
            </a:r>
            <a:r>
              <a:rPr lang="en-US" dirty="0" err="1" smtClean="0"/>
              <a:t>agen</a:t>
            </a:r>
            <a:r>
              <a:rPr lang="en-US" dirty="0" smtClean="0"/>
              <a:t> </a:t>
            </a:r>
            <a:r>
              <a:rPr lang="en-US" dirty="0" err="1" smtClean="0"/>
              <a:t>secara</a:t>
            </a:r>
            <a:r>
              <a:rPr lang="en-US" dirty="0" smtClean="0"/>
              <a:t> </a:t>
            </a:r>
            <a:r>
              <a:rPr lang="en-US" dirty="0" err="1" smtClean="0"/>
              <a:t>spontanitas</a:t>
            </a:r>
            <a:r>
              <a:rPr lang="en-US" dirty="0" smtClean="0"/>
              <a:t>, </a:t>
            </a:r>
            <a:r>
              <a:rPr lang="en-US" dirty="0" err="1" smtClean="0"/>
              <a:t>tanpa</a:t>
            </a:r>
            <a:r>
              <a:rPr lang="en-US" dirty="0" smtClean="0"/>
              <a:t> </a:t>
            </a:r>
            <a:r>
              <a:rPr lang="en-US" dirty="0" err="1" smtClean="0"/>
              <a:t>pertimbangan</a:t>
            </a:r>
            <a:r>
              <a:rPr lang="en-US" dirty="0" smtClean="0"/>
              <a:t> </a:t>
            </a:r>
            <a:r>
              <a:rPr lang="en-US" dirty="0" err="1" smtClean="0"/>
              <a:t>secara</a:t>
            </a:r>
            <a:r>
              <a:rPr lang="en-US" dirty="0" smtClean="0"/>
              <a:t> </a:t>
            </a:r>
            <a:r>
              <a:rPr lang="en-US" dirty="0" err="1" smtClean="0"/>
              <a:t>rasional</a:t>
            </a:r>
            <a:r>
              <a:rPr lang="en-US" dirty="0" smtClean="0"/>
              <a:t>. </a:t>
            </a:r>
            <a:r>
              <a:rPr lang="en-US" dirty="0"/>
              <a:t>. </a:t>
            </a:r>
            <a:r>
              <a:rPr lang="en-US" dirty="0" err="1"/>
              <a:t>Sebagai</a:t>
            </a:r>
            <a:r>
              <a:rPr lang="en-US" dirty="0"/>
              <a:t> </a:t>
            </a:r>
            <a:r>
              <a:rPr lang="en-US" dirty="0" err="1"/>
              <a:t>contoh</a:t>
            </a:r>
            <a:r>
              <a:rPr lang="en-US" dirty="0"/>
              <a:t> </a:t>
            </a:r>
            <a:r>
              <a:rPr lang="en-US" dirty="0" err="1"/>
              <a:t>misalnya</a:t>
            </a:r>
            <a:r>
              <a:rPr lang="en-US" dirty="0"/>
              <a:t> </a:t>
            </a:r>
            <a:r>
              <a:rPr lang="en-US" dirty="0" err="1"/>
              <a:t>sangat</a:t>
            </a:r>
            <a:r>
              <a:rPr lang="en-US" dirty="0"/>
              <a:t> </a:t>
            </a:r>
            <a:r>
              <a:rPr lang="en-US" dirty="0" err="1"/>
              <a:t>jarang</a:t>
            </a:r>
            <a:r>
              <a:rPr lang="en-US" dirty="0"/>
              <a:t> </a:t>
            </a:r>
            <a:r>
              <a:rPr lang="en-US" dirty="0" err="1"/>
              <a:t>tindakan</a:t>
            </a:r>
            <a:r>
              <a:rPr lang="en-US" dirty="0"/>
              <a:t> </a:t>
            </a:r>
            <a:r>
              <a:rPr lang="en-US" dirty="0" err="1"/>
              <a:t>kita</a:t>
            </a:r>
            <a:r>
              <a:rPr lang="en-US" dirty="0"/>
              <a:t> </a:t>
            </a:r>
            <a:r>
              <a:rPr lang="en-US" dirty="0" err="1"/>
              <a:t>pergi</a:t>
            </a:r>
            <a:r>
              <a:rPr lang="en-US" dirty="0"/>
              <a:t> </a:t>
            </a:r>
            <a:r>
              <a:rPr lang="en-US" dirty="0" err="1"/>
              <a:t>ketempat</a:t>
            </a:r>
            <a:r>
              <a:rPr lang="en-US" dirty="0"/>
              <a:t> </a:t>
            </a:r>
            <a:r>
              <a:rPr lang="en-US" dirty="0" err="1"/>
              <a:t>kerja</a:t>
            </a:r>
            <a:r>
              <a:rPr lang="en-US" dirty="0"/>
              <a:t> </a:t>
            </a:r>
            <a:r>
              <a:rPr lang="en-US" dirty="0" err="1"/>
              <a:t>digerakkan</a:t>
            </a:r>
            <a:r>
              <a:rPr lang="en-US" dirty="0"/>
              <a:t> </a:t>
            </a:r>
            <a:r>
              <a:rPr lang="en-US" dirty="0" err="1"/>
              <a:t>oleh</a:t>
            </a:r>
            <a:r>
              <a:rPr lang="en-US" dirty="0"/>
              <a:t> motif </a:t>
            </a:r>
            <a:r>
              <a:rPr lang="en-US" dirty="0" err="1"/>
              <a:t>untuk</a:t>
            </a:r>
            <a:r>
              <a:rPr lang="en-US" dirty="0"/>
              <a:t> </a:t>
            </a:r>
            <a:r>
              <a:rPr lang="en-US" dirty="0" err="1"/>
              <a:t>mencari</a:t>
            </a:r>
            <a:r>
              <a:rPr lang="en-US" dirty="0"/>
              <a:t> </a:t>
            </a:r>
            <a:r>
              <a:rPr lang="en-US" dirty="0" err="1"/>
              <a:t>uang</a:t>
            </a:r>
            <a:r>
              <a:rPr lang="en-US" dirty="0"/>
              <a:t>, </a:t>
            </a:r>
            <a:r>
              <a:rPr lang="en-US" dirty="0" err="1"/>
              <a:t>kecuali</a:t>
            </a:r>
            <a:r>
              <a:rPr lang="en-US" dirty="0"/>
              <a:t> </a:t>
            </a:r>
            <a:r>
              <a:rPr lang="en-US" dirty="0" err="1"/>
              <a:t>pada</a:t>
            </a:r>
            <a:r>
              <a:rPr lang="en-US" dirty="0"/>
              <a:t> </a:t>
            </a:r>
            <a:r>
              <a:rPr lang="en-US" dirty="0" err="1"/>
              <a:t>saat</a:t>
            </a:r>
            <a:r>
              <a:rPr lang="en-US" dirty="0"/>
              <a:t> </a:t>
            </a:r>
            <a:r>
              <a:rPr lang="en-US" dirty="0" err="1"/>
              <a:t>gajian</a:t>
            </a:r>
            <a:r>
              <a:rPr lang="en-US" dirty="0"/>
              <a:t>. </a:t>
            </a:r>
            <a:r>
              <a:rPr lang="en-US" dirty="0" err="1"/>
              <a:t>Begitu</a:t>
            </a:r>
            <a:r>
              <a:rPr lang="en-US" dirty="0"/>
              <a:t> pula </a:t>
            </a:r>
            <a:r>
              <a:rPr lang="en-US" dirty="0" err="1"/>
              <a:t>sangat</a:t>
            </a:r>
            <a:r>
              <a:rPr lang="en-US" dirty="0"/>
              <a:t> </a:t>
            </a:r>
            <a:r>
              <a:rPr lang="en-US" dirty="0" err="1"/>
              <a:t>jarang</a:t>
            </a:r>
            <a:r>
              <a:rPr lang="en-US" dirty="0"/>
              <a:t> </a:t>
            </a:r>
            <a:r>
              <a:rPr lang="en-US" dirty="0" err="1"/>
              <a:t>pegawai</a:t>
            </a:r>
            <a:r>
              <a:rPr lang="en-US" dirty="0"/>
              <a:t> </a:t>
            </a:r>
            <a:r>
              <a:rPr lang="en-US" dirty="0" err="1"/>
              <a:t>negeri</a:t>
            </a:r>
            <a:r>
              <a:rPr lang="en-US" dirty="0"/>
              <a:t> yang </a:t>
            </a:r>
            <a:r>
              <a:rPr lang="en-US" dirty="0" err="1"/>
              <a:t>memakai</a:t>
            </a:r>
            <a:r>
              <a:rPr lang="en-US" dirty="0"/>
              <a:t> </a:t>
            </a:r>
            <a:r>
              <a:rPr lang="en-US" dirty="0" err="1"/>
              <a:t>baju</a:t>
            </a:r>
            <a:r>
              <a:rPr lang="en-US" dirty="0"/>
              <a:t> </a:t>
            </a:r>
            <a:r>
              <a:rPr lang="en-US" dirty="0" err="1"/>
              <a:t>seragam</a:t>
            </a:r>
            <a:r>
              <a:rPr lang="en-US" dirty="0"/>
              <a:t> KORPRI </a:t>
            </a:r>
            <a:r>
              <a:rPr lang="en-US" dirty="0" err="1"/>
              <a:t>karena</a:t>
            </a:r>
            <a:r>
              <a:rPr lang="en-US" dirty="0"/>
              <a:t> </a:t>
            </a:r>
            <a:r>
              <a:rPr lang="en-US" dirty="0" err="1"/>
              <a:t>digerakkan</a:t>
            </a:r>
            <a:r>
              <a:rPr lang="en-US" dirty="0"/>
              <a:t> </a:t>
            </a:r>
            <a:r>
              <a:rPr lang="en-US" dirty="0" err="1"/>
              <a:t>oleh</a:t>
            </a:r>
            <a:r>
              <a:rPr lang="en-US" dirty="0"/>
              <a:t> </a:t>
            </a:r>
            <a:r>
              <a:rPr lang="en-US" dirty="0" err="1"/>
              <a:t>motivasi</a:t>
            </a:r>
            <a:r>
              <a:rPr lang="en-US" dirty="0"/>
              <a:t> </a:t>
            </a:r>
            <a:r>
              <a:rPr lang="en-US" dirty="0" err="1"/>
              <a:t>memperkuat</a:t>
            </a:r>
            <a:r>
              <a:rPr lang="en-US" dirty="0"/>
              <a:t> </a:t>
            </a:r>
            <a:r>
              <a:rPr lang="en-US" dirty="0" err="1"/>
              <a:t>korporatisme</a:t>
            </a:r>
            <a:r>
              <a:rPr lang="en-US" dirty="0"/>
              <a:t> </a:t>
            </a:r>
            <a:r>
              <a:rPr lang="en-US" dirty="0" err="1"/>
              <a:t>rezim</a:t>
            </a:r>
            <a:r>
              <a:rPr lang="en-US" dirty="0"/>
              <a:t> </a:t>
            </a:r>
            <a:r>
              <a:rPr lang="en-US" dirty="0" err="1"/>
              <a:t>orde</a:t>
            </a:r>
            <a:r>
              <a:rPr lang="en-US" dirty="0"/>
              <a:t> </a:t>
            </a:r>
            <a:r>
              <a:rPr lang="en-US" dirty="0" err="1"/>
              <a:t>baru</a:t>
            </a:r>
            <a:endParaRPr lang="en-US" dirty="0" smtClean="0"/>
          </a:p>
          <a:p>
            <a:pPr lvl="0"/>
            <a:r>
              <a:rPr lang="en-US" dirty="0" err="1" smtClean="0"/>
              <a:t>Kesadaran</a:t>
            </a:r>
            <a:r>
              <a:rPr lang="en-US" dirty="0" smtClean="0"/>
              <a:t> </a:t>
            </a:r>
            <a:r>
              <a:rPr lang="en-US" dirty="0" err="1" smtClean="0"/>
              <a:t>Praktis</a:t>
            </a:r>
            <a:r>
              <a:rPr lang="en-US" dirty="0" smtClean="0"/>
              <a:t> (practical consciousness). </a:t>
            </a:r>
            <a:r>
              <a:rPr lang="en-US" dirty="0" err="1" smtClean="0"/>
              <a:t>Adapun</a:t>
            </a:r>
            <a:r>
              <a:rPr lang="en-US" dirty="0" smtClean="0"/>
              <a:t> </a:t>
            </a:r>
            <a:r>
              <a:rPr lang="en-US" dirty="0" err="1" smtClean="0"/>
              <a:t>kesadaran</a:t>
            </a:r>
            <a:r>
              <a:rPr lang="en-US" dirty="0" smtClean="0"/>
              <a:t> </a:t>
            </a:r>
            <a:r>
              <a:rPr lang="en-US" dirty="0" err="1" smtClean="0"/>
              <a:t>praktis</a:t>
            </a:r>
            <a:r>
              <a:rPr lang="en-US" dirty="0" smtClean="0"/>
              <a:t> </a:t>
            </a:r>
            <a:r>
              <a:rPr lang="en-US" dirty="0" err="1" smtClean="0"/>
              <a:t>menyangkut</a:t>
            </a:r>
            <a:r>
              <a:rPr lang="en-US" dirty="0" smtClean="0"/>
              <a:t> </a:t>
            </a:r>
            <a:r>
              <a:rPr lang="en-US" dirty="0" err="1" smtClean="0"/>
              <a:t>tentang</a:t>
            </a:r>
            <a:r>
              <a:rPr lang="en-US" dirty="0" smtClean="0"/>
              <a:t> </a:t>
            </a:r>
            <a:r>
              <a:rPr lang="en-US" dirty="0" err="1" smtClean="0"/>
              <a:t>suatu</a:t>
            </a:r>
            <a:r>
              <a:rPr lang="en-US" dirty="0" smtClean="0"/>
              <a:t> </a:t>
            </a:r>
            <a:r>
              <a:rPr lang="en-US" dirty="0" err="1" smtClean="0"/>
              <a:t>tindakan</a:t>
            </a:r>
            <a:r>
              <a:rPr lang="en-US" dirty="0" smtClean="0"/>
              <a:t> </a:t>
            </a:r>
            <a:r>
              <a:rPr lang="en-US" dirty="0" err="1" smtClean="0"/>
              <a:t>aktor</a:t>
            </a:r>
            <a:r>
              <a:rPr lang="en-US" dirty="0" smtClean="0"/>
              <a:t> yang </a:t>
            </a:r>
            <a:r>
              <a:rPr lang="en-US" dirty="0" err="1" smtClean="0"/>
              <a:t>dipengaruhi</a:t>
            </a:r>
            <a:r>
              <a:rPr lang="en-US" dirty="0" smtClean="0"/>
              <a:t> </a:t>
            </a:r>
            <a:r>
              <a:rPr lang="en-US" dirty="0" err="1" smtClean="0"/>
              <a:t>kondisi-kondisi</a:t>
            </a:r>
            <a:r>
              <a:rPr lang="en-US" dirty="0" smtClean="0"/>
              <a:t> </a:t>
            </a:r>
            <a:r>
              <a:rPr lang="en-US" dirty="0" err="1" smtClean="0"/>
              <a:t>sosial</a:t>
            </a:r>
            <a:r>
              <a:rPr lang="en-US" dirty="0" smtClean="0"/>
              <a:t> yang </a:t>
            </a:r>
            <a:r>
              <a:rPr lang="en-US" dirty="0" err="1" smtClean="0"/>
              <a:t>telah</a:t>
            </a:r>
            <a:r>
              <a:rPr lang="en-US" dirty="0" smtClean="0"/>
              <a:t> </a:t>
            </a:r>
            <a:r>
              <a:rPr lang="en-US" dirty="0" err="1" smtClean="0"/>
              <a:t>terbentuk</a:t>
            </a:r>
            <a:r>
              <a:rPr lang="en-US" dirty="0" smtClean="0"/>
              <a:t> </a:t>
            </a:r>
            <a:r>
              <a:rPr lang="en-US" dirty="0" err="1" smtClean="0"/>
              <a:t>dilingkungannya</a:t>
            </a:r>
            <a:r>
              <a:rPr lang="en-US" dirty="0" smtClean="0"/>
              <a:t>. </a:t>
            </a:r>
            <a:r>
              <a:rPr lang="ms-MY" dirty="0"/>
              <a:t>Sebagai contoh misalnya. Kita tau aturan bahwa jadwal memakai seragam KORPRI setiap tanggal 17 setiap bulannya. Atau bisa juga tindakan kita yang memilih diam pada saat melakukan ibadah sholat dimasjid. Dalam fenomenologi, inilah wilayah kepribadian yang berisis pengetahuan yang sudah melekat tanpa perlu dipertanyakan lagi apa yang mesti dilakukan</a:t>
            </a:r>
            <a:r>
              <a:rPr lang="ms-MY" dirty="0" smtClean="0"/>
              <a:t>.</a:t>
            </a:r>
            <a:endParaRPr lang="en-US" dirty="0" smtClean="0"/>
          </a:p>
          <a:p>
            <a:r>
              <a:rPr lang="en-US" dirty="0" err="1" smtClean="0"/>
              <a:t>Kesadaran</a:t>
            </a:r>
            <a:r>
              <a:rPr lang="en-US" dirty="0" smtClean="0"/>
              <a:t> </a:t>
            </a:r>
            <a:r>
              <a:rPr lang="en-US" dirty="0" err="1"/>
              <a:t>diskursif</a:t>
            </a:r>
            <a:r>
              <a:rPr lang="en-US" dirty="0"/>
              <a:t> (discursive consciousness). </a:t>
            </a:r>
            <a:r>
              <a:rPr lang="en-US" dirty="0" err="1"/>
              <a:t>Kesadaran</a:t>
            </a:r>
            <a:r>
              <a:rPr lang="en-US" dirty="0"/>
              <a:t> </a:t>
            </a:r>
            <a:r>
              <a:rPr lang="en-US" dirty="0" err="1"/>
              <a:t>ini</a:t>
            </a:r>
            <a:r>
              <a:rPr lang="en-US" dirty="0"/>
              <a:t> </a:t>
            </a:r>
            <a:r>
              <a:rPr lang="en-US" dirty="0" err="1"/>
              <a:t>merupakan</a:t>
            </a:r>
            <a:r>
              <a:rPr lang="en-US" dirty="0"/>
              <a:t> </a:t>
            </a:r>
            <a:r>
              <a:rPr lang="en-US" dirty="0" err="1"/>
              <a:t>tingkat</a:t>
            </a:r>
            <a:r>
              <a:rPr lang="en-US" dirty="0"/>
              <a:t> </a:t>
            </a:r>
            <a:r>
              <a:rPr lang="en-US" dirty="0" err="1"/>
              <a:t>kesadaran</a:t>
            </a:r>
            <a:r>
              <a:rPr lang="en-US" dirty="0"/>
              <a:t> yang paling </a:t>
            </a:r>
            <a:r>
              <a:rPr lang="en-US" dirty="0" err="1"/>
              <a:t>tinggi</a:t>
            </a:r>
            <a:r>
              <a:rPr lang="en-US" dirty="0"/>
              <a:t> </a:t>
            </a:r>
            <a:r>
              <a:rPr lang="en-US" dirty="0" err="1"/>
              <a:t>dari</a:t>
            </a:r>
            <a:r>
              <a:rPr lang="en-US" dirty="0"/>
              <a:t> </a:t>
            </a:r>
            <a:r>
              <a:rPr lang="en-US" dirty="0" err="1"/>
              <a:t>agen</a:t>
            </a:r>
            <a:r>
              <a:rPr lang="en-US" dirty="0"/>
              <a:t>. </a:t>
            </a:r>
            <a:r>
              <a:rPr lang="en-US" dirty="0" err="1"/>
              <a:t>Dimana</a:t>
            </a:r>
            <a:r>
              <a:rPr lang="en-US" dirty="0"/>
              <a:t> </a:t>
            </a:r>
            <a:r>
              <a:rPr lang="en-US" dirty="0" err="1"/>
              <a:t>dengan</a:t>
            </a:r>
            <a:r>
              <a:rPr lang="en-US" dirty="0"/>
              <a:t> point </a:t>
            </a:r>
            <a:r>
              <a:rPr lang="en-US" dirty="0" err="1"/>
              <a:t>kesadaran</a:t>
            </a:r>
            <a:r>
              <a:rPr lang="en-US" dirty="0"/>
              <a:t> </a:t>
            </a:r>
            <a:r>
              <a:rPr lang="en-US" dirty="0" err="1"/>
              <a:t>ini</a:t>
            </a:r>
            <a:r>
              <a:rPr lang="en-US" dirty="0"/>
              <a:t>, </a:t>
            </a:r>
            <a:r>
              <a:rPr lang="en-US" dirty="0" err="1"/>
              <a:t>agen</a:t>
            </a:r>
            <a:r>
              <a:rPr lang="en-US" dirty="0"/>
              <a:t> </a:t>
            </a:r>
            <a:r>
              <a:rPr lang="en-US" dirty="0" err="1"/>
              <a:t>dapat</a:t>
            </a:r>
            <a:r>
              <a:rPr lang="en-US" dirty="0"/>
              <a:t> </a:t>
            </a:r>
            <a:r>
              <a:rPr lang="en-US" dirty="0" err="1"/>
              <a:t>memberikan</a:t>
            </a:r>
            <a:r>
              <a:rPr lang="en-US" dirty="0"/>
              <a:t> </a:t>
            </a:r>
            <a:r>
              <a:rPr lang="en-US" dirty="0" err="1"/>
              <a:t>respon</a:t>
            </a:r>
            <a:r>
              <a:rPr lang="en-US" dirty="0"/>
              <a:t> </a:t>
            </a:r>
            <a:r>
              <a:rPr lang="en-US" dirty="0" err="1"/>
              <a:t>baik</a:t>
            </a:r>
            <a:r>
              <a:rPr lang="en-US" dirty="0"/>
              <a:t> </a:t>
            </a:r>
            <a:r>
              <a:rPr lang="en-US" dirty="0" err="1"/>
              <a:t>secara</a:t>
            </a:r>
            <a:r>
              <a:rPr lang="en-US" dirty="0"/>
              <a:t> verbal </a:t>
            </a:r>
            <a:r>
              <a:rPr lang="en-US" dirty="0" err="1"/>
              <a:t>maupun</a:t>
            </a:r>
            <a:r>
              <a:rPr lang="en-US" dirty="0"/>
              <a:t> </a:t>
            </a:r>
            <a:r>
              <a:rPr lang="en-US" dirty="0" err="1"/>
              <a:t>isyarat</a:t>
            </a:r>
            <a:r>
              <a:rPr lang="en-US" dirty="0"/>
              <a:t> </a:t>
            </a:r>
            <a:r>
              <a:rPr lang="en-US" dirty="0" err="1"/>
              <a:t>tentang</a:t>
            </a:r>
            <a:r>
              <a:rPr lang="en-US" dirty="0"/>
              <a:t> </a:t>
            </a:r>
            <a:r>
              <a:rPr lang="en-US" dirty="0" err="1"/>
              <a:t>kondisi-kondisi</a:t>
            </a:r>
            <a:r>
              <a:rPr lang="en-US" dirty="0"/>
              <a:t> </a:t>
            </a:r>
            <a:r>
              <a:rPr lang="en-US" dirty="0" err="1"/>
              <a:t>sosial</a:t>
            </a:r>
            <a:r>
              <a:rPr lang="en-US" dirty="0"/>
              <a:t> yang </a:t>
            </a:r>
            <a:r>
              <a:rPr lang="en-US" dirty="0" err="1"/>
              <a:t>berada</a:t>
            </a:r>
            <a:r>
              <a:rPr lang="en-US" dirty="0"/>
              <a:t> </a:t>
            </a:r>
            <a:r>
              <a:rPr lang="en-US" dirty="0" err="1"/>
              <a:t>disekitarnya</a:t>
            </a:r>
            <a:r>
              <a:rPr lang="en-US" dirty="0"/>
              <a:t>, </a:t>
            </a:r>
            <a:r>
              <a:rPr lang="en-US" dirty="0" err="1"/>
              <a:t>khususnya</a:t>
            </a:r>
            <a:r>
              <a:rPr lang="en-US" dirty="0"/>
              <a:t> </a:t>
            </a:r>
            <a:r>
              <a:rPr lang="en-US" dirty="0" err="1"/>
              <a:t>tentang</a:t>
            </a:r>
            <a:r>
              <a:rPr lang="en-US" dirty="0"/>
              <a:t> </a:t>
            </a:r>
            <a:r>
              <a:rPr lang="en-US" dirty="0" err="1"/>
              <a:t>alasan-alasan</a:t>
            </a:r>
            <a:r>
              <a:rPr lang="en-US" dirty="0"/>
              <a:t> </a:t>
            </a:r>
            <a:r>
              <a:rPr lang="en-US" dirty="0" err="1"/>
              <a:t>logis</a:t>
            </a:r>
            <a:r>
              <a:rPr lang="en-US" dirty="0"/>
              <a:t> </a:t>
            </a:r>
            <a:r>
              <a:rPr lang="en-US" dirty="0" err="1"/>
              <a:t>dari</a:t>
            </a:r>
            <a:r>
              <a:rPr lang="en-US" dirty="0"/>
              <a:t> </a:t>
            </a:r>
            <a:r>
              <a:rPr lang="en-US" dirty="0" err="1"/>
              <a:t>tindakannya</a:t>
            </a:r>
            <a:r>
              <a:rPr lang="en-US" dirty="0" smtClean="0"/>
              <a:t>. </a:t>
            </a:r>
            <a:r>
              <a:rPr lang="en-US" dirty="0" err="1" smtClean="0"/>
              <a:t>Contoh</a:t>
            </a:r>
            <a:r>
              <a:rPr lang="en-US" dirty="0" smtClean="0"/>
              <a:t> : </a:t>
            </a:r>
            <a:r>
              <a:rPr lang="en-US" dirty="0" err="1"/>
              <a:t>Misalnya</a:t>
            </a:r>
            <a:r>
              <a:rPr lang="en-US" dirty="0"/>
              <a:t> </a:t>
            </a:r>
            <a:r>
              <a:rPr lang="en-US" dirty="0" err="1"/>
              <a:t>mengapa</a:t>
            </a:r>
            <a:r>
              <a:rPr lang="en-US" dirty="0"/>
              <a:t> </a:t>
            </a:r>
            <a:r>
              <a:rPr lang="en-US" dirty="0" err="1"/>
              <a:t>saya</a:t>
            </a:r>
            <a:r>
              <a:rPr lang="en-US" dirty="0"/>
              <a:t> </a:t>
            </a:r>
            <a:r>
              <a:rPr lang="en-US" dirty="0" err="1"/>
              <a:t>memakai</a:t>
            </a:r>
            <a:r>
              <a:rPr lang="en-US" dirty="0"/>
              <a:t> </a:t>
            </a:r>
            <a:r>
              <a:rPr lang="en-US" dirty="0" err="1"/>
              <a:t>seragam</a:t>
            </a:r>
            <a:r>
              <a:rPr lang="en-US" dirty="0"/>
              <a:t> KORPRI? </a:t>
            </a:r>
            <a:r>
              <a:rPr lang="en-US" dirty="0" err="1"/>
              <a:t>Mungkin</a:t>
            </a:r>
            <a:r>
              <a:rPr lang="en-US" dirty="0"/>
              <a:t> </a:t>
            </a:r>
            <a:r>
              <a:rPr lang="en-US" dirty="0" err="1"/>
              <a:t>saya</a:t>
            </a:r>
            <a:r>
              <a:rPr lang="en-US" dirty="0"/>
              <a:t> </a:t>
            </a:r>
            <a:r>
              <a:rPr lang="en-US" dirty="0" err="1"/>
              <a:t>akan</a:t>
            </a:r>
            <a:r>
              <a:rPr lang="en-US" dirty="0"/>
              <a:t> </a:t>
            </a:r>
            <a:r>
              <a:rPr lang="en-US" dirty="0" err="1"/>
              <a:t>memberikan</a:t>
            </a:r>
            <a:r>
              <a:rPr lang="en-US" dirty="0"/>
              <a:t> </a:t>
            </a:r>
            <a:r>
              <a:rPr lang="en-US" dirty="0" err="1"/>
              <a:t>jawaban</a:t>
            </a:r>
            <a:r>
              <a:rPr lang="en-US" dirty="0"/>
              <a:t> :</a:t>
            </a:r>
            <a:r>
              <a:rPr lang="en-US" dirty="0" err="1"/>
              <a:t>karena</a:t>
            </a:r>
            <a:r>
              <a:rPr lang="en-US" dirty="0"/>
              <a:t> </a:t>
            </a:r>
            <a:r>
              <a:rPr lang="en-US" dirty="0" err="1"/>
              <a:t>saya</a:t>
            </a:r>
            <a:r>
              <a:rPr lang="en-US" dirty="0"/>
              <a:t> </a:t>
            </a:r>
            <a:r>
              <a:rPr lang="en-US" dirty="0" err="1"/>
              <a:t>mau</a:t>
            </a:r>
            <a:r>
              <a:rPr lang="en-US" dirty="0"/>
              <a:t> </a:t>
            </a:r>
            <a:r>
              <a:rPr lang="en-US" dirty="0" err="1"/>
              <a:t>menghindari</a:t>
            </a:r>
            <a:r>
              <a:rPr lang="en-US" dirty="0"/>
              <a:t> </a:t>
            </a:r>
            <a:r>
              <a:rPr lang="en-US" dirty="0" err="1"/>
              <a:t>teguran</a:t>
            </a:r>
            <a:r>
              <a:rPr lang="en-US" dirty="0"/>
              <a:t> </a:t>
            </a:r>
            <a:r>
              <a:rPr lang="en-US" dirty="0" err="1"/>
              <a:t>atasan</a:t>
            </a:r>
            <a:r>
              <a:rPr lang="en-US" dirty="0"/>
              <a:t>. </a:t>
            </a:r>
          </a:p>
        </p:txBody>
      </p:sp>
    </p:spTree>
    <p:extLst>
      <p:ext uri="{BB962C8B-B14F-4D97-AF65-F5344CB8AC3E}">
        <p14:creationId xmlns:p14="http://schemas.microsoft.com/office/powerpoint/2010/main" val="3167758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Tingkatan</a:t>
            </a:r>
            <a:r>
              <a:rPr lang="en-US" dirty="0" smtClean="0"/>
              <a:t> </a:t>
            </a:r>
            <a:r>
              <a:rPr lang="en-US" dirty="0" err="1" smtClean="0"/>
              <a:t>Peran</a:t>
            </a:r>
            <a:r>
              <a:rPr lang="en-US" dirty="0" smtClean="0"/>
              <a:t> </a:t>
            </a:r>
            <a:r>
              <a:rPr lang="en-US" dirty="0" err="1" smtClean="0"/>
              <a:t>Struktur</a:t>
            </a:r>
            <a:endParaRPr lang="en-US" dirty="0"/>
          </a:p>
        </p:txBody>
      </p:sp>
      <p:sp>
        <p:nvSpPr>
          <p:cNvPr id="3" name="Content Placeholder 2"/>
          <p:cNvSpPr>
            <a:spLocks noGrp="1"/>
          </p:cNvSpPr>
          <p:nvPr>
            <p:ph idx="1"/>
          </p:nvPr>
        </p:nvSpPr>
        <p:spPr>
          <a:xfrm>
            <a:off x="1028700" y="1828800"/>
            <a:ext cx="7200900" cy="4038600"/>
          </a:xfrm>
        </p:spPr>
        <p:txBody>
          <a:bodyPr>
            <a:normAutofit lnSpcReduction="10000"/>
          </a:bodyPr>
          <a:lstStyle/>
          <a:p>
            <a:pPr marL="0" indent="0">
              <a:buNone/>
            </a:pPr>
            <a:r>
              <a:rPr lang="en-US" sz="2400" dirty="0" err="1"/>
              <a:t>Struktur</a:t>
            </a:r>
            <a:r>
              <a:rPr lang="en-US" sz="2400" dirty="0"/>
              <a:t> </a:t>
            </a:r>
            <a:r>
              <a:rPr lang="en-US" sz="2400" dirty="0" err="1"/>
              <a:t>juga</a:t>
            </a:r>
            <a:r>
              <a:rPr lang="en-US" sz="2400" dirty="0"/>
              <a:t> </a:t>
            </a:r>
            <a:r>
              <a:rPr lang="en-US" sz="2400" dirty="0" err="1"/>
              <a:t>memiliki</a:t>
            </a:r>
            <a:r>
              <a:rPr lang="en-US" sz="2400" dirty="0"/>
              <a:t> </a:t>
            </a:r>
            <a:r>
              <a:rPr lang="en-US" sz="2400" dirty="0" err="1"/>
              <a:t>tingkatan</a:t>
            </a:r>
            <a:r>
              <a:rPr lang="en-US" sz="2400" dirty="0"/>
              <a:t> (</a:t>
            </a:r>
            <a:r>
              <a:rPr lang="en-US" sz="2400" dirty="0" err="1"/>
              <a:t>gugus</a:t>
            </a:r>
            <a:r>
              <a:rPr lang="en-US" sz="2400" dirty="0"/>
              <a:t>) </a:t>
            </a:r>
            <a:r>
              <a:rPr lang="en-US" sz="2400" dirty="0" err="1"/>
              <a:t>menurut</a:t>
            </a:r>
            <a:r>
              <a:rPr lang="en-US" sz="2400" dirty="0"/>
              <a:t> </a:t>
            </a:r>
            <a:r>
              <a:rPr lang="en-US" sz="2400" dirty="0" err="1"/>
              <a:t>Giddens</a:t>
            </a:r>
            <a:r>
              <a:rPr lang="en-US" sz="2400" dirty="0"/>
              <a:t>. </a:t>
            </a:r>
            <a:r>
              <a:rPr lang="en-US" sz="2400" dirty="0" err="1"/>
              <a:t>Ketiga</a:t>
            </a:r>
            <a:r>
              <a:rPr lang="en-US" sz="2400" dirty="0"/>
              <a:t> </a:t>
            </a:r>
            <a:r>
              <a:rPr lang="en-US" sz="2400" dirty="0" err="1"/>
              <a:t>gugus</a:t>
            </a:r>
            <a:r>
              <a:rPr lang="en-US" sz="2400" dirty="0"/>
              <a:t> </a:t>
            </a:r>
            <a:r>
              <a:rPr lang="en-US" sz="2400" dirty="0" err="1"/>
              <a:t>besar</a:t>
            </a:r>
            <a:r>
              <a:rPr lang="en-US" sz="2400" dirty="0"/>
              <a:t> </a:t>
            </a:r>
            <a:r>
              <a:rPr lang="en-US" sz="2400" dirty="0" err="1"/>
              <a:t>struktur</a:t>
            </a:r>
            <a:r>
              <a:rPr lang="en-US" sz="2400" dirty="0"/>
              <a:t> </a:t>
            </a:r>
            <a:r>
              <a:rPr lang="en-US" sz="2400" dirty="0" err="1"/>
              <a:t>yakni</a:t>
            </a:r>
            <a:r>
              <a:rPr lang="en-US" sz="2400" dirty="0"/>
              <a:t> </a:t>
            </a:r>
            <a:r>
              <a:rPr lang="en-US" sz="2400" dirty="0" err="1"/>
              <a:t>signifikansi</a:t>
            </a:r>
            <a:r>
              <a:rPr lang="en-US" sz="2400" dirty="0"/>
              <a:t>, </a:t>
            </a:r>
            <a:r>
              <a:rPr lang="en-US" sz="2400" dirty="0" err="1"/>
              <a:t>dominasi</a:t>
            </a:r>
            <a:r>
              <a:rPr lang="en-US" sz="2400" dirty="0"/>
              <a:t> </a:t>
            </a:r>
            <a:r>
              <a:rPr lang="en-US" sz="2400" dirty="0" err="1"/>
              <a:t>dan</a:t>
            </a:r>
            <a:r>
              <a:rPr lang="en-US" sz="2400" dirty="0"/>
              <a:t> </a:t>
            </a:r>
            <a:r>
              <a:rPr lang="en-US" sz="2400" dirty="0" err="1"/>
              <a:t>legitimasi</a:t>
            </a:r>
            <a:r>
              <a:rPr lang="en-US" sz="2400" dirty="0"/>
              <a:t>. </a:t>
            </a:r>
            <a:endParaRPr lang="en-US" sz="2400" dirty="0" smtClean="0"/>
          </a:p>
          <a:p>
            <a:r>
              <a:rPr lang="en-US" sz="2400" dirty="0" err="1" smtClean="0"/>
              <a:t>Signifikansi</a:t>
            </a:r>
            <a:r>
              <a:rPr lang="en-US" sz="2400" dirty="0" smtClean="0"/>
              <a:t> </a:t>
            </a:r>
            <a:r>
              <a:rPr lang="en-US" sz="2400" dirty="0" err="1"/>
              <a:t>menyangkut</a:t>
            </a:r>
            <a:r>
              <a:rPr lang="en-US" sz="2400" dirty="0"/>
              <a:t> </a:t>
            </a:r>
            <a:r>
              <a:rPr lang="en-US" sz="2400" dirty="0" err="1"/>
              <a:t>skemata</a:t>
            </a:r>
            <a:r>
              <a:rPr lang="en-US" sz="2400" dirty="0"/>
              <a:t> </a:t>
            </a:r>
            <a:r>
              <a:rPr lang="en-US" sz="2400" dirty="0" err="1"/>
              <a:t>simbolik</a:t>
            </a:r>
            <a:r>
              <a:rPr lang="en-US" sz="2400" dirty="0"/>
              <a:t>, </a:t>
            </a:r>
            <a:r>
              <a:rPr lang="en-US" sz="2400" dirty="0" err="1"/>
              <a:t>pemaknaan</a:t>
            </a:r>
            <a:r>
              <a:rPr lang="en-US" sz="2400" dirty="0"/>
              <a:t>, </a:t>
            </a:r>
            <a:r>
              <a:rPr lang="en-US" sz="2400" dirty="0" err="1"/>
              <a:t>penyebutan</a:t>
            </a:r>
            <a:r>
              <a:rPr lang="en-US" sz="2400" dirty="0"/>
              <a:t> </a:t>
            </a:r>
            <a:r>
              <a:rPr lang="en-US" sz="2400" dirty="0" err="1"/>
              <a:t>dan</a:t>
            </a:r>
            <a:r>
              <a:rPr lang="en-US" sz="2400" dirty="0"/>
              <a:t> </a:t>
            </a:r>
            <a:r>
              <a:rPr lang="en-US" sz="2400" dirty="0" err="1"/>
              <a:t>wacana</a:t>
            </a:r>
            <a:r>
              <a:rPr lang="en-US" sz="2400" dirty="0"/>
              <a:t>. </a:t>
            </a:r>
            <a:endParaRPr lang="en-US" sz="2400" dirty="0" smtClean="0"/>
          </a:p>
          <a:p>
            <a:r>
              <a:rPr lang="en-US" sz="2400" dirty="0" err="1" smtClean="0"/>
              <a:t>Sedangkan</a:t>
            </a:r>
            <a:r>
              <a:rPr lang="en-US" sz="2400" dirty="0" smtClean="0"/>
              <a:t> </a:t>
            </a:r>
            <a:r>
              <a:rPr lang="en-US" sz="2400" dirty="0" err="1"/>
              <a:t>gugus</a:t>
            </a:r>
            <a:r>
              <a:rPr lang="en-US" sz="2400" dirty="0"/>
              <a:t> </a:t>
            </a:r>
            <a:r>
              <a:rPr lang="en-US" sz="2400" dirty="0" err="1"/>
              <a:t>dominasi</a:t>
            </a:r>
            <a:r>
              <a:rPr lang="en-US" sz="2400" dirty="0"/>
              <a:t> </a:t>
            </a:r>
            <a:r>
              <a:rPr lang="en-US" sz="2400" dirty="0" err="1"/>
              <a:t>terkait</a:t>
            </a:r>
            <a:r>
              <a:rPr lang="en-US" sz="2400" dirty="0"/>
              <a:t> </a:t>
            </a:r>
            <a:r>
              <a:rPr lang="en-US" sz="2400" dirty="0" err="1"/>
              <a:t>dengan</a:t>
            </a:r>
            <a:r>
              <a:rPr lang="en-US" sz="2400" dirty="0"/>
              <a:t> </a:t>
            </a:r>
            <a:r>
              <a:rPr lang="en-US" sz="2400" dirty="0" err="1"/>
              <a:t>skemata</a:t>
            </a:r>
            <a:r>
              <a:rPr lang="en-US" sz="2400" dirty="0"/>
              <a:t> </a:t>
            </a:r>
            <a:r>
              <a:rPr lang="en-US" sz="2400" dirty="0" err="1"/>
              <a:t>penguasaan</a:t>
            </a:r>
            <a:r>
              <a:rPr lang="en-US" sz="2400" dirty="0"/>
              <a:t> </a:t>
            </a:r>
            <a:r>
              <a:rPr lang="en-US" sz="2400" dirty="0" err="1"/>
              <a:t>terhadap</a:t>
            </a:r>
            <a:r>
              <a:rPr lang="en-US" sz="2400" dirty="0"/>
              <a:t> orang (</a:t>
            </a:r>
            <a:r>
              <a:rPr lang="en-US" sz="2400" dirty="0" err="1"/>
              <a:t>politik</a:t>
            </a:r>
            <a:r>
              <a:rPr lang="en-US" sz="2400" dirty="0"/>
              <a:t>) </a:t>
            </a:r>
            <a:r>
              <a:rPr lang="en-US" sz="2400" dirty="0" err="1"/>
              <a:t>dan</a:t>
            </a:r>
            <a:r>
              <a:rPr lang="en-US" sz="2400" dirty="0"/>
              <a:t> </a:t>
            </a:r>
            <a:r>
              <a:rPr lang="en-US" sz="2400" dirty="0" err="1"/>
              <a:t>barang</a:t>
            </a:r>
            <a:r>
              <a:rPr lang="en-US" sz="2400" dirty="0"/>
              <a:t> (</a:t>
            </a:r>
            <a:r>
              <a:rPr lang="en-US" sz="2400" dirty="0" err="1"/>
              <a:t>ekonomi</a:t>
            </a:r>
            <a:r>
              <a:rPr lang="en-US" sz="2400" dirty="0"/>
              <a:t>). </a:t>
            </a:r>
            <a:endParaRPr lang="en-US" sz="2400" dirty="0" smtClean="0"/>
          </a:p>
          <a:p>
            <a:r>
              <a:rPr lang="en-US" sz="2400" dirty="0" err="1" smtClean="0"/>
              <a:t>Sementara</a:t>
            </a:r>
            <a:r>
              <a:rPr lang="en-US" sz="2400" dirty="0" smtClean="0"/>
              <a:t> </a:t>
            </a:r>
            <a:r>
              <a:rPr lang="en-US" sz="2400" dirty="0" err="1"/>
              <a:t>gugus</a:t>
            </a:r>
            <a:r>
              <a:rPr lang="en-US" sz="2400" dirty="0"/>
              <a:t> </a:t>
            </a:r>
            <a:r>
              <a:rPr lang="en-US" sz="2400" dirty="0" err="1"/>
              <a:t>legitimasi</a:t>
            </a:r>
            <a:r>
              <a:rPr lang="en-US" sz="2400" dirty="0"/>
              <a:t> </a:t>
            </a:r>
            <a:r>
              <a:rPr lang="en-US" sz="2400" dirty="0" err="1"/>
              <a:t>yakni</a:t>
            </a:r>
            <a:r>
              <a:rPr lang="en-US" sz="2400" dirty="0"/>
              <a:t> </a:t>
            </a:r>
            <a:r>
              <a:rPr lang="en-US" sz="2400" dirty="0" err="1"/>
              <a:t>mencangkut</a:t>
            </a:r>
            <a:r>
              <a:rPr lang="en-US" sz="2400" dirty="0"/>
              <a:t> </a:t>
            </a:r>
            <a:r>
              <a:rPr lang="en-US" sz="2400" dirty="0" err="1"/>
              <a:t>tata-norma</a:t>
            </a:r>
            <a:r>
              <a:rPr lang="en-US" sz="2400" dirty="0"/>
              <a:t> </a:t>
            </a:r>
            <a:r>
              <a:rPr lang="en-US" sz="2400" dirty="0" err="1"/>
              <a:t>hukum</a:t>
            </a:r>
            <a:r>
              <a:rPr lang="en-US" sz="2400" dirty="0"/>
              <a:t> yang </a:t>
            </a:r>
            <a:r>
              <a:rPr lang="en-US" sz="2400" dirty="0" err="1"/>
              <a:t>mengatur</a:t>
            </a:r>
            <a:r>
              <a:rPr lang="en-US" sz="2400" dirty="0"/>
              <a:t> </a:t>
            </a:r>
            <a:r>
              <a:rPr lang="en-US" sz="2400" dirty="0" err="1"/>
              <a:t>tentang</a:t>
            </a:r>
            <a:r>
              <a:rPr lang="en-US" sz="2400" dirty="0"/>
              <a:t> </a:t>
            </a:r>
            <a:r>
              <a:rPr lang="en-US" sz="2400" dirty="0" err="1"/>
              <a:t>hak</a:t>
            </a:r>
            <a:r>
              <a:rPr lang="en-US" sz="2400" dirty="0"/>
              <a:t> </a:t>
            </a:r>
            <a:r>
              <a:rPr lang="en-US" sz="2400" dirty="0" err="1"/>
              <a:t>dan</a:t>
            </a:r>
            <a:r>
              <a:rPr lang="en-US" sz="2400" dirty="0"/>
              <a:t> </a:t>
            </a:r>
            <a:r>
              <a:rPr lang="en-US" sz="2400" dirty="0" err="1"/>
              <a:t>kewajiban</a:t>
            </a:r>
            <a:r>
              <a:rPr lang="en-US" sz="2400" dirty="0"/>
              <a:t> </a:t>
            </a:r>
            <a:r>
              <a:rPr lang="en-US" sz="2400" dirty="0" err="1"/>
              <a:t>dari</a:t>
            </a:r>
            <a:r>
              <a:rPr lang="en-US" sz="2400" dirty="0"/>
              <a:t> </a:t>
            </a:r>
            <a:r>
              <a:rPr lang="en-US" sz="2400" dirty="0" err="1"/>
              <a:t>suatu</a:t>
            </a:r>
            <a:r>
              <a:rPr lang="en-US" sz="2400" dirty="0"/>
              <a:t> </a:t>
            </a:r>
            <a:r>
              <a:rPr lang="en-US" sz="2400" dirty="0" err="1"/>
              <a:t>pihak</a:t>
            </a:r>
            <a:r>
              <a:rPr lang="en-US" sz="2400" dirty="0" smtClean="0"/>
              <a:t>.</a:t>
            </a:r>
            <a:endParaRPr lang="en-US" sz="2400" dirty="0"/>
          </a:p>
        </p:txBody>
      </p:sp>
    </p:spTree>
    <p:extLst>
      <p:ext uri="{BB962C8B-B14F-4D97-AF65-F5344CB8AC3E}">
        <p14:creationId xmlns:p14="http://schemas.microsoft.com/office/powerpoint/2010/main" val="179551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066800"/>
            <a:ext cx="7200900" cy="4800600"/>
          </a:xfrm>
        </p:spPr>
        <p:txBody>
          <a:bodyPr>
            <a:normAutofit/>
          </a:bodyPr>
          <a:lstStyle/>
          <a:p>
            <a:r>
              <a:rPr lang="en-US" dirty="0" err="1"/>
              <a:t>Jadi</a:t>
            </a:r>
            <a:r>
              <a:rPr lang="en-US" dirty="0"/>
              <a:t> </a:t>
            </a:r>
            <a:r>
              <a:rPr lang="en-US" dirty="0" err="1"/>
              <a:t>kaitan</a:t>
            </a:r>
            <a:r>
              <a:rPr lang="en-US" dirty="0"/>
              <a:t> </a:t>
            </a:r>
            <a:r>
              <a:rPr lang="en-US" dirty="0" err="1"/>
              <a:t>teori</a:t>
            </a:r>
            <a:r>
              <a:rPr lang="en-US" dirty="0"/>
              <a:t> </a:t>
            </a:r>
            <a:r>
              <a:rPr lang="en-US" dirty="0" err="1"/>
              <a:t>strukturasi</a:t>
            </a:r>
            <a:r>
              <a:rPr lang="en-US" dirty="0"/>
              <a:t> </a:t>
            </a:r>
            <a:r>
              <a:rPr lang="en-US" dirty="0" err="1"/>
              <a:t>Giddens</a:t>
            </a:r>
            <a:r>
              <a:rPr lang="en-US" dirty="0"/>
              <a:t> </a:t>
            </a:r>
            <a:r>
              <a:rPr lang="en-US" dirty="0" err="1"/>
              <a:t>dengan</a:t>
            </a:r>
            <a:r>
              <a:rPr lang="en-US" dirty="0"/>
              <a:t> </a:t>
            </a:r>
            <a:r>
              <a:rPr lang="en-US" dirty="0" err="1"/>
              <a:t>fenomena</a:t>
            </a:r>
            <a:r>
              <a:rPr lang="en-US" dirty="0"/>
              <a:t> </a:t>
            </a:r>
            <a:r>
              <a:rPr lang="en-US" dirty="0" err="1"/>
              <a:t>penelitian</a:t>
            </a:r>
            <a:r>
              <a:rPr lang="en-US" dirty="0"/>
              <a:t> </a:t>
            </a:r>
            <a:r>
              <a:rPr lang="en-US" dirty="0" err="1"/>
              <a:t>ini</a:t>
            </a:r>
            <a:r>
              <a:rPr lang="en-US" dirty="0"/>
              <a:t> </a:t>
            </a:r>
            <a:r>
              <a:rPr lang="en-US" dirty="0" err="1"/>
              <a:t>dapat</a:t>
            </a:r>
            <a:r>
              <a:rPr lang="en-US" dirty="0"/>
              <a:t> </a:t>
            </a:r>
            <a:r>
              <a:rPr lang="en-US" dirty="0" err="1"/>
              <a:t>digambarkan</a:t>
            </a:r>
            <a:r>
              <a:rPr lang="en-US" dirty="0"/>
              <a:t> </a:t>
            </a:r>
            <a:r>
              <a:rPr lang="en-US" dirty="0" err="1"/>
              <a:t>berikut</a:t>
            </a:r>
            <a:r>
              <a:rPr lang="en-US" dirty="0"/>
              <a:t> </a:t>
            </a:r>
            <a:r>
              <a:rPr lang="en-US" dirty="0" err="1"/>
              <a:t>ini</a:t>
            </a:r>
            <a:r>
              <a:rPr lang="en-US" dirty="0"/>
              <a:t>. </a:t>
            </a:r>
            <a:r>
              <a:rPr lang="en-US" dirty="0" err="1"/>
              <a:t>Siswa</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merupakan</a:t>
            </a:r>
            <a:r>
              <a:rPr lang="en-US" dirty="0"/>
              <a:t> </a:t>
            </a:r>
            <a:r>
              <a:rPr lang="en-US" dirty="0" err="1"/>
              <a:t>agen</a:t>
            </a:r>
            <a:r>
              <a:rPr lang="en-US" dirty="0"/>
              <a:t>, </a:t>
            </a:r>
            <a:r>
              <a:rPr lang="en-US" dirty="0" err="1"/>
              <a:t>kemudian</a:t>
            </a:r>
            <a:r>
              <a:rPr lang="en-US" dirty="0"/>
              <a:t> </a:t>
            </a:r>
            <a:r>
              <a:rPr lang="en-US" dirty="0" err="1"/>
              <a:t>sekolah</a:t>
            </a:r>
            <a:r>
              <a:rPr lang="en-US" dirty="0"/>
              <a:t>, </a:t>
            </a:r>
            <a:r>
              <a:rPr lang="en-US" dirty="0" err="1"/>
              <a:t>pemerintah</a:t>
            </a:r>
            <a:r>
              <a:rPr lang="en-US" dirty="0"/>
              <a:t> </a:t>
            </a:r>
            <a:r>
              <a:rPr lang="en-US" dirty="0" err="1"/>
              <a:t>ataupun</a:t>
            </a:r>
            <a:r>
              <a:rPr lang="en-US" dirty="0"/>
              <a:t> </a:t>
            </a:r>
            <a:r>
              <a:rPr lang="en-US" dirty="0" err="1"/>
              <a:t>Perda</a:t>
            </a:r>
            <a:r>
              <a:rPr lang="en-US" dirty="0"/>
              <a:t> KTR </a:t>
            </a:r>
            <a:r>
              <a:rPr lang="en-US" dirty="0" err="1"/>
              <a:t>dapat</a:t>
            </a:r>
            <a:r>
              <a:rPr lang="en-US" dirty="0"/>
              <a:t> </a:t>
            </a:r>
            <a:r>
              <a:rPr lang="en-US" dirty="0" err="1"/>
              <a:t>disebut</a:t>
            </a:r>
            <a:r>
              <a:rPr lang="en-US" dirty="0"/>
              <a:t> </a:t>
            </a:r>
            <a:r>
              <a:rPr lang="en-US" dirty="0" err="1"/>
              <a:t>struktur</a:t>
            </a:r>
            <a:r>
              <a:rPr lang="en-US" dirty="0"/>
              <a:t>. </a:t>
            </a:r>
            <a:r>
              <a:rPr lang="en-US" dirty="0" err="1"/>
              <a:t>Interaksi</a:t>
            </a:r>
            <a:r>
              <a:rPr lang="en-US" dirty="0"/>
              <a:t> </a:t>
            </a:r>
            <a:r>
              <a:rPr lang="en-US" dirty="0" err="1"/>
              <a:t>antar</a:t>
            </a:r>
            <a:r>
              <a:rPr lang="en-US" dirty="0"/>
              <a:t> </a:t>
            </a:r>
            <a:r>
              <a:rPr lang="en-US" dirty="0" err="1"/>
              <a:t>agen</a:t>
            </a:r>
            <a:r>
              <a:rPr lang="en-US" dirty="0"/>
              <a:t> </a:t>
            </a:r>
            <a:r>
              <a:rPr lang="en-US" dirty="0" err="1"/>
              <a:t>dan</a:t>
            </a:r>
            <a:r>
              <a:rPr lang="en-US" dirty="0"/>
              <a:t> </a:t>
            </a:r>
            <a:r>
              <a:rPr lang="en-US" dirty="0" err="1"/>
              <a:t>struktur</a:t>
            </a:r>
            <a:r>
              <a:rPr lang="en-US" dirty="0"/>
              <a:t> </a:t>
            </a:r>
            <a:r>
              <a:rPr lang="en-US" dirty="0" err="1"/>
              <a:t>bersifat</a:t>
            </a:r>
            <a:r>
              <a:rPr lang="en-US" dirty="0"/>
              <a:t> </a:t>
            </a:r>
            <a:r>
              <a:rPr lang="en-US" dirty="0" err="1"/>
              <a:t>dualitas</a:t>
            </a:r>
            <a:r>
              <a:rPr lang="en-US" dirty="0"/>
              <a:t>. </a:t>
            </a:r>
            <a:r>
              <a:rPr lang="en-US" dirty="0" err="1"/>
              <a:t>Perda</a:t>
            </a:r>
            <a:r>
              <a:rPr lang="en-US" dirty="0"/>
              <a:t> KTR </a:t>
            </a:r>
            <a:r>
              <a:rPr lang="en-US" dirty="0" err="1"/>
              <a:t>muncul</a:t>
            </a:r>
            <a:r>
              <a:rPr lang="en-US" dirty="0"/>
              <a:t> </a:t>
            </a:r>
            <a:r>
              <a:rPr lang="en-US" dirty="0" err="1"/>
              <a:t>tentu</a:t>
            </a:r>
            <a:r>
              <a:rPr lang="en-US" dirty="0"/>
              <a:t> </a:t>
            </a:r>
            <a:r>
              <a:rPr lang="en-US" dirty="0" err="1"/>
              <a:t>salah</a:t>
            </a:r>
            <a:r>
              <a:rPr lang="en-US" dirty="0"/>
              <a:t> </a:t>
            </a:r>
            <a:r>
              <a:rPr lang="en-US" dirty="0" err="1"/>
              <a:t>satunya</a:t>
            </a:r>
            <a:r>
              <a:rPr lang="en-US" dirty="0"/>
              <a:t> </a:t>
            </a:r>
            <a:r>
              <a:rPr lang="en-US" dirty="0" err="1"/>
              <a:t>akibat</a:t>
            </a:r>
            <a:r>
              <a:rPr lang="en-US" dirty="0"/>
              <a:t> </a:t>
            </a:r>
            <a:r>
              <a:rPr lang="en-US" dirty="0" err="1"/>
              <a:t>pratik</a:t>
            </a:r>
            <a:r>
              <a:rPr lang="en-US" dirty="0"/>
              <a:t> </a:t>
            </a:r>
            <a:r>
              <a:rPr lang="en-US" dirty="0" err="1"/>
              <a:t>sosial</a:t>
            </a:r>
            <a:r>
              <a:rPr lang="en-US" dirty="0"/>
              <a:t> yang </a:t>
            </a:r>
            <a:r>
              <a:rPr lang="en-US" dirty="0" err="1"/>
              <a:t>dilakukan</a:t>
            </a:r>
            <a:r>
              <a:rPr lang="en-US" dirty="0"/>
              <a:t> </a:t>
            </a:r>
            <a:r>
              <a:rPr lang="en-US" dirty="0" err="1"/>
              <a:t>agen</a:t>
            </a:r>
            <a:r>
              <a:rPr lang="en-US" dirty="0"/>
              <a:t> </a:t>
            </a:r>
            <a:r>
              <a:rPr lang="en-US" dirty="0" err="1"/>
              <a:t>yakni</a:t>
            </a:r>
            <a:r>
              <a:rPr lang="en-US" dirty="0"/>
              <a:t> </a:t>
            </a:r>
            <a:r>
              <a:rPr lang="en-US" dirty="0" err="1"/>
              <a:t>tingginya</a:t>
            </a:r>
            <a:r>
              <a:rPr lang="en-US" dirty="0"/>
              <a:t> </a:t>
            </a:r>
            <a:r>
              <a:rPr lang="en-US" dirty="0" err="1"/>
              <a:t>angka</a:t>
            </a:r>
            <a:r>
              <a:rPr lang="en-US" dirty="0"/>
              <a:t> </a:t>
            </a:r>
            <a:r>
              <a:rPr lang="en-US" dirty="0" err="1"/>
              <a:t>perokok</a:t>
            </a:r>
            <a:r>
              <a:rPr lang="en-US" dirty="0"/>
              <a:t> di </a:t>
            </a:r>
            <a:r>
              <a:rPr lang="en-US" dirty="0" err="1"/>
              <a:t>masyarakat</a:t>
            </a:r>
            <a:r>
              <a:rPr lang="en-US" dirty="0"/>
              <a:t>. </a:t>
            </a:r>
            <a:endParaRPr lang="en-US" dirty="0" smtClean="0"/>
          </a:p>
          <a:p>
            <a:r>
              <a:rPr lang="en-US" dirty="0" err="1" smtClean="0"/>
              <a:t>Untuk</a:t>
            </a:r>
            <a:r>
              <a:rPr lang="en-US" dirty="0" smtClean="0"/>
              <a:t> </a:t>
            </a:r>
            <a:r>
              <a:rPr lang="en-US" dirty="0" err="1"/>
              <a:t>mengontrol</a:t>
            </a:r>
            <a:r>
              <a:rPr lang="en-US" dirty="0"/>
              <a:t> </a:t>
            </a:r>
            <a:r>
              <a:rPr lang="en-US" dirty="0" err="1"/>
              <a:t>atau</a:t>
            </a:r>
            <a:r>
              <a:rPr lang="en-US" dirty="0"/>
              <a:t> </a:t>
            </a:r>
            <a:r>
              <a:rPr lang="en-US" dirty="0" err="1"/>
              <a:t>tindakan</a:t>
            </a:r>
            <a:r>
              <a:rPr lang="en-US" dirty="0"/>
              <a:t> </a:t>
            </a:r>
            <a:r>
              <a:rPr lang="en-US" dirty="0" err="1"/>
              <a:t>agen</a:t>
            </a:r>
            <a:r>
              <a:rPr lang="en-US" dirty="0"/>
              <a:t> (</a:t>
            </a:r>
            <a:r>
              <a:rPr lang="en-US" dirty="0" err="1"/>
              <a:t>para</a:t>
            </a:r>
            <a:r>
              <a:rPr lang="en-US" dirty="0"/>
              <a:t> </a:t>
            </a:r>
            <a:r>
              <a:rPr lang="en-US" dirty="0" err="1"/>
              <a:t>perokok</a:t>
            </a:r>
            <a:r>
              <a:rPr lang="en-US" dirty="0"/>
              <a:t>) </a:t>
            </a:r>
            <a:r>
              <a:rPr lang="en-US" dirty="0" err="1"/>
              <a:t>itu</a:t>
            </a:r>
            <a:r>
              <a:rPr lang="en-US" dirty="0"/>
              <a:t> </a:t>
            </a:r>
            <a:r>
              <a:rPr lang="en-US" dirty="0" err="1"/>
              <a:t>maka</a:t>
            </a:r>
            <a:r>
              <a:rPr lang="en-US" dirty="0"/>
              <a:t> </a:t>
            </a:r>
            <a:r>
              <a:rPr lang="en-US" dirty="0" err="1"/>
              <a:t>dibuatlah</a:t>
            </a:r>
            <a:r>
              <a:rPr lang="en-US" dirty="0"/>
              <a:t> </a:t>
            </a:r>
            <a:r>
              <a:rPr lang="en-US" dirty="0" err="1"/>
              <a:t>Perda</a:t>
            </a:r>
            <a:r>
              <a:rPr lang="en-US" dirty="0"/>
              <a:t> KTR </a:t>
            </a:r>
            <a:r>
              <a:rPr lang="en-US" dirty="0" err="1"/>
              <a:t>sebagai</a:t>
            </a:r>
            <a:r>
              <a:rPr lang="en-US" dirty="0"/>
              <a:t> </a:t>
            </a:r>
            <a:r>
              <a:rPr lang="en-US" dirty="0" err="1"/>
              <a:t>legitimasi</a:t>
            </a:r>
            <a:r>
              <a:rPr lang="en-US" dirty="0"/>
              <a:t>. </a:t>
            </a:r>
            <a:r>
              <a:rPr lang="en-US" dirty="0" err="1"/>
              <a:t>Perda</a:t>
            </a:r>
            <a:r>
              <a:rPr lang="en-US" dirty="0"/>
              <a:t> </a:t>
            </a:r>
            <a:r>
              <a:rPr lang="en-US" dirty="0" err="1"/>
              <a:t>ini</a:t>
            </a:r>
            <a:r>
              <a:rPr lang="en-US" dirty="0"/>
              <a:t> </a:t>
            </a:r>
            <a:r>
              <a:rPr lang="en-US" dirty="0" err="1"/>
              <a:t>memberi</a:t>
            </a:r>
            <a:r>
              <a:rPr lang="en-US" dirty="0"/>
              <a:t> </a:t>
            </a:r>
            <a:r>
              <a:rPr lang="en-US" dirty="0" err="1"/>
              <a:t>ruang</a:t>
            </a:r>
            <a:r>
              <a:rPr lang="en-US" dirty="0"/>
              <a:t> (</a:t>
            </a:r>
            <a:r>
              <a:rPr lang="en-US" dirty="0" err="1"/>
              <a:t>dominasi</a:t>
            </a:r>
            <a:r>
              <a:rPr lang="en-US" dirty="0"/>
              <a:t>) </a:t>
            </a:r>
            <a:r>
              <a:rPr lang="en-US" dirty="0" err="1"/>
              <a:t>kepada</a:t>
            </a:r>
            <a:r>
              <a:rPr lang="en-US" dirty="0"/>
              <a:t> </a:t>
            </a:r>
            <a:r>
              <a:rPr lang="en-US" dirty="0" err="1"/>
              <a:t>pemerintah</a:t>
            </a:r>
            <a:r>
              <a:rPr lang="en-US" dirty="0"/>
              <a:t> </a:t>
            </a:r>
            <a:r>
              <a:rPr lang="en-US" dirty="0" err="1"/>
              <a:t>baik</a:t>
            </a:r>
            <a:r>
              <a:rPr lang="en-US" dirty="0"/>
              <a:t> </a:t>
            </a:r>
            <a:r>
              <a:rPr lang="en-US" dirty="0" err="1"/>
              <a:t>kepala</a:t>
            </a:r>
            <a:r>
              <a:rPr lang="en-US" dirty="0"/>
              <a:t> </a:t>
            </a:r>
            <a:r>
              <a:rPr lang="en-US" dirty="0" err="1"/>
              <a:t>daerah</a:t>
            </a:r>
            <a:r>
              <a:rPr lang="en-US" dirty="0"/>
              <a:t> </a:t>
            </a:r>
            <a:r>
              <a:rPr lang="en-US" dirty="0" err="1"/>
              <a:t>hingga</a:t>
            </a:r>
            <a:r>
              <a:rPr lang="en-US" dirty="0"/>
              <a:t> </a:t>
            </a:r>
            <a:r>
              <a:rPr lang="en-US" dirty="0" err="1"/>
              <a:t>kepala</a:t>
            </a:r>
            <a:r>
              <a:rPr lang="en-US" dirty="0"/>
              <a:t> </a:t>
            </a:r>
            <a:r>
              <a:rPr lang="en-US" dirty="0" err="1"/>
              <a:t>sekolah</a:t>
            </a:r>
            <a:r>
              <a:rPr lang="en-US" dirty="0"/>
              <a:t> </a:t>
            </a:r>
            <a:r>
              <a:rPr lang="en-US" dirty="0" err="1"/>
              <a:t>untuk</a:t>
            </a:r>
            <a:r>
              <a:rPr lang="en-US" dirty="0"/>
              <a:t> </a:t>
            </a:r>
            <a:r>
              <a:rPr lang="en-US" dirty="0" err="1"/>
              <a:t>membatasi</a:t>
            </a:r>
            <a:r>
              <a:rPr lang="en-US" dirty="0"/>
              <a:t> </a:t>
            </a:r>
            <a:r>
              <a:rPr lang="en-US" dirty="0" err="1"/>
              <a:t>atau</a:t>
            </a:r>
            <a:r>
              <a:rPr lang="en-US" dirty="0"/>
              <a:t> </a:t>
            </a:r>
            <a:r>
              <a:rPr lang="en-US" dirty="0" err="1"/>
              <a:t>melarang</a:t>
            </a:r>
            <a:r>
              <a:rPr lang="en-US" dirty="0"/>
              <a:t> </a:t>
            </a:r>
            <a:r>
              <a:rPr lang="en-US" dirty="0" err="1"/>
              <a:t>para</a:t>
            </a:r>
            <a:r>
              <a:rPr lang="en-US" dirty="0"/>
              <a:t> </a:t>
            </a:r>
            <a:r>
              <a:rPr lang="en-US" dirty="0" err="1"/>
              <a:t>agen</a:t>
            </a:r>
            <a:r>
              <a:rPr lang="en-US" dirty="0"/>
              <a:t> </a:t>
            </a:r>
            <a:r>
              <a:rPr lang="en-US" dirty="0" err="1"/>
              <a:t>untuk</a:t>
            </a:r>
            <a:r>
              <a:rPr lang="en-US" dirty="0"/>
              <a:t> </a:t>
            </a:r>
            <a:r>
              <a:rPr lang="en-US" dirty="0" err="1"/>
              <a:t>merokok</a:t>
            </a:r>
            <a:r>
              <a:rPr lang="en-US" dirty="0"/>
              <a:t> </a:t>
            </a:r>
            <a:r>
              <a:rPr lang="en-US" dirty="0" err="1"/>
              <a:t>ditempat-tempat</a:t>
            </a:r>
            <a:r>
              <a:rPr lang="en-US" dirty="0"/>
              <a:t> </a:t>
            </a:r>
            <a:r>
              <a:rPr lang="en-US" dirty="0" err="1"/>
              <a:t>tertentu</a:t>
            </a:r>
            <a:r>
              <a:rPr lang="en-US" dirty="0"/>
              <a:t>. </a:t>
            </a:r>
            <a:r>
              <a:rPr lang="en-US" dirty="0" err="1"/>
              <a:t>Dominasinya</a:t>
            </a:r>
            <a:r>
              <a:rPr lang="en-US" dirty="0"/>
              <a:t> </a:t>
            </a:r>
            <a:r>
              <a:rPr lang="en-US" dirty="0" err="1"/>
              <a:t>semakin</a:t>
            </a:r>
            <a:r>
              <a:rPr lang="en-US" dirty="0"/>
              <a:t> </a:t>
            </a:r>
            <a:r>
              <a:rPr lang="en-US" dirty="0" err="1"/>
              <a:t>kuat</a:t>
            </a:r>
            <a:r>
              <a:rPr lang="en-US" dirty="0"/>
              <a:t> </a:t>
            </a:r>
            <a:r>
              <a:rPr lang="en-US" dirty="0" err="1"/>
              <a:t>dengan</a:t>
            </a:r>
            <a:r>
              <a:rPr lang="en-US" dirty="0"/>
              <a:t> </a:t>
            </a:r>
            <a:r>
              <a:rPr lang="en-US" dirty="0" err="1"/>
              <a:t>dibuatkan</a:t>
            </a:r>
            <a:r>
              <a:rPr lang="en-US" dirty="0"/>
              <a:t> </a:t>
            </a:r>
            <a:r>
              <a:rPr lang="en-US" dirty="0" err="1"/>
              <a:t>sanksi</a:t>
            </a:r>
            <a:r>
              <a:rPr lang="en-US" dirty="0"/>
              <a:t> </a:t>
            </a:r>
            <a:r>
              <a:rPr lang="en-US" dirty="0" err="1"/>
              <a:t>tegas</a:t>
            </a:r>
            <a:r>
              <a:rPr lang="en-US" dirty="0"/>
              <a:t> </a:t>
            </a:r>
            <a:r>
              <a:rPr lang="en-US" dirty="0" smtClean="0"/>
              <a:t>(</a:t>
            </a:r>
            <a:r>
              <a:rPr lang="en-US" dirty="0" err="1" smtClean="0"/>
              <a:t>legitimasi</a:t>
            </a:r>
            <a:r>
              <a:rPr lang="en-US" dirty="0" smtClean="0"/>
              <a:t>) </a:t>
            </a:r>
            <a:r>
              <a:rPr lang="en-US" dirty="0" err="1" smtClean="0"/>
              <a:t>berupa</a:t>
            </a:r>
            <a:r>
              <a:rPr lang="en-US" dirty="0" smtClean="0"/>
              <a:t> </a:t>
            </a:r>
            <a:r>
              <a:rPr lang="en-US" dirty="0" err="1"/>
              <a:t>hukuman</a:t>
            </a:r>
            <a:r>
              <a:rPr lang="en-US" dirty="0"/>
              <a:t> </a:t>
            </a:r>
            <a:r>
              <a:rPr lang="en-US" dirty="0" err="1"/>
              <a:t>denda</a:t>
            </a:r>
            <a:r>
              <a:rPr lang="en-US" dirty="0"/>
              <a:t> </a:t>
            </a:r>
            <a:r>
              <a:rPr lang="en-US" dirty="0" err="1"/>
              <a:t>atau</a:t>
            </a:r>
            <a:r>
              <a:rPr lang="en-US" dirty="0"/>
              <a:t> </a:t>
            </a:r>
            <a:r>
              <a:rPr lang="en-US" dirty="0" err="1"/>
              <a:t>pidana</a:t>
            </a:r>
            <a:r>
              <a:rPr lang="en-US" dirty="0"/>
              <a:t> </a:t>
            </a:r>
            <a:r>
              <a:rPr lang="en-US" dirty="0" err="1"/>
              <a:t>bagi</a:t>
            </a:r>
            <a:r>
              <a:rPr lang="en-US" dirty="0"/>
              <a:t> </a:t>
            </a:r>
            <a:r>
              <a:rPr lang="en-US" dirty="0" err="1"/>
              <a:t>para</a:t>
            </a:r>
            <a:r>
              <a:rPr lang="en-US" dirty="0"/>
              <a:t> </a:t>
            </a:r>
            <a:r>
              <a:rPr lang="en-US" dirty="0" err="1"/>
              <a:t>pelanggar</a:t>
            </a:r>
            <a:r>
              <a:rPr lang="en-US" dirty="0"/>
              <a:t>.</a:t>
            </a:r>
          </a:p>
          <a:p>
            <a:endParaRPr lang="en-US" dirty="0"/>
          </a:p>
        </p:txBody>
      </p:sp>
    </p:spTree>
    <p:extLst>
      <p:ext uri="{BB962C8B-B14F-4D97-AF65-F5344CB8AC3E}">
        <p14:creationId xmlns:p14="http://schemas.microsoft.com/office/powerpoint/2010/main" val="4213722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762000"/>
            <a:ext cx="7200900" cy="5105400"/>
          </a:xfrm>
        </p:spPr>
        <p:txBody>
          <a:bodyPr/>
          <a:lstStyle/>
          <a:p>
            <a:r>
              <a:rPr lang="en-US" dirty="0"/>
              <a:t>Akan </a:t>
            </a:r>
            <a:r>
              <a:rPr lang="en-US" dirty="0" err="1"/>
              <a:t>tetapi</a:t>
            </a:r>
            <a:r>
              <a:rPr lang="en-US" dirty="0"/>
              <a:t>, </a:t>
            </a:r>
            <a:r>
              <a:rPr lang="en-US" dirty="0" err="1"/>
              <a:t>struktur</a:t>
            </a:r>
            <a:r>
              <a:rPr lang="en-US" dirty="0"/>
              <a:t> </a:t>
            </a:r>
            <a:r>
              <a:rPr lang="en-US" dirty="0" err="1"/>
              <a:t>juga</a:t>
            </a:r>
            <a:r>
              <a:rPr lang="en-US" dirty="0"/>
              <a:t> </a:t>
            </a:r>
            <a:r>
              <a:rPr lang="en-US" dirty="0" err="1"/>
              <a:t>diisi</a:t>
            </a:r>
            <a:r>
              <a:rPr lang="en-US" dirty="0"/>
              <a:t> </a:t>
            </a:r>
            <a:r>
              <a:rPr lang="en-US" dirty="0" err="1"/>
              <a:t>oleh</a:t>
            </a:r>
            <a:r>
              <a:rPr lang="en-US" dirty="0"/>
              <a:t> </a:t>
            </a:r>
            <a:r>
              <a:rPr lang="en-US" dirty="0" err="1"/>
              <a:t>para</a:t>
            </a:r>
            <a:r>
              <a:rPr lang="en-US" dirty="0"/>
              <a:t> </a:t>
            </a:r>
            <a:r>
              <a:rPr lang="en-US" dirty="0" err="1"/>
              <a:t>agen-agen</a:t>
            </a:r>
            <a:r>
              <a:rPr lang="en-US" dirty="0"/>
              <a:t>. </a:t>
            </a:r>
            <a:r>
              <a:rPr lang="en-US" dirty="0" err="1"/>
              <a:t>Oleh</a:t>
            </a:r>
            <a:r>
              <a:rPr lang="en-US" dirty="0"/>
              <a:t> </a:t>
            </a:r>
            <a:r>
              <a:rPr lang="en-US" dirty="0" err="1"/>
              <a:t>karena</a:t>
            </a:r>
            <a:r>
              <a:rPr lang="en-US" dirty="0"/>
              <a:t> </a:t>
            </a:r>
            <a:r>
              <a:rPr lang="en-US" dirty="0" err="1"/>
              <a:t>itu</a:t>
            </a:r>
            <a:r>
              <a:rPr lang="en-US" dirty="0"/>
              <a:t>, </a:t>
            </a:r>
            <a:r>
              <a:rPr lang="en-US" dirty="0" err="1"/>
              <a:t>keberhasilan</a:t>
            </a:r>
            <a:r>
              <a:rPr lang="en-US" dirty="0"/>
              <a:t> </a:t>
            </a:r>
            <a:r>
              <a:rPr lang="en-US" dirty="0" err="1"/>
              <a:t>struktur</a:t>
            </a:r>
            <a:r>
              <a:rPr lang="en-US" dirty="0"/>
              <a:t> </a:t>
            </a:r>
            <a:r>
              <a:rPr lang="en-US" dirty="0" err="1"/>
              <a:t>dalam</a:t>
            </a:r>
            <a:r>
              <a:rPr lang="en-US" dirty="0"/>
              <a:t> </a:t>
            </a:r>
            <a:r>
              <a:rPr lang="en-US" dirty="0" err="1"/>
              <a:t>menjalankan</a:t>
            </a:r>
            <a:r>
              <a:rPr lang="en-US" dirty="0"/>
              <a:t> </a:t>
            </a:r>
            <a:r>
              <a:rPr lang="en-US" dirty="0" err="1"/>
              <a:t>dominasi</a:t>
            </a:r>
            <a:r>
              <a:rPr lang="en-US" dirty="0"/>
              <a:t> </a:t>
            </a:r>
            <a:r>
              <a:rPr lang="en-US" dirty="0" err="1"/>
              <a:t>dan</a:t>
            </a:r>
            <a:r>
              <a:rPr lang="en-US" dirty="0"/>
              <a:t> </a:t>
            </a:r>
            <a:r>
              <a:rPr lang="en-US" dirty="0" err="1"/>
              <a:t>legitimasinya</a:t>
            </a:r>
            <a:r>
              <a:rPr lang="en-US" dirty="0"/>
              <a:t> </a:t>
            </a:r>
            <a:r>
              <a:rPr lang="en-US" dirty="0" err="1"/>
              <a:t>juga</a:t>
            </a:r>
            <a:r>
              <a:rPr lang="en-US" dirty="0"/>
              <a:t> </a:t>
            </a:r>
            <a:r>
              <a:rPr lang="en-US" dirty="0" err="1"/>
              <a:t>tergantung</a:t>
            </a:r>
            <a:r>
              <a:rPr lang="en-US" dirty="0"/>
              <a:t> </a:t>
            </a:r>
            <a:r>
              <a:rPr lang="en-US" dirty="0" err="1"/>
              <a:t>pada</a:t>
            </a:r>
            <a:r>
              <a:rPr lang="en-US" dirty="0"/>
              <a:t> </a:t>
            </a:r>
            <a:r>
              <a:rPr lang="en-US" dirty="0" err="1"/>
              <a:t>agen</a:t>
            </a:r>
            <a:r>
              <a:rPr lang="en-US" dirty="0"/>
              <a:t> yang </a:t>
            </a:r>
            <a:r>
              <a:rPr lang="en-US" dirty="0" err="1"/>
              <a:t>berada</a:t>
            </a:r>
            <a:r>
              <a:rPr lang="en-US" dirty="0"/>
              <a:t> </a:t>
            </a:r>
            <a:r>
              <a:rPr lang="en-US" dirty="0" err="1"/>
              <a:t>didalamnya</a:t>
            </a:r>
            <a:r>
              <a:rPr lang="en-US" dirty="0"/>
              <a:t>. </a:t>
            </a:r>
            <a:r>
              <a:rPr lang="en-US" dirty="0" err="1"/>
              <a:t>Apakah</a:t>
            </a:r>
            <a:r>
              <a:rPr lang="en-US" dirty="0"/>
              <a:t> </a:t>
            </a:r>
            <a:r>
              <a:rPr lang="en-US" dirty="0" err="1"/>
              <a:t>sudah</a:t>
            </a:r>
            <a:r>
              <a:rPr lang="en-US" dirty="0"/>
              <a:t> </a:t>
            </a:r>
            <a:r>
              <a:rPr lang="en-US" dirty="0" err="1"/>
              <a:t>menjalankan</a:t>
            </a:r>
            <a:r>
              <a:rPr lang="en-US" dirty="0"/>
              <a:t> </a:t>
            </a:r>
            <a:r>
              <a:rPr lang="en-US" dirty="0" err="1" smtClean="0"/>
              <a:t>fungsi</a:t>
            </a:r>
            <a:r>
              <a:rPr lang="en-US" dirty="0" smtClean="0"/>
              <a:t> </a:t>
            </a:r>
            <a:r>
              <a:rPr lang="en-US" dirty="0" err="1" smtClean="0"/>
              <a:t>struktur</a:t>
            </a:r>
            <a:r>
              <a:rPr lang="en-US" dirty="0" smtClean="0"/>
              <a:t> </a:t>
            </a:r>
            <a:r>
              <a:rPr lang="en-US" dirty="0" err="1"/>
              <a:t>dengan</a:t>
            </a:r>
            <a:r>
              <a:rPr lang="en-US" dirty="0"/>
              <a:t> </a:t>
            </a:r>
            <a:r>
              <a:rPr lang="en-US" dirty="0" err="1"/>
              <a:t>baik</a:t>
            </a:r>
            <a:r>
              <a:rPr lang="en-US" dirty="0"/>
              <a:t> </a:t>
            </a:r>
            <a:r>
              <a:rPr lang="en-US" dirty="0" err="1"/>
              <a:t>atau</a:t>
            </a:r>
            <a:r>
              <a:rPr lang="en-US" dirty="0"/>
              <a:t> </a:t>
            </a:r>
            <a:r>
              <a:rPr lang="en-US" dirty="0" err="1"/>
              <a:t>tidak</a:t>
            </a:r>
            <a:r>
              <a:rPr lang="en-US" dirty="0"/>
              <a:t>. </a:t>
            </a:r>
            <a:r>
              <a:rPr lang="en-US" dirty="0" err="1"/>
              <a:t>Selain</a:t>
            </a:r>
            <a:r>
              <a:rPr lang="en-US" dirty="0"/>
              <a:t> </a:t>
            </a:r>
            <a:r>
              <a:rPr lang="en-US" dirty="0" err="1"/>
              <a:t>itu</a:t>
            </a:r>
            <a:r>
              <a:rPr lang="en-US" dirty="0"/>
              <a:t>, </a:t>
            </a:r>
            <a:r>
              <a:rPr lang="en-US" dirty="0" err="1"/>
              <a:t>agen</a:t>
            </a:r>
            <a:r>
              <a:rPr lang="en-US" dirty="0"/>
              <a:t> yang </a:t>
            </a:r>
            <a:r>
              <a:rPr lang="en-US" dirty="0" err="1"/>
              <a:t>berada</a:t>
            </a:r>
            <a:r>
              <a:rPr lang="en-US" dirty="0"/>
              <a:t> </a:t>
            </a:r>
            <a:r>
              <a:rPr lang="en-US" dirty="0" err="1"/>
              <a:t>diluar</a:t>
            </a:r>
            <a:r>
              <a:rPr lang="en-US" dirty="0"/>
              <a:t> </a:t>
            </a:r>
            <a:r>
              <a:rPr lang="en-US" dirty="0" err="1"/>
              <a:t>struktur</a:t>
            </a:r>
            <a:r>
              <a:rPr lang="en-US" dirty="0"/>
              <a:t> </a:t>
            </a:r>
            <a:r>
              <a:rPr lang="en-US" dirty="0" err="1"/>
              <a:t>juga</a:t>
            </a:r>
            <a:r>
              <a:rPr lang="en-US" dirty="0"/>
              <a:t> </a:t>
            </a:r>
            <a:r>
              <a:rPr lang="en-US" dirty="0" err="1"/>
              <a:t>memainkan</a:t>
            </a:r>
            <a:r>
              <a:rPr lang="en-US" dirty="0"/>
              <a:t> </a:t>
            </a:r>
            <a:r>
              <a:rPr lang="en-US" dirty="0" err="1"/>
              <a:t>perannya</a:t>
            </a:r>
            <a:r>
              <a:rPr lang="en-US" dirty="0"/>
              <a:t> </a:t>
            </a:r>
            <a:r>
              <a:rPr lang="en-US" dirty="0" err="1" smtClean="0"/>
              <a:t>sendiri-sendiri</a:t>
            </a:r>
            <a:r>
              <a:rPr lang="en-US" dirty="0" smtClean="0"/>
              <a:t>.</a:t>
            </a:r>
          </a:p>
          <a:p>
            <a:r>
              <a:rPr lang="en-US" dirty="0" err="1" smtClean="0"/>
              <a:t>Bagaimana</a:t>
            </a:r>
            <a:r>
              <a:rPr lang="en-US" dirty="0" smtClean="0"/>
              <a:t> </a:t>
            </a:r>
            <a:r>
              <a:rPr lang="en-US" dirty="0" err="1"/>
              <a:t>signifikansi</a:t>
            </a:r>
            <a:r>
              <a:rPr lang="en-US" dirty="0"/>
              <a:t> </a:t>
            </a:r>
            <a:r>
              <a:rPr lang="en-US" dirty="0" err="1"/>
              <a:t>mereka</a:t>
            </a:r>
            <a:r>
              <a:rPr lang="en-US" dirty="0"/>
              <a:t> </a:t>
            </a:r>
            <a:r>
              <a:rPr lang="en-US" dirty="0" err="1"/>
              <a:t>terhadap</a:t>
            </a:r>
            <a:r>
              <a:rPr lang="en-US" dirty="0"/>
              <a:t> </a:t>
            </a:r>
            <a:r>
              <a:rPr lang="en-US" dirty="0" err="1"/>
              <a:t>struktur</a:t>
            </a:r>
            <a:r>
              <a:rPr lang="en-US" dirty="0"/>
              <a:t>. </a:t>
            </a:r>
            <a:r>
              <a:rPr lang="en-US" dirty="0" err="1"/>
              <a:t>Apakah</a:t>
            </a:r>
            <a:r>
              <a:rPr lang="en-US" dirty="0"/>
              <a:t> </a:t>
            </a:r>
            <a:r>
              <a:rPr lang="en-US" dirty="0" err="1"/>
              <a:t>mereka</a:t>
            </a:r>
            <a:r>
              <a:rPr lang="en-US" dirty="0"/>
              <a:t> </a:t>
            </a:r>
            <a:r>
              <a:rPr lang="en-US" dirty="0" err="1"/>
              <a:t>sudah</a:t>
            </a:r>
            <a:r>
              <a:rPr lang="en-US" dirty="0"/>
              <a:t> </a:t>
            </a:r>
            <a:r>
              <a:rPr lang="en-US" dirty="0" err="1" smtClean="0"/>
              <a:t>mengetahui</a:t>
            </a:r>
            <a:r>
              <a:rPr lang="en-US" dirty="0" smtClean="0"/>
              <a:t> </a:t>
            </a:r>
            <a:r>
              <a:rPr lang="en-US" dirty="0" err="1"/>
              <a:t>tentang</a:t>
            </a:r>
            <a:r>
              <a:rPr lang="en-US" dirty="0"/>
              <a:t> </a:t>
            </a:r>
            <a:r>
              <a:rPr lang="en-US" dirty="0" err="1"/>
              <a:t>Perda</a:t>
            </a:r>
            <a:r>
              <a:rPr lang="en-US" dirty="0"/>
              <a:t> KTR </a:t>
            </a:r>
            <a:r>
              <a:rPr lang="en-US" dirty="0" err="1"/>
              <a:t>serta</a:t>
            </a:r>
            <a:r>
              <a:rPr lang="en-US" dirty="0"/>
              <a:t> </a:t>
            </a:r>
            <a:r>
              <a:rPr lang="en-US" dirty="0" err="1"/>
              <a:t>bagaimana</a:t>
            </a:r>
            <a:r>
              <a:rPr lang="en-US" dirty="0"/>
              <a:t> </a:t>
            </a:r>
            <a:r>
              <a:rPr lang="en-US" dirty="0" err="1"/>
              <a:t>sikap</a:t>
            </a:r>
            <a:r>
              <a:rPr lang="en-US" dirty="0"/>
              <a:t> </a:t>
            </a:r>
            <a:r>
              <a:rPr lang="en-US" dirty="0" err="1"/>
              <a:t>mereka</a:t>
            </a:r>
            <a:r>
              <a:rPr lang="en-US" dirty="0"/>
              <a:t> </a:t>
            </a:r>
            <a:r>
              <a:rPr lang="en-US" dirty="0" err="1"/>
              <a:t>terhadap</a:t>
            </a:r>
            <a:r>
              <a:rPr lang="en-US" dirty="0"/>
              <a:t> </a:t>
            </a:r>
            <a:r>
              <a:rPr lang="en-US" dirty="0" err="1"/>
              <a:t>Perda</a:t>
            </a:r>
            <a:r>
              <a:rPr lang="en-US" dirty="0"/>
              <a:t> KTR. </a:t>
            </a:r>
            <a:r>
              <a:rPr lang="en-US" dirty="0" err="1"/>
              <a:t>Pada</a:t>
            </a:r>
            <a:r>
              <a:rPr lang="en-US" dirty="0"/>
              <a:t> </a:t>
            </a:r>
            <a:r>
              <a:rPr lang="en-US" dirty="0" err="1"/>
              <a:t>akhirnya</a:t>
            </a:r>
            <a:r>
              <a:rPr lang="en-US" dirty="0"/>
              <a:t> </a:t>
            </a:r>
            <a:r>
              <a:rPr lang="en-US" dirty="0" err="1"/>
              <a:t>kembali</a:t>
            </a:r>
            <a:r>
              <a:rPr lang="en-US" dirty="0"/>
              <a:t> </a:t>
            </a:r>
            <a:r>
              <a:rPr lang="en-US" dirty="0" err="1"/>
              <a:t>kepada</a:t>
            </a:r>
            <a:r>
              <a:rPr lang="en-US" dirty="0"/>
              <a:t> </a:t>
            </a:r>
            <a:r>
              <a:rPr lang="en-US" dirty="0" err="1"/>
              <a:t>struktur</a:t>
            </a:r>
            <a:r>
              <a:rPr lang="en-US" dirty="0"/>
              <a:t> </a:t>
            </a:r>
            <a:r>
              <a:rPr lang="en-US" dirty="0" err="1"/>
              <a:t>untuk</a:t>
            </a:r>
            <a:r>
              <a:rPr lang="en-US" dirty="0"/>
              <a:t> </a:t>
            </a:r>
            <a:r>
              <a:rPr lang="en-US" dirty="0" err="1"/>
              <a:t>mengevaluasi</a:t>
            </a:r>
            <a:r>
              <a:rPr lang="en-US" dirty="0"/>
              <a:t> </a:t>
            </a:r>
            <a:r>
              <a:rPr lang="en-US" dirty="0" err="1"/>
              <a:t>apakah</a:t>
            </a:r>
            <a:r>
              <a:rPr lang="en-US" dirty="0"/>
              <a:t> </a:t>
            </a:r>
            <a:r>
              <a:rPr lang="en-US" dirty="0" err="1"/>
              <a:t>struktur</a:t>
            </a:r>
            <a:r>
              <a:rPr lang="en-US" dirty="0"/>
              <a:t> </a:t>
            </a:r>
            <a:r>
              <a:rPr lang="en-US" dirty="0" err="1"/>
              <a:t>sudah</a:t>
            </a:r>
            <a:r>
              <a:rPr lang="en-US" dirty="0"/>
              <a:t> </a:t>
            </a:r>
            <a:r>
              <a:rPr lang="en-US" dirty="0" err="1"/>
              <a:t>berfungsi</a:t>
            </a:r>
            <a:r>
              <a:rPr lang="en-US" dirty="0"/>
              <a:t> </a:t>
            </a:r>
            <a:r>
              <a:rPr lang="en-US" dirty="0" err="1"/>
              <a:t>atau</a:t>
            </a:r>
            <a:r>
              <a:rPr lang="en-US" dirty="0"/>
              <a:t> </a:t>
            </a:r>
            <a:r>
              <a:rPr lang="en-US" dirty="0" err="1"/>
              <a:t>diperlukan</a:t>
            </a:r>
            <a:r>
              <a:rPr lang="en-US" dirty="0"/>
              <a:t> </a:t>
            </a:r>
            <a:r>
              <a:rPr lang="en-US" dirty="0" err="1"/>
              <a:t>struktur</a:t>
            </a:r>
            <a:r>
              <a:rPr lang="en-US" dirty="0"/>
              <a:t> </a:t>
            </a:r>
            <a:r>
              <a:rPr lang="en-US" dirty="0" err="1" smtClean="0"/>
              <a:t>baru</a:t>
            </a:r>
            <a:endParaRPr lang="en-US" dirty="0"/>
          </a:p>
          <a:p>
            <a:endParaRPr lang="en-US" dirty="0"/>
          </a:p>
        </p:txBody>
      </p:sp>
    </p:spTree>
    <p:extLst>
      <p:ext uri="{BB962C8B-B14F-4D97-AF65-F5344CB8AC3E}">
        <p14:creationId xmlns:p14="http://schemas.microsoft.com/office/powerpoint/2010/main" val="1882971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t>
            </a:r>
            <a:r>
              <a:rPr lang="en-US" b="1" dirty="0" smtClean="0"/>
              <a:t>. METODE PENELITIAN</a:t>
            </a:r>
            <a:endParaRPr lang="en-US" b="1" dirty="0"/>
          </a:p>
        </p:txBody>
      </p:sp>
      <p:sp>
        <p:nvSpPr>
          <p:cNvPr id="3" name="Content Placeholder 2"/>
          <p:cNvSpPr>
            <a:spLocks noGrp="1"/>
          </p:cNvSpPr>
          <p:nvPr>
            <p:ph idx="1"/>
          </p:nvPr>
        </p:nvSpPr>
        <p:spPr>
          <a:xfrm>
            <a:off x="1028700" y="1600200"/>
            <a:ext cx="7200900" cy="4267200"/>
          </a:xfrm>
        </p:spPr>
        <p:txBody>
          <a:bodyPr>
            <a:normAutofit/>
          </a:bodyPr>
          <a:lstStyle/>
          <a:p>
            <a:r>
              <a:rPr lang="en-US" dirty="0" err="1"/>
              <a:t>Penelitian</a:t>
            </a:r>
            <a:r>
              <a:rPr lang="en-US" dirty="0"/>
              <a:t> </a:t>
            </a:r>
            <a:r>
              <a:rPr lang="en-US" dirty="0" err="1"/>
              <a:t>ini</a:t>
            </a:r>
            <a:r>
              <a:rPr lang="en-US" dirty="0"/>
              <a:t> </a:t>
            </a:r>
            <a:r>
              <a:rPr lang="en-US" dirty="0" err="1"/>
              <a:t>menggunakan</a:t>
            </a:r>
            <a:r>
              <a:rPr lang="en-US" dirty="0"/>
              <a:t> </a:t>
            </a:r>
            <a:r>
              <a:rPr lang="en-US" dirty="0" err="1"/>
              <a:t>pendekatan</a:t>
            </a:r>
            <a:r>
              <a:rPr lang="en-US" dirty="0"/>
              <a:t> </a:t>
            </a:r>
            <a:r>
              <a:rPr lang="en-US" dirty="0" err="1"/>
              <a:t>kualitatif</a:t>
            </a:r>
            <a:r>
              <a:rPr lang="en-US" dirty="0"/>
              <a:t> </a:t>
            </a:r>
            <a:r>
              <a:rPr lang="en-US" dirty="0" err="1"/>
              <a:t>dimana</a:t>
            </a:r>
            <a:r>
              <a:rPr lang="en-US" dirty="0"/>
              <a:t> </a:t>
            </a:r>
            <a:r>
              <a:rPr lang="en-US" dirty="0" err="1"/>
              <a:t>semua</a:t>
            </a:r>
            <a:r>
              <a:rPr lang="en-US" dirty="0"/>
              <a:t> proses </a:t>
            </a:r>
            <a:r>
              <a:rPr lang="en-US" dirty="0" err="1"/>
              <a:t>penelitian</a:t>
            </a:r>
            <a:r>
              <a:rPr lang="en-US" dirty="0"/>
              <a:t> </a:t>
            </a:r>
            <a:r>
              <a:rPr lang="en-US" dirty="0" err="1"/>
              <a:t>menggunakan</a:t>
            </a:r>
            <a:r>
              <a:rPr lang="en-US" dirty="0"/>
              <a:t> </a:t>
            </a:r>
            <a:r>
              <a:rPr lang="en-US" dirty="0" err="1"/>
              <a:t>prosedur</a:t>
            </a:r>
            <a:r>
              <a:rPr lang="en-US" dirty="0"/>
              <a:t>, </a:t>
            </a:r>
            <a:r>
              <a:rPr lang="en-US" dirty="0" err="1"/>
              <a:t>metode</a:t>
            </a:r>
            <a:r>
              <a:rPr lang="en-US" dirty="0"/>
              <a:t>, </a:t>
            </a:r>
            <a:r>
              <a:rPr lang="en-US" dirty="0" err="1"/>
              <a:t>serta</a:t>
            </a:r>
            <a:r>
              <a:rPr lang="en-US" dirty="0"/>
              <a:t> </a:t>
            </a:r>
            <a:r>
              <a:rPr lang="en-US" dirty="0" err="1"/>
              <a:t>sudut</a:t>
            </a:r>
            <a:r>
              <a:rPr lang="en-US" dirty="0"/>
              <a:t> </a:t>
            </a:r>
            <a:r>
              <a:rPr lang="en-US" dirty="0" err="1"/>
              <a:t>pandang</a:t>
            </a:r>
            <a:r>
              <a:rPr lang="en-US" dirty="0"/>
              <a:t> </a:t>
            </a:r>
            <a:r>
              <a:rPr lang="en-US" dirty="0" err="1"/>
              <a:t>penelitian</a:t>
            </a:r>
            <a:r>
              <a:rPr lang="en-US" dirty="0"/>
              <a:t> </a:t>
            </a:r>
            <a:r>
              <a:rPr lang="en-US" dirty="0" err="1"/>
              <a:t>kualitatif</a:t>
            </a:r>
            <a:r>
              <a:rPr lang="en-US" dirty="0"/>
              <a:t>. Salah </a:t>
            </a:r>
            <a:r>
              <a:rPr lang="en-US" dirty="0" err="1"/>
              <a:t>satu</a:t>
            </a:r>
            <a:r>
              <a:rPr lang="en-US" dirty="0"/>
              <a:t> </a:t>
            </a:r>
            <a:r>
              <a:rPr lang="en-US" dirty="0" err="1"/>
              <a:t>cirinya</a:t>
            </a:r>
            <a:r>
              <a:rPr lang="en-US" dirty="0"/>
              <a:t> </a:t>
            </a:r>
            <a:r>
              <a:rPr lang="en-US" dirty="0" err="1"/>
              <a:t>dari</a:t>
            </a:r>
            <a:r>
              <a:rPr lang="en-US" dirty="0"/>
              <a:t> </a:t>
            </a:r>
            <a:r>
              <a:rPr lang="en-US" dirty="0" err="1"/>
              <a:t>penelitian</a:t>
            </a:r>
            <a:r>
              <a:rPr lang="en-US" dirty="0"/>
              <a:t> </a:t>
            </a:r>
            <a:r>
              <a:rPr lang="en-US" dirty="0" err="1"/>
              <a:t>kualitatif</a:t>
            </a:r>
            <a:r>
              <a:rPr lang="en-US" dirty="0"/>
              <a:t> </a:t>
            </a:r>
            <a:r>
              <a:rPr lang="en-US" dirty="0" err="1"/>
              <a:t>yaitu</a:t>
            </a:r>
            <a:r>
              <a:rPr lang="en-US" dirty="0"/>
              <a:t>  data yang </a:t>
            </a:r>
            <a:r>
              <a:rPr lang="en-US" dirty="0" err="1"/>
              <a:t>dikumpulkan</a:t>
            </a:r>
            <a:r>
              <a:rPr lang="en-US" dirty="0"/>
              <a:t> </a:t>
            </a:r>
            <a:r>
              <a:rPr lang="en-US" dirty="0" err="1"/>
              <a:t>lebih</a:t>
            </a:r>
            <a:r>
              <a:rPr lang="en-US" dirty="0"/>
              <a:t> </a:t>
            </a:r>
            <a:r>
              <a:rPr lang="en-US" dirty="0" err="1"/>
              <a:t>banyak</a:t>
            </a:r>
            <a:r>
              <a:rPr lang="en-US" dirty="0"/>
              <a:t> </a:t>
            </a:r>
            <a:r>
              <a:rPr lang="en-US" dirty="0" err="1"/>
              <a:t>berupa</a:t>
            </a:r>
            <a:r>
              <a:rPr lang="en-US" dirty="0"/>
              <a:t> kata-kata </a:t>
            </a:r>
            <a:r>
              <a:rPr lang="en-US" dirty="0" err="1"/>
              <a:t>atau</a:t>
            </a:r>
            <a:r>
              <a:rPr lang="en-US" dirty="0"/>
              <a:t> </a:t>
            </a:r>
            <a:r>
              <a:rPr lang="en-US" dirty="0" err="1"/>
              <a:t>gambar</a:t>
            </a:r>
            <a:r>
              <a:rPr lang="en-US" dirty="0"/>
              <a:t> </a:t>
            </a:r>
            <a:r>
              <a:rPr lang="en-US" dirty="0" err="1"/>
              <a:t>dan</a:t>
            </a:r>
            <a:r>
              <a:rPr lang="en-US" dirty="0"/>
              <a:t> </a:t>
            </a:r>
            <a:r>
              <a:rPr lang="en-US" dirty="0" err="1"/>
              <a:t>sedikit</a:t>
            </a:r>
            <a:r>
              <a:rPr lang="en-US" dirty="0"/>
              <a:t> </a:t>
            </a:r>
            <a:r>
              <a:rPr lang="en-US" dirty="0" err="1"/>
              <a:t>angka-angka</a:t>
            </a:r>
            <a:r>
              <a:rPr lang="en-US" dirty="0"/>
              <a:t> (</a:t>
            </a:r>
            <a:r>
              <a:rPr lang="en-US" dirty="0" err="1"/>
              <a:t>Sudarwan</a:t>
            </a:r>
            <a:r>
              <a:rPr lang="en-US" dirty="0"/>
              <a:t>, 2002). </a:t>
            </a:r>
            <a:endParaRPr lang="en-US" dirty="0" smtClean="0"/>
          </a:p>
          <a:p>
            <a:r>
              <a:rPr lang="en-US" dirty="0" err="1"/>
              <a:t>Jenis</a:t>
            </a:r>
            <a:r>
              <a:rPr lang="en-US" dirty="0"/>
              <a:t> </a:t>
            </a:r>
            <a:r>
              <a:rPr lang="en-US" dirty="0" err="1"/>
              <a:t>penelitian</a:t>
            </a:r>
            <a:r>
              <a:rPr lang="en-US" dirty="0"/>
              <a:t> yang </a:t>
            </a:r>
            <a:r>
              <a:rPr lang="en-US" dirty="0" err="1"/>
              <a:t>akan</a:t>
            </a:r>
            <a:r>
              <a:rPr lang="en-US" dirty="0"/>
              <a:t> </a:t>
            </a:r>
            <a:r>
              <a:rPr lang="en-US" dirty="0" err="1"/>
              <a:t>dilakukan</a:t>
            </a:r>
            <a:r>
              <a:rPr lang="en-US" dirty="0"/>
              <a:t> </a:t>
            </a:r>
            <a:r>
              <a:rPr lang="en-US" dirty="0" err="1"/>
              <a:t>yakni</a:t>
            </a:r>
            <a:r>
              <a:rPr lang="en-US" dirty="0"/>
              <a:t> </a:t>
            </a:r>
            <a:r>
              <a:rPr lang="en-US" dirty="0" err="1"/>
              <a:t>bersifat</a:t>
            </a:r>
            <a:r>
              <a:rPr lang="en-US" dirty="0"/>
              <a:t> </a:t>
            </a:r>
            <a:r>
              <a:rPr lang="en-US" dirty="0" err="1"/>
              <a:t>penelitian</a:t>
            </a:r>
            <a:r>
              <a:rPr lang="en-US" dirty="0"/>
              <a:t> </a:t>
            </a:r>
            <a:r>
              <a:rPr lang="en-US" dirty="0" err="1"/>
              <a:t>lapangan</a:t>
            </a:r>
            <a:r>
              <a:rPr lang="en-US" dirty="0"/>
              <a:t> (</a:t>
            </a:r>
            <a:r>
              <a:rPr lang="en-US" i="1" dirty="0"/>
              <a:t>field research</a:t>
            </a:r>
            <a:r>
              <a:rPr lang="en-US" dirty="0"/>
              <a:t>). </a:t>
            </a:r>
            <a:r>
              <a:rPr lang="en-US" dirty="0" err="1"/>
              <a:t>Jenis</a:t>
            </a:r>
            <a:r>
              <a:rPr lang="en-US" dirty="0"/>
              <a:t> </a:t>
            </a:r>
            <a:r>
              <a:rPr lang="en-US" i="1" dirty="0"/>
              <a:t>field research</a:t>
            </a:r>
            <a:r>
              <a:rPr lang="en-US" dirty="0"/>
              <a:t> </a:t>
            </a:r>
            <a:r>
              <a:rPr lang="en-US" dirty="0" err="1"/>
              <a:t>diambil</a:t>
            </a:r>
            <a:r>
              <a:rPr lang="en-US" dirty="0"/>
              <a:t> </a:t>
            </a:r>
            <a:r>
              <a:rPr lang="en-US" dirty="0" err="1"/>
              <a:t>peneliti</a:t>
            </a:r>
            <a:r>
              <a:rPr lang="en-US" dirty="0"/>
              <a:t> </a:t>
            </a:r>
            <a:r>
              <a:rPr lang="en-US" dirty="0" err="1"/>
              <a:t>dalam</a:t>
            </a:r>
            <a:r>
              <a:rPr lang="en-US" dirty="0"/>
              <a:t> </a:t>
            </a:r>
            <a:r>
              <a:rPr lang="en-US" dirty="0" err="1"/>
              <a:t>rangka</a:t>
            </a:r>
            <a:r>
              <a:rPr lang="en-US" dirty="0"/>
              <a:t> </a:t>
            </a:r>
            <a:r>
              <a:rPr lang="en-US" dirty="0" err="1"/>
              <a:t>untuk</a:t>
            </a:r>
            <a:r>
              <a:rPr lang="en-US" dirty="0"/>
              <a:t> </a:t>
            </a:r>
            <a:r>
              <a:rPr lang="en-US" dirty="0" err="1"/>
              <a:t>memperdalam</a:t>
            </a:r>
            <a:r>
              <a:rPr lang="en-US" dirty="0"/>
              <a:t> </a:t>
            </a:r>
            <a:r>
              <a:rPr lang="en-US" dirty="0" err="1"/>
              <a:t>hasil</a:t>
            </a:r>
            <a:r>
              <a:rPr lang="en-US" dirty="0"/>
              <a:t> </a:t>
            </a:r>
            <a:r>
              <a:rPr lang="en-US" dirty="0" err="1"/>
              <a:t>penelitian</a:t>
            </a:r>
            <a:r>
              <a:rPr lang="en-US" dirty="0"/>
              <a:t> </a:t>
            </a:r>
            <a:r>
              <a:rPr lang="en-US" dirty="0" err="1"/>
              <a:t>dengan</a:t>
            </a:r>
            <a:r>
              <a:rPr lang="en-US" dirty="0"/>
              <a:t> </a:t>
            </a:r>
            <a:r>
              <a:rPr lang="en-US" dirty="0" err="1"/>
              <a:t>cara</a:t>
            </a:r>
            <a:r>
              <a:rPr lang="en-US" dirty="0"/>
              <a:t> </a:t>
            </a:r>
            <a:r>
              <a:rPr lang="en-US" dirty="0" err="1"/>
              <a:t>mempelajari</a:t>
            </a:r>
            <a:r>
              <a:rPr lang="en-US" dirty="0"/>
              <a:t> </a:t>
            </a:r>
            <a:r>
              <a:rPr lang="en-US" dirty="0" err="1"/>
              <a:t>keseluruhan</a:t>
            </a:r>
            <a:r>
              <a:rPr lang="en-US" dirty="0"/>
              <a:t> </a:t>
            </a:r>
            <a:r>
              <a:rPr lang="en-US" dirty="0" err="1"/>
              <a:t>dari</a:t>
            </a:r>
            <a:r>
              <a:rPr lang="en-US" dirty="0"/>
              <a:t> </a:t>
            </a:r>
            <a:r>
              <a:rPr lang="en-US" dirty="0" err="1"/>
              <a:t>latar</a:t>
            </a:r>
            <a:r>
              <a:rPr lang="en-US" dirty="0"/>
              <a:t> </a:t>
            </a:r>
            <a:r>
              <a:rPr lang="en-US" dirty="0" err="1"/>
              <a:t>belakang</a:t>
            </a:r>
            <a:r>
              <a:rPr lang="en-US" dirty="0"/>
              <a:t> </a:t>
            </a:r>
            <a:r>
              <a:rPr lang="en-US" dirty="0" err="1"/>
              <a:t>subyek</a:t>
            </a:r>
            <a:r>
              <a:rPr lang="en-US" dirty="0"/>
              <a:t> </a:t>
            </a:r>
            <a:r>
              <a:rPr lang="en-US" dirty="0" err="1"/>
              <a:t>penelitian</a:t>
            </a:r>
            <a:r>
              <a:rPr lang="en-US" dirty="0"/>
              <a:t> </a:t>
            </a:r>
            <a:r>
              <a:rPr lang="en-US" dirty="0" err="1"/>
              <a:t>dilapangan</a:t>
            </a:r>
            <a:r>
              <a:rPr lang="en-US" dirty="0"/>
              <a:t> </a:t>
            </a:r>
            <a:r>
              <a:rPr lang="en-US" dirty="0" err="1"/>
              <a:t>hingga</a:t>
            </a:r>
            <a:r>
              <a:rPr lang="en-US" dirty="0"/>
              <a:t> </a:t>
            </a:r>
            <a:r>
              <a:rPr lang="en-US" dirty="0" err="1"/>
              <a:t>saat</a:t>
            </a:r>
            <a:r>
              <a:rPr lang="en-US" dirty="0"/>
              <a:t> </a:t>
            </a:r>
            <a:r>
              <a:rPr lang="en-US" dirty="0" err="1"/>
              <a:t>ini</a:t>
            </a:r>
            <a:r>
              <a:rPr lang="en-US" dirty="0"/>
              <a:t> (</a:t>
            </a:r>
            <a:r>
              <a:rPr lang="en-US" dirty="0" err="1"/>
              <a:t>Bungin</a:t>
            </a:r>
            <a:r>
              <a:rPr lang="en-US" dirty="0"/>
              <a:t>, 2010). </a:t>
            </a:r>
          </a:p>
        </p:txBody>
      </p:sp>
    </p:spTree>
    <p:extLst>
      <p:ext uri="{BB962C8B-B14F-4D97-AF65-F5344CB8AC3E}">
        <p14:creationId xmlns:p14="http://schemas.microsoft.com/office/powerpoint/2010/main" val="601044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Informan</a:t>
            </a:r>
            <a:r>
              <a:rPr lang="en-US" dirty="0" smtClean="0"/>
              <a:t> </a:t>
            </a:r>
            <a:r>
              <a:rPr lang="en-US" dirty="0" err="1" smtClean="0"/>
              <a:t>Penelitian</a:t>
            </a:r>
            <a:r>
              <a:rPr lang="en-US" dirty="0" smtClean="0"/>
              <a:t>..</a:t>
            </a:r>
            <a:endParaRPr lang="en-US" dirty="0"/>
          </a:p>
        </p:txBody>
      </p:sp>
      <p:sp>
        <p:nvSpPr>
          <p:cNvPr id="3" name="Content Placeholder 2"/>
          <p:cNvSpPr>
            <a:spLocks noGrp="1"/>
          </p:cNvSpPr>
          <p:nvPr>
            <p:ph idx="1"/>
          </p:nvPr>
        </p:nvSpPr>
        <p:spPr>
          <a:xfrm>
            <a:off x="1028700" y="1524000"/>
            <a:ext cx="7200900" cy="2590800"/>
          </a:xfrm>
        </p:spPr>
        <p:txBody>
          <a:bodyPr>
            <a:normAutofit/>
          </a:bodyPr>
          <a:lstStyle/>
          <a:p>
            <a:r>
              <a:rPr lang="en-US" dirty="0" err="1" smtClean="0"/>
              <a:t>Menggunakan</a:t>
            </a:r>
            <a:r>
              <a:rPr lang="en-US" dirty="0" smtClean="0"/>
              <a:t> </a:t>
            </a:r>
            <a:r>
              <a:rPr lang="en-US" dirty="0" err="1" smtClean="0"/>
              <a:t>teknik</a:t>
            </a:r>
            <a:r>
              <a:rPr lang="en-US" dirty="0" smtClean="0"/>
              <a:t> </a:t>
            </a:r>
            <a:r>
              <a:rPr lang="en-US" i="1" dirty="0"/>
              <a:t>Purposive Sampling </a:t>
            </a:r>
            <a:r>
              <a:rPr lang="en-US" dirty="0" err="1"/>
              <a:t>yaitu</a:t>
            </a:r>
            <a:r>
              <a:rPr lang="en-US" dirty="0"/>
              <a:t> </a:t>
            </a:r>
            <a:r>
              <a:rPr lang="en-US" dirty="0" err="1"/>
              <a:t>menentukan</a:t>
            </a:r>
            <a:r>
              <a:rPr lang="en-US" dirty="0"/>
              <a:t> </a:t>
            </a:r>
            <a:r>
              <a:rPr lang="en-US" dirty="0" err="1"/>
              <a:t>informan</a:t>
            </a:r>
            <a:r>
              <a:rPr lang="en-US" dirty="0"/>
              <a:t> </a:t>
            </a:r>
            <a:r>
              <a:rPr lang="en-US" dirty="0" err="1"/>
              <a:t>dengan</a:t>
            </a:r>
            <a:r>
              <a:rPr lang="en-US" dirty="0"/>
              <a:t> </a:t>
            </a:r>
            <a:r>
              <a:rPr lang="en-US" dirty="0" err="1"/>
              <a:t>pertimbangan</a:t>
            </a:r>
            <a:r>
              <a:rPr lang="en-US" dirty="0"/>
              <a:t> </a:t>
            </a:r>
            <a:r>
              <a:rPr lang="en-US" dirty="0" err="1"/>
              <a:t>tertentu</a:t>
            </a:r>
            <a:r>
              <a:rPr lang="en-US" dirty="0"/>
              <a:t> yang </a:t>
            </a:r>
            <a:r>
              <a:rPr lang="en-US" dirty="0" err="1"/>
              <a:t>dipandang</a:t>
            </a:r>
            <a:r>
              <a:rPr lang="en-US" dirty="0"/>
              <a:t> </a:t>
            </a:r>
            <a:r>
              <a:rPr lang="en-US" dirty="0" err="1"/>
              <a:t>dapat</a:t>
            </a:r>
            <a:r>
              <a:rPr lang="en-US" dirty="0"/>
              <a:t> </a:t>
            </a:r>
            <a:r>
              <a:rPr lang="en-US" dirty="0" err="1"/>
              <a:t>memberikan</a:t>
            </a:r>
            <a:r>
              <a:rPr lang="en-US" dirty="0"/>
              <a:t> data </a:t>
            </a:r>
            <a:r>
              <a:rPr lang="en-US" dirty="0" err="1"/>
              <a:t>secara</a:t>
            </a:r>
            <a:r>
              <a:rPr lang="en-US" dirty="0"/>
              <a:t> </a:t>
            </a:r>
            <a:r>
              <a:rPr lang="en-US" dirty="0" err="1"/>
              <a:t>maksimal</a:t>
            </a:r>
            <a:r>
              <a:rPr lang="en-US" dirty="0"/>
              <a:t>. </a:t>
            </a:r>
            <a:endParaRPr lang="en-US" dirty="0" smtClean="0"/>
          </a:p>
          <a:p>
            <a:r>
              <a:rPr lang="en-US" dirty="0" err="1" smtClean="0"/>
              <a:t>Adapaun</a:t>
            </a:r>
            <a:r>
              <a:rPr lang="en-US" dirty="0" smtClean="0"/>
              <a:t> </a:t>
            </a:r>
            <a:r>
              <a:rPr lang="en-US" dirty="0" err="1" smtClean="0"/>
              <a:t>pihak</a:t>
            </a:r>
            <a:r>
              <a:rPr lang="en-US" dirty="0" smtClean="0"/>
              <a:t> </a:t>
            </a:r>
            <a:r>
              <a:rPr lang="en-US" dirty="0" err="1" smtClean="0"/>
              <a:t>yg</a:t>
            </a:r>
            <a:r>
              <a:rPr lang="en-US" dirty="0" smtClean="0"/>
              <a:t> </a:t>
            </a:r>
            <a:r>
              <a:rPr lang="en-US" dirty="0" err="1" smtClean="0"/>
              <a:t>dipilih</a:t>
            </a:r>
            <a:r>
              <a:rPr lang="en-US" dirty="0" smtClean="0"/>
              <a:t> </a:t>
            </a:r>
            <a:r>
              <a:rPr lang="en-US" dirty="0" err="1" smtClean="0"/>
              <a:t>sebagai</a:t>
            </a:r>
            <a:r>
              <a:rPr lang="en-US" dirty="0" smtClean="0"/>
              <a:t> </a:t>
            </a:r>
            <a:r>
              <a:rPr lang="en-US" dirty="0" err="1" smtClean="0"/>
              <a:t>informan</a:t>
            </a:r>
            <a:r>
              <a:rPr lang="en-US" dirty="0" smtClean="0"/>
              <a:t> </a:t>
            </a:r>
            <a:r>
              <a:rPr lang="en-US" dirty="0" err="1" smtClean="0"/>
              <a:t>yaitu</a:t>
            </a:r>
            <a:r>
              <a:rPr lang="en-US" dirty="0" smtClean="0"/>
              <a:t> </a:t>
            </a:r>
            <a:r>
              <a:rPr lang="en-US" dirty="0" err="1" smtClean="0"/>
              <a:t>siswa</a:t>
            </a:r>
            <a:r>
              <a:rPr lang="en-US" dirty="0" smtClean="0"/>
              <a:t> </a:t>
            </a:r>
            <a:r>
              <a:rPr lang="en-US" dirty="0" err="1" smtClean="0"/>
              <a:t>laki-laki</a:t>
            </a:r>
            <a:r>
              <a:rPr lang="en-US" dirty="0" smtClean="0"/>
              <a:t>, </a:t>
            </a:r>
            <a:r>
              <a:rPr lang="en-US" dirty="0" err="1" smtClean="0"/>
              <a:t>Kepala</a:t>
            </a:r>
            <a:r>
              <a:rPr lang="en-US" dirty="0" smtClean="0"/>
              <a:t> </a:t>
            </a:r>
            <a:r>
              <a:rPr lang="en-US" dirty="0" err="1" smtClean="0"/>
              <a:t>Sekolah</a:t>
            </a:r>
            <a:r>
              <a:rPr lang="en-US" dirty="0" smtClean="0"/>
              <a:t>, Guru </a:t>
            </a:r>
            <a:r>
              <a:rPr lang="en-US" dirty="0" smtClean="0"/>
              <a:t>BK </a:t>
            </a:r>
            <a:r>
              <a:rPr lang="en-US" dirty="0" err="1" smtClean="0"/>
              <a:t>dan</a:t>
            </a:r>
            <a:r>
              <a:rPr lang="en-US" dirty="0" smtClean="0"/>
              <a:t> </a:t>
            </a:r>
            <a:r>
              <a:rPr lang="en-US" dirty="0" err="1" smtClean="0"/>
              <a:t>siswa</a:t>
            </a:r>
            <a:r>
              <a:rPr lang="en-US" dirty="0" smtClean="0"/>
              <a:t> </a:t>
            </a:r>
            <a:r>
              <a:rPr lang="en-US" dirty="0" err="1" smtClean="0"/>
              <a:t>perempuan</a:t>
            </a:r>
            <a:r>
              <a:rPr lang="en-US" dirty="0" smtClean="0"/>
              <a:t> </a:t>
            </a:r>
            <a:r>
              <a:rPr lang="en-US" dirty="0" err="1" smtClean="0"/>
              <a:t>dari</a:t>
            </a:r>
            <a:r>
              <a:rPr lang="en-US" dirty="0" smtClean="0"/>
              <a:t> </a:t>
            </a:r>
            <a:r>
              <a:rPr lang="en-US" dirty="0" smtClean="0"/>
              <a:t>SMA yang </a:t>
            </a:r>
            <a:r>
              <a:rPr lang="en-US" dirty="0" err="1" smtClean="0"/>
              <a:t>dipilih</a:t>
            </a:r>
            <a:r>
              <a:rPr lang="en-US" dirty="0" smtClean="0"/>
              <a:t> yang </a:t>
            </a:r>
            <a:r>
              <a:rPr lang="en-US" dirty="0" err="1" smtClean="0"/>
              <a:t>telah</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peneliti</a:t>
            </a:r>
            <a:r>
              <a:rPr lang="en-US" dirty="0" smtClean="0"/>
              <a:t> </a:t>
            </a:r>
            <a:r>
              <a:rPr lang="en-US" dirty="0" err="1" smtClean="0"/>
              <a:t>berdasarkan</a:t>
            </a:r>
            <a:r>
              <a:rPr lang="en-US" dirty="0" smtClean="0"/>
              <a:t> </a:t>
            </a:r>
            <a:r>
              <a:rPr lang="en-US" dirty="0" err="1" smtClean="0"/>
              <a:t>pertimbangan</a:t>
            </a:r>
            <a:r>
              <a:rPr lang="en-US" dirty="0" smtClean="0"/>
              <a:t> </a:t>
            </a:r>
            <a:r>
              <a:rPr lang="en-US" dirty="0" err="1" smtClean="0"/>
              <a:t>tertentu</a:t>
            </a:r>
            <a:r>
              <a:rPr lang="en-US" dirty="0" smtClean="0"/>
              <a:t>. </a:t>
            </a:r>
          </a:p>
          <a:p>
            <a:endParaRPr lang="en-US" dirty="0"/>
          </a:p>
        </p:txBody>
      </p:sp>
    </p:spTree>
    <p:extLst>
      <p:ext uri="{BB962C8B-B14F-4D97-AF65-F5344CB8AC3E}">
        <p14:creationId xmlns:p14="http://schemas.microsoft.com/office/powerpoint/2010/main" val="2024562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Waktu</a:t>
            </a:r>
            <a:r>
              <a:rPr lang="en-US" sz="3600" b="1" dirty="0"/>
              <a:t> </a:t>
            </a:r>
            <a:r>
              <a:rPr lang="en-US" sz="3600" b="1" dirty="0" err="1"/>
              <a:t>dan</a:t>
            </a:r>
            <a:r>
              <a:rPr lang="en-US" sz="3600" b="1" dirty="0"/>
              <a:t> </a:t>
            </a:r>
            <a:r>
              <a:rPr lang="en-US" sz="3600" b="1" dirty="0" err="1"/>
              <a:t>Tempat</a:t>
            </a:r>
            <a:r>
              <a:rPr lang="en-US" sz="3600" b="1" dirty="0"/>
              <a:t> </a:t>
            </a:r>
            <a:r>
              <a:rPr lang="en-US" sz="3600" b="1" dirty="0" err="1" smtClean="0"/>
              <a:t>Penelitian</a:t>
            </a:r>
            <a:r>
              <a:rPr lang="en-US" sz="3600" b="1" dirty="0" smtClean="0"/>
              <a:t>…..</a:t>
            </a:r>
            <a:endParaRPr lang="en-US" sz="3600" dirty="0"/>
          </a:p>
        </p:txBody>
      </p:sp>
      <p:sp>
        <p:nvSpPr>
          <p:cNvPr id="3" name="Content Placeholder 2"/>
          <p:cNvSpPr>
            <a:spLocks noGrp="1"/>
          </p:cNvSpPr>
          <p:nvPr>
            <p:ph idx="1"/>
          </p:nvPr>
        </p:nvSpPr>
        <p:spPr>
          <a:xfrm>
            <a:off x="1028700" y="1676400"/>
            <a:ext cx="7200900" cy="3581400"/>
          </a:xfrm>
        </p:spPr>
        <p:txBody>
          <a:bodyPr>
            <a:normAutofit/>
          </a:bodyPr>
          <a:lstStyle/>
          <a:p>
            <a:r>
              <a:rPr lang="en-US" dirty="0" err="1" smtClean="0"/>
              <a:t>Kegiatan</a:t>
            </a:r>
            <a:r>
              <a:rPr lang="en-US" dirty="0" smtClean="0"/>
              <a:t> </a:t>
            </a:r>
            <a:r>
              <a:rPr lang="en-US" dirty="0" err="1"/>
              <a:t>Penelitian</a:t>
            </a:r>
            <a:r>
              <a:rPr lang="en-US" dirty="0"/>
              <a:t> </a:t>
            </a:r>
            <a:r>
              <a:rPr lang="en-US" dirty="0" err="1" smtClean="0"/>
              <a:t>ini</a:t>
            </a:r>
            <a:r>
              <a:rPr lang="en-US" dirty="0" smtClean="0"/>
              <a:t> </a:t>
            </a:r>
            <a:r>
              <a:rPr lang="en-US" dirty="0" err="1"/>
              <a:t>dilakukan</a:t>
            </a:r>
            <a:r>
              <a:rPr lang="en-US" dirty="0"/>
              <a:t> </a:t>
            </a:r>
            <a:r>
              <a:rPr lang="en-US" dirty="0" err="1"/>
              <a:t>dalam</a:t>
            </a:r>
            <a:r>
              <a:rPr lang="en-US" dirty="0"/>
              <a:t> </a:t>
            </a:r>
            <a:r>
              <a:rPr lang="en-US" dirty="0" err="1"/>
              <a:t>rentang</a:t>
            </a:r>
            <a:r>
              <a:rPr lang="en-US" dirty="0"/>
              <a:t> </a:t>
            </a:r>
            <a:r>
              <a:rPr lang="en-US" dirty="0" err="1"/>
              <a:t>waktu</a:t>
            </a:r>
            <a:r>
              <a:rPr lang="en-US" dirty="0"/>
              <a:t> </a:t>
            </a:r>
            <a:r>
              <a:rPr lang="en-US" dirty="0" err="1"/>
              <a:t>enam</a:t>
            </a:r>
            <a:r>
              <a:rPr lang="en-US" dirty="0"/>
              <a:t> </a:t>
            </a:r>
            <a:r>
              <a:rPr lang="en-US" dirty="0" err="1"/>
              <a:t>bulan</a:t>
            </a:r>
            <a:r>
              <a:rPr lang="en-US" dirty="0"/>
              <a:t>, </a:t>
            </a:r>
            <a:r>
              <a:rPr lang="en-US" dirty="0" err="1"/>
              <a:t>yakni</a:t>
            </a:r>
            <a:r>
              <a:rPr lang="en-US" dirty="0"/>
              <a:t> </a:t>
            </a:r>
            <a:r>
              <a:rPr lang="en-US" dirty="0" err="1"/>
              <a:t>dimulai</a:t>
            </a:r>
            <a:r>
              <a:rPr lang="en-US" dirty="0"/>
              <a:t> </a:t>
            </a:r>
            <a:r>
              <a:rPr lang="en-US" dirty="0" err="1"/>
              <a:t>pada</a:t>
            </a:r>
            <a:r>
              <a:rPr lang="en-US" dirty="0"/>
              <a:t> </a:t>
            </a:r>
            <a:r>
              <a:rPr lang="en-US" dirty="0" err="1"/>
              <a:t>bulan</a:t>
            </a:r>
            <a:r>
              <a:rPr lang="en-US" dirty="0"/>
              <a:t> </a:t>
            </a:r>
            <a:r>
              <a:rPr lang="en-US" dirty="0" err="1"/>
              <a:t>Maret</a:t>
            </a:r>
            <a:r>
              <a:rPr lang="en-US" dirty="0"/>
              <a:t> </a:t>
            </a:r>
            <a:r>
              <a:rPr lang="en-US" dirty="0" err="1"/>
              <a:t>hingga</a:t>
            </a:r>
            <a:r>
              <a:rPr lang="en-US" dirty="0"/>
              <a:t> </a:t>
            </a:r>
            <a:r>
              <a:rPr lang="en-US" dirty="0" err="1"/>
              <a:t>bulan</a:t>
            </a:r>
            <a:r>
              <a:rPr lang="en-US" dirty="0"/>
              <a:t> </a:t>
            </a:r>
            <a:r>
              <a:rPr lang="en-US" dirty="0" err="1"/>
              <a:t>Agustus</a:t>
            </a:r>
            <a:r>
              <a:rPr lang="en-US" dirty="0"/>
              <a:t> 2023. </a:t>
            </a:r>
            <a:endParaRPr lang="en-US" dirty="0" smtClean="0"/>
          </a:p>
          <a:p>
            <a:r>
              <a:rPr lang="en-US" dirty="0" err="1"/>
              <a:t>Penelitian</a:t>
            </a:r>
            <a:r>
              <a:rPr lang="en-US" dirty="0"/>
              <a:t> </a:t>
            </a:r>
            <a:r>
              <a:rPr lang="en-US" dirty="0" err="1"/>
              <a:t>ini</a:t>
            </a:r>
            <a:r>
              <a:rPr lang="en-US" dirty="0"/>
              <a:t> </a:t>
            </a:r>
            <a:r>
              <a:rPr lang="en-US" dirty="0" err="1"/>
              <a:t>akan</a:t>
            </a:r>
            <a:r>
              <a:rPr lang="en-US" dirty="0"/>
              <a:t> </a:t>
            </a:r>
            <a:r>
              <a:rPr lang="en-US" dirty="0" err="1"/>
              <a:t>mengambil</a:t>
            </a:r>
            <a:r>
              <a:rPr lang="en-US" dirty="0"/>
              <a:t> </a:t>
            </a:r>
            <a:r>
              <a:rPr lang="en-US" dirty="0" err="1"/>
              <a:t>lokasi</a:t>
            </a:r>
            <a:r>
              <a:rPr lang="en-US" dirty="0"/>
              <a:t> </a:t>
            </a:r>
            <a:r>
              <a:rPr lang="en-US" dirty="0" err="1"/>
              <a:t>penelitian</a:t>
            </a:r>
            <a:r>
              <a:rPr lang="en-US" dirty="0"/>
              <a:t> di </a:t>
            </a:r>
            <a:r>
              <a:rPr lang="en-US" dirty="0" smtClean="0"/>
              <a:t>4 </a:t>
            </a:r>
            <a:r>
              <a:rPr lang="en-US" dirty="0" err="1"/>
              <a:t>kabupaten</a:t>
            </a:r>
            <a:r>
              <a:rPr lang="en-US" dirty="0"/>
              <a:t>/</a:t>
            </a:r>
            <a:r>
              <a:rPr lang="en-US" dirty="0" err="1"/>
              <a:t>kota</a:t>
            </a:r>
            <a:r>
              <a:rPr lang="en-US" dirty="0"/>
              <a:t> </a:t>
            </a:r>
            <a:r>
              <a:rPr lang="en-US" dirty="0" err="1"/>
              <a:t>diwilayah</a:t>
            </a:r>
            <a:r>
              <a:rPr lang="en-US" dirty="0"/>
              <a:t> </a:t>
            </a:r>
            <a:r>
              <a:rPr lang="en-US" dirty="0" err="1"/>
              <a:t>Provinsi</a:t>
            </a:r>
            <a:r>
              <a:rPr lang="en-US" dirty="0"/>
              <a:t> Bengkulu </a:t>
            </a:r>
            <a:r>
              <a:rPr lang="en-US" dirty="0" err="1"/>
              <a:t>yakni</a:t>
            </a:r>
            <a:r>
              <a:rPr lang="en-US" dirty="0"/>
              <a:t> Kota Bengkulu, Bengkulu Selatan, </a:t>
            </a:r>
            <a:r>
              <a:rPr lang="en-US" dirty="0" err="1" smtClean="0"/>
              <a:t>Kaur</a:t>
            </a:r>
            <a:r>
              <a:rPr lang="en-US" dirty="0" smtClean="0"/>
              <a:t> </a:t>
            </a:r>
            <a:r>
              <a:rPr lang="en-US" dirty="0" err="1" smtClean="0"/>
              <a:t>dan</a:t>
            </a:r>
            <a:r>
              <a:rPr lang="en-US" dirty="0" smtClean="0"/>
              <a:t> </a:t>
            </a:r>
            <a:r>
              <a:rPr lang="en-US" dirty="0" err="1" smtClean="0"/>
              <a:t>Rejang</a:t>
            </a:r>
            <a:r>
              <a:rPr lang="en-US" dirty="0" smtClean="0"/>
              <a:t> </a:t>
            </a:r>
            <a:r>
              <a:rPr lang="en-US" dirty="0" err="1" smtClean="0"/>
              <a:t>Lebong</a:t>
            </a:r>
            <a:r>
              <a:rPr lang="en-US" dirty="0" smtClean="0"/>
              <a:t>. </a:t>
            </a:r>
            <a:r>
              <a:rPr lang="en-US" dirty="0" err="1"/>
              <a:t>Peneliti</a:t>
            </a:r>
            <a:r>
              <a:rPr lang="en-US" dirty="0"/>
              <a:t> </a:t>
            </a:r>
            <a:r>
              <a:rPr lang="en-US" dirty="0" err="1"/>
              <a:t>akan</a:t>
            </a:r>
            <a:r>
              <a:rPr lang="en-US" dirty="0"/>
              <a:t> </a:t>
            </a:r>
            <a:r>
              <a:rPr lang="en-US" dirty="0" err="1"/>
              <a:t>memilih</a:t>
            </a:r>
            <a:r>
              <a:rPr lang="en-US" dirty="0"/>
              <a:t> </a:t>
            </a:r>
            <a:r>
              <a:rPr lang="en-US" dirty="0" err="1"/>
              <a:t>salah</a:t>
            </a:r>
            <a:r>
              <a:rPr lang="en-US" dirty="0"/>
              <a:t> </a:t>
            </a:r>
            <a:r>
              <a:rPr lang="en-US" dirty="0" err="1"/>
              <a:t>satu</a:t>
            </a:r>
            <a:r>
              <a:rPr lang="en-US" dirty="0"/>
              <a:t> SMA yang </a:t>
            </a:r>
            <a:r>
              <a:rPr lang="en-US" dirty="0" err="1"/>
              <a:t>ada</a:t>
            </a:r>
            <a:r>
              <a:rPr lang="en-US" dirty="0"/>
              <a:t> di </a:t>
            </a:r>
            <a:r>
              <a:rPr lang="en-US" dirty="0" err="1"/>
              <a:t>kabupaten</a:t>
            </a:r>
            <a:r>
              <a:rPr lang="en-US" dirty="0"/>
              <a:t>/</a:t>
            </a:r>
            <a:r>
              <a:rPr lang="en-US" dirty="0" err="1"/>
              <a:t>kota</a:t>
            </a:r>
            <a:r>
              <a:rPr lang="en-US" dirty="0"/>
              <a:t> </a:t>
            </a:r>
            <a:r>
              <a:rPr lang="en-US" dirty="0" err="1"/>
              <a:t>tersebut</a:t>
            </a:r>
            <a:r>
              <a:rPr lang="en-US" dirty="0"/>
              <a:t> </a:t>
            </a:r>
            <a:r>
              <a:rPr lang="en-US" dirty="0" err="1"/>
              <a:t>sehingga</a:t>
            </a:r>
            <a:r>
              <a:rPr lang="en-US" dirty="0"/>
              <a:t> </a:t>
            </a:r>
            <a:r>
              <a:rPr lang="en-US" dirty="0" err="1"/>
              <a:t>ada</a:t>
            </a:r>
            <a:r>
              <a:rPr lang="en-US" dirty="0"/>
              <a:t> total </a:t>
            </a:r>
            <a:r>
              <a:rPr lang="en-US" dirty="0" smtClean="0"/>
              <a:t>4 </a:t>
            </a:r>
            <a:r>
              <a:rPr lang="en-US" dirty="0" err="1"/>
              <a:t>sekolah</a:t>
            </a:r>
            <a:r>
              <a:rPr lang="en-US" dirty="0"/>
              <a:t>. </a:t>
            </a:r>
            <a:r>
              <a:rPr lang="en-US" dirty="0" err="1"/>
              <a:t>Selanjutnya</a:t>
            </a:r>
            <a:r>
              <a:rPr lang="en-US" dirty="0"/>
              <a:t> </a:t>
            </a:r>
            <a:r>
              <a:rPr lang="en-US" dirty="0" err="1"/>
              <a:t>peneliti</a:t>
            </a:r>
            <a:r>
              <a:rPr lang="en-US" dirty="0"/>
              <a:t> </a:t>
            </a:r>
            <a:r>
              <a:rPr lang="en-US" dirty="0" err="1"/>
              <a:t>akan</a:t>
            </a:r>
            <a:r>
              <a:rPr lang="en-US" dirty="0"/>
              <a:t> </a:t>
            </a:r>
            <a:r>
              <a:rPr lang="en-US" dirty="0" err="1"/>
              <a:t>memilih</a:t>
            </a:r>
            <a:r>
              <a:rPr lang="en-US" dirty="0"/>
              <a:t> </a:t>
            </a:r>
            <a:r>
              <a:rPr lang="en-US" dirty="0" smtClean="0"/>
              <a:t>2 </a:t>
            </a:r>
            <a:r>
              <a:rPr lang="en-US" dirty="0" err="1" smtClean="0"/>
              <a:t>lokal</a:t>
            </a:r>
            <a:r>
              <a:rPr lang="en-US" dirty="0" smtClean="0"/>
              <a:t> </a:t>
            </a:r>
            <a:r>
              <a:rPr lang="en-US" dirty="0" err="1"/>
              <a:t>kelas</a:t>
            </a:r>
            <a:r>
              <a:rPr lang="en-US" dirty="0"/>
              <a:t> </a:t>
            </a:r>
            <a:r>
              <a:rPr lang="en-US" dirty="0" err="1" smtClean="0"/>
              <a:t>tiap</a:t>
            </a:r>
            <a:r>
              <a:rPr lang="en-US" dirty="0" smtClean="0"/>
              <a:t> </a:t>
            </a:r>
            <a:r>
              <a:rPr lang="en-US" dirty="0"/>
              <a:t>SMA </a:t>
            </a:r>
            <a:r>
              <a:rPr lang="en-US" dirty="0" err="1"/>
              <a:t>untuk</a:t>
            </a:r>
            <a:r>
              <a:rPr lang="en-US" dirty="0"/>
              <a:t> </a:t>
            </a:r>
            <a:r>
              <a:rPr lang="en-US" dirty="0" err="1"/>
              <a:t>dijadikan</a:t>
            </a:r>
            <a:r>
              <a:rPr lang="en-US" dirty="0"/>
              <a:t> </a:t>
            </a:r>
            <a:r>
              <a:rPr lang="en-US" dirty="0" err="1"/>
              <a:t>sampel</a:t>
            </a:r>
            <a:r>
              <a:rPr lang="en-US" dirty="0"/>
              <a:t> </a:t>
            </a:r>
            <a:r>
              <a:rPr lang="en-US" dirty="0" err="1"/>
              <a:t>sesuai</a:t>
            </a:r>
            <a:r>
              <a:rPr lang="en-US" dirty="0"/>
              <a:t> </a:t>
            </a:r>
            <a:r>
              <a:rPr lang="en-US" dirty="0" err="1"/>
              <a:t>dengan</a:t>
            </a:r>
            <a:r>
              <a:rPr lang="en-US" dirty="0"/>
              <a:t> </a:t>
            </a:r>
            <a:r>
              <a:rPr lang="en-US" dirty="0" err="1"/>
              <a:t>kondisi</a:t>
            </a:r>
            <a:r>
              <a:rPr lang="en-US" dirty="0"/>
              <a:t> </a:t>
            </a:r>
            <a:r>
              <a:rPr lang="en-US" dirty="0" err="1"/>
              <a:t>lapangan</a:t>
            </a:r>
            <a:r>
              <a:rPr lang="en-US" dirty="0"/>
              <a:t>. </a:t>
            </a:r>
          </a:p>
        </p:txBody>
      </p:sp>
    </p:spTree>
    <p:extLst>
      <p:ext uri="{BB962C8B-B14F-4D97-AF65-F5344CB8AC3E}">
        <p14:creationId xmlns:p14="http://schemas.microsoft.com/office/powerpoint/2010/main" val="3525740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Teknik</a:t>
            </a:r>
            <a:r>
              <a:rPr lang="en-US" sz="4000" b="1" dirty="0"/>
              <a:t> </a:t>
            </a:r>
            <a:r>
              <a:rPr lang="en-US" sz="4000" b="1" dirty="0" err="1"/>
              <a:t>Pengumpulan</a:t>
            </a:r>
            <a:r>
              <a:rPr lang="en-US" sz="4000" b="1" dirty="0"/>
              <a:t> </a:t>
            </a:r>
            <a:r>
              <a:rPr lang="en-US" sz="4000" b="1" dirty="0" smtClean="0"/>
              <a:t>Data</a:t>
            </a:r>
            <a:endParaRPr lang="en-US" sz="4000" dirty="0"/>
          </a:p>
        </p:txBody>
      </p:sp>
      <p:sp>
        <p:nvSpPr>
          <p:cNvPr id="3" name="Content Placeholder 2"/>
          <p:cNvSpPr>
            <a:spLocks noGrp="1"/>
          </p:cNvSpPr>
          <p:nvPr>
            <p:ph idx="1"/>
          </p:nvPr>
        </p:nvSpPr>
        <p:spPr/>
        <p:txBody>
          <a:bodyPr/>
          <a:lstStyle/>
          <a:p>
            <a:r>
              <a:rPr lang="en-US" dirty="0" err="1" smtClean="0"/>
              <a:t>Teknik</a:t>
            </a:r>
            <a:r>
              <a:rPr lang="en-US" dirty="0" smtClean="0"/>
              <a:t> </a:t>
            </a:r>
            <a:r>
              <a:rPr lang="en-US" dirty="0" err="1"/>
              <a:t>penumpulan</a:t>
            </a:r>
            <a:r>
              <a:rPr lang="en-US" dirty="0"/>
              <a:t> data </a:t>
            </a:r>
            <a:r>
              <a:rPr lang="en-US" dirty="0" err="1"/>
              <a:t>dalam</a:t>
            </a:r>
            <a:r>
              <a:rPr lang="en-US" dirty="0"/>
              <a:t> </a:t>
            </a:r>
            <a:r>
              <a:rPr lang="en-US" dirty="0" err="1"/>
              <a:t>penelitian</a:t>
            </a:r>
            <a:r>
              <a:rPr lang="en-US" dirty="0"/>
              <a:t> </a:t>
            </a:r>
            <a:r>
              <a:rPr lang="en-US" dirty="0" err="1"/>
              <a:t>ini</a:t>
            </a:r>
            <a:r>
              <a:rPr lang="en-US" dirty="0"/>
              <a:t> yang </a:t>
            </a:r>
            <a:r>
              <a:rPr lang="en-US" dirty="0" err="1"/>
              <a:t>utama</a:t>
            </a:r>
            <a:r>
              <a:rPr lang="en-US" dirty="0"/>
              <a:t> </a:t>
            </a:r>
            <a:r>
              <a:rPr lang="en-US" dirty="0" err="1"/>
              <a:t>adalah</a:t>
            </a:r>
            <a:r>
              <a:rPr lang="en-US" dirty="0"/>
              <a:t> </a:t>
            </a:r>
            <a:r>
              <a:rPr lang="en-US" dirty="0" err="1" smtClean="0"/>
              <a:t>suvey</a:t>
            </a:r>
            <a:r>
              <a:rPr lang="en-US" dirty="0" smtClean="0"/>
              <a:t>, </a:t>
            </a:r>
            <a:r>
              <a:rPr lang="en-US" dirty="0" err="1"/>
              <a:t>kemudian</a:t>
            </a:r>
            <a:r>
              <a:rPr lang="en-US" dirty="0"/>
              <a:t> </a:t>
            </a:r>
            <a:r>
              <a:rPr lang="en-US" dirty="0" err="1"/>
              <a:t>untuk</a:t>
            </a:r>
            <a:r>
              <a:rPr lang="en-US" dirty="0"/>
              <a:t> data </a:t>
            </a:r>
            <a:r>
              <a:rPr lang="en-US" dirty="0" err="1"/>
              <a:t>pendukung</a:t>
            </a:r>
            <a:r>
              <a:rPr lang="en-US" dirty="0"/>
              <a:t> </a:t>
            </a:r>
            <a:r>
              <a:rPr lang="en-US" dirty="0" err="1"/>
              <a:t>melakukan</a:t>
            </a:r>
            <a:r>
              <a:rPr lang="en-US" dirty="0"/>
              <a:t> </a:t>
            </a:r>
            <a:r>
              <a:rPr lang="en-US" dirty="0" err="1"/>
              <a:t>wawancara</a:t>
            </a:r>
            <a:r>
              <a:rPr lang="en-US" dirty="0"/>
              <a:t> </a:t>
            </a:r>
            <a:r>
              <a:rPr lang="en-US" dirty="0" err="1"/>
              <a:t>mendalam</a:t>
            </a:r>
            <a:r>
              <a:rPr lang="en-US" dirty="0"/>
              <a:t> </a:t>
            </a:r>
            <a:r>
              <a:rPr lang="en-US" dirty="0" err="1"/>
              <a:t>terhadap</a:t>
            </a:r>
            <a:r>
              <a:rPr lang="en-US" dirty="0"/>
              <a:t> </a:t>
            </a:r>
            <a:r>
              <a:rPr lang="en-US" dirty="0" err="1"/>
              <a:t>beberapa</a:t>
            </a:r>
            <a:r>
              <a:rPr lang="en-US" dirty="0"/>
              <a:t> </a:t>
            </a:r>
            <a:r>
              <a:rPr lang="en-US" dirty="0" err="1"/>
              <a:t>pihak</a:t>
            </a:r>
            <a:r>
              <a:rPr lang="en-US" dirty="0"/>
              <a:t> </a:t>
            </a:r>
            <a:r>
              <a:rPr lang="en-US" dirty="0" err="1"/>
              <a:t>jika</a:t>
            </a:r>
            <a:r>
              <a:rPr lang="en-US" dirty="0"/>
              <a:t> </a:t>
            </a:r>
            <a:r>
              <a:rPr lang="en-US" dirty="0" err="1"/>
              <a:t>diperlukan</a:t>
            </a:r>
            <a:r>
              <a:rPr lang="en-US" dirty="0"/>
              <a:t>, </a:t>
            </a:r>
            <a:r>
              <a:rPr lang="en-US" dirty="0" err="1"/>
              <a:t>melakukan</a:t>
            </a:r>
            <a:r>
              <a:rPr lang="en-US" dirty="0"/>
              <a:t> </a:t>
            </a:r>
            <a:r>
              <a:rPr lang="en-US" dirty="0" err="1"/>
              <a:t>observasi</a:t>
            </a:r>
            <a:r>
              <a:rPr lang="en-US" dirty="0"/>
              <a:t> </a:t>
            </a:r>
            <a:r>
              <a:rPr lang="en-US" dirty="0" err="1"/>
              <a:t>serta</a:t>
            </a:r>
            <a:r>
              <a:rPr lang="en-US" dirty="0"/>
              <a:t> </a:t>
            </a:r>
            <a:r>
              <a:rPr lang="en-US" dirty="0" err="1"/>
              <a:t>dokumentasi</a:t>
            </a:r>
            <a:r>
              <a:rPr lang="en-US" dirty="0"/>
              <a:t> </a:t>
            </a:r>
            <a:r>
              <a:rPr lang="en-US" dirty="0" err="1"/>
              <a:t>terhadap</a:t>
            </a:r>
            <a:r>
              <a:rPr lang="en-US" dirty="0"/>
              <a:t> </a:t>
            </a:r>
            <a:r>
              <a:rPr lang="en-US" dirty="0" err="1"/>
              <a:t>objek</a:t>
            </a:r>
            <a:r>
              <a:rPr lang="en-US" dirty="0"/>
              <a:t> </a:t>
            </a:r>
            <a:r>
              <a:rPr lang="en-US" dirty="0" err="1" smtClean="0"/>
              <a:t>kajian</a:t>
            </a:r>
            <a:r>
              <a:rPr lang="en-US" dirty="0" smtClean="0"/>
              <a:t>. </a:t>
            </a:r>
            <a:r>
              <a:rPr lang="en-US" dirty="0" err="1"/>
              <a:t>Sehingga</a:t>
            </a:r>
            <a:r>
              <a:rPr lang="en-US" dirty="0"/>
              <a:t> </a:t>
            </a:r>
            <a:r>
              <a:rPr lang="en-US" dirty="0" err="1"/>
              <a:t>diharapkan</a:t>
            </a:r>
            <a:r>
              <a:rPr lang="en-US" dirty="0"/>
              <a:t> data yang </a:t>
            </a:r>
            <a:r>
              <a:rPr lang="en-US" dirty="0" err="1"/>
              <a:t>didapat</a:t>
            </a:r>
            <a:r>
              <a:rPr lang="en-US" dirty="0"/>
              <a:t> </a:t>
            </a:r>
            <a:r>
              <a:rPr lang="en-US" dirty="0" err="1"/>
              <a:t>lebih</a:t>
            </a:r>
            <a:r>
              <a:rPr lang="en-US" dirty="0"/>
              <a:t> valid </a:t>
            </a:r>
            <a:r>
              <a:rPr lang="en-US" dirty="0" err="1"/>
              <a:t>dan</a:t>
            </a:r>
            <a:r>
              <a:rPr lang="en-US" dirty="0"/>
              <a:t> </a:t>
            </a:r>
            <a:r>
              <a:rPr lang="en-US" dirty="0" err="1"/>
              <a:t>kredibel</a:t>
            </a:r>
            <a:r>
              <a:rPr lang="en-US" dirty="0"/>
              <a:t>.</a:t>
            </a:r>
          </a:p>
          <a:p>
            <a:endParaRPr lang="en-US" dirty="0"/>
          </a:p>
        </p:txBody>
      </p:sp>
    </p:spTree>
    <p:extLst>
      <p:ext uri="{BB962C8B-B14F-4D97-AF65-F5344CB8AC3E}">
        <p14:creationId xmlns:p14="http://schemas.microsoft.com/office/powerpoint/2010/main" val="285131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924"/>
          <a:stretch/>
        </p:blipFill>
        <p:spPr>
          <a:xfrm>
            <a:off x="1769638" y="215183"/>
            <a:ext cx="5609956" cy="65132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3068" y="-16099"/>
            <a:ext cx="1600200" cy="1600200"/>
          </a:xfrm>
          <a:prstGeom prst="rect">
            <a:avLst/>
          </a:prstGeom>
        </p:spPr>
      </p:pic>
    </p:spTree>
    <p:extLst>
      <p:ext uri="{BB962C8B-B14F-4D97-AF65-F5344CB8AC3E}">
        <p14:creationId xmlns:p14="http://schemas.microsoft.com/office/powerpoint/2010/main" val="614427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t>Teknik</a:t>
            </a:r>
            <a:r>
              <a:rPr lang="en-US" sz="4000" b="1" dirty="0"/>
              <a:t> </a:t>
            </a:r>
            <a:r>
              <a:rPr lang="en-US" sz="4000" b="1" dirty="0" err="1"/>
              <a:t>Analisis</a:t>
            </a:r>
            <a:r>
              <a:rPr lang="en-US" sz="4000" b="1" dirty="0"/>
              <a:t> Data</a:t>
            </a:r>
            <a:r>
              <a:rPr lang="en-US" sz="4000" dirty="0"/>
              <a:t/>
            </a:r>
            <a:br>
              <a:rPr lang="en-US" sz="4000" dirty="0"/>
            </a:br>
            <a:endParaRPr lang="en-US" sz="4000" dirty="0"/>
          </a:p>
        </p:txBody>
      </p:sp>
      <p:sp>
        <p:nvSpPr>
          <p:cNvPr id="3" name="Content Placeholder 2"/>
          <p:cNvSpPr>
            <a:spLocks noGrp="1"/>
          </p:cNvSpPr>
          <p:nvPr>
            <p:ph idx="1"/>
          </p:nvPr>
        </p:nvSpPr>
        <p:spPr>
          <a:xfrm>
            <a:off x="1066800" y="2209800"/>
            <a:ext cx="7200900" cy="4419600"/>
          </a:xfrm>
        </p:spPr>
        <p:txBody>
          <a:bodyPr/>
          <a:lstStyle/>
          <a:p>
            <a:r>
              <a:rPr lang="en-US" dirty="0" err="1" smtClean="0"/>
              <a:t>Penelitian</a:t>
            </a:r>
            <a:r>
              <a:rPr lang="en-US" dirty="0" smtClean="0"/>
              <a:t> </a:t>
            </a:r>
            <a:r>
              <a:rPr lang="en-US" dirty="0" err="1"/>
              <a:t>ini</a:t>
            </a:r>
            <a:r>
              <a:rPr lang="en-US" dirty="0"/>
              <a:t> </a:t>
            </a:r>
            <a:r>
              <a:rPr lang="en-US" dirty="0" err="1"/>
              <a:t>menggunakan</a:t>
            </a:r>
            <a:r>
              <a:rPr lang="en-US" dirty="0"/>
              <a:t> </a:t>
            </a:r>
            <a:r>
              <a:rPr lang="en-US" dirty="0" err="1"/>
              <a:t>analisis</a:t>
            </a:r>
            <a:r>
              <a:rPr lang="en-US" dirty="0"/>
              <a:t> data model </a:t>
            </a:r>
            <a:r>
              <a:rPr lang="en-US" i="1" dirty="0"/>
              <a:t>Miles</a:t>
            </a:r>
            <a:r>
              <a:rPr lang="en-US" dirty="0"/>
              <a:t> </a:t>
            </a:r>
            <a:r>
              <a:rPr lang="en-US" dirty="0" err="1"/>
              <a:t>dan</a:t>
            </a:r>
            <a:r>
              <a:rPr lang="en-US" dirty="0"/>
              <a:t> </a:t>
            </a:r>
            <a:r>
              <a:rPr lang="en-US" i="1" dirty="0" err="1"/>
              <a:t>Huberman</a:t>
            </a:r>
            <a:r>
              <a:rPr lang="en-US" i="1" dirty="0"/>
              <a:t> </a:t>
            </a:r>
            <a:r>
              <a:rPr lang="en-US" dirty="0" err="1"/>
              <a:t>melalui</a:t>
            </a:r>
            <a:r>
              <a:rPr lang="en-US" dirty="0"/>
              <a:t> </a:t>
            </a:r>
            <a:r>
              <a:rPr lang="en-US" dirty="0" err="1"/>
              <a:t>langkah</a:t>
            </a:r>
            <a:r>
              <a:rPr lang="en-US" dirty="0"/>
              <a:t> </a:t>
            </a:r>
            <a:r>
              <a:rPr lang="en-US" dirty="0" err="1"/>
              <a:t>reduksi</a:t>
            </a:r>
            <a:r>
              <a:rPr lang="en-US" dirty="0"/>
              <a:t> data (proses </a:t>
            </a:r>
            <a:r>
              <a:rPr lang="en-US" dirty="0" err="1"/>
              <a:t>pengumpulan</a:t>
            </a:r>
            <a:r>
              <a:rPr lang="en-US" dirty="0"/>
              <a:t> data), </a:t>
            </a:r>
            <a:r>
              <a:rPr lang="en-US" dirty="0" err="1"/>
              <a:t>penyajian</a:t>
            </a:r>
            <a:r>
              <a:rPr lang="en-US" dirty="0"/>
              <a:t> data </a:t>
            </a:r>
            <a:r>
              <a:rPr lang="en-US" dirty="0" err="1"/>
              <a:t>dan</a:t>
            </a:r>
            <a:r>
              <a:rPr lang="en-US" dirty="0"/>
              <a:t> </a:t>
            </a:r>
            <a:r>
              <a:rPr lang="en-US" dirty="0" err="1"/>
              <a:t>pengambilan</a:t>
            </a:r>
            <a:r>
              <a:rPr lang="en-US" dirty="0"/>
              <a:t> </a:t>
            </a:r>
            <a:r>
              <a:rPr lang="en-US" dirty="0" err="1"/>
              <a:t>kesimpulan</a:t>
            </a:r>
            <a:r>
              <a:rPr lang="en-US" dirty="0"/>
              <a:t>. Data yang </a:t>
            </a:r>
            <a:r>
              <a:rPr lang="en-US" dirty="0" err="1"/>
              <a:t>disimpulkan</a:t>
            </a:r>
            <a:r>
              <a:rPr lang="en-US" dirty="0"/>
              <a:t> </a:t>
            </a:r>
            <a:r>
              <a:rPr lang="en-US" dirty="0" err="1"/>
              <a:t>berpeluang</a:t>
            </a:r>
            <a:r>
              <a:rPr lang="en-US" dirty="0"/>
              <a:t> </a:t>
            </a:r>
            <a:r>
              <a:rPr lang="en-US" dirty="0" err="1"/>
              <a:t>untuk</a:t>
            </a:r>
            <a:r>
              <a:rPr lang="en-US" dirty="0"/>
              <a:t> </a:t>
            </a:r>
            <a:r>
              <a:rPr lang="en-US" dirty="0" err="1"/>
              <a:t>menerima</a:t>
            </a:r>
            <a:r>
              <a:rPr lang="en-US" dirty="0"/>
              <a:t> </a:t>
            </a:r>
            <a:r>
              <a:rPr lang="en-US" dirty="0" err="1"/>
              <a:t>masukan</a:t>
            </a:r>
            <a:r>
              <a:rPr lang="en-US" dirty="0"/>
              <a:t>. </a:t>
            </a:r>
            <a:r>
              <a:rPr lang="en-US" dirty="0" err="1"/>
              <a:t>Penarikan</a:t>
            </a:r>
            <a:r>
              <a:rPr lang="en-US" dirty="0"/>
              <a:t> </a:t>
            </a:r>
            <a:r>
              <a:rPr lang="en-US" dirty="0" err="1"/>
              <a:t>kesimpulan</a:t>
            </a:r>
            <a:r>
              <a:rPr lang="en-US" dirty="0"/>
              <a:t> </a:t>
            </a:r>
            <a:r>
              <a:rPr lang="en-US" dirty="0" err="1"/>
              <a:t>sementara</a:t>
            </a:r>
            <a:r>
              <a:rPr lang="en-US" dirty="0"/>
              <a:t>, </a:t>
            </a:r>
            <a:r>
              <a:rPr lang="en-US" dirty="0" err="1"/>
              <a:t>masih</a:t>
            </a:r>
            <a:r>
              <a:rPr lang="en-US" dirty="0"/>
              <a:t> </a:t>
            </a:r>
            <a:r>
              <a:rPr lang="en-US" dirty="0" err="1"/>
              <a:t>dapat</a:t>
            </a:r>
            <a:r>
              <a:rPr lang="en-US" dirty="0"/>
              <a:t> </a:t>
            </a:r>
            <a:r>
              <a:rPr lang="en-US" dirty="0" err="1"/>
              <a:t>diuji</a:t>
            </a:r>
            <a:r>
              <a:rPr lang="en-US" dirty="0"/>
              <a:t> </a:t>
            </a:r>
            <a:r>
              <a:rPr lang="en-US" dirty="0" err="1"/>
              <a:t>kembali</a:t>
            </a:r>
            <a:r>
              <a:rPr lang="en-US" dirty="0"/>
              <a:t> </a:t>
            </a:r>
            <a:r>
              <a:rPr lang="en-US" dirty="0" err="1"/>
              <a:t>dengan</a:t>
            </a:r>
            <a:r>
              <a:rPr lang="en-US" dirty="0"/>
              <a:t> data di </a:t>
            </a:r>
            <a:r>
              <a:rPr lang="en-US" dirty="0" err="1"/>
              <a:t>lapanga</a:t>
            </a:r>
            <a:endParaRPr lang="en-US" dirty="0"/>
          </a:p>
        </p:txBody>
      </p:sp>
    </p:spTree>
    <p:extLst>
      <p:ext uri="{BB962C8B-B14F-4D97-AF65-F5344CB8AC3E}">
        <p14:creationId xmlns:p14="http://schemas.microsoft.com/office/powerpoint/2010/main" val="3372179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200900" cy="457200"/>
          </a:xfrm>
        </p:spPr>
        <p:txBody>
          <a:bodyPr>
            <a:normAutofit fontScale="90000"/>
          </a:bodyPr>
          <a:lstStyle/>
          <a:p>
            <a:pPr lvl="0"/>
            <a:r>
              <a:rPr lang="en-US" b="1" dirty="0" err="1"/>
              <a:t>Sistematika</a:t>
            </a:r>
            <a:r>
              <a:rPr lang="en-US" b="1" dirty="0"/>
              <a:t> </a:t>
            </a:r>
            <a:r>
              <a:rPr lang="en-US" b="1" dirty="0" err="1" smtClean="0"/>
              <a:t>Pembahasan</a:t>
            </a:r>
            <a:endParaRPr lang="en-US" dirty="0"/>
          </a:p>
        </p:txBody>
      </p:sp>
      <p:sp>
        <p:nvSpPr>
          <p:cNvPr id="3" name="Content Placeholder 2"/>
          <p:cNvSpPr>
            <a:spLocks noGrp="1"/>
          </p:cNvSpPr>
          <p:nvPr>
            <p:ph idx="1"/>
          </p:nvPr>
        </p:nvSpPr>
        <p:spPr>
          <a:xfrm>
            <a:off x="1028700" y="1143000"/>
            <a:ext cx="7200900" cy="5334000"/>
          </a:xfrm>
        </p:spPr>
        <p:txBody>
          <a:bodyPr>
            <a:normAutofit fontScale="85000" lnSpcReduction="10000"/>
          </a:bodyPr>
          <a:lstStyle/>
          <a:p>
            <a:r>
              <a:rPr lang="en-US" dirty="0" err="1" smtClean="0"/>
              <a:t>Sistematika</a:t>
            </a:r>
            <a:r>
              <a:rPr lang="en-US" dirty="0" smtClean="0"/>
              <a:t> </a:t>
            </a:r>
            <a:r>
              <a:rPr lang="en-US" dirty="0" err="1"/>
              <a:t>pembahasan</a:t>
            </a:r>
            <a:r>
              <a:rPr lang="en-US" dirty="0"/>
              <a:t> </a:t>
            </a:r>
            <a:r>
              <a:rPr lang="en-US" dirty="0" err="1"/>
              <a:t>hasil</a:t>
            </a:r>
            <a:r>
              <a:rPr lang="en-US" dirty="0"/>
              <a:t> </a:t>
            </a:r>
            <a:r>
              <a:rPr lang="en-US" dirty="0" err="1"/>
              <a:t>penelitian</a:t>
            </a:r>
            <a:r>
              <a:rPr lang="en-US" dirty="0"/>
              <a:t> </a:t>
            </a:r>
            <a:r>
              <a:rPr lang="en-US" dirty="0" err="1"/>
              <a:t>ini</a:t>
            </a:r>
            <a:r>
              <a:rPr lang="en-US" dirty="0"/>
              <a:t> </a:t>
            </a:r>
            <a:r>
              <a:rPr lang="en-US" dirty="0" err="1"/>
              <a:t>terdiri</a:t>
            </a:r>
            <a:r>
              <a:rPr lang="en-US" dirty="0"/>
              <a:t> </a:t>
            </a:r>
            <a:r>
              <a:rPr lang="en-US" dirty="0" err="1"/>
              <a:t>dari</a:t>
            </a:r>
            <a:r>
              <a:rPr lang="en-US" dirty="0"/>
              <a:t> 5 Bab, </a:t>
            </a:r>
            <a:r>
              <a:rPr lang="en-US" dirty="0" err="1"/>
              <a:t>yaitu</a:t>
            </a:r>
            <a:r>
              <a:rPr lang="en-US" dirty="0"/>
              <a:t> ;</a:t>
            </a:r>
          </a:p>
          <a:p>
            <a:r>
              <a:rPr lang="en-US" dirty="0"/>
              <a:t>Bab I	: </a:t>
            </a:r>
            <a:r>
              <a:rPr lang="en-US" dirty="0" err="1" smtClean="0"/>
              <a:t>Merupakan</a:t>
            </a:r>
            <a:r>
              <a:rPr lang="en-US" dirty="0" smtClean="0"/>
              <a:t> </a:t>
            </a:r>
            <a:r>
              <a:rPr lang="en-US" dirty="0" err="1"/>
              <a:t>bab</a:t>
            </a:r>
            <a:r>
              <a:rPr lang="en-US" dirty="0"/>
              <a:t> </a:t>
            </a:r>
            <a:r>
              <a:rPr lang="en-US" dirty="0" err="1"/>
              <a:t>Pendahuluan</a:t>
            </a:r>
            <a:r>
              <a:rPr lang="en-US" dirty="0"/>
              <a:t> yang </a:t>
            </a:r>
            <a:r>
              <a:rPr lang="en-US" dirty="0" err="1"/>
              <a:t>berisi</a:t>
            </a:r>
            <a:r>
              <a:rPr lang="en-US" dirty="0"/>
              <a:t> </a:t>
            </a:r>
            <a:r>
              <a:rPr lang="en-US" dirty="0" err="1"/>
              <a:t>penjelasan</a:t>
            </a:r>
            <a:r>
              <a:rPr lang="en-US" dirty="0"/>
              <a:t> </a:t>
            </a:r>
            <a:r>
              <a:rPr lang="en-US" dirty="0" err="1"/>
              <a:t>latar</a:t>
            </a:r>
            <a:r>
              <a:rPr lang="en-US" dirty="0"/>
              <a:t> </a:t>
            </a:r>
            <a:r>
              <a:rPr lang="en-US" dirty="0" err="1"/>
              <a:t>belakang</a:t>
            </a:r>
            <a:r>
              <a:rPr lang="en-US" dirty="0"/>
              <a:t> </a:t>
            </a:r>
            <a:r>
              <a:rPr lang="en-US" dirty="0" err="1"/>
              <a:t>masalah</a:t>
            </a:r>
            <a:r>
              <a:rPr lang="en-US" dirty="0"/>
              <a:t>, </a:t>
            </a:r>
            <a:r>
              <a:rPr lang="en-US" dirty="0" err="1"/>
              <a:t>rumusan</a:t>
            </a:r>
            <a:r>
              <a:rPr lang="en-US" dirty="0"/>
              <a:t> </a:t>
            </a:r>
            <a:r>
              <a:rPr lang="en-US" dirty="0" err="1"/>
              <a:t>masalah</a:t>
            </a:r>
            <a:r>
              <a:rPr lang="en-US" dirty="0"/>
              <a:t>, </a:t>
            </a:r>
            <a:r>
              <a:rPr lang="en-US" dirty="0" err="1"/>
              <a:t>tujuan</a:t>
            </a:r>
            <a:r>
              <a:rPr lang="en-US" dirty="0"/>
              <a:t>, </a:t>
            </a:r>
            <a:r>
              <a:rPr lang="en-US" dirty="0" err="1"/>
              <a:t>urgensi</a:t>
            </a:r>
            <a:r>
              <a:rPr lang="en-US" dirty="0"/>
              <a:t> </a:t>
            </a:r>
            <a:r>
              <a:rPr lang="en-US" dirty="0" err="1"/>
              <a:t>serta</a:t>
            </a:r>
            <a:r>
              <a:rPr lang="en-US" dirty="0"/>
              <a:t> </a:t>
            </a:r>
            <a:r>
              <a:rPr lang="en-US" dirty="0" err="1"/>
              <a:t>kegunaan</a:t>
            </a:r>
            <a:r>
              <a:rPr lang="en-US" dirty="0"/>
              <a:t> </a:t>
            </a:r>
            <a:r>
              <a:rPr lang="en-US" dirty="0" err="1"/>
              <a:t>penelitian</a:t>
            </a:r>
            <a:r>
              <a:rPr lang="en-US" dirty="0"/>
              <a:t>.</a:t>
            </a:r>
          </a:p>
          <a:p>
            <a:r>
              <a:rPr lang="en-US" dirty="0"/>
              <a:t>Bab II	: </a:t>
            </a:r>
            <a:r>
              <a:rPr lang="en-US" dirty="0" err="1" smtClean="0"/>
              <a:t>Merupakan</a:t>
            </a:r>
            <a:r>
              <a:rPr lang="en-US" dirty="0" smtClean="0"/>
              <a:t> </a:t>
            </a:r>
            <a:r>
              <a:rPr lang="en-US" dirty="0" err="1"/>
              <a:t>bab</a:t>
            </a:r>
            <a:r>
              <a:rPr lang="en-US" dirty="0"/>
              <a:t> yang </a:t>
            </a:r>
            <a:r>
              <a:rPr lang="en-US" dirty="0" err="1"/>
              <a:t>menguraikan</a:t>
            </a:r>
            <a:r>
              <a:rPr lang="en-US" dirty="0"/>
              <a:t> </a:t>
            </a:r>
            <a:r>
              <a:rPr lang="en-US" dirty="0" err="1"/>
              <a:t>kajian</a:t>
            </a:r>
            <a:r>
              <a:rPr lang="en-US" dirty="0"/>
              <a:t> </a:t>
            </a:r>
            <a:r>
              <a:rPr lang="en-US" dirty="0" err="1"/>
              <a:t>teoritis</a:t>
            </a:r>
            <a:r>
              <a:rPr lang="en-US" dirty="0"/>
              <a:t> yang </a:t>
            </a:r>
            <a:r>
              <a:rPr lang="en-US" dirty="0" err="1"/>
              <a:t>menjadi</a:t>
            </a:r>
            <a:r>
              <a:rPr lang="en-US" dirty="0"/>
              <a:t> </a:t>
            </a:r>
            <a:r>
              <a:rPr lang="en-US" dirty="0" err="1"/>
              <a:t>landasan</a:t>
            </a:r>
            <a:r>
              <a:rPr lang="en-US" dirty="0"/>
              <a:t> </a:t>
            </a:r>
            <a:r>
              <a:rPr lang="en-US" dirty="0" err="1"/>
              <a:t>analisis</a:t>
            </a:r>
            <a:r>
              <a:rPr lang="en-US" dirty="0"/>
              <a:t> </a:t>
            </a:r>
            <a:r>
              <a:rPr lang="en-US" dirty="0" err="1"/>
              <a:t>dalam</a:t>
            </a:r>
            <a:r>
              <a:rPr lang="en-US" dirty="0"/>
              <a:t> </a:t>
            </a:r>
            <a:r>
              <a:rPr lang="en-US" dirty="0" err="1"/>
              <a:t>mengurai</a:t>
            </a:r>
            <a:r>
              <a:rPr lang="en-US" dirty="0"/>
              <a:t> </a:t>
            </a:r>
            <a:r>
              <a:rPr lang="en-US" dirty="0" err="1"/>
              <a:t>rumusan</a:t>
            </a:r>
            <a:r>
              <a:rPr lang="en-US" dirty="0"/>
              <a:t> </a:t>
            </a:r>
            <a:r>
              <a:rPr lang="en-US" dirty="0" err="1"/>
              <a:t>masalah</a:t>
            </a:r>
            <a:r>
              <a:rPr lang="en-US" dirty="0"/>
              <a:t> </a:t>
            </a:r>
            <a:r>
              <a:rPr lang="en-US" dirty="0" err="1"/>
              <a:t>penelitian</a:t>
            </a:r>
            <a:r>
              <a:rPr lang="en-US" dirty="0"/>
              <a:t> </a:t>
            </a:r>
            <a:r>
              <a:rPr lang="en-US" dirty="0" err="1"/>
              <a:t>ini</a:t>
            </a:r>
            <a:r>
              <a:rPr lang="en-US" dirty="0"/>
              <a:t>. </a:t>
            </a:r>
            <a:r>
              <a:rPr lang="en-US" dirty="0" err="1"/>
              <a:t>Dalam</a:t>
            </a:r>
            <a:r>
              <a:rPr lang="en-US" dirty="0"/>
              <a:t> </a:t>
            </a:r>
            <a:r>
              <a:rPr lang="en-US" dirty="0" err="1"/>
              <a:t>hal</a:t>
            </a:r>
            <a:r>
              <a:rPr lang="en-US" dirty="0"/>
              <a:t> </a:t>
            </a:r>
            <a:r>
              <a:rPr lang="en-US" dirty="0" err="1"/>
              <a:t>ini</a:t>
            </a:r>
            <a:r>
              <a:rPr lang="en-US" dirty="0"/>
              <a:t> </a:t>
            </a:r>
            <a:r>
              <a:rPr lang="en-US" dirty="0" err="1"/>
              <a:t>mulai</a:t>
            </a:r>
            <a:r>
              <a:rPr lang="en-US" dirty="0"/>
              <a:t> </a:t>
            </a:r>
            <a:r>
              <a:rPr lang="en-US" dirty="0" err="1"/>
              <a:t>dari</a:t>
            </a:r>
            <a:r>
              <a:rPr lang="en-US" dirty="0"/>
              <a:t> </a:t>
            </a:r>
            <a:r>
              <a:rPr lang="en-US" dirty="0" err="1"/>
              <a:t>penjelasan</a:t>
            </a:r>
            <a:r>
              <a:rPr lang="en-US" dirty="0"/>
              <a:t> </a:t>
            </a:r>
            <a:r>
              <a:rPr lang="en-US" dirty="0" err="1"/>
              <a:t>tentang</a:t>
            </a:r>
            <a:r>
              <a:rPr lang="en-US" dirty="0"/>
              <a:t> </a:t>
            </a:r>
            <a:r>
              <a:rPr lang="en-US" dirty="0" err="1"/>
              <a:t>Perokok</a:t>
            </a:r>
            <a:r>
              <a:rPr lang="en-US" dirty="0"/>
              <a:t> </a:t>
            </a:r>
            <a:r>
              <a:rPr lang="en-US" dirty="0" err="1" smtClean="0"/>
              <a:t>Anak</a:t>
            </a:r>
            <a:r>
              <a:rPr lang="en-US" dirty="0" smtClean="0"/>
              <a:t>, </a:t>
            </a:r>
            <a:r>
              <a:rPr lang="en-US" dirty="0" err="1"/>
              <a:t>Perda</a:t>
            </a:r>
            <a:r>
              <a:rPr lang="en-US" dirty="0"/>
              <a:t> KTR </a:t>
            </a:r>
            <a:r>
              <a:rPr lang="en-US" dirty="0" err="1"/>
              <a:t>serta</a:t>
            </a:r>
            <a:r>
              <a:rPr lang="en-US" dirty="0"/>
              <a:t> </a:t>
            </a:r>
            <a:r>
              <a:rPr lang="en-US" dirty="0" err="1"/>
              <a:t>kerangka</a:t>
            </a:r>
            <a:r>
              <a:rPr lang="en-US" dirty="0"/>
              <a:t> </a:t>
            </a:r>
            <a:r>
              <a:rPr lang="en-US" dirty="0" err="1"/>
              <a:t>teori</a:t>
            </a:r>
            <a:r>
              <a:rPr lang="en-US" dirty="0"/>
              <a:t> </a:t>
            </a:r>
            <a:r>
              <a:rPr lang="en-US" dirty="0" err="1"/>
              <a:t>strukturasi</a:t>
            </a:r>
            <a:r>
              <a:rPr lang="en-US" dirty="0"/>
              <a:t> Antony </a:t>
            </a:r>
            <a:r>
              <a:rPr lang="en-US" dirty="0" err="1"/>
              <a:t>Giddens</a:t>
            </a:r>
            <a:r>
              <a:rPr lang="en-US" dirty="0"/>
              <a:t>.</a:t>
            </a:r>
          </a:p>
          <a:p>
            <a:r>
              <a:rPr lang="en-US" dirty="0"/>
              <a:t>Bab III </a:t>
            </a:r>
            <a:r>
              <a:rPr lang="en-US" dirty="0" smtClean="0"/>
              <a:t>: </a:t>
            </a:r>
            <a:r>
              <a:rPr lang="en-US" dirty="0" err="1" smtClean="0"/>
              <a:t>Berisi</a:t>
            </a:r>
            <a:r>
              <a:rPr lang="en-US" dirty="0" smtClean="0"/>
              <a:t> </a:t>
            </a:r>
            <a:r>
              <a:rPr lang="en-US" dirty="0" err="1"/>
              <a:t>tentang</a:t>
            </a:r>
            <a:r>
              <a:rPr lang="en-US" dirty="0"/>
              <a:t> </a:t>
            </a:r>
            <a:r>
              <a:rPr lang="en-US" dirty="0" err="1"/>
              <a:t>metode</a:t>
            </a:r>
            <a:r>
              <a:rPr lang="en-US" dirty="0"/>
              <a:t> </a:t>
            </a:r>
            <a:r>
              <a:rPr lang="en-US" dirty="0" err="1"/>
              <a:t>penelitian</a:t>
            </a:r>
            <a:r>
              <a:rPr lang="en-US" dirty="0"/>
              <a:t> yang </a:t>
            </a:r>
            <a:r>
              <a:rPr lang="en-US" dirty="0" err="1"/>
              <a:t>digunakan</a:t>
            </a:r>
            <a:r>
              <a:rPr lang="en-US" dirty="0"/>
              <a:t> </a:t>
            </a:r>
            <a:r>
              <a:rPr lang="en-US" dirty="0" err="1"/>
              <a:t>dalam</a:t>
            </a:r>
            <a:r>
              <a:rPr lang="en-US" dirty="0"/>
              <a:t> </a:t>
            </a:r>
            <a:r>
              <a:rPr lang="en-US" dirty="0" err="1"/>
              <a:t>penelitian</a:t>
            </a:r>
            <a:r>
              <a:rPr lang="en-US" dirty="0"/>
              <a:t>.</a:t>
            </a:r>
          </a:p>
          <a:p>
            <a:r>
              <a:rPr lang="en-US" dirty="0"/>
              <a:t>Bab </a:t>
            </a:r>
            <a:r>
              <a:rPr lang="en-US" dirty="0" smtClean="0"/>
              <a:t>IV : </a:t>
            </a:r>
            <a:r>
              <a:rPr lang="en-US" dirty="0" err="1"/>
              <a:t>Berisi</a:t>
            </a:r>
            <a:r>
              <a:rPr lang="en-US" dirty="0"/>
              <a:t> </a:t>
            </a:r>
            <a:r>
              <a:rPr lang="en-US" dirty="0" err="1"/>
              <a:t>tentang</a:t>
            </a:r>
            <a:r>
              <a:rPr lang="en-US" dirty="0"/>
              <a:t> </a:t>
            </a:r>
            <a:r>
              <a:rPr lang="en-US" dirty="0" err="1"/>
              <a:t>temuan</a:t>
            </a:r>
            <a:r>
              <a:rPr lang="en-US" dirty="0"/>
              <a:t> </a:t>
            </a:r>
            <a:r>
              <a:rPr lang="en-US" dirty="0" err="1"/>
              <a:t>dan</a:t>
            </a:r>
            <a:r>
              <a:rPr lang="en-US" dirty="0"/>
              <a:t> </a:t>
            </a:r>
            <a:r>
              <a:rPr lang="en-US" dirty="0" err="1"/>
              <a:t>pembahasan</a:t>
            </a:r>
            <a:r>
              <a:rPr lang="en-US" dirty="0"/>
              <a:t> </a:t>
            </a:r>
            <a:r>
              <a:rPr lang="en-US" dirty="0" err="1"/>
              <a:t>hasil</a:t>
            </a:r>
            <a:r>
              <a:rPr lang="en-US" dirty="0"/>
              <a:t> </a:t>
            </a:r>
            <a:r>
              <a:rPr lang="en-US" dirty="0" err="1"/>
              <a:t>penelitian</a:t>
            </a:r>
            <a:r>
              <a:rPr lang="en-US" dirty="0"/>
              <a:t> </a:t>
            </a:r>
            <a:r>
              <a:rPr lang="en-US" dirty="0" err="1"/>
              <a:t>meliputi</a:t>
            </a:r>
            <a:r>
              <a:rPr lang="en-US" dirty="0"/>
              <a:t> </a:t>
            </a:r>
            <a:r>
              <a:rPr lang="en-US" dirty="0" err="1" smtClean="0"/>
              <a:t>prevalensi</a:t>
            </a:r>
            <a:r>
              <a:rPr lang="en-US" dirty="0" smtClean="0"/>
              <a:t> </a:t>
            </a:r>
            <a:r>
              <a:rPr lang="en-US" dirty="0" err="1" smtClean="0"/>
              <a:t>siswa</a:t>
            </a:r>
            <a:r>
              <a:rPr lang="en-US" dirty="0" smtClean="0"/>
              <a:t> </a:t>
            </a:r>
            <a:r>
              <a:rPr lang="en-US" dirty="0" err="1" smtClean="0"/>
              <a:t>perokok</a:t>
            </a:r>
            <a:r>
              <a:rPr lang="en-US" dirty="0" smtClean="0"/>
              <a:t> di </a:t>
            </a:r>
            <a:r>
              <a:rPr lang="en-US" dirty="0" err="1" smtClean="0"/>
              <a:t>tingkat</a:t>
            </a:r>
            <a:r>
              <a:rPr lang="en-US" dirty="0" smtClean="0"/>
              <a:t> SMA </a:t>
            </a:r>
            <a:r>
              <a:rPr lang="en-US" dirty="0" err="1"/>
              <a:t>berikut</a:t>
            </a:r>
            <a:r>
              <a:rPr lang="en-US" dirty="0"/>
              <a:t> </a:t>
            </a:r>
            <a:r>
              <a:rPr lang="en-US" dirty="0" err="1"/>
              <a:t>dengan</a:t>
            </a:r>
            <a:r>
              <a:rPr lang="en-US" dirty="0"/>
              <a:t> </a:t>
            </a:r>
            <a:r>
              <a:rPr lang="en-US" dirty="0" err="1"/>
              <a:t>faktor</a:t>
            </a:r>
            <a:r>
              <a:rPr lang="en-US" dirty="0"/>
              <a:t> </a:t>
            </a:r>
            <a:r>
              <a:rPr lang="en-US" dirty="0" err="1"/>
              <a:t>penyebabnya</a:t>
            </a:r>
            <a:r>
              <a:rPr lang="en-US" dirty="0"/>
              <a:t>, </a:t>
            </a:r>
            <a:r>
              <a:rPr lang="en-US" dirty="0" err="1"/>
              <a:t>menggali</a:t>
            </a:r>
            <a:r>
              <a:rPr lang="en-US" dirty="0"/>
              <a:t> </a:t>
            </a:r>
            <a:r>
              <a:rPr lang="en-US" dirty="0" err="1"/>
              <a:t>bagaimana</a:t>
            </a:r>
            <a:r>
              <a:rPr lang="en-US" dirty="0"/>
              <a:t> </a:t>
            </a:r>
            <a:r>
              <a:rPr lang="en-US" dirty="0" err="1"/>
              <a:t>implementasi</a:t>
            </a:r>
            <a:r>
              <a:rPr lang="en-US" dirty="0"/>
              <a:t> </a:t>
            </a:r>
            <a:r>
              <a:rPr lang="en-US" dirty="0" err="1"/>
              <a:t>Perda</a:t>
            </a:r>
            <a:r>
              <a:rPr lang="en-US" dirty="0"/>
              <a:t> KTR di </a:t>
            </a:r>
            <a:r>
              <a:rPr lang="en-US" dirty="0" err="1"/>
              <a:t>lingkungan</a:t>
            </a:r>
            <a:r>
              <a:rPr lang="en-US" dirty="0"/>
              <a:t> </a:t>
            </a:r>
            <a:r>
              <a:rPr lang="en-US" dirty="0" err="1"/>
              <a:t>sekolah</a:t>
            </a:r>
            <a:r>
              <a:rPr lang="en-US" dirty="0"/>
              <a:t> </a:t>
            </a:r>
            <a:r>
              <a:rPr lang="en-US" dirty="0" err="1"/>
              <a:t>serta</a:t>
            </a:r>
            <a:r>
              <a:rPr lang="en-US" dirty="0"/>
              <a:t> </a:t>
            </a:r>
            <a:r>
              <a:rPr lang="en-US" dirty="0" err="1"/>
              <a:t>menggali</a:t>
            </a:r>
            <a:r>
              <a:rPr lang="en-US" dirty="0"/>
              <a:t> </a:t>
            </a:r>
            <a:r>
              <a:rPr lang="en-US" dirty="0" err="1"/>
              <a:t>bagaimana</a:t>
            </a:r>
            <a:r>
              <a:rPr lang="en-US" dirty="0"/>
              <a:t> </a:t>
            </a:r>
            <a:r>
              <a:rPr lang="en-US" dirty="0" err="1"/>
              <a:t>upaya</a:t>
            </a:r>
            <a:r>
              <a:rPr lang="en-US" dirty="0"/>
              <a:t> </a:t>
            </a:r>
            <a:r>
              <a:rPr lang="en-US" dirty="0" err="1"/>
              <a:t>sekolah</a:t>
            </a:r>
            <a:r>
              <a:rPr lang="en-US" dirty="0"/>
              <a:t> </a:t>
            </a:r>
            <a:r>
              <a:rPr lang="en-US" dirty="0" err="1"/>
              <a:t>untuk</a:t>
            </a:r>
            <a:r>
              <a:rPr lang="en-US" dirty="0"/>
              <a:t> </a:t>
            </a:r>
            <a:r>
              <a:rPr lang="en-US" dirty="0" err="1" smtClean="0"/>
              <a:t>menanamkan</a:t>
            </a:r>
            <a:r>
              <a:rPr lang="en-US" dirty="0" smtClean="0"/>
              <a:t> </a:t>
            </a:r>
            <a:r>
              <a:rPr lang="en-US" dirty="0" err="1" smtClean="0"/>
              <a:t>sikap</a:t>
            </a:r>
            <a:r>
              <a:rPr lang="en-US" dirty="0" smtClean="0"/>
              <a:t> anti </a:t>
            </a:r>
            <a:r>
              <a:rPr lang="en-US" dirty="0" err="1" smtClean="0"/>
              <a:t>rokok</a:t>
            </a:r>
            <a:r>
              <a:rPr lang="en-US" dirty="0" smtClean="0"/>
              <a:t> </a:t>
            </a:r>
            <a:r>
              <a:rPr lang="en-US" dirty="0" err="1" smtClean="0"/>
              <a:t>pada</a:t>
            </a:r>
            <a:r>
              <a:rPr lang="en-US" dirty="0" smtClean="0"/>
              <a:t> </a:t>
            </a:r>
            <a:r>
              <a:rPr lang="en-US" dirty="0" err="1" smtClean="0"/>
              <a:t>siswa</a:t>
            </a:r>
            <a:r>
              <a:rPr lang="en-US" dirty="0" smtClean="0"/>
              <a:t> </a:t>
            </a:r>
            <a:r>
              <a:rPr lang="en-US" dirty="0" err="1" smtClean="0"/>
              <a:t>pada</a:t>
            </a:r>
            <a:r>
              <a:rPr lang="en-US" dirty="0" smtClean="0"/>
              <a:t> </a:t>
            </a:r>
            <a:r>
              <a:rPr lang="en-US" dirty="0" err="1"/>
              <a:t>tingkat</a:t>
            </a:r>
            <a:r>
              <a:rPr lang="en-US" dirty="0"/>
              <a:t> SMA di </a:t>
            </a:r>
            <a:r>
              <a:rPr lang="en-US" dirty="0" err="1"/>
              <a:t>Provinsi</a:t>
            </a:r>
            <a:r>
              <a:rPr lang="en-US" dirty="0"/>
              <a:t> Bengkulu. </a:t>
            </a:r>
          </a:p>
          <a:p>
            <a:r>
              <a:rPr lang="en-US" dirty="0"/>
              <a:t>Bab </a:t>
            </a:r>
            <a:r>
              <a:rPr lang="en-US" dirty="0" smtClean="0"/>
              <a:t>V : </a:t>
            </a:r>
            <a:r>
              <a:rPr lang="en-US" dirty="0" err="1"/>
              <a:t>Memuat</a:t>
            </a:r>
            <a:r>
              <a:rPr lang="en-US" dirty="0"/>
              <a:t> </a:t>
            </a:r>
            <a:r>
              <a:rPr lang="en-US" dirty="0" err="1"/>
              <a:t>tentang</a:t>
            </a:r>
            <a:r>
              <a:rPr lang="en-US" dirty="0"/>
              <a:t> </a:t>
            </a:r>
            <a:r>
              <a:rPr lang="en-US" dirty="0" err="1"/>
              <a:t>Kesimpulan</a:t>
            </a:r>
            <a:r>
              <a:rPr lang="en-US" dirty="0"/>
              <a:t> </a:t>
            </a:r>
            <a:r>
              <a:rPr lang="en-US" dirty="0" err="1"/>
              <a:t>dan</a:t>
            </a:r>
            <a:r>
              <a:rPr lang="en-US" dirty="0"/>
              <a:t> Saran-saran </a:t>
            </a:r>
            <a:r>
              <a:rPr lang="en-US" dirty="0" err="1"/>
              <a:t>untuk</a:t>
            </a:r>
            <a:r>
              <a:rPr lang="en-US" dirty="0"/>
              <a:t> </a:t>
            </a:r>
            <a:r>
              <a:rPr lang="en-US" dirty="0" err="1"/>
              <a:t>penanggulangan</a:t>
            </a:r>
            <a:r>
              <a:rPr lang="en-US" dirty="0"/>
              <a:t> </a:t>
            </a:r>
            <a:r>
              <a:rPr lang="en-US" dirty="0" err="1"/>
              <a:t>perokok</a:t>
            </a:r>
            <a:r>
              <a:rPr lang="en-US" dirty="0"/>
              <a:t> </a:t>
            </a:r>
            <a:r>
              <a:rPr lang="en-US" dirty="0" err="1"/>
              <a:t>pemula</a:t>
            </a:r>
            <a:r>
              <a:rPr lang="en-US" dirty="0"/>
              <a:t> </a:t>
            </a:r>
            <a:r>
              <a:rPr lang="en-US" dirty="0" err="1"/>
              <a:t>pada</a:t>
            </a:r>
            <a:r>
              <a:rPr lang="en-US" dirty="0"/>
              <a:t> </a:t>
            </a:r>
            <a:r>
              <a:rPr lang="en-US" dirty="0" err="1"/>
              <a:t>tingkat</a:t>
            </a:r>
            <a:r>
              <a:rPr lang="en-US" dirty="0"/>
              <a:t> SMA di </a:t>
            </a:r>
            <a:r>
              <a:rPr lang="en-US" dirty="0" err="1"/>
              <a:t>Provinsi</a:t>
            </a:r>
            <a:r>
              <a:rPr lang="en-US" dirty="0"/>
              <a:t> Bengkulu. </a:t>
            </a:r>
          </a:p>
          <a:p>
            <a:endParaRPr lang="en-US" dirty="0"/>
          </a:p>
        </p:txBody>
      </p:sp>
    </p:spTree>
    <p:extLst>
      <p:ext uri="{BB962C8B-B14F-4D97-AF65-F5344CB8AC3E}">
        <p14:creationId xmlns:p14="http://schemas.microsoft.com/office/powerpoint/2010/main" val="4067295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200900" cy="1485900"/>
          </a:xfrm>
        </p:spPr>
        <p:txBody>
          <a:bodyPr>
            <a:noAutofit/>
          </a:bodyPr>
          <a:lstStyle/>
          <a:p>
            <a:pPr lvl="0"/>
            <a:r>
              <a:rPr lang="en-US" sz="2800" dirty="0" smtClean="0"/>
              <a:t>1. </a:t>
            </a:r>
            <a:r>
              <a:rPr lang="en-US" sz="2800" dirty="0" err="1"/>
              <a:t>Potret</a:t>
            </a:r>
            <a:r>
              <a:rPr lang="en-US" sz="2800" dirty="0"/>
              <a:t> </a:t>
            </a:r>
            <a:r>
              <a:rPr lang="en-US" sz="2800" dirty="0" err="1"/>
              <a:t>perokok</a:t>
            </a:r>
            <a:r>
              <a:rPr lang="en-US" sz="2800" dirty="0"/>
              <a:t> </a:t>
            </a:r>
            <a:r>
              <a:rPr lang="en-US" sz="2800" dirty="0" err="1"/>
              <a:t>anak</a:t>
            </a:r>
            <a:r>
              <a:rPr lang="en-US" sz="2800" dirty="0"/>
              <a:t> </a:t>
            </a:r>
            <a:r>
              <a:rPr lang="en-US" sz="2800" dirty="0" err="1"/>
              <a:t>pada</a:t>
            </a:r>
            <a:r>
              <a:rPr lang="en-US" sz="2800" dirty="0"/>
              <a:t> </a:t>
            </a:r>
            <a:r>
              <a:rPr lang="en-US" sz="2800" dirty="0" err="1"/>
              <a:t>tingkat</a:t>
            </a:r>
            <a:r>
              <a:rPr lang="en-US" sz="2800" dirty="0"/>
              <a:t> SMA di </a:t>
            </a:r>
            <a:r>
              <a:rPr lang="en-US" sz="2800" dirty="0" err="1"/>
              <a:t>Provinsi</a:t>
            </a:r>
            <a:r>
              <a:rPr lang="en-US" sz="2800" dirty="0"/>
              <a:t> </a:t>
            </a:r>
            <a:r>
              <a:rPr lang="en-US" sz="2800" dirty="0" smtClean="0"/>
              <a:t>Bengkulu</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lvl="0"/>
            <a:r>
              <a:rPr lang="en-US" dirty="0" err="1" smtClean="0"/>
              <a:t>Apakah</a:t>
            </a:r>
            <a:r>
              <a:rPr lang="en-US" dirty="0" smtClean="0"/>
              <a:t> </a:t>
            </a:r>
            <a:r>
              <a:rPr lang="en-US" dirty="0" err="1"/>
              <a:t>anda</a:t>
            </a:r>
            <a:r>
              <a:rPr lang="en-US" dirty="0"/>
              <a:t> </a:t>
            </a:r>
            <a:r>
              <a:rPr lang="en-US" dirty="0" err="1"/>
              <a:t>sudah</a:t>
            </a:r>
            <a:r>
              <a:rPr lang="en-US" dirty="0"/>
              <a:t> </a:t>
            </a:r>
            <a:r>
              <a:rPr lang="en-US" dirty="0" err="1"/>
              <a:t>merokok</a:t>
            </a:r>
            <a:r>
              <a:rPr lang="en-US" dirty="0"/>
              <a:t>?</a:t>
            </a:r>
          </a:p>
          <a:p>
            <a:pPr lvl="0"/>
            <a:r>
              <a:rPr lang="en-US" dirty="0" err="1"/>
              <a:t>Sejak</a:t>
            </a:r>
            <a:r>
              <a:rPr lang="en-US" dirty="0"/>
              <a:t> </a:t>
            </a:r>
            <a:r>
              <a:rPr lang="en-US" dirty="0" err="1"/>
              <a:t>kapan</a:t>
            </a:r>
            <a:r>
              <a:rPr lang="en-US" dirty="0"/>
              <a:t> </a:t>
            </a:r>
            <a:r>
              <a:rPr lang="en-US" dirty="0" err="1"/>
              <a:t>anda</a:t>
            </a:r>
            <a:r>
              <a:rPr lang="en-US" dirty="0"/>
              <a:t> </a:t>
            </a:r>
            <a:r>
              <a:rPr lang="en-US" dirty="0" err="1"/>
              <a:t>merokok</a:t>
            </a:r>
            <a:r>
              <a:rPr lang="en-US" dirty="0"/>
              <a:t>?</a:t>
            </a:r>
          </a:p>
          <a:p>
            <a:pPr lvl="0"/>
            <a:r>
              <a:rPr lang="en-US" dirty="0" err="1"/>
              <a:t>Apa</a:t>
            </a:r>
            <a:r>
              <a:rPr lang="en-US" dirty="0"/>
              <a:t> </a:t>
            </a:r>
            <a:r>
              <a:rPr lang="en-US" dirty="0" err="1"/>
              <a:t>faktor</a:t>
            </a:r>
            <a:r>
              <a:rPr lang="en-US" dirty="0"/>
              <a:t> yang </a:t>
            </a:r>
            <a:r>
              <a:rPr lang="en-US" dirty="0" err="1"/>
              <a:t>menyebabkan</a:t>
            </a:r>
            <a:r>
              <a:rPr lang="en-US" dirty="0"/>
              <a:t> </a:t>
            </a:r>
            <a:r>
              <a:rPr lang="en-US" dirty="0" err="1"/>
              <a:t>anda</a:t>
            </a:r>
            <a:r>
              <a:rPr lang="en-US" dirty="0"/>
              <a:t> </a:t>
            </a:r>
            <a:r>
              <a:rPr lang="en-US" dirty="0" err="1"/>
              <a:t>untuk</a:t>
            </a:r>
            <a:r>
              <a:rPr lang="en-US" dirty="0"/>
              <a:t> </a:t>
            </a:r>
            <a:r>
              <a:rPr lang="en-US" dirty="0" err="1"/>
              <a:t>merokok</a:t>
            </a:r>
            <a:r>
              <a:rPr lang="en-US" dirty="0"/>
              <a:t>?</a:t>
            </a:r>
          </a:p>
          <a:p>
            <a:pPr lvl="0"/>
            <a:r>
              <a:rPr lang="en-US" dirty="0" err="1"/>
              <a:t>Apakah</a:t>
            </a:r>
            <a:r>
              <a:rPr lang="en-US" dirty="0"/>
              <a:t> orang </a:t>
            </a:r>
            <a:r>
              <a:rPr lang="en-US" dirty="0" err="1"/>
              <a:t>tua</a:t>
            </a:r>
            <a:r>
              <a:rPr lang="en-US" dirty="0"/>
              <a:t> tau </a:t>
            </a:r>
            <a:r>
              <a:rPr lang="en-US" dirty="0" err="1"/>
              <a:t>anda</a:t>
            </a:r>
            <a:r>
              <a:rPr lang="en-US" dirty="0"/>
              <a:t> </a:t>
            </a:r>
            <a:r>
              <a:rPr lang="en-US" dirty="0" err="1"/>
              <a:t>merokok</a:t>
            </a:r>
            <a:r>
              <a:rPr lang="en-US" dirty="0"/>
              <a:t>?</a:t>
            </a:r>
          </a:p>
          <a:p>
            <a:pPr lvl="0"/>
            <a:r>
              <a:rPr lang="en-US" dirty="0" err="1"/>
              <a:t>Bagaimana</a:t>
            </a:r>
            <a:r>
              <a:rPr lang="en-US" dirty="0"/>
              <a:t> </a:t>
            </a:r>
            <a:r>
              <a:rPr lang="en-US" dirty="0" err="1"/>
              <a:t>respon</a:t>
            </a:r>
            <a:r>
              <a:rPr lang="en-US" dirty="0"/>
              <a:t> orang </a:t>
            </a:r>
            <a:r>
              <a:rPr lang="en-US" dirty="0" err="1"/>
              <a:t>tua</a:t>
            </a:r>
            <a:r>
              <a:rPr lang="en-US" dirty="0"/>
              <a:t>?</a:t>
            </a:r>
          </a:p>
          <a:p>
            <a:pPr lvl="0"/>
            <a:r>
              <a:rPr lang="en-US" dirty="0" err="1"/>
              <a:t>Apakah</a:t>
            </a:r>
            <a:r>
              <a:rPr lang="en-US" dirty="0"/>
              <a:t> </a:t>
            </a:r>
            <a:r>
              <a:rPr lang="en-US" dirty="0" err="1"/>
              <a:t>anda</a:t>
            </a:r>
            <a:r>
              <a:rPr lang="en-US" dirty="0"/>
              <a:t> </a:t>
            </a:r>
            <a:r>
              <a:rPr lang="en-US" dirty="0" err="1"/>
              <a:t>sadar</a:t>
            </a:r>
            <a:r>
              <a:rPr lang="en-US" dirty="0"/>
              <a:t> </a:t>
            </a:r>
            <a:r>
              <a:rPr lang="en-US" dirty="0" err="1"/>
              <a:t>bahaya</a:t>
            </a:r>
            <a:r>
              <a:rPr lang="en-US" dirty="0"/>
              <a:t> </a:t>
            </a:r>
            <a:r>
              <a:rPr lang="en-US" dirty="0" err="1"/>
              <a:t>rokok</a:t>
            </a:r>
            <a:r>
              <a:rPr lang="en-US" dirty="0"/>
              <a:t>?</a:t>
            </a:r>
          </a:p>
          <a:p>
            <a:pPr lvl="0"/>
            <a:r>
              <a:rPr lang="en-US" dirty="0" err="1"/>
              <a:t>Apakah</a:t>
            </a:r>
            <a:r>
              <a:rPr lang="en-US" dirty="0"/>
              <a:t> </a:t>
            </a:r>
            <a:r>
              <a:rPr lang="en-US" dirty="0" err="1"/>
              <a:t>anda</a:t>
            </a:r>
            <a:r>
              <a:rPr lang="en-US" dirty="0"/>
              <a:t> </a:t>
            </a:r>
            <a:r>
              <a:rPr lang="en-US" dirty="0" err="1"/>
              <a:t>ingin</a:t>
            </a:r>
            <a:r>
              <a:rPr lang="en-US" dirty="0"/>
              <a:t> </a:t>
            </a:r>
            <a:r>
              <a:rPr lang="en-US" dirty="0" err="1"/>
              <a:t>berhenti</a:t>
            </a:r>
            <a:r>
              <a:rPr lang="en-US" dirty="0"/>
              <a:t> </a:t>
            </a:r>
            <a:r>
              <a:rPr lang="en-US" dirty="0" err="1"/>
              <a:t>merokok</a:t>
            </a:r>
            <a:r>
              <a:rPr lang="en-US" dirty="0" smtClean="0"/>
              <a:t>?</a:t>
            </a:r>
            <a:endParaRPr lang="en-US" dirty="0"/>
          </a:p>
        </p:txBody>
      </p:sp>
      <p:sp>
        <p:nvSpPr>
          <p:cNvPr id="4" name="Title 1"/>
          <p:cNvSpPr txBox="1">
            <a:spLocks/>
          </p:cNvSpPr>
          <p:nvPr/>
        </p:nvSpPr>
        <p:spPr>
          <a:xfrm>
            <a:off x="685800" y="304800"/>
            <a:ext cx="8229600" cy="74295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b="1" dirty="0" smtClean="0"/>
              <a:t>BAB IV HASIL PENELITIAN</a:t>
            </a:r>
            <a:endParaRPr lang="en-US" b="1" dirty="0"/>
          </a:p>
        </p:txBody>
      </p:sp>
    </p:spTree>
    <p:extLst>
      <p:ext uri="{BB962C8B-B14F-4D97-AF65-F5344CB8AC3E}">
        <p14:creationId xmlns:p14="http://schemas.microsoft.com/office/powerpoint/2010/main" val="1760574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889000"/>
          </a:xfrm>
        </p:spPr>
        <p:txBody>
          <a:bodyPr>
            <a:noAutofit/>
          </a:bodyPr>
          <a:lstStyle/>
          <a:p>
            <a:r>
              <a:rPr lang="en-US" sz="2400" b="1" dirty="0" smtClean="0"/>
              <a:t/>
            </a:r>
            <a:br>
              <a:rPr lang="en-US" sz="2400" b="1" dirty="0" smtClean="0"/>
            </a:br>
            <a:r>
              <a:rPr lang="en-US" sz="2400" b="1" dirty="0" smtClean="0"/>
              <a:t>1. </a:t>
            </a:r>
            <a:r>
              <a:rPr lang="en-US" sz="2400" b="1" dirty="0" err="1" smtClean="0"/>
              <a:t>Potret</a:t>
            </a:r>
            <a:r>
              <a:rPr lang="en-US" sz="2400" b="1" dirty="0" smtClean="0"/>
              <a:t> </a:t>
            </a:r>
            <a:r>
              <a:rPr lang="en-US" sz="2400" b="1" dirty="0" err="1" smtClean="0"/>
              <a:t>Perokok</a:t>
            </a:r>
            <a:r>
              <a:rPr lang="en-US" sz="2400" b="1" dirty="0" smtClean="0"/>
              <a:t> </a:t>
            </a:r>
            <a:r>
              <a:rPr lang="en-US" sz="2400" b="1" dirty="0" err="1" smtClean="0"/>
              <a:t>Siswa</a:t>
            </a:r>
            <a:r>
              <a:rPr lang="en-US" sz="2400" b="1" dirty="0" smtClean="0"/>
              <a:t> SMA di </a:t>
            </a:r>
            <a:r>
              <a:rPr lang="en-US" sz="2400" b="1" dirty="0" err="1" smtClean="0"/>
              <a:t>Prov</a:t>
            </a:r>
            <a:r>
              <a:rPr lang="en-US" sz="2400" b="1" dirty="0" smtClean="0"/>
              <a:t> Bengkulu</a:t>
            </a:r>
            <a:endParaRPr lang="en-US" sz="24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22652160"/>
              </p:ext>
            </p:extLst>
          </p:nvPr>
        </p:nvGraphicFramePr>
        <p:xfrm>
          <a:off x="381000" y="1778000"/>
          <a:ext cx="8382000" cy="508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295400" y="2002245"/>
            <a:ext cx="609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77%</a:t>
            </a:r>
            <a:endParaRPr lang="en-US" dirty="0"/>
          </a:p>
        </p:txBody>
      </p:sp>
      <p:sp>
        <p:nvSpPr>
          <p:cNvPr id="6" name="Rectangle 5"/>
          <p:cNvSpPr/>
          <p:nvPr/>
        </p:nvSpPr>
        <p:spPr>
          <a:xfrm>
            <a:off x="3006634" y="2108200"/>
            <a:ext cx="762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72%</a:t>
            </a:r>
            <a:endParaRPr lang="en-US" dirty="0"/>
          </a:p>
        </p:txBody>
      </p:sp>
      <p:sp>
        <p:nvSpPr>
          <p:cNvPr id="7" name="Rectangle 6"/>
          <p:cNvSpPr/>
          <p:nvPr/>
        </p:nvSpPr>
        <p:spPr>
          <a:xfrm>
            <a:off x="4343400" y="1981200"/>
            <a:ext cx="7620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63%</a:t>
            </a:r>
            <a:endParaRPr lang="en-US" dirty="0"/>
          </a:p>
        </p:txBody>
      </p:sp>
      <p:sp>
        <p:nvSpPr>
          <p:cNvPr id="9" name="Rectangle 8"/>
          <p:cNvSpPr/>
          <p:nvPr/>
        </p:nvSpPr>
        <p:spPr>
          <a:xfrm>
            <a:off x="5715000" y="1981200"/>
            <a:ext cx="609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81%</a:t>
            </a:r>
            <a:endParaRPr lang="en-US" dirty="0"/>
          </a:p>
        </p:txBody>
      </p:sp>
    </p:spTree>
    <p:extLst>
      <p:ext uri="{BB962C8B-B14F-4D97-AF65-F5344CB8AC3E}">
        <p14:creationId xmlns:p14="http://schemas.microsoft.com/office/powerpoint/2010/main" val="72414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200900" cy="1485900"/>
          </a:xfrm>
        </p:spPr>
        <p:txBody>
          <a:bodyPr>
            <a:noAutofit/>
          </a:bodyPr>
          <a:lstStyle/>
          <a:p>
            <a:pPr lvl="0"/>
            <a:r>
              <a:rPr lang="en-US" sz="2800" dirty="0" smtClean="0"/>
              <a:t>2. </a:t>
            </a:r>
            <a:r>
              <a:rPr lang="en-US" sz="2800" dirty="0" err="1" smtClean="0"/>
              <a:t>Potret</a:t>
            </a:r>
            <a:r>
              <a:rPr lang="en-US" sz="2800" dirty="0" smtClean="0"/>
              <a:t> </a:t>
            </a:r>
            <a:r>
              <a:rPr lang="en-US" sz="2800" dirty="0" err="1" smtClean="0"/>
              <a:t>Implementasi</a:t>
            </a:r>
            <a:r>
              <a:rPr lang="en-US" sz="2800" dirty="0" smtClean="0"/>
              <a:t> </a:t>
            </a:r>
            <a:r>
              <a:rPr lang="en-US" sz="2800" dirty="0" err="1"/>
              <a:t>Perda</a:t>
            </a:r>
            <a:r>
              <a:rPr lang="en-US" sz="2800" dirty="0"/>
              <a:t> KTR </a:t>
            </a:r>
            <a:r>
              <a:rPr lang="en-US" sz="2800" dirty="0" err="1"/>
              <a:t>pada</a:t>
            </a:r>
            <a:r>
              <a:rPr lang="en-US" sz="2800" dirty="0"/>
              <a:t> </a:t>
            </a:r>
            <a:r>
              <a:rPr lang="en-US" sz="2800" dirty="0" err="1"/>
              <a:t>kawasan</a:t>
            </a:r>
            <a:r>
              <a:rPr lang="en-US" sz="2800" dirty="0"/>
              <a:t> SMA di </a:t>
            </a:r>
            <a:r>
              <a:rPr lang="en-US" sz="2800" dirty="0" err="1"/>
              <a:t>Provinsi</a:t>
            </a:r>
            <a:r>
              <a:rPr lang="en-US" sz="2800" dirty="0"/>
              <a:t> Bengkulu?</a:t>
            </a:r>
            <a:br>
              <a:rPr lang="en-US" sz="2800" dirty="0"/>
            </a:br>
            <a:endParaRPr lang="en-US" sz="2800" dirty="0"/>
          </a:p>
        </p:txBody>
      </p:sp>
      <p:sp>
        <p:nvSpPr>
          <p:cNvPr id="3" name="Content Placeholder 2"/>
          <p:cNvSpPr>
            <a:spLocks noGrp="1"/>
          </p:cNvSpPr>
          <p:nvPr>
            <p:ph idx="1"/>
          </p:nvPr>
        </p:nvSpPr>
        <p:spPr>
          <a:xfrm>
            <a:off x="1028700" y="1752600"/>
            <a:ext cx="7200900" cy="4114800"/>
          </a:xfrm>
        </p:spPr>
        <p:txBody>
          <a:bodyPr>
            <a:normAutofit/>
          </a:bodyPr>
          <a:lstStyle/>
          <a:p>
            <a:pPr lvl="0"/>
            <a:r>
              <a:rPr lang="en-US" dirty="0" err="1" smtClean="0"/>
              <a:t>Apakah</a:t>
            </a:r>
            <a:r>
              <a:rPr lang="en-US" dirty="0" smtClean="0"/>
              <a:t> </a:t>
            </a:r>
            <a:r>
              <a:rPr lang="en-US" dirty="0" err="1" smtClean="0"/>
              <a:t>pernah</a:t>
            </a:r>
            <a:r>
              <a:rPr lang="en-US" dirty="0" smtClean="0"/>
              <a:t> </a:t>
            </a:r>
            <a:r>
              <a:rPr lang="en-US" dirty="0" err="1"/>
              <a:t>merokok</a:t>
            </a:r>
            <a:r>
              <a:rPr lang="en-US" dirty="0"/>
              <a:t>/</a:t>
            </a:r>
            <a:r>
              <a:rPr lang="en-US" dirty="0" err="1"/>
              <a:t>atau</a:t>
            </a:r>
            <a:r>
              <a:rPr lang="en-US" dirty="0"/>
              <a:t> </a:t>
            </a:r>
            <a:r>
              <a:rPr lang="en-US" dirty="0" err="1"/>
              <a:t>melihat</a:t>
            </a:r>
            <a:r>
              <a:rPr lang="en-US" dirty="0"/>
              <a:t> orang </a:t>
            </a:r>
            <a:r>
              <a:rPr lang="en-US" dirty="0" err="1"/>
              <a:t>merokok</a:t>
            </a:r>
            <a:r>
              <a:rPr lang="en-US" dirty="0"/>
              <a:t> di </a:t>
            </a:r>
            <a:r>
              <a:rPr lang="en-US" dirty="0" err="1"/>
              <a:t>lingkungan</a:t>
            </a:r>
            <a:r>
              <a:rPr lang="en-US" dirty="0"/>
              <a:t> </a:t>
            </a:r>
            <a:r>
              <a:rPr lang="en-US" dirty="0" err="1"/>
              <a:t>sekolah</a:t>
            </a:r>
            <a:r>
              <a:rPr lang="en-US" dirty="0" smtClean="0"/>
              <a:t>?</a:t>
            </a:r>
            <a:endParaRPr lang="en-US" dirty="0"/>
          </a:p>
          <a:p>
            <a:pPr lvl="0"/>
            <a:r>
              <a:rPr lang="en-US" dirty="0" err="1"/>
              <a:t>Apakah</a:t>
            </a:r>
            <a:r>
              <a:rPr lang="en-US" dirty="0"/>
              <a:t> </a:t>
            </a:r>
            <a:r>
              <a:rPr lang="en-US" dirty="0" err="1"/>
              <a:t>pihak</a:t>
            </a:r>
            <a:r>
              <a:rPr lang="en-US" dirty="0"/>
              <a:t> </a:t>
            </a:r>
            <a:r>
              <a:rPr lang="en-US" dirty="0" err="1"/>
              <a:t>sekolah</a:t>
            </a:r>
            <a:r>
              <a:rPr lang="en-US" dirty="0"/>
              <a:t> </a:t>
            </a:r>
            <a:r>
              <a:rPr lang="en-US" dirty="0" err="1"/>
              <a:t>pernah</a:t>
            </a:r>
            <a:r>
              <a:rPr lang="en-US" dirty="0"/>
              <a:t> </a:t>
            </a:r>
            <a:r>
              <a:rPr lang="en-US" dirty="0" err="1"/>
              <a:t>melakukan</a:t>
            </a:r>
            <a:r>
              <a:rPr lang="en-US" dirty="0"/>
              <a:t> </a:t>
            </a:r>
            <a:r>
              <a:rPr lang="en-US" dirty="0" err="1"/>
              <a:t>sosialisasi</a:t>
            </a:r>
            <a:r>
              <a:rPr lang="en-US" dirty="0"/>
              <a:t> </a:t>
            </a:r>
            <a:r>
              <a:rPr lang="en-US" dirty="0" err="1"/>
              <a:t>larangan</a:t>
            </a:r>
            <a:r>
              <a:rPr lang="en-US" dirty="0"/>
              <a:t> </a:t>
            </a:r>
            <a:r>
              <a:rPr lang="en-US" dirty="0" err="1"/>
              <a:t>merokok</a:t>
            </a:r>
            <a:r>
              <a:rPr lang="en-US" dirty="0"/>
              <a:t> di </a:t>
            </a:r>
            <a:r>
              <a:rPr lang="en-US" dirty="0" err="1"/>
              <a:t>sekolah</a:t>
            </a:r>
            <a:r>
              <a:rPr lang="en-US" dirty="0"/>
              <a:t>?</a:t>
            </a:r>
          </a:p>
          <a:p>
            <a:pPr lvl="0"/>
            <a:r>
              <a:rPr lang="en-US" dirty="0" err="1"/>
              <a:t>Apakah</a:t>
            </a:r>
            <a:r>
              <a:rPr lang="en-US" dirty="0"/>
              <a:t> </a:t>
            </a:r>
            <a:r>
              <a:rPr lang="en-US" dirty="0" err="1"/>
              <a:t>sekolah</a:t>
            </a:r>
            <a:r>
              <a:rPr lang="en-US" dirty="0"/>
              <a:t> </a:t>
            </a:r>
            <a:r>
              <a:rPr lang="en-US" dirty="0" err="1"/>
              <a:t>memasang</a:t>
            </a:r>
            <a:r>
              <a:rPr lang="en-US" dirty="0"/>
              <a:t> </a:t>
            </a:r>
            <a:r>
              <a:rPr lang="en-US" dirty="0" err="1"/>
              <a:t>tanda-tanda</a:t>
            </a:r>
            <a:r>
              <a:rPr lang="en-US" dirty="0"/>
              <a:t> </a:t>
            </a:r>
            <a:r>
              <a:rPr lang="en-US" dirty="0" err="1"/>
              <a:t>larangan</a:t>
            </a:r>
            <a:r>
              <a:rPr lang="en-US" dirty="0"/>
              <a:t> </a:t>
            </a:r>
            <a:r>
              <a:rPr lang="en-US" dirty="0" err="1"/>
              <a:t>merokok</a:t>
            </a:r>
            <a:r>
              <a:rPr lang="en-US" dirty="0"/>
              <a:t> di </a:t>
            </a:r>
            <a:r>
              <a:rPr lang="en-US" dirty="0" err="1"/>
              <a:t>lingkungan</a:t>
            </a:r>
            <a:r>
              <a:rPr lang="en-US" dirty="0"/>
              <a:t> </a:t>
            </a:r>
            <a:r>
              <a:rPr lang="en-US" dirty="0" err="1"/>
              <a:t>sekolah</a:t>
            </a:r>
            <a:r>
              <a:rPr lang="en-US" dirty="0"/>
              <a:t>?</a:t>
            </a:r>
          </a:p>
          <a:p>
            <a:pPr lvl="0"/>
            <a:r>
              <a:rPr lang="en-US" dirty="0" err="1"/>
              <a:t>Apakah</a:t>
            </a:r>
            <a:r>
              <a:rPr lang="en-US" dirty="0"/>
              <a:t> yang </a:t>
            </a:r>
            <a:r>
              <a:rPr lang="en-US" dirty="0" err="1"/>
              <a:t>bapak</a:t>
            </a:r>
            <a:r>
              <a:rPr lang="en-US" dirty="0"/>
              <a:t> </a:t>
            </a:r>
            <a:r>
              <a:rPr lang="en-US" dirty="0" err="1"/>
              <a:t>rasakan</a:t>
            </a:r>
            <a:r>
              <a:rPr lang="en-US" dirty="0"/>
              <a:t> </a:t>
            </a:r>
            <a:r>
              <a:rPr lang="en-US" dirty="0" err="1"/>
              <a:t>ketika</a:t>
            </a:r>
            <a:r>
              <a:rPr lang="en-US" dirty="0"/>
              <a:t> </a:t>
            </a:r>
            <a:r>
              <a:rPr lang="en-US" dirty="0" err="1"/>
              <a:t>membaca</a:t>
            </a:r>
            <a:r>
              <a:rPr lang="en-US" dirty="0"/>
              <a:t> </a:t>
            </a:r>
            <a:r>
              <a:rPr lang="en-US" dirty="0" err="1"/>
              <a:t>tanda</a:t>
            </a:r>
            <a:r>
              <a:rPr lang="en-US" dirty="0"/>
              <a:t>/</a:t>
            </a:r>
            <a:r>
              <a:rPr lang="en-US" dirty="0" err="1"/>
              <a:t>peringatan</a:t>
            </a:r>
            <a:r>
              <a:rPr lang="en-US" dirty="0"/>
              <a:t> </a:t>
            </a:r>
            <a:r>
              <a:rPr lang="en-US" dirty="0" err="1"/>
              <a:t>larangan</a:t>
            </a:r>
            <a:r>
              <a:rPr lang="en-US" dirty="0"/>
              <a:t> </a:t>
            </a:r>
            <a:r>
              <a:rPr lang="en-US" dirty="0" err="1"/>
              <a:t>merokok</a:t>
            </a:r>
            <a:r>
              <a:rPr lang="en-US" dirty="0"/>
              <a:t> </a:t>
            </a:r>
            <a:r>
              <a:rPr lang="en-US" dirty="0" err="1"/>
              <a:t>disekolah</a:t>
            </a:r>
            <a:r>
              <a:rPr lang="en-US" dirty="0"/>
              <a:t>?</a:t>
            </a:r>
          </a:p>
          <a:p>
            <a:pPr lvl="0"/>
            <a:r>
              <a:rPr lang="en-US" dirty="0" err="1"/>
              <a:t>Apakah</a:t>
            </a:r>
            <a:r>
              <a:rPr lang="en-US" dirty="0"/>
              <a:t> </a:t>
            </a:r>
            <a:r>
              <a:rPr lang="en-US" dirty="0" err="1"/>
              <a:t>ada</a:t>
            </a:r>
            <a:r>
              <a:rPr lang="en-US" dirty="0"/>
              <a:t> </a:t>
            </a:r>
            <a:r>
              <a:rPr lang="en-US" dirty="0" err="1"/>
              <a:t>penjualan</a:t>
            </a:r>
            <a:r>
              <a:rPr lang="en-US" dirty="0"/>
              <a:t> </a:t>
            </a:r>
            <a:r>
              <a:rPr lang="en-US" dirty="0" err="1" smtClean="0"/>
              <a:t>rokok</a:t>
            </a:r>
            <a:r>
              <a:rPr lang="en-US" dirty="0" smtClean="0"/>
              <a:t>, </a:t>
            </a:r>
            <a:r>
              <a:rPr lang="en-US" dirty="0" err="1" smtClean="0"/>
              <a:t>iklan</a:t>
            </a:r>
            <a:r>
              <a:rPr lang="en-US" dirty="0" smtClean="0"/>
              <a:t> </a:t>
            </a:r>
            <a:r>
              <a:rPr lang="en-US" dirty="0" err="1" smtClean="0"/>
              <a:t>rokok</a:t>
            </a:r>
            <a:r>
              <a:rPr lang="en-US" dirty="0" smtClean="0"/>
              <a:t>, sponsor </a:t>
            </a:r>
            <a:r>
              <a:rPr lang="en-US" dirty="0" err="1" smtClean="0"/>
              <a:t>rokok</a:t>
            </a:r>
            <a:r>
              <a:rPr lang="en-US" dirty="0" smtClean="0"/>
              <a:t> di </a:t>
            </a:r>
            <a:r>
              <a:rPr lang="en-US" dirty="0" err="1" smtClean="0"/>
              <a:t>sekolah</a:t>
            </a:r>
            <a:r>
              <a:rPr lang="en-US" dirty="0" smtClean="0"/>
              <a:t>?</a:t>
            </a:r>
            <a:endParaRPr lang="en-US" dirty="0"/>
          </a:p>
          <a:p>
            <a:pPr lvl="0"/>
            <a:r>
              <a:rPr lang="en-US" dirty="0" err="1"/>
              <a:t>Apakah</a:t>
            </a:r>
            <a:r>
              <a:rPr lang="en-US" dirty="0"/>
              <a:t> </a:t>
            </a:r>
            <a:r>
              <a:rPr lang="en-US" dirty="0" smtClean="0"/>
              <a:t>tau </a:t>
            </a:r>
            <a:r>
              <a:rPr lang="en-US" dirty="0" err="1"/>
              <a:t>tentang</a:t>
            </a:r>
            <a:r>
              <a:rPr lang="en-US" dirty="0"/>
              <a:t> </a:t>
            </a:r>
            <a:r>
              <a:rPr lang="en-US" dirty="0" err="1"/>
              <a:t>Perda</a:t>
            </a:r>
            <a:r>
              <a:rPr lang="en-US" dirty="0"/>
              <a:t> </a:t>
            </a:r>
            <a:r>
              <a:rPr lang="en-US" dirty="0" err="1"/>
              <a:t>Kawasan</a:t>
            </a:r>
            <a:r>
              <a:rPr lang="en-US" dirty="0"/>
              <a:t> </a:t>
            </a:r>
            <a:r>
              <a:rPr lang="en-US" dirty="0" err="1"/>
              <a:t>Tanpa</a:t>
            </a:r>
            <a:r>
              <a:rPr lang="en-US" dirty="0"/>
              <a:t> </a:t>
            </a:r>
            <a:r>
              <a:rPr lang="en-US" dirty="0" err="1"/>
              <a:t>Rokok</a:t>
            </a:r>
            <a:r>
              <a:rPr lang="en-US" dirty="0"/>
              <a:t>?</a:t>
            </a:r>
          </a:p>
          <a:p>
            <a:endParaRPr lang="en-US" dirty="0"/>
          </a:p>
        </p:txBody>
      </p:sp>
    </p:spTree>
    <p:extLst>
      <p:ext uri="{BB962C8B-B14F-4D97-AF65-F5344CB8AC3E}">
        <p14:creationId xmlns:p14="http://schemas.microsoft.com/office/powerpoint/2010/main" val="2791819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8222232"/>
              </p:ext>
            </p:extLst>
          </p:nvPr>
        </p:nvGraphicFramePr>
        <p:xfrm>
          <a:off x="873087" y="1246819"/>
          <a:ext cx="80772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a:spLocks noGrp="1"/>
          </p:cNvSpPr>
          <p:nvPr>
            <p:ph type="title"/>
          </p:nvPr>
        </p:nvSpPr>
        <p:spPr>
          <a:xfrm>
            <a:off x="685800" y="190079"/>
            <a:ext cx="8382000" cy="914400"/>
          </a:xfrm>
        </p:spPr>
        <p:txBody>
          <a:bodyPr>
            <a:noAutofit/>
          </a:bodyPr>
          <a:lstStyle/>
          <a:p>
            <a:pPr lvl="0"/>
            <a:r>
              <a:rPr lang="en-US" sz="2400" b="1" dirty="0" smtClean="0"/>
              <a:t>2. </a:t>
            </a:r>
            <a:r>
              <a:rPr lang="en-US" sz="2400" b="1" dirty="0" err="1" smtClean="0"/>
              <a:t>Potret</a:t>
            </a:r>
            <a:r>
              <a:rPr lang="en-US" sz="2400" b="1" dirty="0" smtClean="0"/>
              <a:t> </a:t>
            </a:r>
            <a:r>
              <a:rPr lang="en-US" sz="2400" b="1" dirty="0" err="1" smtClean="0"/>
              <a:t>Implementasi</a:t>
            </a:r>
            <a:r>
              <a:rPr lang="en-US" sz="2400" b="1" dirty="0" smtClean="0"/>
              <a:t> </a:t>
            </a:r>
            <a:r>
              <a:rPr lang="en-US" sz="2400" b="1" dirty="0" err="1" smtClean="0"/>
              <a:t>Perda</a:t>
            </a:r>
            <a:r>
              <a:rPr lang="en-US" sz="2400" b="1" dirty="0" smtClean="0"/>
              <a:t> KTR </a:t>
            </a:r>
            <a:r>
              <a:rPr lang="en-US" sz="2400" b="1" dirty="0" err="1" smtClean="0"/>
              <a:t>dilingkungan</a:t>
            </a:r>
            <a:r>
              <a:rPr lang="en-US" sz="2400" b="1" dirty="0" smtClean="0"/>
              <a:t> SMA </a:t>
            </a:r>
            <a:r>
              <a:rPr lang="en-US" sz="2400" b="1" dirty="0" err="1" smtClean="0"/>
              <a:t>provinsi</a:t>
            </a:r>
            <a:r>
              <a:rPr lang="en-US" sz="2400" b="1" dirty="0" smtClean="0"/>
              <a:t> Bengkulu</a:t>
            </a:r>
            <a:endParaRPr lang="en-US" sz="2400" b="1" dirty="0"/>
          </a:p>
        </p:txBody>
      </p:sp>
      <p:sp>
        <p:nvSpPr>
          <p:cNvPr id="5" name="Rectangle 4"/>
          <p:cNvSpPr/>
          <p:nvPr/>
        </p:nvSpPr>
        <p:spPr>
          <a:xfrm>
            <a:off x="4606887" y="1246819"/>
            <a:ext cx="609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7%</a:t>
            </a:r>
            <a:endParaRPr lang="en-US" dirty="0"/>
          </a:p>
        </p:txBody>
      </p:sp>
      <p:sp>
        <p:nvSpPr>
          <p:cNvPr id="6" name="Rectangle 5"/>
          <p:cNvSpPr/>
          <p:nvPr/>
        </p:nvSpPr>
        <p:spPr>
          <a:xfrm>
            <a:off x="1676400" y="1905000"/>
            <a:ext cx="609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r>
              <a:rPr lang="en-US" dirty="0" smtClean="0"/>
              <a:t>7%</a:t>
            </a:r>
            <a:endParaRPr lang="en-US" dirty="0"/>
          </a:p>
        </p:txBody>
      </p:sp>
      <p:sp>
        <p:nvSpPr>
          <p:cNvPr id="8" name="Rectangle 7"/>
          <p:cNvSpPr/>
          <p:nvPr/>
        </p:nvSpPr>
        <p:spPr>
          <a:xfrm>
            <a:off x="3352800" y="1905000"/>
            <a:ext cx="6858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65%</a:t>
            </a:r>
            <a:endParaRPr lang="en-US" dirty="0"/>
          </a:p>
        </p:txBody>
      </p:sp>
      <p:sp>
        <p:nvSpPr>
          <p:cNvPr id="9" name="Rectangle 8"/>
          <p:cNvSpPr/>
          <p:nvPr/>
        </p:nvSpPr>
        <p:spPr>
          <a:xfrm>
            <a:off x="6096000" y="1143000"/>
            <a:ext cx="60960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r>
              <a:rPr lang="en-US" dirty="0" smtClean="0"/>
              <a:t>%</a:t>
            </a:r>
            <a:endParaRPr lang="en-US" dirty="0"/>
          </a:p>
        </p:txBody>
      </p:sp>
    </p:spTree>
    <p:extLst>
      <p:ext uri="{BB962C8B-B14F-4D97-AF65-F5344CB8AC3E}">
        <p14:creationId xmlns:p14="http://schemas.microsoft.com/office/powerpoint/2010/main" val="549499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200900" cy="1485900"/>
          </a:xfrm>
        </p:spPr>
        <p:txBody>
          <a:bodyPr>
            <a:noAutofit/>
          </a:bodyPr>
          <a:lstStyle/>
          <a:p>
            <a:pPr lvl="0"/>
            <a:r>
              <a:rPr lang="en-US" sz="2800" dirty="0" smtClean="0"/>
              <a:t>3. </a:t>
            </a:r>
            <a:r>
              <a:rPr lang="en-US" sz="2800" dirty="0" err="1" smtClean="0"/>
              <a:t>Bagaimana</a:t>
            </a:r>
            <a:r>
              <a:rPr lang="en-US" sz="2800" dirty="0" smtClean="0"/>
              <a:t> </a:t>
            </a:r>
            <a:r>
              <a:rPr lang="en-US" sz="2800" dirty="0" err="1"/>
              <a:t>peran</a:t>
            </a:r>
            <a:r>
              <a:rPr lang="en-US" sz="2800" dirty="0"/>
              <a:t> </a:t>
            </a:r>
            <a:r>
              <a:rPr lang="en-US" sz="2800" dirty="0" err="1"/>
              <a:t>sekolah</a:t>
            </a:r>
            <a:r>
              <a:rPr lang="en-US" sz="2800" dirty="0"/>
              <a:t> </a:t>
            </a:r>
            <a:r>
              <a:rPr lang="en-US" sz="2800" dirty="0" err="1"/>
              <a:t>dalam</a:t>
            </a:r>
            <a:r>
              <a:rPr lang="en-US" sz="2800" dirty="0"/>
              <a:t> </a:t>
            </a:r>
            <a:r>
              <a:rPr lang="en-US" sz="2800" dirty="0" err="1"/>
              <a:t>mencegah</a:t>
            </a:r>
            <a:r>
              <a:rPr lang="en-US" sz="2800" dirty="0"/>
              <a:t> </a:t>
            </a:r>
            <a:r>
              <a:rPr lang="en-US" sz="2800" dirty="0" err="1"/>
              <a:t>perokok</a:t>
            </a:r>
            <a:r>
              <a:rPr lang="en-US" sz="2800" dirty="0"/>
              <a:t> </a:t>
            </a:r>
            <a:r>
              <a:rPr lang="en-US" sz="2800" dirty="0" err="1"/>
              <a:t>pemula</a:t>
            </a:r>
            <a:r>
              <a:rPr lang="en-US" sz="2800" dirty="0"/>
              <a:t> di </a:t>
            </a:r>
            <a:r>
              <a:rPr lang="en-US" sz="2800" dirty="0" err="1"/>
              <a:t>lingkungan</a:t>
            </a:r>
            <a:r>
              <a:rPr lang="en-US" sz="2800" dirty="0"/>
              <a:t> </a:t>
            </a:r>
            <a:r>
              <a:rPr lang="en-US" sz="2800" dirty="0" err="1"/>
              <a:t>sekolah</a:t>
            </a:r>
            <a:r>
              <a:rPr lang="en-US" sz="2800" dirty="0"/>
              <a:t>?</a:t>
            </a:r>
            <a:br>
              <a:rPr lang="en-US" sz="2800" dirty="0"/>
            </a:br>
            <a:endParaRPr lang="en-US" sz="2800" dirty="0"/>
          </a:p>
        </p:txBody>
      </p:sp>
      <p:sp>
        <p:nvSpPr>
          <p:cNvPr id="3" name="Content Placeholder 2"/>
          <p:cNvSpPr>
            <a:spLocks noGrp="1"/>
          </p:cNvSpPr>
          <p:nvPr>
            <p:ph idx="1"/>
          </p:nvPr>
        </p:nvSpPr>
        <p:spPr>
          <a:xfrm>
            <a:off x="1028700" y="1600200"/>
            <a:ext cx="7200900" cy="4267200"/>
          </a:xfrm>
        </p:spPr>
        <p:txBody>
          <a:bodyPr>
            <a:normAutofit fontScale="92500" lnSpcReduction="10000"/>
          </a:bodyPr>
          <a:lstStyle/>
          <a:p>
            <a:pPr lvl="0"/>
            <a:r>
              <a:rPr lang="en-US" dirty="0" err="1" smtClean="0"/>
              <a:t>Apakah</a:t>
            </a:r>
            <a:r>
              <a:rPr lang="en-US" dirty="0" smtClean="0"/>
              <a:t> </a:t>
            </a:r>
            <a:r>
              <a:rPr lang="en-US" dirty="0" err="1"/>
              <a:t>pihak</a:t>
            </a:r>
            <a:r>
              <a:rPr lang="en-US" dirty="0"/>
              <a:t> </a:t>
            </a:r>
            <a:r>
              <a:rPr lang="en-US" dirty="0" err="1"/>
              <a:t>sekolah</a:t>
            </a:r>
            <a:r>
              <a:rPr lang="en-US" dirty="0"/>
              <a:t> </a:t>
            </a:r>
            <a:r>
              <a:rPr lang="en-US" dirty="0" err="1"/>
              <a:t>sudah</a:t>
            </a:r>
            <a:r>
              <a:rPr lang="en-US" dirty="0"/>
              <a:t> </a:t>
            </a:r>
            <a:r>
              <a:rPr lang="en-US" dirty="0" err="1"/>
              <a:t>mensosialisasikan</a:t>
            </a:r>
            <a:r>
              <a:rPr lang="en-US" dirty="0"/>
              <a:t> </a:t>
            </a:r>
            <a:r>
              <a:rPr lang="en-US" dirty="0" err="1"/>
              <a:t>Perda</a:t>
            </a:r>
            <a:r>
              <a:rPr lang="en-US" dirty="0"/>
              <a:t> KTR </a:t>
            </a:r>
            <a:r>
              <a:rPr lang="en-US" dirty="0" err="1"/>
              <a:t>kepada</a:t>
            </a:r>
            <a:r>
              <a:rPr lang="en-US" dirty="0"/>
              <a:t> guru </a:t>
            </a:r>
            <a:r>
              <a:rPr lang="en-US" dirty="0" err="1"/>
              <a:t>dan</a:t>
            </a:r>
            <a:r>
              <a:rPr lang="en-US" dirty="0"/>
              <a:t> </a:t>
            </a:r>
            <a:r>
              <a:rPr lang="en-US" dirty="0" err="1"/>
              <a:t>siswa</a:t>
            </a:r>
            <a:r>
              <a:rPr lang="en-US" dirty="0"/>
              <a:t>?</a:t>
            </a:r>
          </a:p>
          <a:p>
            <a:pPr lvl="0"/>
            <a:r>
              <a:rPr lang="en-US" dirty="0" err="1"/>
              <a:t>Apakah</a:t>
            </a:r>
            <a:r>
              <a:rPr lang="en-US" dirty="0"/>
              <a:t> </a:t>
            </a:r>
            <a:r>
              <a:rPr lang="en-US" dirty="0" err="1"/>
              <a:t>pihak</a:t>
            </a:r>
            <a:r>
              <a:rPr lang="en-US" dirty="0"/>
              <a:t> </a:t>
            </a:r>
            <a:r>
              <a:rPr lang="en-US" dirty="0" err="1"/>
              <a:t>sekolah</a:t>
            </a:r>
            <a:r>
              <a:rPr lang="en-US" dirty="0"/>
              <a:t> </a:t>
            </a:r>
            <a:r>
              <a:rPr lang="en-US" dirty="0" err="1"/>
              <a:t>telah</a:t>
            </a:r>
            <a:r>
              <a:rPr lang="en-US" dirty="0"/>
              <a:t> </a:t>
            </a:r>
            <a:r>
              <a:rPr lang="en-US" dirty="0" err="1"/>
              <a:t>mensosialisasikan</a:t>
            </a:r>
            <a:r>
              <a:rPr lang="en-US" dirty="0"/>
              <a:t> </a:t>
            </a:r>
            <a:r>
              <a:rPr lang="en-US" dirty="0" err="1"/>
              <a:t>tentang</a:t>
            </a:r>
            <a:r>
              <a:rPr lang="en-US" dirty="0"/>
              <a:t> </a:t>
            </a:r>
            <a:r>
              <a:rPr lang="en-US" dirty="0" err="1"/>
              <a:t>bahaya</a:t>
            </a:r>
            <a:r>
              <a:rPr lang="en-US" dirty="0"/>
              <a:t> </a:t>
            </a:r>
            <a:r>
              <a:rPr lang="en-US" dirty="0" err="1"/>
              <a:t>rokok</a:t>
            </a:r>
            <a:r>
              <a:rPr lang="en-US" dirty="0"/>
              <a:t> di </a:t>
            </a:r>
            <a:r>
              <a:rPr lang="en-US" dirty="0" err="1"/>
              <a:t>lingkungan</a:t>
            </a:r>
            <a:r>
              <a:rPr lang="en-US" dirty="0"/>
              <a:t> </a:t>
            </a:r>
            <a:r>
              <a:rPr lang="en-US" dirty="0" err="1"/>
              <a:t>sekolah</a:t>
            </a:r>
            <a:endParaRPr lang="en-US" dirty="0"/>
          </a:p>
          <a:p>
            <a:pPr lvl="0"/>
            <a:r>
              <a:rPr lang="en-US" dirty="0" err="1"/>
              <a:t>Apakah</a:t>
            </a:r>
            <a:r>
              <a:rPr lang="en-US" dirty="0"/>
              <a:t> </a:t>
            </a:r>
            <a:r>
              <a:rPr lang="en-US" dirty="0" err="1"/>
              <a:t>pernah</a:t>
            </a:r>
            <a:r>
              <a:rPr lang="en-US" dirty="0"/>
              <a:t> </a:t>
            </a:r>
            <a:r>
              <a:rPr lang="en-US" dirty="0" err="1"/>
              <a:t>kerjasama</a:t>
            </a:r>
            <a:r>
              <a:rPr lang="en-US" dirty="0"/>
              <a:t>/</a:t>
            </a:r>
            <a:r>
              <a:rPr lang="en-US" dirty="0" err="1"/>
              <a:t>mengundang</a:t>
            </a:r>
            <a:r>
              <a:rPr lang="en-US" dirty="0"/>
              <a:t> </a:t>
            </a:r>
            <a:r>
              <a:rPr lang="en-US" dirty="0" err="1"/>
              <a:t>organisasi</a:t>
            </a:r>
            <a:r>
              <a:rPr lang="en-US" dirty="0"/>
              <a:t> </a:t>
            </a:r>
            <a:r>
              <a:rPr lang="en-US" dirty="0" err="1"/>
              <a:t>luar</a:t>
            </a:r>
            <a:r>
              <a:rPr lang="en-US" dirty="0"/>
              <a:t> </a:t>
            </a:r>
            <a:r>
              <a:rPr lang="en-US" dirty="0" err="1"/>
              <a:t>untuk</a:t>
            </a:r>
            <a:r>
              <a:rPr lang="en-US" dirty="0"/>
              <a:t> </a:t>
            </a:r>
            <a:r>
              <a:rPr lang="en-US" dirty="0" err="1"/>
              <a:t>kampanye</a:t>
            </a:r>
            <a:r>
              <a:rPr lang="en-US" dirty="0"/>
              <a:t> anti </a:t>
            </a:r>
            <a:r>
              <a:rPr lang="en-US" dirty="0" err="1"/>
              <a:t>rokok</a:t>
            </a:r>
            <a:r>
              <a:rPr lang="en-US" dirty="0"/>
              <a:t>?</a:t>
            </a:r>
          </a:p>
          <a:p>
            <a:pPr lvl="0"/>
            <a:r>
              <a:rPr lang="en-US" dirty="0" err="1"/>
              <a:t>Apakah</a:t>
            </a:r>
            <a:r>
              <a:rPr lang="en-US" dirty="0"/>
              <a:t> </a:t>
            </a:r>
            <a:r>
              <a:rPr lang="en-US" dirty="0" err="1"/>
              <a:t>pihak</a:t>
            </a:r>
            <a:r>
              <a:rPr lang="en-US" dirty="0"/>
              <a:t> </a:t>
            </a:r>
            <a:r>
              <a:rPr lang="en-US" dirty="0" err="1"/>
              <a:t>sekolah</a:t>
            </a:r>
            <a:r>
              <a:rPr lang="en-US" dirty="0"/>
              <a:t> </a:t>
            </a:r>
            <a:r>
              <a:rPr lang="en-US" dirty="0" err="1"/>
              <a:t>telah</a:t>
            </a:r>
            <a:r>
              <a:rPr lang="en-US" dirty="0"/>
              <a:t> </a:t>
            </a:r>
            <a:r>
              <a:rPr lang="en-US" dirty="0" err="1"/>
              <a:t>memasang</a:t>
            </a:r>
            <a:r>
              <a:rPr lang="en-US" dirty="0"/>
              <a:t> </a:t>
            </a:r>
            <a:r>
              <a:rPr lang="en-US" dirty="0" err="1"/>
              <a:t>rambu-rambu</a:t>
            </a:r>
            <a:r>
              <a:rPr lang="en-US" dirty="0"/>
              <a:t> </a:t>
            </a:r>
            <a:r>
              <a:rPr lang="en-US" dirty="0" err="1"/>
              <a:t>larangan</a:t>
            </a:r>
            <a:r>
              <a:rPr lang="en-US" dirty="0"/>
              <a:t>/</a:t>
            </a:r>
            <a:r>
              <a:rPr lang="en-US" dirty="0" err="1"/>
              <a:t>peringatan</a:t>
            </a:r>
            <a:r>
              <a:rPr lang="en-US" dirty="0"/>
              <a:t> </a:t>
            </a:r>
            <a:r>
              <a:rPr lang="en-US" dirty="0" err="1"/>
              <a:t>merokok</a:t>
            </a:r>
            <a:r>
              <a:rPr lang="en-US" dirty="0"/>
              <a:t> </a:t>
            </a:r>
            <a:r>
              <a:rPr lang="en-US" dirty="0" err="1"/>
              <a:t>dikawasan</a:t>
            </a:r>
            <a:r>
              <a:rPr lang="en-US" dirty="0"/>
              <a:t> </a:t>
            </a:r>
            <a:r>
              <a:rPr lang="en-US" dirty="0" err="1"/>
              <a:t>sekolah</a:t>
            </a:r>
            <a:r>
              <a:rPr lang="en-US" dirty="0"/>
              <a:t>?</a:t>
            </a:r>
          </a:p>
          <a:p>
            <a:pPr lvl="0"/>
            <a:r>
              <a:rPr lang="en-US" dirty="0" err="1"/>
              <a:t>Apakah</a:t>
            </a:r>
            <a:r>
              <a:rPr lang="en-US" dirty="0"/>
              <a:t> </a:t>
            </a:r>
            <a:r>
              <a:rPr lang="en-US" dirty="0" err="1"/>
              <a:t>pernah</a:t>
            </a:r>
            <a:r>
              <a:rPr lang="en-US" dirty="0"/>
              <a:t> </a:t>
            </a:r>
            <a:r>
              <a:rPr lang="en-US" dirty="0" err="1"/>
              <a:t>dilakukan</a:t>
            </a:r>
            <a:r>
              <a:rPr lang="en-US" dirty="0"/>
              <a:t> </a:t>
            </a:r>
            <a:r>
              <a:rPr lang="en-US" dirty="0" err="1"/>
              <a:t>razia</a:t>
            </a:r>
            <a:r>
              <a:rPr lang="en-US" dirty="0"/>
              <a:t> </a:t>
            </a:r>
            <a:r>
              <a:rPr lang="en-US" dirty="0" err="1"/>
              <a:t>pada</a:t>
            </a:r>
            <a:r>
              <a:rPr lang="en-US" dirty="0"/>
              <a:t> </a:t>
            </a:r>
            <a:r>
              <a:rPr lang="en-US" dirty="0" err="1"/>
              <a:t>siswa</a:t>
            </a:r>
            <a:r>
              <a:rPr lang="en-US" dirty="0"/>
              <a:t> </a:t>
            </a:r>
            <a:r>
              <a:rPr lang="en-US" dirty="0" err="1"/>
              <a:t>dikelas</a:t>
            </a:r>
            <a:r>
              <a:rPr lang="en-US" dirty="0"/>
              <a:t>?</a:t>
            </a:r>
          </a:p>
          <a:p>
            <a:pPr lvl="0"/>
            <a:r>
              <a:rPr lang="en-US" dirty="0" err="1"/>
              <a:t>Apakah</a:t>
            </a:r>
            <a:r>
              <a:rPr lang="en-US" dirty="0"/>
              <a:t> </a:t>
            </a:r>
            <a:r>
              <a:rPr lang="en-US" dirty="0" err="1"/>
              <a:t>pihak</a:t>
            </a:r>
            <a:r>
              <a:rPr lang="en-US" dirty="0"/>
              <a:t> </a:t>
            </a:r>
            <a:r>
              <a:rPr lang="en-US" dirty="0" err="1"/>
              <a:t>sekolah</a:t>
            </a:r>
            <a:r>
              <a:rPr lang="en-US" dirty="0"/>
              <a:t> </a:t>
            </a:r>
            <a:r>
              <a:rPr lang="en-US" dirty="0" err="1"/>
              <a:t>pernah</a:t>
            </a:r>
            <a:r>
              <a:rPr lang="en-US" dirty="0"/>
              <a:t> </a:t>
            </a:r>
            <a:r>
              <a:rPr lang="en-US" dirty="0" err="1"/>
              <a:t>menemukan</a:t>
            </a:r>
            <a:r>
              <a:rPr lang="en-US" dirty="0"/>
              <a:t> guru </a:t>
            </a:r>
            <a:r>
              <a:rPr lang="en-US" dirty="0" err="1"/>
              <a:t>atau</a:t>
            </a:r>
            <a:r>
              <a:rPr lang="en-US" dirty="0"/>
              <a:t> </a:t>
            </a:r>
            <a:r>
              <a:rPr lang="en-US" dirty="0" err="1"/>
              <a:t>siswa</a:t>
            </a:r>
            <a:r>
              <a:rPr lang="en-US" dirty="0"/>
              <a:t> yang </a:t>
            </a:r>
            <a:r>
              <a:rPr lang="en-US" dirty="0" err="1"/>
              <a:t>merokok</a:t>
            </a:r>
            <a:r>
              <a:rPr lang="en-US" dirty="0"/>
              <a:t> </a:t>
            </a:r>
            <a:r>
              <a:rPr lang="en-US" dirty="0" err="1"/>
              <a:t>dilingkungan</a:t>
            </a:r>
            <a:r>
              <a:rPr lang="en-US" dirty="0"/>
              <a:t> </a:t>
            </a:r>
            <a:r>
              <a:rPr lang="en-US" dirty="0" err="1"/>
              <a:t>sekolah</a:t>
            </a:r>
            <a:r>
              <a:rPr lang="en-US" dirty="0"/>
              <a:t>?</a:t>
            </a:r>
          </a:p>
          <a:p>
            <a:pPr lvl="0"/>
            <a:r>
              <a:rPr lang="en-US" dirty="0" err="1"/>
              <a:t>Apakah</a:t>
            </a:r>
            <a:r>
              <a:rPr lang="en-US" dirty="0"/>
              <a:t> </a:t>
            </a:r>
            <a:r>
              <a:rPr lang="en-US" dirty="0" err="1"/>
              <a:t>pihak</a:t>
            </a:r>
            <a:r>
              <a:rPr lang="en-US" dirty="0"/>
              <a:t> </a:t>
            </a:r>
            <a:r>
              <a:rPr lang="en-US" dirty="0" err="1"/>
              <a:t>sekolah</a:t>
            </a:r>
            <a:r>
              <a:rPr lang="en-US" dirty="0"/>
              <a:t> </a:t>
            </a:r>
            <a:r>
              <a:rPr lang="en-US" dirty="0" err="1"/>
              <a:t>pernah</a:t>
            </a:r>
            <a:r>
              <a:rPr lang="en-US" dirty="0"/>
              <a:t> </a:t>
            </a:r>
            <a:r>
              <a:rPr lang="en-US" dirty="0" err="1"/>
              <a:t>memberikan</a:t>
            </a:r>
            <a:r>
              <a:rPr lang="en-US" dirty="0"/>
              <a:t> </a:t>
            </a:r>
            <a:r>
              <a:rPr lang="en-US" dirty="0" err="1"/>
              <a:t>sanksi</a:t>
            </a:r>
            <a:r>
              <a:rPr lang="en-US" dirty="0"/>
              <a:t> </a:t>
            </a:r>
            <a:r>
              <a:rPr lang="en-US" dirty="0" err="1"/>
              <a:t>pada</a:t>
            </a:r>
            <a:r>
              <a:rPr lang="en-US" dirty="0"/>
              <a:t> guru </a:t>
            </a:r>
            <a:r>
              <a:rPr lang="en-US" dirty="0" err="1"/>
              <a:t>atau</a:t>
            </a:r>
            <a:r>
              <a:rPr lang="en-US" dirty="0"/>
              <a:t> </a:t>
            </a:r>
            <a:r>
              <a:rPr lang="en-US" dirty="0" err="1"/>
              <a:t>siswa</a:t>
            </a:r>
            <a:r>
              <a:rPr lang="en-US" dirty="0"/>
              <a:t> yang </a:t>
            </a:r>
            <a:r>
              <a:rPr lang="en-US" dirty="0" err="1"/>
              <a:t>merokok</a:t>
            </a:r>
            <a:r>
              <a:rPr lang="en-US" dirty="0"/>
              <a:t> </a:t>
            </a:r>
            <a:r>
              <a:rPr lang="en-US" dirty="0" err="1"/>
              <a:t>dilingkungan</a:t>
            </a:r>
            <a:r>
              <a:rPr lang="en-US" dirty="0"/>
              <a:t> </a:t>
            </a:r>
            <a:r>
              <a:rPr lang="en-US" dirty="0" err="1"/>
              <a:t>sekolah</a:t>
            </a:r>
            <a:r>
              <a:rPr lang="en-US" dirty="0"/>
              <a:t>?</a:t>
            </a:r>
          </a:p>
          <a:p>
            <a:endParaRPr lang="en-US" dirty="0"/>
          </a:p>
        </p:txBody>
      </p:sp>
    </p:spTree>
    <p:extLst>
      <p:ext uri="{BB962C8B-B14F-4D97-AF65-F5344CB8AC3E}">
        <p14:creationId xmlns:p14="http://schemas.microsoft.com/office/powerpoint/2010/main" val="1532082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smtClean="0"/>
              <a:t>a. </a:t>
            </a:r>
            <a:r>
              <a:rPr lang="en-US" sz="3600" dirty="0" err="1" smtClean="0"/>
              <a:t>Sosialisasikan</a:t>
            </a:r>
            <a:r>
              <a:rPr lang="en-US" sz="3600" dirty="0" smtClean="0"/>
              <a:t> </a:t>
            </a:r>
            <a:r>
              <a:rPr lang="en-US" sz="3600" dirty="0" err="1"/>
              <a:t>Perda</a:t>
            </a:r>
            <a:r>
              <a:rPr lang="en-US" sz="3600" dirty="0"/>
              <a:t> KTR </a:t>
            </a:r>
            <a:r>
              <a:rPr lang="en-US" sz="3600" dirty="0" err="1"/>
              <a:t>kepada</a:t>
            </a:r>
            <a:r>
              <a:rPr lang="en-US" sz="3600" dirty="0"/>
              <a:t> guru </a:t>
            </a:r>
            <a:r>
              <a:rPr lang="en-US" sz="3600" dirty="0" err="1"/>
              <a:t>dan</a:t>
            </a:r>
            <a:r>
              <a:rPr lang="en-US" sz="3600" dirty="0"/>
              <a:t> </a:t>
            </a:r>
            <a:r>
              <a:rPr lang="en-US" sz="3600" dirty="0" err="1" smtClean="0"/>
              <a:t>siswa</a:t>
            </a:r>
            <a:endParaRPr lang="en-US" sz="3600" dirty="0"/>
          </a:p>
        </p:txBody>
      </p:sp>
      <p:sp>
        <p:nvSpPr>
          <p:cNvPr id="3" name="Content Placeholder 2"/>
          <p:cNvSpPr>
            <a:spLocks noGrp="1"/>
          </p:cNvSpPr>
          <p:nvPr>
            <p:ph idx="1"/>
          </p:nvPr>
        </p:nvSpPr>
        <p:spPr/>
        <p:txBody>
          <a:bodyPr>
            <a:normAutofit/>
          </a:bodyPr>
          <a:lstStyle/>
          <a:p>
            <a:r>
              <a:rPr lang="en-US" sz="2400" dirty="0" err="1" smtClean="0"/>
              <a:t>Meskipun</a:t>
            </a:r>
            <a:r>
              <a:rPr lang="en-US" sz="2400" dirty="0" smtClean="0"/>
              <a:t> </a:t>
            </a:r>
            <a:r>
              <a:rPr lang="en-US" sz="2400" dirty="0" err="1"/>
              <a:t>Sekolah</a:t>
            </a:r>
            <a:r>
              <a:rPr lang="en-US" sz="2400" dirty="0"/>
              <a:t> </a:t>
            </a:r>
            <a:r>
              <a:rPr lang="en-US" sz="2400" dirty="0" err="1"/>
              <a:t>sebagai</a:t>
            </a:r>
            <a:r>
              <a:rPr lang="en-US" sz="2400" dirty="0"/>
              <a:t> </a:t>
            </a:r>
            <a:r>
              <a:rPr lang="en-US" sz="2400" dirty="0" err="1"/>
              <a:t>salah</a:t>
            </a:r>
            <a:r>
              <a:rPr lang="en-US" sz="2400" dirty="0"/>
              <a:t> </a:t>
            </a:r>
            <a:r>
              <a:rPr lang="en-US" sz="2400" dirty="0" err="1"/>
              <a:t>satu</a:t>
            </a:r>
            <a:r>
              <a:rPr lang="en-US" sz="2400" dirty="0"/>
              <a:t> </a:t>
            </a:r>
            <a:r>
              <a:rPr lang="en-US" sz="2400" dirty="0" err="1"/>
              <a:t>Fasilitas</a:t>
            </a:r>
            <a:r>
              <a:rPr lang="en-US" sz="2400" dirty="0"/>
              <a:t> KTR yang </a:t>
            </a:r>
            <a:r>
              <a:rPr lang="en-US" sz="2400" dirty="0" err="1"/>
              <a:t>tercantum</a:t>
            </a:r>
            <a:r>
              <a:rPr lang="en-US" sz="2400" dirty="0"/>
              <a:t> di </a:t>
            </a:r>
            <a:r>
              <a:rPr lang="en-US" sz="2400" dirty="0" err="1"/>
              <a:t>dalam</a:t>
            </a:r>
            <a:r>
              <a:rPr lang="en-US" sz="2400" dirty="0"/>
              <a:t> </a:t>
            </a:r>
            <a:r>
              <a:rPr lang="en-US" sz="2400" dirty="0" err="1"/>
              <a:t>Perda</a:t>
            </a:r>
            <a:r>
              <a:rPr lang="en-US" sz="2400" dirty="0"/>
              <a:t> KTR </a:t>
            </a:r>
            <a:r>
              <a:rPr lang="en-US" sz="2400" dirty="0" err="1"/>
              <a:t>tiap</a:t>
            </a:r>
            <a:r>
              <a:rPr lang="en-US" sz="2400" dirty="0"/>
              <a:t> </a:t>
            </a:r>
            <a:r>
              <a:rPr lang="en-US" sz="2400" dirty="0" err="1"/>
              <a:t>Kabupaten</a:t>
            </a:r>
            <a:r>
              <a:rPr lang="en-US" sz="2400" dirty="0"/>
              <a:t> Kota, </a:t>
            </a:r>
            <a:r>
              <a:rPr lang="en-US" sz="2400" dirty="0" err="1"/>
              <a:t>namun</a:t>
            </a:r>
            <a:r>
              <a:rPr lang="en-US" sz="2400" dirty="0"/>
              <a:t> </a:t>
            </a:r>
            <a:r>
              <a:rPr lang="en-US" sz="2400" dirty="0" err="1"/>
              <a:t>masih</a:t>
            </a:r>
            <a:r>
              <a:rPr lang="en-US" sz="2400" dirty="0"/>
              <a:t> </a:t>
            </a:r>
            <a:r>
              <a:rPr lang="en-US" sz="2400" dirty="0" err="1" smtClean="0"/>
              <a:t>ada</a:t>
            </a:r>
            <a:r>
              <a:rPr lang="en-US" sz="2400" dirty="0" smtClean="0"/>
              <a:t> </a:t>
            </a:r>
            <a:r>
              <a:rPr lang="en-US" sz="2400" dirty="0" err="1" smtClean="0"/>
              <a:t>Kepala</a:t>
            </a:r>
            <a:r>
              <a:rPr lang="en-US" sz="2400" dirty="0" smtClean="0"/>
              <a:t> </a:t>
            </a:r>
            <a:r>
              <a:rPr lang="en-US" sz="2400" dirty="0" err="1"/>
              <a:t>Sekolah</a:t>
            </a:r>
            <a:r>
              <a:rPr lang="en-US" sz="2400" dirty="0"/>
              <a:t> </a:t>
            </a:r>
            <a:r>
              <a:rPr lang="en-US" sz="2400" dirty="0" err="1"/>
              <a:t>dan</a:t>
            </a:r>
            <a:r>
              <a:rPr lang="en-US" sz="2400" dirty="0"/>
              <a:t> Guru yang </a:t>
            </a:r>
            <a:r>
              <a:rPr lang="en-US" sz="2400" dirty="0" err="1"/>
              <a:t>belum</a:t>
            </a:r>
            <a:r>
              <a:rPr lang="en-US" sz="2400" dirty="0"/>
              <a:t> familiar </a:t>
            </a:r>
            <a:r>
              <a:rPr lang="en-US" sz="2400" dirty="0" err="1"/>
              <a:t>dengan</a:t>
            </a:r>
            <a:r>
              <a:rPr lang="en-US" sz="2400" dirty="0"/>
              <a:t> “</a:t>
            </a:r>
            <a:r>
              <a:rPr lang="en-US" sz="2400" dirty="0" err="1"/>
              <a:t>Perda</a:t>
            </a:r>
            <a:r>
              <a:rPr lang="en-US" sz="2400" dirty="0"/>
              <a:t> KTR”. Hal </a:t>
            </a:r>
            <a:r>
              <a:rPr lang="en-US" sz="2400" dirty="0" err="1"/>
              <a:t>ini</a:t>
            </a:r>
            <a:r>
              <a:rPr lang="en-US" sz="2400" dirty="0"/>
              <a:t> </a:t>
            </a:r>
            <a:r>
              <a:rPr lang="en-US" sz="2400" dirty="0" err="1"/>
              <a:t>tergambar</a:t>
            </a:r>
            <a:r>
              <a:rPr lang="en-US" sz="2400" dirty="0"/>
              <a:t> </a:t>
            </a:r>
            <a:r>
              <a:rPr lang="en-US" sz="2400" dirty="0" err="1"/>
              <a:t>dalam</a:t>
            </a:r>
            <a:r>
              <a:rPr lang="en-US" sz="2400" dirty="0"/>
              <a:t> </a:t>
            </a:r>
            <a:r>
              <a:rPr lang="en-US" sz="2400" dirty="0" err="1"/>
              <a:t>beberapa</a:t>
            </a:r>
            <a:r>
              <a:rPr lang="en-US" sz="2400" dirty="0"/>
              <a:t> </a:t>
            </a:r>
            <a:r>
              <a:rPr lang="en-US" sz="2400" dirty="0" err="1"/>
              <a:t>hasil</a:t>
            </a:r>
            <a:r>
              <a:rPr lang="en-US" sz="2400" dirty="0"/>
              <a:t> </a:t>
            </a:r>
            <a:r>
              <a:rPr lang="en-US" sz="2400" dirty="0" err="1"/>
              <a:t>wawancara</a:t>
            </a:r>
            <a:r>
              <a:rPr lang="en-US" sz="2400" dirty="0"/>
              <a:t> </a:t>
            </a:r>
            <a:r>
              <a:rPr lang="en-US" sz="2400" dirty="0" err="1"/>
              <a:t>dengan</a:t>
            </a:r>
            <a:r>
              <a:rPr lang="en-US" sz="2400" dirty="0"/>
              <a:t> Guru </a:t>
            </a:r>
            <a:r>
              <a:rPr lang="en-US" sz="2400" dirty="0" err="1"/>
              <a:t>dan</a:t>
            </a:r>
            <a:r>
              <a:rPr lang="en-US" sz="2400" dirty="0"/>
              <a:t> </a:t>
            </a:r>
            <a:r>
              <a:rPr lang="en-US" sz="2400" dirty="0" err="1"/>
              <a:t>Kepala</a:t>
            </a:r>
            <a:r>
              <a:rPr lang="en-US" sz="2400" dirty="0"/>
              <a:t> </a:t>
            </a:r>
            <a:r>
              <a:rPr lang="en-US" sz="2400" dirty="0" err="1"/>
              <a:t>Sekolah</a:t>
            </a:r>
            <a:r>
              <a:rPr lang="en-US" sz="2400" dirty="0"/>
              <a:t> di </a:t>
            </a:r>
            <a:r>
              <a:rPr lang="en-US" sz="2400" dirty="0" err="1"/>
              <a:t>Provinsi</a:t>
            </a:r>
            <a:r>
              <a:rPr lang="en-US" sz="2400" dirty="0"/>
              <a:t> Bengkulu</a:t>
            </a:r>
            <a:r>
              <a:rPr lang="en-US" sz="2400" dirty="0" smtClean="0"/>
              <a:t>. </a:t>
            </a:r>
            <a:r>
              <a:rPr lang="en-US" sz="2400" dirty="0" err="1" smtClean="0"/>
              <a:t>Selain</a:t>
            </a:r>
            <a:r>
              <a:rPr lang="en-US" sz="2400" dirty="0" smtClean="0"/>
              <a:t> </a:t>
            </a:r>
            <a:r>
              <a:rPr lang="en-US" sz="2400" dirty="0" err="1" smtClean="0"/>
              <a:t>itu</a:t>
            </a:r>
            <a:r>
              <a:rPr lang="en-US" sz="2400" dirty="0" smtClean="0"/>
              <a:t>, </a:t>
            </a:r>
            <a:r>
              <a:rPr lang="en-US" sz="2400" dirty="0" err="1" smtClean="0"/>
              <a:t>mayoritas</a:t>
            </a:r>
            <a:r>
              <a:rPr lang="en-US" sz="2400" dirty="0" smtClean="0"/>
              <a:t> </a:t>
            </a:r>
            <a:r>
              <a:rPr lang="en-US" sz="2400" dirty="0" err="1" smtClean="0"/>
              <a:t>sekolah</a:t>
            </a:r>
            <a:r>
              <a:rPr lang="en-US" sz="2400" dirty="0" smtClean="0"/>
              <a:t> </a:t>
            </a:r>
            <a:r>
              <a:rPr lang="en-US" sz="2400" dirty="0" err="1" smtClean="0"/>
              <a:t>belum</a:t>
            </a:r>
            <a:r>
              <a:rPr lang="en-US" sz="2400" dirty="0" smtClean="0"/>
              <a:t> </a:t>
            </a:r>
            <a:r>
              <a:rPr lang="en-US" sz="2400" dirty="0" err="1" smtClean="0"/>
              <a:t>mensosialisasikan</a:t>
            </a:r>
            <a:r>
              <a:rPr lang="en-US" sz="2400" dirty="0" smtClean="0"/>
              <a:t> </a:t>
            </a:r>
            <a:r>
              <a:rPr lang="en-US" sz="2400" dirty="0" err="1" smtClean="0"/>
              <a:t>Perda</a:t>
            </a:r>
            <a:r>
              <a:rPr lang="en-US" sz="2400" dirty="0" smtClean="0"/>
              <a:t> KTR </a:t>
            </a:r>
            <a:r>
              <a:rPr lang="en-US" sz="2400" dirty="0" err="1" smtClean="0"/>
              <a:t>secara</a:t>
            </a:r>
            <a:r>
              <a:rPr lang="en-US" sz="2400" dirty="0" smtClean="0"/>
              <a:t> massif </a:t>
            </a:r>
            <a:r>
              <a:rPr lang="en-US" sz="2400" dirty="0" err="1" smtClean="0"/>
              <a:t>dan</a:t>
            </a:r>
            <a:r>
              <a:rPr lang="en-US" sz="2400" dirty="0" smtClean="0"/>
              <a:t> </a:t>
            </a:r>
            <a:r>
              <a:rPr lang="en-US" sz="2400" dirty="0" err="1" smtClean="0"/>
              <a:t>komprehensif</a:t>
            </a:r>
            <a:r>
              <a:rPr lang="en-US" sz="2400" dirty="0" smtClean="0"/>
              <a:t>.</a:t>
            </a:r>
            <a:endParaRPr lang="en-US" sz="2400" dirty="0"/>
          </a:p>
          <a:p>
            <a:endParaRPr lang="en-US" sz="2400" dirty="0"/>
          </a:p>
        </p:txBody>
      </p:sp>
    </p:spTree>
    <p:extLst>
      <p:ext uri="{BB962C8B-B14F-4D97-AF65-F5344CB8AC3E}">
        <p14:creationId xmlns:p14="http://schemas.microsoft.com/office/powerpoint/2010/main" val="19180596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smtClean="0"/>
              <a:t>b. </a:t>
            </a:r>
            <a:r>
              <a:rPr lang="en-US" sz="3600" dirty="0" err="1"/>
              <a:t>Sosialisasikan</a:t>
            </a:r>
            <a:r>
              <a:rPr lang="en-US" sz="3600" dirty="0"/>
              <a:t> </a:t>
            </a:r>
            <a:r>
              <a:rPr lang="en-US" sz="3600" dirty="0" err="1"/>
              <a:t>tentang</a:t>
            </a:r>
            <a:r>
              <a:rPr lang="en-US" sz="3600" dirty="0"/>
              <a:t> </a:t>
            </a:r>
            <a:r>
              <a:rPr lang="en-US" sz="3600" dirty="0" err="1"/>
              <a:t>bahaya</a:t>
            </a:r>
            <a:r>
              <a:rPr lang="en-US" sz="3600" dirty="0"/>
              <a:t> </a:t>
            </a:r>
            <a:r>
              <a:rPr lang="en-US" sz="3600" dirty="0" err="1"/>
              <a:t>rokok</a:t>
            </a:r>
            <a:r>
              <a:rPr lang="en-US" sz="3600" dirty="0"/>
              <a:t> di </a:t>
            </a:r>
            <a:r>
              <a:rPr lang="en-US" sz="3600" dirty="0" err="1"/>
              <a:t>lingkungan</a:t>
            </a:r>
            <a:r>
              <a:rPr lang="en-US" sz="3600" dirty="0"/>
              <a:t> </a:t>
            </a:r>
            <a:r>
              <a:rPr lang="en-US" sz="3600" dirty="0" err="1" smtClean="0"/>
              <a:t>sekolah</a:t>
            </a:r>
            <a:endParaRPr lang="en-US" sz="3600" dirty="0"/>
          </a:p>
        </p:txBody>
      </p:sp>
      <p:sp>
        <p:nvSpPr>
          <p:cNvPr id="3" name="Content Placeholder 2"/>
          <p:cNvSpPr>
            <a:spLocks noGrp="1"/>
          </p:cNvSpPr>
          <p:nvPr>
            <p:ph idx="1"/>
          </p:nvPr>
        </p:nvSpPr>
        <p:spPr/>
        <p:txBody>
          <a:bodyPr>
            <a:normAutofit/>
          </a:bodyPr>
          <a:lstStyle/>
          <a:p>
            <a:r>
              <a:rPr lang="en-US" sz="2400" dirty="0" err="1" smtClean="0"/>
              <a:t>Secara</a:t>
            </a:r>
            <a:r>
              <a:rPr lang="en-US" sz="2400" dirty="0" smtClean="0"/>
              <a:t> </a:t>
            </a:r>
            <a:r>
              <a:rPr lang="en-US" sz="2400" dirty="0" err="1"/>
              <a:t>umum</a:t>
            </a:r>
            <a:r>
              <a:rPr lang="en-US" sz="2400" dirty="0"/>
              <a:t>, SMA yang </a:t>
            </a:r>
            <a:r>
              <a:rPr lang="en-US" sz="2400" dirty="0" err="1"/>
              <a:t>menjadi</a:t>
            </a:r>
            <a:r>
              <a:rPr lang="en-US" sz="2400" dirty="0"/>
              <a:t> </a:t>
            </a:r>
            <a:r>
              <a:rPr lang="en-US" sz="2400" dirty="0" err="1"/>
              <a:t>lokasi</a:t>
            </a:r>
            <a:r>
              <a:rPr lang="en-US" sz="2400" dirty="0"/>
              <a:t> </a:t>
            </a:r>
            <a:r>
              <a:rPr lang="en-US" sz="2400" dirty="0" err="1"/>
              <a:t>penelitian</a:t>
            </a:r>
            <a:r>
              <a:rPr lang="en-US" sz="2400" dirty="0"/>
              <a:t> </a:t>
            </a:r>
            <a:r>
              <a:rPr lang="en-US" sz="2400" dirty="0" err="1"/>
              <a:t>ini</a:t>
            </a:r>
            <a:r>
              <a:rPr lang="en-US" sz="2400" dirty="0"/>
              <a:t> </a:t>
            </a:r>
            <a:r>
              <a:rPr lang="en-US" sz="2400" dirty="0" err="1"/>
              <a:t>sudah</a:t>
            </a:r>
            <a:r>
              <a:rPr lang="en-US" sz="2400" dirty="0"/>
              <a:t> </a:t>
            </a:r>
            <a:r>
              <a:rPr lang="en-US" sz="2400" dirty="0" err="1"/>
              <a:t>melakukan</a:t>
            </a:r>
            <a:r>
              <a:rPr lang="en-US" sz="2400" dirty="0"/>
              <a:t> </a:t>
            </a:r>
            <a:r>
              <a:rPr lang="en-US" sz="2400" dirty="0" err="1"/>
              <a:t>sosialisasi</a:t>
            </a:r>
            <a:r>
              <a:rPr lang="en-US" sz="2400" dirty="0"/>
              <a:t> </a:t>
            </a:r>
            <a:r>
              <a:rPr lang="en-US" sz="2400" dirty="0" err="1"/>
              <a:t>bahaya</a:t>
            </a:r>
            <a:r>
              <a:rPr lang="en-US" sz="2400" dirty="0"/>
              <a:t> </a:t>
            </a:r>
            <a:r>
              <a:rPr lang="en-US" sz="2400" dirty="0" err="1"/>
              <a:t>rokok</a:t>
            </a:r>
            <a:r>
              <a:rPr lang="en-US" sz="2400" dirty="0"/>
              <a:t> </a:t>
            </a:r>
            <a:r>
              <a:rPr lang="en-US" sz="2400" dirty="0" err="1"/>
              <a:t>kepada</a:t>
            </a:r>
            <a:r>
              <a:rPr lang="en-US" sz="2400" dirty="0"/>
              <a:t> </a:t>
            </a:r>
            <a:r>
              <a:rPr lang="en-US" sz="2400" dirty="0" err="1"/>
              <a:t>warga</a:t>
            </a:r>
            <a:r>
              <a:rPr lang="en-US" sz="2400" dirty="0"/>
              <a:t> </a:t>
            </a:r>
            <a:r>
              <a:rPr lang="en-US" sz="2400" dirty="0" err="1"/>
              <a:t>sekolah</a:t>
            </a:r>
            <a:r>
              <a:rPr lang="en-US" sz="2400" dirty="0"/>
              <a:t>, </a:t>
            </a:r>
            <a:r>
              <a:rPr lang="en-US" sz="2400" dirty="0" err="1"/>
              <a:t>baik</a:t>
            </a:r>
            <a:r>
              <a:rPr lang="en-US" sz="2400" dirty="0"/>
              <a:t> </a:t>
            </a:r>
            <a:r>
              <a:rPr lang="en-US" sz="2400" dirty="0" err="1"/>
              <a:t>kepada</a:t>
            </a:r>
            <a:r>
              <a:rPr lang="en-US" sz="2400" dirty="0"/>
              <a:t> </a:t>
            </a:r>
            <a:r>
              <a:rPr lang="en-US" sz="2400" dirty="0" err="1"/>
              <a:t>siswa</a:t>
            </a:r>
            <a:r>
              <a:rPr lang="en-US" sz="2400" dirty="0"/>
              <a:t> </a:t>
            </a:r>
            <a:r>
              <a:rPr lang="en-US" sz="2400" dirty="0" err="1"/>
              <a:t>maupun</a:t>
            </a:r>
            <a:r>
              <a:rPr lang="en-US" sz="2400" dirty="0"/>
              <a:t> guru. </a:t>
            </a:r>
            <a:r>
              <a:rPr lang="en-US" sz="2400" dirty="0" err="1"/>
              <a:t>Meskipun</a:t>
            </a:r>
            <a:r>
              <a:rPr lang="en-US" sz="2400" dirty="0"/>
              <a:t> </a:t>
            </a:r>
            <a:r>
              <a:rPr lang="en-US" sz="2400" dirty="0" err="1"/>
              <a:t>tidak</a:t>
            </a:r>
            <a:r>
              <a:rPr lang="en-US" sz="2400" dirty="0"/>
              <a:t> </a:t>
            </a:r>
            <a:r>
              <a:rPr lang="en-US" sz="2400" dirty="0" err="1"/>
              <a:t>spesifik</a:t>
            </a:r>
            <a:r>
              <a:rPr lang="en-US" sz="2400" dirty="0"/>
              <a:t> </a:t>
            </a:r>
            <a:r>
              <a:rPr lang="en-US" sz="2400" dirty="0" err="1"/>
              <a:t>menjalankan</a:t>
            </a:r>
            <a:r>
              <a:rPr lang="en-US" sz="2400" dirty="0"/>
              <a:t> </a:t>
            </a:r>
            <a:r>
              <a:rPr lang="en-US" sz="2400" dirty="0" err="1"/>
              <a:t>perintah</a:t>
            </a:r>
            <a:r>
              <a:rPr lang="en-US" sz="2400" dirty="0"/>
              <a:t> </a:t>
            </a:r>
            <a:r>
              <a:rPr lang="en-US" sz="2400" dirty="0" err="1"/>
              <a:t>Perda</a:t>
            </a:r>
            <a:r>
              <a:rPr lang="en-US" sz="2400" dirty="0"/>
              <a:t> KTR, </a:t>
            </a:r>
            <a:r>
              <a:rPr lang="en-US" sz="2400" dirty="0" err="1"/>
              <a:t>namun</a:t>
            </a:r>
            <a:r>
              <a:rPr lang="en-US" sz="2400" dirty="0"/>
              <a:t> </a:t>
            </a:r>
            <a:r>
              <a:rPr lang="en-US" sz="2400" dirty="0" err="1"/>
              <a:t>lebih</a:t>
            </a:r>
            <a:r>
              <a:rPr lang="en-US" sz="2400" dirty="0"/>
              <a:t> </a:t>
            </a:r>
            <a:r>
              <a:rPr lang="en-US" sz="2400" dirty="0" err="1"/>
              <a:t>kepada</a:t>
            </a:r>
            <a:r>
              <a:rPr lang="en-US" sz="2400" dirty="0"/>
              <a:t> </a:t>
            </a:r>
            <a:r>
              <a:rPr lang="en-US" sz="2400" dirty="0" err="1"/>
              <a:t>edukasi</a:t>
            </a:r>
            <a:r>
              <a:rPr lang="en-US" sz="2400" dirty="0"/>
              <a:t> </a:t>
            </a:r>
            <a:r>
              <a:rPr lang="en-US" sz="2400" dirty="0" err="1"/>
              <a:t>kesehatan</a:t>
            </a:r>
            <a:r>
              <a:rPr lang="en-US" sz="2400" dirty="0"/>
              <a:t> </a:t>
            </a:r>
            <a:r>
              <a:rPr lang="en-US" sz="2400" dirty="0" err="1"/>
              <a:t>secara</a:t>
            </a:r>
            <a:r>
              <a:rPr lang="en-US" sz="2400" dirty="0"/>
              <a:t> </a:t>
            </a:r>
            <a:r>
              <a:rPr lang="en-US" sz="2400" dirty="0" err="1"/>
              <a:t>umum</a:t>
            </a:r>
            <a:r>
              <a:rPr lang="en-US" sz="2400" dirty="0"/>
              <a:t>. </a:t>
            </a:r>
            <a:r>
              <a:rPr lang="en-US" sz="2400" dirty="0" err="1"/>
              <a:t>Beberapa</a:t>
            </a:r>
            <a:r>
              <a:rPr lang="en-US" sz="2400" dirty="0"/>
              <a:t> </a:t>
            </a:r>
            <a:r>
              <a:rPr lang="en-US" sz="2400" dirty="0" err="1"/>
              <a:t>sekolah</a:t>
            </a:r>
            <a:r>
              <a:rPr lang="en-US" sz="2400" dirty="0"/>
              <a:t> </a:t>
            </a:r>
            <a:r>
              <a:rPr lang="en-US" sz="2400" dirty="0" err="1"/>
              <a:t>telah</a:t>
            </a:r>
            <a:r>
              <a:rPr lang="en-US" sz="2400" dirty="0"/>
              <a:t> </a:t>
            </a:r>
            <a:r>
              <a:rPr lang="en-US" sz="2400" dirty="0" err="1"/>
              <a:t>melakukan</a:t>
            </a:r>
            <a:r>
              <a:rPr lang="en-US" sz="2400" dirty="0"/>
              <a:t> </a:t>
            </a:r>
            <a:r>
              <a:rPr lang="en-US" sz="2400" b="1" dirty="0" err="1"/>
              <a:t>k</a:t>
            </a:r>
            <a:r>
              <a:rPr lang="en-US" sz="2400" dirty="0" err="1"/>
              <a:t>erjasama</a:t>
            </a:r>
            <a:r>
              <a:rPr lang="en-US" sz="2400" dirty="0"/>
              <a:t> </a:t>
            </a:r>
            <a:r>
              <a:rPr lang="en-US" sz="2400" dirty="0" err="1"/>
              <a:t>dengan</a:t>
            </a:r>
            <a:r>
              <a:rPr lang="en-US" sz="2400" dirty="0"/>
              <a:t> </a:t>
            </a:r>
            <a:r>
              <a:rPr lang="en-US" sz="2400" dirty="0" err="1"/>
              <a:t>melibatkan</a:t>
            </a:r>
            <a:r>
              <a:rPr lang="en-US" sz="2400" dirty="0"/>
              <a:t> </a:t>
            </a:r>
            <a:r>
              <a:rPr lang="en-US" sz="2400" dirty="0" err="1"/>
              <a:t>instansi</a:t>
            </a:r>
            <a:r>
              <a:rPr lang="en-US" sz="2400" dirty="0"/>
              <a:t> </a:t>
            </a:r>
            <a:r>
              <a:rPr lang="en-US" sz="2400" dirty="0" err="1"/>
              <a:t>luar</a:t>
            </a:r>
            <a:r>
              <a:rPr lang="en-US" sz="2400" dirty="0"/>
              <a:t> </a:t>
            </a:r>
            <a:r>
              <a:rPr lang="en-US" sz="2400" dirty="0" err="1"/>
              <a:t>seperti</a:t>
            </a:r>
            <a:r>
              <a:rPr lang="en-US" sz="2400" dirty="0"/>
              <a:t> </a:t>
            </a:r>
            <a:r>
              <a:rPr lang="en-US" sz="2400" dirty="0" err="1"/>
              <a:t>Kepolisian</a:t>
            </a:r>
            <a:r>
              <a:rPr lang="en-US" sz="2400" dirty="0"/>
              <a:t> </a:t>
            </a:r>
            <a:r>
              <a:rPr lang="en-US" sz="2400" dirty="0" err="1"/>
              <a:t>dan</a:t>
            </a:r>
            <a:r>
              <a:rPr lang="en-US" sz="2400" dirty="0"/>
              <a:t> </a:t>
            </a:r>
            <a:r>
              <a:rPr lang="en-US" sz="2400" dirty="0" err="1"/>
              <a:t>Puskesmas</a:t>
            </a:r>
            <a:r>
              <a:rPr lang="en-US" sz="2400" dirty="0"/>
              <a:t>. </a:t>
            </a:r>
            <a:r>
              <a:rPr lang="en-US" sz="2400" dirty="0" err="1"/>
              <a:t>Sebagaimana</a:t>
            </a:r>
            <a:r>
              <a:rPr lang="en-US" sz="2400" dirty="0"/>
              <a:t> </a:t>
            </a:r>
            <a:r>
              <a:rPr lang="en-US" sz="2400" dirty="0" err="1"/>
              <a:t>disampaikan</a:t>
            </a:r>
            <a:r>
              <a:rPr lang="en-US" sz="2400" dirty="0"/>
              <a:t> </a:t>
            </a:r>
            <a:r>
              <a:rPr lang="en-US" sz="2400" dirty="0" err="1"/>
              <a:t>beberapa</a:t>
            </a:r>
            <a:r>
              <a:rPr lang="en-US" sz="2400" dirty="0"/>
              <a:t> </a:t>
            </a:r>
            <a:r>
              <a:rPr lang="en-US" sz="2400" dirty="0" err="1" smtClean="0"/>
              <a:t>informan</a:t>
            </a:r>
            <a:r>
              <a:rPr lang="en-US" sz="2400" dirty="0"/>
              <a:t> </a:t>
            </a:r>
            <a:r>
              <a:rPr lang="en-US" sz="2400" dirty="0" err="1" smtClean="0"/>
              <a:t>penelitian</a:t>
            </a:r>
            <a:endParaRPr lang="en-US" sz="2400" dirty="0"/>
          </a:p>
        </p:txBody>
      </p:sp>
    </p:spTree>
    <p:extLst>
      <p:ext uri="{BB962C8B-B14F-4D97-AF65-F5344CB8AC3E}">
        <p14:creationId xmlns:p14="http://schemas.microsoft.com/office/powerpoint/2010/main" val="3272739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115300" cy="1485900"/>
          </a:xfrm>
        </p:spPr>
        <p:txBody>
          <a:bodyPr>
            <a:noAutofit/>
          </a:bodyPr>
          <a:lstStyle/>
          <a:p>
            <a:pPr lvl="0"/>
            <a:r>
              <a:rPr lang="en-US" sz="3600" dirty="0" smtClean="0"/>
              <a:t>c. </a:t>
            </a:r>
            <a:r>
              <a:rPr lang="en-US" sz="3600" dirty="0" err="1" smtClean="0"/>
              <a:t>Pemasangan</a:t>
            </a:r>
            <a:r>
              <a:rPr lang="en-US" sz="3600" dirty="0" smtClean="0"/>
              <a:t> </a:t>
            </a:r>
            <a:r>
              <a:rPr lang="en-US" sz="3600" dirty="0" err="1" smtClean="0"/>
              <a:t>rambu-rambu</a:t>
            </a:r>
            <a:r>
              <a:rPr lang="en-US" sz="3600" dirty="0" smtClean="0"/>
              <a:t> </a:t>
            </a:r>
            <a:r>
              <a:rPr lang="en-US" sz="3600" dirty="0" err="1" smtClean="0"/>
              <a:t>larangan</a:t>
            </a:r>
            <a:r>
              <a:rPr lang="en-US" sz="3600" dirty="0" smtClean="0"/>
              <a:t>/</a:t>
            </a:r>
            <a:br>
              <a:rPr lang="en-US" sz="3600" dirty="0" smtClean="0"/>
            </a:br>
            <a:r>
              <a:rPr lang="en-US" sz="3600" dirty="0" err="1" smtClean="0"/>
              <a:t>peringatan</a:t>
            </a:r>
            <a:r>
              <a:rPr lang="en-US" sz="3600" dirty="0" smtClean="0"/>
              <a:t> </a:t>
            </a:r>
            <a:r>
              <a:rPr lang="en-US" sz="3600" dirty="0" err="1" smtClean="0"/>
              <a:t>merokok</a:t>
            </a:r>
            <a:r>
              <a:rPr lang="en-US" sz="3600" dirty="0" smtClean="0"/>
              <a:t> </a:t>
            </a:r>
            <a:r>
              <a:rPr lang="en-US" sz="3600" dirty="0" err="1" smtClean="0"/>
              <a:t>dikawasan</a:t>
            </a:r>
            <a:r>
              <a:rPr lang="en-US" sz="3600" dirty="0" smtClean="0"/>
              <a:t> </a:t>
            </a:r>
            <a:r>
              <a:rPr lang="en-US" sz="3600" dirty="0" err="1"/>
              <a:t>sekolah</a:t>
            </a:r>
            <a:r>
              <a:rPr lang="en-US" sz="3600" dirty="0"/>
              <a:t/>
            </a:r>
            <a:br>
              <a:rPr lang="en-US" sz="3600" dirty="0"/>
            </a:br>
            <a:endParaRPr lang="en-US" sz="3600" dirty="0"/>
          </a:p>
        </p:txBody>
      </p:sp>
      <p:sp>
        <p:nvSpPr>
          <p:cNvPr id="3" name="Content Placeholder 2"/>
          <p:cNvSpPr>
            <a:spLocks noGrp="1"/>
          </p:cNvSpPr>
          <p:nvPr>
            <p:ph idx="1"/>
          </p:nvPr>
        </p:nvSpPr>
        <p:spPr>
          <a:xfrm>
            <a:off x="990600" y="1828800"/>
            <a:ext cx="7200900" cy="3581400"/>
          </a:xfrm>
        </p:spPr>
        <p:txBody>
          <a:bodyPr>
            <a:normAutofit/>
          </a:bodyPr>
          <a:lstStyle/>
          <a:p>
            <a:r>
              <a:rPr lang="en-US" sz="2400" dirty="0" err="1" smtClean="0"/>
              <a:t>Berdasarkan</a:t>
            </a:r>
            <a:r>
              <a:rPr lang="en-US" sz="2400" dirty="0" smtClean="0"/>
              <a:t> </a:t>
            </a:r>
            <a:r>
              <a:rPr lang="en-US" sz="2400" dirty="0" err="1"/>
              <a:t>hasil</a:t>
            </a:r>
            <a:r>
              <a:rPr lang="en-US" sz="2400" dirty="0"/>
              <a:t> </a:t>
            </a:r>
            <a:r>
              <a:rPr lang="en-US" sz="2400" dirty="0" err="1"/>
              <a:t>wawancara</a:t>
            </a:r>
            <a:r>
              <a:rPr lang="en-US" sz="2400" dirty="0"/>
              <a:t> </a:t>
            </a:r>
            <a:r>
              <a:rPr lang="en-US" sz="2400" dirty="0" err="1"/>
              <a:t>peneliti</a:t>
            </a:r>
            <a:r>
              <a:rPr lang="en-US" sz="2400" dirty="0"/>
              <a:t> </a:t>
            </a:r>
            <a:r>
              <a:rPr lang="en-US" sz="2400" dirty="0" err="1"/>
              <a:t>dengan</a:t>
            </a:r>
            <a:r>
              <a:rPr lang="en-US" sz="2400" dirty="0"/>
              <a:t> </a:t>
            </a:r>
            <a:r>
              <a:rPr lang="en-US" sz="2400" dirty="0" err="1"/>
              <a:t>pimpinan</a:t>
            </a:r>
            <a:r>
              <a:rPr lang="en-US" sz="2400" dirty="0"/>
              <a:t> </a:t>
            </a:r>
            <a:r>
              <a:rPr lang="en-US" sz="2400" dirty="0" err="1"/>
              <a:t>sekolah</a:t>
            </a:r>
            <a:r>
              <a:rPr lang="en-US" sz="2400" dirty="0"/>
              <a:t> </a:t>
            </a:r>
            <a:r>
              <a:rPr lang="en-US" sz="2400" dirty="0" err="1"/>
              <a:t>maupun</a:t>
            </a:r>
            <a:r>
              <a:rPr lang="en-US" sz="2400" dirty="0"/>
              <a:t> </a:t>
            </a:r>
            <a:r>
              <a:rPr lang="en-US" sz="2400" dirty="0" err="1"/>
              <a:t>siswa,di</a:t>
            </a:r>
            <a:r>
              <a:rPr lang="en-US" sz="2400" dirty="0"/>
              <a:t> </a:t>
            </a:r>
            <a:r>
              <a:rPr lang="en-US" sz="2400" dirty="0" err="1"/>
              <a:t>empat</a:t>
            </a:r>
            <a:r>
              <a:rPr lang="en-US" sz="2400" dirty="0"/>
              <a:t> SMA </a:t>
            </a:r>
            <a:r>
              <a:rPr lang="en-US" sz="2400" dirty="0" err="1"/>
              <a:t>tersebut</a:t>
            </a:r>
            <a:r>
              <a:rPr lang="en-US" sz="2400" dirty="0"/>
              <a:t> </a:t>
            </a:r>
            <a:r>
              <a:rPr lang="en-US" sz="2400" dirty="0" err="1"/>
              <a:t>memang</a:t>
            </a:r>
            <a:r>
              <a:rPr lang="en-US" sz="2400" dirty="0"/>
              <a:t> </a:t>
            </a:r>
            <a:r>
              <a:rPr lang="en-US" sz="2400" dirty="0" err="1"/>
              <a:t>dinyatakan</a:t>
            </a:r>
            <a:r>
              <a:rPr lang="en-US" sz="2400" dirty="0"/>
              <a:t> </a:t>
            </a:r>
            <a:r>
              <a:rPr lang="en-US" sz="2400" dirty="0" err="1"/>
              <a:t>pemasangan</a:t>
            </a:r>
            <a:r>
              <a:rPr lang="en-US" sz="2400" dirty="0"/>
              <a:t> </a:t>
            </a:r>
            <a:r>
              <a:rPr lang="en-US" sz="2400" dirty="0" err="1"/>
              <a:t>spanduk</a:t>
            </a:r>
            <a:r>
              <a:rPr lang="en-US" sz="2400" dirty="0"/>
              <a:t> </a:t>
            </a:r>
            <a:r>
              <a:rPr lang="en-US" sz="2400" dirty="0" err="1"/>
              <a:t>dan</a:t>
            </a:r>
            <a:r>
              <a:rPr lang="en-US" sz="2400" dirty="0"/>
              <a:t> </a:t>
            </a:r>
            <a:r>
              <a:rPr lang="en-US" sz="2400" dirty="0" err="1"/>
              <a:t>stiker</a:t>
            </a:r>
            <a:r>
              <a:rPr lang="en-US" sz="2400" dirty="0"/>
              <a:t> </a:t>
            </a:r>
            <a:r>
              <a:rPr lang="en-US" sz="2400" dirty="0" err="1"/>
              <a:t>dikawasan</a:t>
            </a:r>
            <a:r>
              <a:rPr lang="en-US" sz="2400" dirty="0"/>
              <a:t> </a:t>
            </a:r>
            <a:r>
              <a:rPr lang="en-US" sz="2400" dirty="0" err="1"/>
              <a:t>sekolah</a:t>
            </a:r>
            <a:r>
              <a:rPr lang="en-US" sz="2400" dirty="0"/>
              <a:t> </a:t>
            </a:r>
            <a:r>
              <a:rPr lang="en-US" sz="2400" dirty="0" err="1"/>
              <a:t>masih</a:t>
            </a:r>
            <a:r>
              <a:rPr lang="en-US" sz="2400" dirty="0"/>
              <a:t> </a:t>
            </a:r>
            <a:r>
              <a:rPr lang="en-US" sz="2400" dirty="0" err="1"/>
              <a:t>sangat</a:t>
            </a:r>
            <a:r>
              <a:rPr lang="en-US" sz="2400" dirty="0"/>
              <a:t> </a:t>
            </a:r>
            <a:r>
              <a:rPr lang="en-US" sz="2400" dirty="0" err="1"/>
              <a:t>terbatas</a:t>
            </a:r>
            <a:r>
              <a:rPr lang="en-US" sz="2400" dirty="0"/>
              <a:t>. </a:t>
            </a:r>
            <a:r>
              <a:rPr lang="en-US" sz="2400" dirty="0" err="1"/>
              <a:t>Selain</a:t>
            </a:r>
            <a:r>
              <a:rPr lang="en-US" sz="2400" dirty="0"/>
              <a:t> </a:t>
            </a:r>
            <a:r>
              <a:rPr lang="en-US" sz="2400" dirty="0" err="1"/>
              <a:t>terkait</a:t>
            </a:r>
            <a:r>
              <a:rPr lang="en-US" sz="2400" dirty="0"/>
              <a:t> </a:t>
            </a:r>
            <a:r>
              <a:rPr lang="en-US" sz="2400" dirty="0" err="1"/>
              <a:t>dengan</a:t>
            </a:r>
            <a:r>
              <a:rPr lang="en-US" sz="2400" dirty="0"/>
              <a:t> </a:t>
            </a:r>
            <a:r>
              <a:rPr lang="en-US" sz="2400" dirty="0" err="1"/>
              <a:t>anggaran</a:t>
            </a:r>
            <a:r>
              <a:rPr lang="en-US" sz="2400" dirty="0"/>
              <a:t>, </a:t>
            </a:r>
            <a:r>
              <a:rPr lang="en-US" sz="2400" dirty="0" err="1"/>
              <a:t>hal</a:t>
            </a:r>
            <a:r>
              <a:rPr lang="en-US" sz="2400" dirty="0"/>
              <a:t> </a:t>
            </a:r>
            <a:r>
              <a:rPr lang="en-US" sz="2400" dirty="0" err="1"/>
              <a:t>ini</a:t>
            </a:r>
            <a:r>
              <a:rPr lang="en-US" sz="2400" dirty="0"/>
              <a:t> </a:t>
            </a:r>
            <a:r>
              <a:rPr lang="en-US" sz="2400" dirty="0" err="1"/>
              <a:t>juga</a:t>
            </a:r>
            <a:r>
              <a:rPr lang="en-US" sz="2400" dirty="0"/>
              <a:t> </a:t>
            </a:r>
            <a:r>
              <a:rPr lang="en-US" sz="2400" dirty="0" err="1"/>
              <a:t>terkait</a:t>
            </a:r>
            <a:r>
              <a:rPr lang="en-US" sz="2400" dirty="0"/>
              <a:t> </a:t>
            </a:r>
            <a:r>
              <a:rPr lang="en-US" sz="2400" dirty="0" err="1"/>
              <a:t>dengan</a:t>
            </a:r>
            <a:r>
              <a:rPr lang="en-US" sz="2400" dirty="0"/>
              <a:t> </a:t>
            </a:r>
            <a:r>
              <a:rPr lang="en-US" sz="2400" dirty="0" err="1"/>
              <a:t>pemahaman</a:t>
            </a:r>
            <a:r>
              <a:rPr lang="en-US" sz="2400" dirty="0"/>
              <a:t> </a:t>
            </a:r>
            <a:r>
              <a:rPr lang="en-US" sz="2400" dirty="0" err="1"/>
              <a:t>pimpinan</a:t>
            </a:r>
            <a:r>
              <a:rPr lang="en-US" sz="2400" dirty="0"/>
              <a:t> </a:t>
            </a:r>
            <a:r>
              <a:rPr lang="en-US" sz="2400" dirty="0" err="1"/>
              <a:t>sekolah</a:t>
            </a:r>
            <a:r>
              <a:rPr lang="en-US" sz="2400" dirty="0"/>
              <a:t> yang </a:t>
            </a:r>
            <a:r>
              <a:rPr lang="en-US" sz="2400" dirty="0" err="1"/>
              <a:t>belum</a:t>
            </a:r>
            <a:r>
              <a:rPr lang="en-US" sz="2400" dirty="0"/>
              <a:t> </a:t>
            </a:r>
            <a:r>
              <a:rPr lang="en-US" sz="2400" dirty="0" err="1"/>
              <a:t>memandang</a:t>
            </a:r>
            <a:r>
              <a:rPr lang="en-US" sz="2400" dirty="0"/>
              <a:t> KTR </a:t>
            </a:r>
            <a:r>
              <a:rPr lang="en-US" sz="2400" dirty="0" err="1"/>
              <a:t>terlalu</a:t>
            </a:r>
            <a:r>
              <a:rPr lang="en-US" sz="2400" dirty="0"/>
              <a:t> </a:t>
            </a:r>
            <a:r>
              <a:rPr lang="en-US" sz="2400" dirty="0" err="1"/>
              <a:t>urgen</a:t>
            </a:r>
            <a:r>
              <a:rPr lang="en-US" sz="2400" dirty="0"/>
              <a:t>. </a:t>
            </a:r>
            <a:r>
              <a:rPr lang="en-US" sz="2400" dirty="0" err="1"/>
              <a:t>Sebagaiman</a:t>
            </a:r>
            <a:r>
              <a:rPr lang="en-US" sz="2400" dirty="0"/>
              <a:t> </a:t>
            </a:r>
            <a:r>
              <a:rPr lang="en-US" sz="2400" dirty="0" err="1"/>
              <a:t>pernyataan</a:t>
            </a:r>
            <a:r>
              <a:rPr lang="en-US" sz="2400" dirty="0"/>
              <a:t> </a:t>
            </a:r>
            <a:r>
              <a:rPr lang="en-US" sz="2400" dirty="0" err="1"/>
              <a:t>beberapa</a:t>
            </a:r>
            <a:r>
              <a:rPr lang="en-US" sz="2400" dirty="0"/>
              <a:t> </a:t>
            </a:r>
            <a:r>
              <a:rPr lang="en-US" sz="2400" dirty="0" err="1" smtClean="0"/>
              <a:t>informan</a:t>
            </a:r>
            <a:r>
              <a:rPr lang="en-US" sz="2400" dirty="0"/>
              <a:t>.</a:t>
            </a:r>
          </a:p>
          <a:p>
            <a:endParaRPr lang="en-US" sz="2400" dirty="0"/>
          </a:p>
        </p:txBody>
      </p:sp>
    </p:spTree>
    <p:extLst>
      <p:ext uri="{BB962C8B-B14F-4D97-AF65-F5344CB8AC3E}">
        <p14:creationId xmlns:p14="http://schemas.microsoft.com/office/powerpoint/2010/main" val="356183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838200"/>
            <a:ext cx="3352800" cy="5867400"/>
          </a:xfrm>
        </p:spPr>
        <p:txBody>
          <a:bodyPr>
            <a:noAutofit/>
          </a:bodyPr>
          <a:lstStyle/>
          <a:p>
            <a:r>
              <a:rPr lang="en-US" sz="2000" dirty="0" err="1"/>
              <a:t>Studi</a:t>
            </a:r>
            <a:r>
              <a:rPr lang="en-US" sz="2000" dirty="0"/>
              <a:t> </a:t>
            </a:r>
            <a:r>
              <a:rPr lang="en-US" sz="2000" dirty="0" err="1"/>
              <a:t>menunjukkan</a:t>
            </a:r>
            <a:r>
              <a:rPr lang="en-US" sz="2000" dirty="0"/>
              <a:t> </a:t>
            </a:r>
            <a:r>
              <a:rPr lang="en-US" sz="2400" b="1" dirty="0" err="1" smtClean="0">
                <a:solidFill>
                  <a:srgbClr val="FF0000"/>
                </a:solidFill>
              </a:rPr>
              <a:t>asap</a:t>
            </a:r>
            <a:r>
              <a:rPr lang="en-US" sz="2400" b="1" dirty="0" smtClean="0">
                <a:solidFill>
                  <a:srgbClr val="FF0000"/>
                </a:solidFill>
              </a:rPr>
              <a:t> </a:t>
            </a:r>
            <a:r>
              <a:rPr lang="en-US" sz="2400" b="1" dirty="0" err="1">
                <a:solidFill>
                  <a:srgbClr val="FF0000"/>
                </a:solidFill>
              </a:rPr>
              <a:t>rokok</a:t>
            </a:r>
            <a:r>
              <a:rPr lang="en-US" sz="1800" dirty="0"/>
              <a:t> </a:t>
            </a:r>
            <a:r>
              <a:rPr lang="en-US" sz="2000" dirty="0"/>
              <a:t>yang </a:t>
            </a:r>
            <a:r>
              <a:rPr lang="en-US" sz="2000" dirty="0" err="1"/>
              <a:t>dihembuskan</a:t>
            </a:r>
            <a:r>
              <a:rPr lang="en-US" sz="2000" dirty="0"/>
              <a:t> </a:t>
            </a:r>
            <a:r>
              <a:rPr lang="en-US" sz="2000" dirty="0" err="1"/>
              <a:t>dari</a:t>
            </a:r>
            <a:r>
              <a:rPr lang="en-US" sz="2000" dirty="0"/>
              <a:t> </a:t>
            </a:r>
            <a:r>
              <a:rPr lang="en-US" sz="2000" dirty="0" err="1"/>
              <a:t>perokok</a:t>
            </a:r>
            <a:r>
              <a:rPr lang="en-US" sz="2000" dirty="0"/>
              <a:t> </a:t>
            </a:r>
            <a:r>
              <a:rPr lang="en-US" sz="2000" dirty="0" err="1"/>
              <a:t>aktif</a:t>
            </a:r>
            <a:r>
              <a:rPr lang="en-US" sz="2000" dirty="0"/>
              <a:t> </a:t>
            </a:r>
            <a:r>
              <a:rPr lang="en-US" sz="2000" dirty="0" err="1"/>
              <a:t>mengandung</a:t>
            </a:r>
            <a:r>
              <a:rPr lang="en-US" sz="2000" dirty="0"/>
              <a:t> </a:t>
            </a:r>
            <a:r>
              <a:rPr lang="en-US" sz="3200" b="1" dirty="0">
                <a:solidFill>
                  <a:srgbClr val="FF0000"/>
                </a:solidFill>
              </a:rPr>
              <a:t>75</a:t>
            </a:r>
            <a:r>
              <a:rPr lang="en-US" sz="2400" dirty="0">
                <a:solidFill>
                  <a:srgbClr val="FF0000"/>
                </a:solidFill>
              </a:rPr>
              <a:t>% </a:t>
            </a:r>
            <a:r>
              <a:rPr lang="en-US" sz="2000" dirty="0" err="1"/>
              <a:t>zat</a:t>
            </a:r>
            <a:r>
              <a:rPr lang="en-US" sz="2000" dirty="0"/>
              <a:t> </a:t>
            </a:r>
            <a:r>
              <a:rPr lang="en-US" sz="2000" dirty="0" err="1"/>
              <a:t>berbahaya</a:t>
            </a:r>
            <a:r>
              <a:rPr lang="en-US" sz="2000" dirty="0"/>
              <a:t> yang </a:t>
            </a:r>
            <a:r>
              <a:rPr lang="en-US" sz="2000" dirty="0" err="1"/>
              <a:t>ada</a:t>
            </a:r>
            <a:r>
              <a:rPr lang="en-US" sz="2000" dirty="0"/>
              <a:t> </a:t>
            </a:r>
            <a:r>
              <a:rPr lang="en-US" sz="2000" dirty="0" err="1"/>
              <a:t>pada</a:t>
            </a:r>
            <a:r>
              <a:rPr lang="en-US" sz="2000" dirty="0"/>
              <a:t> </a:t>
            </a:r>
            <a:r>
              <a:rPr lang="en-US" sz="2000" dirty="0" err="1"/>
              <a:t>rokok</a:t>
            </a:r>
            <a:r>
              <a:rPr lang="en-US" sz="2000" dirty="0"/>
              <a:t>, </a:t>
            </a:r>
            <a:r>
              <a:rPr lang="en-US" sz="2400" b="1" dirty="0" err="1" smtClean="0">
                <a:solidFill>
                  <a:srgbClr val="FF0000"/>
                </a:solidFill>
              </a:rPr>
              <a:t>perokok</a:t>
            </a:r>
            <a:r>
              <a:rPr lang="en-US" sz="2400" b="1" dirty="0" smtClean="0">
                <a:solidFill>
                  <a:srgbClr val="FF0000"/>
                </a:solidFill>
              </a:rPr>
              <a:t> </a:t>
            </a:r>
            <a:r>
              <a:rPr lang="en-US" sz="2400" b="1" dirty="0" err="1">
                <a:solidFill>
                  <a:srgbClr val="FF0000"/>
                </a:solidFill>
              </a:rPr>
              <a:t>aktif</a:t>
            </a:r>
            <a:r>
              <a:rPr lang="en-US" sz="2000" dirty="0">
                <a:solidFill>
                  <a:srgbClr val="FF0000"/>
                </a:solidFill>
              </a:rPr>
              <a:t> </a:t>
            </a:r>
            <a:r>
              <a:rPr lang="en-US" sz="2000" dirty="0"/>
              <a:t>yang </a:t>
            </a:r>
            <a:r>
              <a:rPr lang="en-US" sz="2000" dirty="0" err="1"/>
              <a:t>hanya</a:t>
            </a:r>
            <a:r>
              <a:rPr lang="en-US" sz="2000" dirty="0"/>
              <a:t> </a:t>
            </a:r>
            <a:r>
              <a:rPr lang="en-US" sz="2000" dirty="0" err="1"/>
              <a:t>menghirup</a:t>
            </a:r>
            <a:r>
              <a:rPr lang="en-US" sz="2000" dirty="0"/>
              <a:t> </a:t>
            </a:r>
            <a:r>
              <a:rPr lang="en-US" sz="2800" b="1" dirty="0">
                <a:solidFill>
                  <a:srgbClr val="FF0000"/>
                </a:solidFill>
              </a:rPr>
              <a:t>25%</a:t>
            </a:r>
            <a:r>
              <a:rPr lang="en-US" sz="2000" dirty="0"/>
              <a:t> </a:t>
            </a:r>
            <a:r>
              <a:rPr lang="en-US" sz="2000" dirty="0" err="1"/>
              <a:t>zat</a:t>
            </a:r>
            <a:r>
              <a:rPr lang="en-US" sz="2000" dirty="0"/>
              <a:t> </a:t>
            </a:r>
            <a:r>
              <a:rPr lang="en-US" sz="2000" dirty="0" err="1"/>
              <a:t>berbahaya</a:t>
            </a:r>
            <a:r>
              <a:rPr lang="en-US" sz="2000" dirty="0"/>
              <a:t> </a:t>
            </a:r>
            <a:r>
              <a:rPr lang="en-US" sz="2000" dirty="0" err="1"/>
              <a:t>karena</a:t>
            </a:r>
            <a:r>
              <a:rPr lang="en-US" sz="2000" dirty="0"/>
              <a:t> </a:t>
            </a:r>
            <a:r>
              <a:rPr lang="en-US" sz="2000" dirty="0" err="1"/>
              <a:t>ia</a:t>
            </a:r>
            <a:r>
              <a:rPr lang="en-US" sz="2000" dirty="0"/>
              <a:t> </a:t>
            </a:r>
            <a:r>
              <a:rPr lang="en-US" sz="2000" dirty="0" err="1"/>
              <a:t>menghisap</a:t>
            </a:r>
            <a:r>
              <a:rPr lang="en-US" sz="2000" dirty="0"/>
              <a:t> </a:t>
            </a:r>
            <a:r>
              <a:rPr lang="en-US" sz="2000" dirty="0" err="1"/>
              <a:t>melalui</a:t>
            </a:r>
            <a:r>
              <a:rPr lang="en-US" sz="2000" dirty="0"/>
              <a:t> filter </a:t>
            </a:r>
            <a:r>
              <a:rPr lang="en-US" sz="2000" dirty="0" err="1"/>
              <a:t>rokok</a:t>
            </a:r>
            <a:r>
              <a:rPr lang="en-US" sz="2000" dirty="0"/>
              <a:t>. </a:t>
            </a:r>
            <a:r>
              <a:rPr lang="en-US" sz="2000" dirty="0" err="1" smtClean="0"/>
              <a:t>Jadi</a:t>
            </a:r>
            <a:r>
              <a:rPr lang="en-US" sz="2000" dirty="0" smtClean="0"/>
              <a:t> </a:t>
            </a:r>
            <a:r>
              <a:rPr lang="en-US" sz="2800" b="1" dirty="0" err="1" smtClean="0">
                <a:solidFill>
                  <a:srgbClr val="FF0000"/>
                </a:solidFill>
              </a:rPr>
              <a:t>perokok</a:t>
            </a:r>
            <a:r>
              <a:rPr lang="en-US" sz="2800" b="1" dirty="0" smtClean="0">
                <a:solidFill>
                  <a:srgbClr val="FF0000"/>
                </a:solidFill>
              </a:rPr>
              <a:t> </a:t>
            </a:r>
            <a:r>
              <a:rPr lang="en-US" sz="2800" b="1" dirty="0" err="1">
                <a:solidFill>
                  <a:srgbClr val="FF0000"/>
                </a:solidFill>
              </a:rPr>
              <a:t>pasif</a:t>
            </a:r>
            <a:r>
              <a:rPr lang="en-US" sz="2800" b="1" dirty="0">
                <a:solidFill>
                  <a:srgbClr val="FF0000"/>
                </a:solidFill>
              </a:rPr>
              <a:t> </a:t>
            </a:r>
            <a:r>
              <a:rPr lang="en-US" sz="2000" dirty="0" err="1"/>
              <a:t>menuai</a:t>
            </a:r>
            <a:r>
              <a:rPr lang="en-US" sz="2000" dirty="0"/>
              <a:t> </a:t>
            </a:r>
            <a:r>
              <a:rPr lang="en-US" sz="2000" dirty="0" err="1"/>
              <a:t>dampak</a:t>
            </a:r>
            <a:r>
              <a:rPr lang="en-US" sz="2000" dirty="0"/>
              <a:t> </a:t>
            </a:r>
            <a:r>
              <a:rPr lang="en-US" sz="3600" b="1" dirty="0">
                <a:solidFill>
                  <a:srgbClr val="FF0000"/>
                </a:solidFill>
              </a:rPr>
              <a:t>3 </a:t>
            </a:r>
            <a:r>
              <a:rPr lang="en-US" sz="3600" b="1" dirty="0" smtClean="0">
                <a:solidFill>
                  <a:srgbClr val="FF0000"/>
                </a:solidFill>
              </a:rPr>
              <a:t>k</a:t>
            </a:r>
            <a:r>
              <a:rPr lang="en-US" sz="4000" b="1" dirty="0" smtClean="0">
                <a:solidFill>
                  <a:srgbClr val="FF0000"/>
                </a:solidFill>
              </a:rPr>
              <a:t>ali </a:t>
            </a:r>
            <a:r>
              <a:rPr lang="en-US" sz="2000" dirty="0" err="1" smtClean="0"/>
              <a:t>lebih</a:t>
            </a:r>
            <a:r>
              <a:rPr lang="en-US" sz="2000" dirty="0" smtClean="0"/>
              <a:t> </a:t>
            </a:r>
            <a:r>
              <a:rPr lang="en-US" sz="2000" dirty="0" err="1"/>
              <a:t>parah</a:t>
            </a:r>
            <a:r>
              <a:rPr lang="en-US" sz="2000" dirty="0"/>
              <a:t> </a:t>
            </a:r>
            <a:r>
              <a:rPr lang="en-US" sz="2000" dirty="0" err="1"/>
              <a:t>dari</a:t>
            </a:r>
            <a:r>
              <a:rPr lang="en-US" sz="2000" dirty="0"/>
              <a:t> orang yang </a:t>
            </a:r>
            <a:r>
              <a:rPr lang="en-US" sz="2000" dirty="0" err="1"/>
              <a:t>langsung</a:t>
            </a:r>
            <a:r>
              <a:rPr lang="en-US" sz="2000" dirty="0"/>
              <a:t> </a:t>
            </a:r>
            <a:r>
              <a:rPr lang="en-US" sz="2000" dirty="0" err="1"/>
              <a:t>merokok</a:t>
            </a:r>
            <a:r>
              <a:rPr lang="en-US" sz="2000" dirty="0"/>
              <a:t> (</a:t>
            </a:r>
            <a:r>
              <a:rPr lang="en-US" sz="2000" dirty="0" err="1"/>
              <a:t>Dhewangga</a:t>
            </a:r>
            <a:r>
              <a:rPr lang="en-US" sz="2000" dirty="0"/>
              <a:t> </a:t>
            </a:r>
            <a:r>
              <a:rPr lang="en-US" sz="2000" dirty="0" smtClean="0"/>
              <a:t>&amp; </a:t>
            </a:r>
            <a:r>
              <a:rPr lang="en-US" sz="2000" dirty="0" err="1"/>
              <a:t>Agung</a:t>
            </a:r>
            <a:r>
              <a:rPr lang="en-US" sz="2000" dirty="0"/>
              <a:t> </a:t>
            </a:r>
            <a:r>
              <a:rPr lang="en-US" sz="2000" dirty="0" err="1" smtClean="0"/>
              <a:t>Eko</a:t>
            </a:r>
            <a:r>
              <a:rPr lang="en-US" sz="2000" dirty="0" smtClean="0"/>
              <a:t>).</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143000"/>
            <a:ext cx="5372100"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20098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smtClean="0"/>
              <a:t>d. </a:t>
            </a:r>
            <a:r>
              <a:rPr lang="en-US" sz="3600" dirty="0" err="1"/>
              <a:t>Razia</a:t>
            </a:r>
            <a:r>
              <a:rPr lang="en-US" sz="3600" dirty="0"/>
              <a:t> anti </a:t>
            </a:r>
            <a:r>
              <a:rPr lang="en-US" sz="3600" dirty="0" err="1"/>
              <a:t>Rokok</a:t>
            </a:r>
            <a:r>
              <a:rPr lang="en-US" sz="3600" dirty="0"/>
              <a:t> </a:t>
            </a:r>
            <a:r>
              <a:rPr lang="en-US" sz="3600" dirty="0" err="1"/>
              <a:t>pada</a:t>
            </a:r>
            <a:r>
              <a:rPr lang="en-US" sz="3600" dirty="0"/>
              <a:t> </a:t>
            </a:r>
            <a:r>
              <a:rPr lang="en-US" sz="3600" dirty="0" err="1"/>
              <a:t>siswa</a:t>
            </a:r>
            <a:r>
              <a:rPr lang="en-US" sz="3600" dirty="0"/>
              <a:t> di </a:t>
            </a:r>
            <a:r>
              <a:rPr lang="en-US" sz="3600" dirty="0" err="1" smtClean="0"/>
              <a:t>lingkungan</a:t>
            </a:r>
            <a:r>
              <a:rPr lang="en-US" sz="3600" dirty="0" smtClean="0"/>
              <a:t> </a:t>
            </a:r>
            <a:r>
              <a:rPr lang="en-US" sz="3600" dirty="0" err="1" smtClean="0"/>
              <a:t>Sekolah</a:t>
            </a:r>
            <a:r>
              <a:rPr lang="en-US" sz="3600" dirty="0"/>
              <a:t/>
            </a:r>
            <a:br>
              <a:rPr lang="en-US" sz="3600" dirty="0"/>
            </a:br>
            <a:endParaRPr lang="en-US" sz="3600" dirty="0"/>
          </a:p>
        </p:txBody>
      </p:sp>
      <p:sp>
        <p:nvSpPr>
          <p:cNvPr id="3" name="Content Placeholder 2"/>
          <p:cNvSpPr>
            <a:spLocks noGrp="1"/>
          </p:cNvSpPr>
          <p:nvPr>
            <p:ph idx="1"/>
          </p:nvPr>
        </p:nvSpPr>
        <p:spPr/>
        <p:txBody>
          <a:bodyPr>
            <a:noAutofit/>
          </a:bodyPr>
          <a:lstStyle/>
          <a:p>
            <a:r>
              <a:rPr lang="en-US" sz="2400" dirty="0" err="1" smtClean="0"/>
              <a:t>Untuk</a:t>
            </a:r>
            <a:r>
              <a:rPr lang="en-US" sz="2400" dirty="0" smtClean="0"/>
              <a:t> </a:t>
            </a:r>
            <a:r>
              <a:rPr lang="en-US" sz="2400" dirty="0" err="1"/>
              <a:t>melakukan</a:t>
            </a:r>
            <a:r>
              <a:rPr lang="en-US" sz="2400" dirty="0"/>
              <a:t> </a:t>
            </a:r>
            <a:r>
              <a:rPr lang="en-US" sz="2400" dirty="0" err="1"/>
              <a:t>pengawasan</a:t>
            </a:r>
            <a:r>
              <a:rPr lang="en-US" sz="2400" dirty="0"/>
              <a:t> </a:t>
            </a:r>
            <a:r>
              <a:rPr lang="en-US" sz="2400" dirty="0" err="1"/>
              <a:t>terhadap</a:t>
            </a:r>
            <a:r>
              <a:rPr lang="en-US" sz="2400" dirty="0"/>
              <a:t> </a:t>
            </a:r>
            <a:r>
              <a:rPr lang="en-US" sz="2400" dirty="0" err="1"/>
              <a:t>dampak</a:t>
            </a:r>
            <a:r>
              <a:rPr lang="en-US" sz="2400" dirty="0"/>
              <a:t> negative </a:t>
            </a:r>
            <a:r>
              <a:rPr lang="en-US" sz="2400" dirty="0" err="1"/>
              <a:t>perilaku</a:t>
            </a:r>
            <a:r>
              <a:rPr lang="en-US" sz="2400" dirty="0"/>
              <a:t> </a:t>
            </a:r>
            <a:r>
              <a:rPr lang="en-US" sz="2400" dirty="0" err="1"/>
              <a:t>merokok</a:t>
            </a:r>
            <a:r>
              <a:rPr lang="en-US" sz="2400" dirty="0"/>
              <a:t>, </a:t>
            </a:r>
            <a:r>
              <a:rPr lang="en-US" sz="2400" dirty="0" err="1"/>
              <a:t>Semua</a:t>
            </a:r>
            <a:r>
              <a:rPr lang="en-US" sz="2400" dirty="0"/>
              <a:t> </a:t>
            </a:r>
            <a:r>
              <a:rPr lang="en-US" sz="2400" dirty="0" err="1"/>
              <a:t>sekolah</a:t>
            </a:r>
            <a:r>
              <a:rPr lang="en-US" sz="2400" dirty="0"/>
              <a:t> yang </a:t>
            </a:r>
            <a:r>
              <a:rPr lang="en-US" sz="2400" dirty="0" err="1"/>
              <a:t>diteliti</a:t>
            </a:r>
            <a:r>
              <a:rPr lang="en-US" sz="2400" dirty="0"/>
              <a:t> </a:t>
            </a:r>
            <a:r>
              <a:rPr lang="en-US" sz="2400" dirty="0" err="1"/>
              <a:t>mempunyai</a:t>
            </a:r>
            <a:r>
              <a:rPr lang="en-US" sz="2400" dirty="0"/>
              <a:t> model </a:t>
            </a:r>
            <a:r>
              <a:rPr lang="en-US" sz="2400" dirty="0" err="1"/>
              <a:t>pembinaan</a:t>
            </a:r>
            <a:r>
              <a:rPr lang="en-US" sz="2400" dirty="0"/>
              <a:t> </a:t>
            </a:r>
            <a:r>
              <a:rPr lang="en-US" sz="2400" dirty="0" err="1"/>
              <a:t>kepada</a:t>
            </a:r>
            <a:r>
              <a:rPr lang="en-US" sz="2400" dirty="0"/>
              <a:t> </a:t>
            </a:r>
            <a:r>
              <a:rPr lang="en-US" sz="2400" dirty="0" err="1"/>
              <a:t>siswa</a:t>
            </a:r>
            <a:r>
              <a:rPr lang="en-US" sz="2400" dirty="0"/>
              <a:t>, </a:t>
            </a:r>
            <a:r>
              <a:rPr lang="en-US" sz="2400" dirty="0" err="1"/>
              <a:t>salah</a:t>
            </a:r>
            <a:r>
              <a:rPr lang="en-US" sz="2400" dirty="0"/>
              <a:t> </a:t>
            </a:r>
            <a:r>
              <a:rPr lang="en-US" sz="2400" dirty="0" err="1"/>
              <a:t>satu</a:t>
            </a:r>
            <a:r>
              <a:rPr lang="en-US" sz="2400" dirty="0"/>
              <a:t> </a:t>
            </a:r>
            <a:r>
              <a:rPr lang="en-US" sz="2400" dirty="0" err="1"/>
              <a:t>melakukan</a:t>
            </a:r>
            <a:r>
              <a:rPr lang="en-US" sz="2400" dirty="0"/>
              <a:t> </a:t>
            </a:r>
            <a:r>
              <a:rPr lang="en-US" sz="2400" dirty="0" err="1"/>
              <a:t>razia</a:t>
            </a:r>
            <a:r>
              <a:rPr lang="en-US" sz="2400" dirty="0"/>
              <a:t> </a:t>
            </a:r>
            <a:r>
              <a:rPr lang="en-US" sz="2400" dirty="0" err="1"/>
              <a:t>rutin</a:t>
            </a:r>
            <a:r>
              <a:rPr lang="en-US" sz="2400" dirty="0"/>
              <a:t> </a:t>
            </a:r>
            <a:r>
              <a:rPr lang="en-US" sz="2400" dirty="0" err="1"/>
              <a:t>ke</a:t>
            </a:r>
            <a:r>
              <a:rPr lang="en-US" sz="2400" dirty="0"/>
              <a:t> </a:t>
            </a:r>
            <a:r>
              <a:rPr lang="en-US" sz="2400" dirty="0" err="1"/>
              <a:t>ruang-ruang</a:t>
            </a:r>
            <a:r>
              <a:rPr lang="en-US" sz="2400" dirty="0"/>
              <a:t> </a:t>
            </a:r>
            <a:r>
              <a:rPr lang="en-US" sz="2400" dirty="0" err="1"/>
              <a:t>kelas</a:t>
            </a:r>
            <a:r>
              <a:rPr lang="en-US" sz="2400" dirty="0"/>
              <a:t>. </a:t>
            </a:r>
            <a:r>
              <a:rPr lang="en-US" sz="2400" dirty="0" err="1"/>
              <a:t>Namun</a:t>
            </a:r>
            <a:r>
              <a:rPr lang="en-US" sz="2400" dirty="0"/>
              <a:t> </a:t>
            </a:r>
            <a:r>
              <a:rPr lang="en-US" sz="2400" dirty="0" err="1"/>
              <a:t>razia</a:t>
            </a:r>
            <a:r>
              <a:rPr lang="en-US" sz="2400" dirty="0"/>
              <a:t> yang </a:t>
            </a:r>
            <a:r>
              <a:rPr lang="en-US" sz="2400" dirty="0" err="1"/>
              <a:t>dilakukan</a:t>
            </a:r>
            <a:r>
              <a:rPr lang="en-US" sz="2400" dirty="0"/>
              <a:t> guru </a:t>
            </a:r>
            <a:r>
              <a:rPr lang="en-US" sz="2400" dirty="0" err="1"/>
              <a:t>bukan</a:t>
            </a:r>
            <a:r>
              <a:rPr lang="en-US" sz="2400" dirty="0"/>
              <a:t> </a:t>
            </a:r>
            <a:r>
              <a:rPr lang="en-US" sz="2400" dirty="0" err="1"/>
              <a:t>semata-mata</a:t>
            </a:r>
            <a:r>
              <a:rPr lang="en-US" sz="2400" dirty="0"/>
              <a:t> </a:t>
            </a:r>
            <a:r>
              <a:rPr lang="en-US" sz="2400" dirty="0" err="1"/>
              <a:t>khusus</a:t>
            </a:r>
            <a:r>
              <a:rPr lang="en-US" sz="2400" dirty="0"/>
              <a:t> </a:t>
            </a:r>
            <a:r>
              <a:rPr lang="en-US" sz="2400" dirty="0" err="1"/>
              <a:t>razia</a:t>
            </a:r>
            <a:r>
              <a:rPr lang="en-US" sz="2400" dirty="0"/>
              <a:t> </a:t>
            </a:r>
            <a:r>
              <a:rPr lang="en-US" sz="2400" dirty="0" err="1"/>
              <a:t>terhadap</a:t>
            </a:r>
            <a:r>
              <a:rPr lang="en-US" sz="2400" dirty="0"/>
              <a:t> </a:t>
            </a:r>
            <a:r>
              <a:rPr lang="en-US" sz="2400" dirty="0" err="1"/>
              <a:t>peredaran</a:t>
            </a:r>
            <a:r>
              <a:rPr lang="en-US" sz="2400" dirty="0"/>
              <a:t>  </a:t>
            </a:r>
            <a:r>
              <a:rPr lang="en-US" sz="2400" dirty="0" err="1"/>
              <a:t>rokok</a:t>
            </a:r>
            <a:r>
              <a:rPr lang="en-US" sz="2400" dirty="0"/>
              <a:t>, </a:t>
            </a:r>
            <a:r>
              <a:rPr lang="en-US" sz="2400" dirty="0" err="1"/>
              <a:t>akan</a:t>
            </a:r>
            <a:r>
              <a:rPr lang="en-US" sz="2400" dirty="0"/>
              <a:t> </a:t>
            </a:r>
            <a:r>
              <a:rPr lang="en-US" sz="2400" dirty="0" err="1"/>
              <a:t>tetapi</a:t>
            </a:r>
            <a:r>
              <a:rPr lang="en-US" sz="2400" dirty="0"/>
              <a:t> </a:t>
            </a:r>
            <a:r>
              <a:rPr lang="en-US" sz="2400" dirty="0" err="1"/>
              <a:t>razia</a:t>
            </a:r>
            <a:r>
              <a:rPr lang="en-US" sz="2400" dirty="0"/>
              <a:t> </a:t>
            </a:r>
            <a:r>
              <a:rPr lang="en-US" sz="2400" dirty="0" err="1"/>
              <a:t>terhadap</a:t>
            </a:r>
            <a:r>
              <a:rPr lang="en-US" sz="2400" dirty="0"/>
              <a:t> </a:t>
            </a:r>
            <a:r>
              <a:rPr lang="en-US" sz="2400" dirty="0" err="1"/>
              <a:t>semua</a:t>
            </a:r>
            <a:r>
              <a:rPr lang="en-US" sz="2400" dirty="0"/>
              <a:t> </a:t>
            </a:r>
            <a:r>
              <a:rPr lang="en-US" sz="2400" dirty="0" err="1"/>
              <a:t>hal-hal</a:t>
            </a:r>
            <a:r>
              <a:rPr lang="en-US" sz="2400" dirty="0"/>
              <a:t> negative, </a:t>
            </a:r>
            <a:r>
              <a:rPr lang="en-US" sz="2400" dirty="0" err="1"/>
              <a:t>seperti</a:t>
            </a:r>
            <a:r>
              <a:rPr lang="en-US" sz="2400" dirty="0"/>
              <a:t> </a:t>
            </a:r>
            <a:r>
              <a:rPr lang="en-US" sz="2400" dirty="0" err="1"/>
              <a:t>senjata</a:t>
            </a:r>
            <a:r>
              <a:rPr lang="en-US" sz="2400" dirty="0"/>
              <a:t> </a:t>
            </a:r>
            <a:r>
              <a:rPr lang="en-US" sz="2400" dirty="0" err="1"/>
              <a:t>tajam</a:t>
            </a:r>
            <a:r>
              <a:rPr lang="en-US" sz="2400" dirty="0"/>
              <a:t>, </a:t>
            </a:r>
            <a:r>
              <a:rPr lang="en-US" sz="2400" dirty="0" err="1"/>
              <a:t>razia</a:t>
            </a:r>
            <a:r>
              <a:rPr lang="en-US" sz="2400" dirty="0"/>
              <a:t> </a:t>
            </a:r>
            <a:r>
              <a:rPr lang="en-US" sz="2400" dirty="0" err="1"/>
              <a:t>kerapian</a:t>
            </a:r>
            <a:r>
              <a:rPr lang="en-US" sz="2400" dirty="0"/>
              <a:t> </a:t>
            </a:r>
            <a:r>
              <a:rPr lang="en-US" sz="2400" dirty="0" err="1"/>
              <a:t>pakaian</a:t>
            </a:r>
            <a:r>
              <a:rPr lang="en-US" sz="2400" dirty="0"/>
              <a:t>, </a:t>
            </a:r>
            <a:r>
              <a:rPr lang="en-US" sz="2400" dirty="0" err="1"/>
              <a:t>kerapian</a:t>
            </a:r>
            <a:r>
              <a:rPr lang="en-US" sz="2400" dirty="0"/>
              <a:t>  </a:t>
            </a:r>
            <a:r>
              <a:rPr lang="en-US" sz="2400" dirty="0" err="1"/>
              <a:t>rambu</a:t>
            </a:r>
            <a:r>
              <a:rPr lang="en-US" sz="2400" dirty="0"/>
              <a:t>,  </a:t>
            </a:r>
            <a:r>
              <a:rPr lang="en-US" sz="2400" dirty="0" err="1"/>
              <a:t>termasuk</a:t>
            </a:r>
            <a:r>
              <a:rPr lang="en-US" sz="2400" dirty="0"/>
              <a:t> </a:t>
            </a:r>
            <a:r>
              <a:rPr lang="en-US" sz="2400" dirty="0" err="1"/>
              <a:t>masalah</a:t>
            </a:r>
            <a:r>
              <a:rPr lang="en-US" sz="2400" dirty="0"/>
              <a:t> </a:t>
            </a:r>
            <a:r>
              <a:rPr lang="en-US" sz="2400" dirty="0" err="1"/>
              <a:t>rokok</a:t>
            </a:r>
            <a:r>
              <a:rPr lang="en-US" sz="2400" dirty="0"/>
              <a:t>. </a:t>
            </a:r>
            <a:r>
              <a:rPr lang="en-US" sz="2400" dirty="0" err="1"/>
              <a:t>Sebagaiman</a:t>
            </a:r>
            <a:r>
              <a:rPr lang="en-US" sz="2400" dirty="0"/>
              <a:t> </a:t>
            </a:r>
            <a:r>
              <a:rPr lang="en-US" sz="2400" dirty="0" err="1"/>
              <a:t>disampaikan</a:t>
            </a:r>
            <a:r>
              <a:rPr lang="en-US" sz="2400" dirty="0"/>
              <a:t> </a:t>
            </a:r>
            <a:r>
              <a:rPr lang="en-US" sz="2400" dirty="0" err="1"/>
              <a:t>oleh</a:t>
            </a:r>
            <a:r>
              <a:rPr lang="en-US" sz="2400" dirty="0"/>
              <a:t> </a:t>
            </a:r>
            <a:r>
              <a:rPr lang="en-US" sz="2400" dirty="0" err="1" smtClean="0"/>
              <a:t>informan</a:t>
            </a:r>
            <a:r>
              <a:rPr lang="en-US" sz="2400" dirty="0" smtClean="0"/>
              <a:t>.</a:t>
            </a:r>
            <a:endParaRPr lang="en-US" sz="2400" dirty="0"/>
          </a:p>
        </p:txBody>
      </p:sp>
    </p:spTree>
    <p:extLst>
      <p:ext uri="{BB962C8B-B14F-4D97-AF65-F5344CB8AC3E}">
        <p14:creationId xmlns:p14="http://schemas.microsoft.com/office/powerpoint/2010/main" val="720366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 </a:t>
            </a:r>
            <a:r>
              <a:rPr lang="en-US" sz="3600" dirty="0" err="1" smtClean="0"/>
              <a:t>Pemberian</a:t>
            </a:r>
            <a:r>
              <a:rPr lang="en-US" sz="3600" dirty="0" smtClean="0"/>
              <a:t> </a:t>
            </a:r>
            <a:r>
              <a:rPr lang="en-US" sz="3600" dirty="0" err="1" smtClean="0"/>
              <a:t>Sanksi</a:t>
            </a:r>
            <a:r>
              <a:rPr lang="en-US" sz="3600" dirty="0" smtClean="0"/>
              <a:t> </a:t>
            </a:r>
            <a:r>
              <a:rPr lang="en-US" sz="3600" dirty="0" err="1" smtClean="0"/>
              <a:t>Kepada</a:t>
            </a:r>
            <a:r>
              <a:rPr lang="en-US" sz="3600" dirty="0" smtClean="0"/>
              <a:t> </a:t>
            </a:r>
            <a:r>
              <a:rPr lang="en-US" sz="3600" dirty="0" err="1" smtClean="0"/>
              <a:t>Siswa</a:t>
            </a:r>
            <a:r>
              <a:rPr lang="en-US" sz="3600" dirty="0" smtClean="0"/>
              <a:t> yang </a:t>
            </a:r>
            <a:r>
              <a:rPr lang="en-US" sz="3600" dirty="0" err="1" smtClean="0"/>
              <a:t>Ketauan</a:t>
            </a:r>
            <a:r>
              <a:rPr lang="en-US" sz="3600" dirty="0" smtClean="0"/>
              <a:t> </a:t>
            </a:r>
            <a:r>
              <a:rPr lang="en-US" sz="3600" dirty="0" err="1" smtClean="0"/>
              <a:t>Merokok</a:t>
            </a:r>
            <a:r>
              <a:rPr lang="en-US" sz="3600" dirty="0" smtClean="0"/>
              <a:t> di </a:t>
            </a:r>
            <a:r>
              <a:rPr lang="en-US" sz="3600" dirty="0" err="1" smtClean="0"/>
              <a:t>Sekolah</a:t>
            </a:r>
            <a:endParaRPr lang="en-US" sz="3600" dirty="0"/>
          </a:p>
        </p:txBody>
      </p:sp>
      <p:sp>
        <p:nvSpPr>
          <p:cNvPr id="3" name="Content Placeholder 2"/>
          <p:cNvSpPr>
            <a:spLocks noGrp="1"/>
          </p:cNvSpPr>
          <p:nvPr>
            <p:ph idx="1"/>
          </p:nvPr>
        </p:nvSpPr>
        <p:spPr/>
        <p:txBody>
          <a:bodyPr>
            <a:noAutofit/>
          </a:bodyPr>
          <a:lstStyle/>
          <a:p>
            <a:r>
              <a:rPr lang="en-US" sz="2400" dirty="0" err="1" smtClean="0"/>
              <a:t>Mayoritas</a:t>
            </a:r>
            <a:r>
              <a:rPr lang="en-US" sz="2400" dirty="0" smtClean="0"/>
              <a:t> </a:t>
            </a:r>
            <a:r>
              <a:rPr lang="en-US" sz="2400" dirty="0" err="1" smtClean="0"/>
              <a:t>Sekolah</a:t>
            </a:r>
            <a:r>
              <a:rPr lang="en-US" sz="2400" dirty="0" smtClean="0"/>
              <a:t> </a:t>
            </a:r>
            <a:r>
              <a:rPr lang="en-US" sz="2400" dirty="0" err="1" smtClean="0"/>
              <a:t>menetapkan</a:t>
            </a:r>
            <a:r>
              <a:rPr lang="en-US" sz="2400" dirty="0" smtClean="0"/>
              <a:t> </a:t>
            </a:r>
            <a:r>
              <a:rPr lang="en-US" sz="2400" dirty="0" err="1" smtClean="0"/>
              <a:t>sanksi</a:t>
            </a:r>
            <a:r>
              <a:rPr lang="en-US" sz="2400" dirty="0" smtClean="0"/>
              <a:t> </a:t>
            </a:r>
            <a:r>
              <a:rPr lang="en-US" sz="2400" dirty="0" err="1" smtClean="0"/>
              <a:t>tegas</a:t>
            </a:r>
            <a:r>
              <a:rPr lang="en-US" sz="2400" dirty="0" smtClean="0"/>
              <a:t> </a:t>
            </a:r>
            <a:r>
              <a:rPr lang="en-US" sz="2400" dirty="0" err="1" smtClean="0"/>
              <a:t>kepada</a:t>
            </a:r>
            <a:r>
              <a:rPr lang="en-US" sz="2400" dirty="0" smtClean="0"/>
              <a:t> </a:t>
            </a:r>
            <a:r>
              <a:rPr lang="en-US" sz="2400" dirty="0" err="1" smtClean="0"/>
              <a:t>siswa</a:t>
            </a:r>
            <a:r>
              <a:rPr lang="en-US" sz="2400" dirty="0" smtClean="0"/>
              <a:t> yang </a:t>
            </a:r>
            <a:r>
              <a:rPr lang="en-US" sz="2400" dirty="0" err="1" smtClean="0"/>
              <a:t>kedapatan</a:t>
            </a:r>
            <a:r>
              <a:rPr lang="en-US" sz="2400" dirty="0" smtClean="0"/>
              <a:t> </a:t>
            </a:r>
            <a:r>
              <a:rPr lang="en-US" sz="2400" dirty="0" err="1" smtClean="0"/>
              <a:t>merokok</a:t>
            </a:r>
            <a:r>
              <a:rPr lang="en-US" sz="2400" dirty="0" smtClean="0"/>
              <a:t> </a:t>
            </a:r>
            <a:r>
              <a:rPr lang="en-US" sz="2400" dirty="0" err="1" smtClean="0"/>
              <a:t>dilingkungan</a:t>
            </a:r>
            <a:r>
              <a:rPr lang="en-US" sz="2400" dirty="0" smtClean="0"/>
              <a:t> </a:t>
            </a:r>
            <a:r>
              <a:rPr lang="en-US" sz="2400" dirty="0" err="1" smtClean="0"/>
              <a:t>sekolah</a:t>
            </a:r>
            <a:r>
              <a:rPr lang="en-US" sz="2400" dirty="0" smtClean="0"/>
              <a:t>. </a:t>
            </a:r>
            <a:r>
              <a:rPr lang="en-US" sz="2400" dirty="0" err="1" smtClean="0"/>
              <a:t>Beberapa</a:t>
            </a:r>
            <a:r>
              <a:rPr lang="en-US" sz="2400" dirty="0" smtClean="0"/>
              <a:t> </a:t>
            </a:r>
            <a:r>
              <a:rPr lang="en-US" sz="2400" dirty="0" err="1" smtClean="0"/>
              <a:t>sekolah</a:t>
            </a:r>
            <a:r>
              <a:rPr lang="en-US" sz="2400" dirty="0" smtClean="0"/>
              <a:t> </a:t>
            </a:r>
            <a:r>
              <a:rPr lang="en-US" sz="2400" dirty="0" err="1" smtClean="0"/>
              <a:t>menetapkan</a:t>
            </a:r>
            <a:r>
              <a:rPr lang="en-US" sz="2400" dirty="0" smtClean="0"/>
              <a:t> </a:t>
            </a:r>
            <a:r>
              <a:rPr lang="en-US" sz="2400" dirty="0" err="1" smtClean="0"/>
              <a:t>pelanggaran</a:t>
            </a:r>
            <a:r>
              <a:rPr lang="en-US" sz="2400" dirty="0" smtClean="0"/>
              <a:t> </a:t>
            </a:r>
            <a:r>
              <a:rPr lang="en-US" sz="2400" dirty="0" err="1" smtClean="0"/>
              <a:t>ini</a:t>
            </a:r>
            <a:r>
              <a:rPr lang="en-US" sz="2400" dirty="0" smtClean="0"/>
              <a:t> </a:t>
            </a:r>
            <a:r>
              <a:rPr lang="en-US" sz="2400" dirty="0" err="1" smtClean="0"/>
              <a:t>dengan</a:t>
            </a:r>
            <a:r>
              <a:rPr lang="en-US" sz="2400" dirty="0" smtClean="0"/>
              <a:t> </a:t>
            </a:r>
            <a:r>
              <a:rPr lang="en-US" sz="2400" dirty="0" err="1" smtClean="0"/>
              <a:t>sistem</a:t>
            </a:r>
            <a:r>
              <a:rPr lang="en-US" sz="2400" dirty="0" smtClean="0"/>
              <a:t> point yang </a:t>
            </a:r>
            <a:r>
              <a:rPr lang="en-US" sz="2400" dirty="0" err="1" smtClean="0"/>
              <a:t>tinggi</a:t>
            </a:r>
            <a:r>
              <a:rPr lang="en-US" sz="2400" dirty="0" smtClean="0"/>
              <a:t>. </a:t>
            </a:r>
            <a:r>
              <a:rPr lang="en-US" sz="2400" dirty="0" err="1" smtClean="0"/>
              <a:t>Namun</a:t>
            </a:r>
            <a:r>
              <a:rPr lang="en-US" sz="2400" dirty="0" smtClean="0"/>
              <a:t> </a:t>
            </a:r>
            <a:r>
              <a:rPr lang="en-US" sz="2400" dirty="0" err="1" smtClean="0"/>
              <a:t>hingga</a:t>
            </a:r>
            <a:r>
              <a:rPr lang="en-US" sz="2400" dirty="0" smtClean="0"/>
              <a:t> </a:t>
            </a:r>
            <a:r>
              <a:rPr lang="en-US" sz="2400" dirty="0" err="1" smtClean="0"/>
              <a:t>saat</a:t>
            </a:r>
            <a:r>
              <a:rPr lang="en-US" sz="2400" dirty="0" smtClean="0"/>
              <a:t> </a:t>
            </a:r>
            <a:r>
              <a:rPr lang="en-US" sz="2400" dirty="0" err="1" smtClean="0"/>
              <a:t>ini</a:t>
            </a:r>
            <a:r>
              <a:rPr lang="en-US" sz="2400" dirty="0" smtClean="0"/>
              <a:t> </a:t>
            </a:r>
            <a:r>
              <a:rPr lang="en-US" sz="2400" dirty="0" err="1" smtClean="0"/>
              <a:t>masih</a:t>
            </a:r>
            <a:r>
              <a:rPr lang="en-US" sz="2400" dirty="0" smtClean="0"/>
              <a:t> </a:t>
            </a:r>
            <a:r>
              <a:rPr lang="en-US" sz="2400" dirty="0" err="1" smtClean="0"/>
              <a:t>sangat</a:t>
            </a:r>
            <a:r>
              <a:rPr lang="en-US" sz="2400" dirty="0" smtClean="0"/>
              <a:t> </a:t>
            </a:r>
            <a:r>
              <a:rPr lang="en-US" sz="2400" dirty="0" err="1" smtClean="0"/>
              <a:t>sedikit</a:t>
            </a:r>
            <a:r>
              <a:rPr lang="en-US" sz="2400" dirty="0" smtClean="0"/>
              <a:t> </a:t>
            </a:r>
            <a:r>
              <a:rPr lang="en-US" sz="2400" dirty="0" err="1" smtClean="0"/>
              <a:t>pihak</a:t>
            </a:r>
            <a:r>
              <a:rPr lang="en-US" sz="2400" dirty="0" smtClean="0"/>
              <a:t> </a:t>
            </a:r>
            <a:r>
              <a:rPr lang="en-US" sz="2400" dirty="0" err="1" smtClean="0"/>
              <a:t>sekolah</a:t>
            </a:r>
            <a:r>
              <a:rPr lang="en-US" sz="2400" dirty="0" smtClean="0"/>
              <a:t> </a:t>
            </a:r>
            <a:r>
              <a:rPr lang="en-US" sz="2400" dirty="0" err="1" smtClean="0"/>
              <a:t>menemukan</a:t>
            </a:r>
            <a:r>
              <a:rPr lang="en-US" sz="2400" dirty="0" smtClean="0"/>
              <a:t> </a:t>
            </a:r>
            <a:r>
              <a:rPr lang="en-US" sz="2400" dirty="0" err="1" smtClean="0"/>
              <a:t>siswa</a:t>
            </a:r>
            <a:r>
              <a:rPr lang="en-US" sz="2400" dirty="0" smtClean="0"/>
              <a:t> </a:t>
            </a:r>
            <a:r>
              <a:rPr lang="en-US" sz="2400" dirty="0" err="1" smtClean="0"/>
              <a:t>merokok</a:t>
            </a:r>
            <a:r>
              <a:rPr lang="en-US" sz="2400" dirty="0" smtClean="0"/>
              <a:t> </a:t>
            </a:r>
            <a:r>
              <a:rPr lang="en-US" sz="2400" dirty="0" err="1" smtClean="0"/>
              <a:t>dilingkungan</a:t>
            </a:r>
            <a:r>
              <a:rPr lang="en-US" sz="2400" dirty="0" smtClean="0"/>
              <a:t> </a:t>
            </a:r>
            <a:r>
              <a:rPr lang="en-US" sz="2400" dirty="0" err="1" smtClean="0"/>
              <a:t>sekolah</a:t>
            </a:r>
            <a:r>
              <a:rPr lang="en-US" sz="2400" dirty="0" smtClean="0"/>
              <a:t>. Hal </a:t>
            </a:r>
            <a:r>
              <a:rPr lang="en-US" sz="2400" dirty="0" err="1" smtClean="0"/>
              <a:t>ini</a:t>
            </a:r>
            <a:r>
              <a:rPr lang="en-US" sz="2400" dirty="0" smtClean="0"/>
              <a:t> </a:t>
            </a:r>
            <a:r>
              <a:rPr lang="en-US" sz="2400" dirty="0" err="1" smtClean="0"/>
              <a:t>dikarenakan</a:t>
            </a:r>
            <a:r>
              <a:rPr lang="en-US" sz="2400" dirty="0" smtClean="0"/>
              <a:t> </a:t>
            </a:r>
            <a:r>
              <a:rPr lang="en-US" sz="2400" dirty="0" err="1" smtClean="0"/>
              <a:t>kebanyakan</a:t>
            </a:r>
            <a:r>
              <a:rPr lang="en-US" sz="2400" dirty="0" smtClean="0"/>
              <a:t> </a:t>
            </a:r>
            <a:r>
              <a:rPr lang="en-US" sz="2400" dirty="0" err="1" smtClean="0"/>
              <a:t>siswa</a:t>
            </a:r>
            <a:r>
              <a:rPr lang="en-US" sz="2400" dirty="0" smtClean="0"/>
              <a:t> </a:t>
            </a:r>
            <a:r>
              <a:rPr lang="en-US" sz="2400" dirty="0" err="1" smtClean="0"/>
              <a:t>merokok</a:t>
            </a:r>
            <a:r>
              <a:rPr lang="en-US" sz="2400" dirty="0" smtClean="0"/>
              <a:t> </a:t>
            </a:r>
            <a:r>
              <a:rPr lang="en-US" sz="2400" dirty="0" err="1" smtClean="0"/>
              <a:t>diluar</a:t>
            </a:r>
            <a:r>
              <a:rPr lang="en-US" sz="2400" dirty="0" smtClean="0"/>
              <a:t> </a:t>
            </a:r>
            <a:r>
              <a:rPr lang="en-US" sz="2400" dirty="0" err="1" smtClean="0"/>
              <a:t>pagar</a:t>
            </a:r>
            <a:r>
              <a:rPr lang="en-US" sz="2400" dirty="0" smtClean="0"/>
              <a:t> </a:t>
            </a:r>
            <a:r>
              <a:rPr lang="en-US" sz="2400" dirty="0" err="1" smtClean="0"/>
              <a:t>sekolah</a:t>
            </a:r>
            <a:r>
              <a:rPr lang="en-US" sz="2400" dirty="0" smtClean="0"/>
              <a:t>, </a:t>
            </a:r>
            <a:r>
              <a:rPr lang="en-US" sz="2400" dirty="0" err="1" smtClean="0"/>
              <a:t>terutama</a:t>
            </a:r>
            <a:r>
              <a:rPr lang="en-US" sz="2400" dirty="0" smtClean="0"/>
              <a:t> </a:t>
            </a:r>
            <a:r>
              <a:rPr lang="en-US" sz="2400" dirty="0" err="1" smtClean="0"/>
              <a:t>disaat</a:t>
            </a:r>
            <a:r>
              <a:rPr lang="en-US" sz="2400" dirty="0" smtClean="0"/>
              <a:t> </a:t>
            </a:r>
            <a:r>
              <a:rPr lang="en-US" sz="2400" dirty="0" err="1" smtClean="0"/>
              <a:t>pulang</a:t>
            </a:r>
            <a:r>
              <a:rPr lang="en-US" sz="2400" dirty="0" smtClean="0"/>
              <a:t> </a:t>
            </a:r>
            <a:r>
              <a:rPr lang="en-US" sz="2400" dirty="0" err="1" smtClean="0"/>
              <a:t>sekolah</a:t>
            </a:r>
            <a:r>
              <a:rPr lang="en-US" sz="2400" dirty="0" smtClean="0"/>
              <a:t>. Hal </a:t>
            </a:r>
            <a:r>
              <a:rPr lang="en-US" sz="2400" dirty="0" err="1" smtClean="0"/>
              <a:t>ini</a:t>
            </a:r>
            <a:r>
              <a:rPr lang="en-US" sz="2400" dirty="0" smtClean="0"/>
              <a:t> </a:t>
            </a:r>
            <a:r>
              <a:rPr lang="en-US" sz="2400" dirty="0" err="1" smtClean="0"/>
              <a:t>dianggap</a:t>
            </a:r>
            <a:r>
              <a:rPr lang="en-US" sz="2400" dirty="0" smtClean="0"/>
              <a:t> </a:t>
            </a:r>
            <a:r>
              <a:rPr lang="en-US" sz="2400" dirty="0" err="1" smtClean="0"/>
              <a:t>pihak</a:t>
            </a:r>
            <a:r>
              <a:rPr lang="en-US" sz="2400" dirty="0" smtClean="0"/>
              <a:t> </a:t>
            </a:r>
            <a:r>
              <a:rPr lang="en-US" sz="2400" dirty="0" err="1" smtClean="0"/>
              <a:t>sekolah</a:t>
            </a:r>
            <a:r>
              <a:rPr lang="en-US" sz="2400" dirty="0" smtClean="0"/>
              <a:t> </a:t>
            </a:r>
            <a:r>
              <a:rPr lang="en-US" sz="2400" dirty="0" err="1" smtClean="0"/>
              <a:t>bukan</a:t>
            </a:r>
            <a:r>
              <a:rPr lang="en-US" sz="2400" dirty="0" smtClean="0"/>
              <a:t> </a:t>
            </a:r>
            <a:r>
              <a:rPr lang="en-US" sz="2400" dirty="0" err="1" smtClean="0"/>
              <a:t>lagi</a:t>
            </a:r>
            <a:r>
              <a:rPr lang="en-US" sz="2400" dirty="0" smtClean="0"/>
              <a:t> </a:t>
            </a:r>
            <a:r>
              <a:rPr lang="en-US" sz="2400" dirty="0" err="1" smtClean="0"/>
              <a:t>menjadi</a:t>
            </a:r>
            <a:r>
              <a:rPr lang="en-US" sz="2400" dirty="0" smtClean="0"/>
              <a:t> </a:t>
            </a:r>
            <a:r>
              <a:rPr lang="en-US" sz="2400" dirty="0" err="1" smtClean="0"/>
              <a:t>kewenangan</a:t>
            </a:r>
            <a:r>
              <a:rPr lang="en-US" sz="2400" dirty="0" smtClean="0"/>
              <a:t> </a:t>
            </a:r>
            <a:r>
              <a:rPr lang="en-US" sz="2400" dirty="0" err="1" smtClean="0"/>
              <a:t>mereka</a:t>
            </a:r>
            <a:r>
              <a:rPr lang="en-US" sz="2400" dirty="0" smtClean="0"/>
              <a:t> </a:t>
            </a:r>
            <a:r>
              <a:rPr lang="en-US" sz="2400" dirty="0" err="1" smtClean="0"/>
              <a:t>untuk</a:t>
            </a:r>
            <a:r>
              <a:rPr lang="en-US" sz="2400" dirty="0" smtClean="0"/>
              <a:t> </a:t>
            </a:r>
            <a:r>
              <a:rPr lang="en-US" sz="2400" dirty="0" err="1" smtClean="0"/>
              <a:t>menghukum</a:t>
            </a:r>
            <a:r>
              <a:rPr lang="en-US" sz="2400" dirty="0" smtClean="0"/>
              <a:t> </a:t>
            </a:r>
            <a:r>
              <a:rPr lang="en-US" sz="2400" dirty="0" err="1" smtClean="0"/>
              <a:t>siswa</a:t>
            </a:r>
            <a:r>
              <a:rPr lang="en-US" sz="2400" dirty="0" smtClean="0"/>
              <a:t>.</a:t>
            </a:r>
            <a:endParaRPr lang="en-US" sz="2400" dirty="0"/>
          </a:p>
        </p:txBody>
      </p:sp>
    </p:spTree>
    <p:extLst>
      <p:ext uri="{BB962C8B-B14F-4D97-AF65-F5344CB8AC3E}">
        <p14:creationId xmlns:p14="http://schemas.microsoft.com/office/powerpoint/2010/main" val="2381977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200900" cy="1485900"/>
          </a:xfrm>
        </p:spPr>
        <p:txBody>
          <a:bodyPr/>
          <a:lstStyle/>
          <a:p>
            <a:r>
              <a:rPr lang="en-US" dirty="0" err="1" smtClean="0"/>
              <a:t>Kesimpulan</a:t>
            </a:r>
            <a:endParaRPr lang="en-US" dirty="0"/>
          </a:p>
        </p:txBody>
      </p:sp>
      <p:sp>
        <p:nvSpPr>
          <p:cNvPr id="3" name="Content Placeholder 2"/>
          <p:cNvSpPr>
            <a:spLocks noGrp="1"/>
          </p:cNvSpPr>
          <p:nvPr>
            <p:ph idx="1"/>
          </p:nvPr>
        </p:nvSpPr>
        <p:spPr>
          <a:xfrm>
            <a:off x="457200" y="1498601"/>
            <a:ext cx="8229600" cy="4876799"/>
          </a:xfrm>
        </p:spPr>
        <p:txBody>
          <a:bodyPr>
            <a:noAutofit/>
          </a:bodyPr>
          <a:lstStyle/>
          <a:p>
            <a:r>
              <a:rPr lang="en-US" dirty="0" err="1"/>
              <a:t>Potret</a:t>
            </a:r>
            <a:r>
              <a:rPr lang="en-US" dirty="0"/>
              <a:t> </a:t>
            </a:r>
            <a:r>
              <a:rPr lang="en-US" dirty="0" err="1"/>
              <a:t>Perokok</a:t>
            </a:r>
            <a:r>
              <a:rPr lang="en-US" dirty="0"/>
              <a:t> </a:t>
            </a:r>
            <a:r>
              <a:rPr lang="en-US" dirty="0" err="1"/>
              <a:t>Anak</a:t>
            </a:r>
            <a:r>
              <a:rPr lang="en-US" dirty="0"/>
              <a:t> di </a:t>
            </a:r>
            <a:r>
              <a:rPr lang="en-US" dirty="0" err="1"/>
              <a:t>Provinsi</a:t>
            </a:r>
            <a:r>
              <a:rPr lang="en-US" dirty="0"/>
              <a:t> Bengkulu </a:t>
            </a:r>
            <a:r>
              <a:rPr lang="en-US" dirty="0" err="1"/>
              <a:t>cukup</a:t>
            </a:r>
            <a:r>
              <a:rPr lang="en-US" dirty="0"/>
              <a:t> </a:t>
            </a:r>
            <a:r>
              <a:rPr lang="en-US" dirty="0" err="1"/>
              <a:t>mengkhawatirkan</a:t>
            </a:r>
            <a:r>
              <a:rPr lang="en-US" dirty="0" smtClean="0"/>
              <a:t>. Dari 117 </a:t>
            </a:r>
            <a:r>
              <a:rPr lang="en-US" dirty="0" err="1" smtClean="0"/>
              <a:t>Siswa</a:t>
            </a:r>
            <a:r>
              <a:rPr lang="en-US" dirty="0" smtClean="0"/>
              <a:t> </a:t>
            </a:r>
            <a:r>
              <a:rPr lang="en-US" dirty="0" err="1" smtClean="0"/>
              <a:t>laki-laki</a:t>
            </a:r>
            <a:r>
              <a:rPr lang="en-US" dirty="0" smtClean="0"/>
              <a:t> di 4 SMA, </a:t>
            </a:r>
            <a:r>
              <a:rPr lang="en-US" dirty="0"/>
              <a:t>77% </a:t>
            </a:r>
            <a:r>
              <a:rPr lang="en-US" dirty="0" err="1" smtClean="0"/>
              <a:t>siswa</a:t>
            </a:r>
            <a:r>
              <a:rPr lang="en-US" dirty="0" smtClean="0"/>
              <a:t> </a:t>
            </a:r>
            <a:r>
              <a:rPr lang="en-US" dirty="0" err="1" smtClean="0"/>
              <a:t>merupakan</a:t>
            </a:r>
            <a:r>
              <a:rPr lang="en-US" dirty="0" smtClean="0"/>
              <a:t> </a:t>
            </a:r>
            <a:r>
              <a:rPr lang="en-US" dirty="0" err="1" smtClean="0"/>
              <a:t>perokok</a:t>
            </a:r>
            <a:r>
              <a:rPr lang="en-US" dirty="0" smtClean="0"/>
              <a:t> </a:t>
            </a:r>
            <a:r>
              <a:rPr lang="en-US" dirty="0" err="1" smtClean="0"/>
              <a:t>aktif</a:t>
            </a:r>
            <a:r>
              <a:rPr lang="en-US" dirty="0" smtClean="0"/>
              <a:t>. </a:t>
            </a:r>
            <a:r>
              <a:rPr lang="en-US" dirty="0"/>
              <a:t>72% </a:t>
            </a:r>
            <a:r>
              <a:rPr lang="en-US" dirty="0" err="1" smtClean="0"/>
              <a:t>siswa</a:t>
            </a:r>
            <a:r>
              <a:rPr lang="en-US" dirty="0" smtClean="0"/>
              <a:t> </a:t>
            </a:r>
            <a:r>
              <a:rPr lang="en-US" dirty="0" err="1" smtClean="0"/>
              <a:t>merokok</a:t>
            </a:r>
            <a:r>
              <a:rPr lang="en-US" dirty="0" smtClean="0"/>
              <a:t> </a:t>
            </a:r>
            <a:r>
              <a:rPr lang="en-US" dirty="0" err="1"/>
              <a:t>sejak</a:t>
            </a:r>
            <a:r>
              <a:rPr lang="en-US" dirty="0"/>
              <a:t> </a:t>
            </a:r>
            <a:r>
              <a:rPr lang="en-US" dirty="0" err="1"/>
              <a:t>sebelum</a:t>
            </a:r>
            <a:r>
              <a:rPr lang="en-US" dirty="0"/>
              <a:t> SMA. 63% </a:t>
            </a:r>
            <a:r>
              <a:rPr lang="en-US" dirty="0" err="1" smtClean="0"/>
              <a:t>perilaku</a:t>
            </a:r>
            <a:r>
              <a:rPr lang="en-US" dirty="0" smtClean="0"/>
              <a:t> </a:t>
            </a:r>
            <a:r>
              <a:rPr lang="en-US" dirty="0" err="1" smtClean="0"/>
              <a:t>merokok</a:t>
            </a:r>
            <a:r>
              <a:rPr lang="en-US" dirty="0" smtClean="0"/>
              <a:t> </a:t>
            </a:r>
            <a:r>
              <a:rPr lang="en-US" dirty="0" err="1" smtClean="0"/>
              <a:t>siswa</a:t>
            </a:r>
            <a:r>
              <a:rPr lang="en-US" dirty="0" smtClean="0"/>
              <a:t> </a:t>
            </a:r>
            <a:r>
              <a:rPr lang="en-US" dirty="0" err="1"/>
              <a:t>sudah</a:t>
            </a:r>
            <a:r>
              <a:rPr lang="en-US" dirty="0"/>
              <a:t> </a:t>
            </a:r>
            <a:r>
              <a:rPr lang="en-US" dirty="0" err="1"/>
              <a:t>diketahui</a:t>
            </a:r>
            <a:r>
              <a:rPr lang="en-US" dirty="0"/>
              <a:t> </a:t>
            </a:r>
            <a:r>
              <a:rPr lang="en-US" dirty="0" err="1"/>
              <a:t>oleh</a:t>
            </a:r>
            <a:r>
              <a:rPr lang="en-US" dirty="0"/>
              <a:t> orang </a:t>
            </a:r>
            <a:r>
              <a:rPr lang="en-US" dirty="0" err="1"/>
              <a:t>tuanya</a:t>
            </a:r>
            <a:r>
              <a:rPr lang="en-US" dirty="0"/>
              <a:t>. </a:t>
            </a:r>
            <a:r>
              <a:rPr lang="en-US" dirty="0" err="1"/>
              <a:t>Namun</a:t>
            </a:r>
            <a:r>
              <a:rPr lang="en-US" dirty="0"/>
              <a:t> </a:t>
            </a:r>
            <a:r>
              <a:rPr lang="en-US" dirty="0" err="1"/>
              <a:t>hal</a:t>
            </a:r>
            <a:r>
              <a:rPr lang="en-US" dirty="0"/>
              <a:t> yang </a:t>
            </a:r>
            <a:r>
              <a:rPr lang="en-US" dirty="0" err="1"/>
              <a:t>cukup</a:t>
            </a:r>
            <a:r>
              <a:rPr lang="en-US" dirty="0"/>
              <a:t> </a:t>
            </a:r>
            <a:r>
              <a:rPr lang="en-US" dirty="0" err="1"/>
              <a:t>positif</a:t>
            </a:r>
            <a:r>
              <a:rPr lang="en-US" dirty="0"/>
              <a:t> </a:t>
            </a:r>
            <a:r>
              <a:rPr lang="en-US" dirty="0" err="1"/>
              <a:t>yakni</a:t>
            </a:r>
            <a:r>
              <a:rPr lang="en-US" dirty="0"/>
              <a:t> </a:t>
            </a:r>
            <a:r>
              <a:rPr lang="en-US" dirty="0" err="1"/>
              <a:t>sebesar</a:t>
            </a:r>
            <a:r>
              <a:rPr lang="en-US" dirty="0"/>
              <a:t> 81% </a:t>
            </a:r>
            <a:r>
              <a:rPr lang="en-US" dirty="0" err="1"/>
              <a:t>siswa</a:t>
            </a:r>
            <a:r>
              <a:rPr lang="en-US" dirty="0"/>
              <a:t> </a:t>
            </a:r>
            <a:r>
              <a:rPr lang="en-US" dirty="0" err="1"/>
              <a:t>berkeinginan</a:t>
            </a:r>
            <a:r>
              <a:rPr lang="en-US" dirty="0"/>
              <a:t> </a:t>
            </a:r>
            <a:r>
              <a:rPr lang="en-US" dirty="0" err="1"/>
              <a:t>untuk</a:t>
            </a:r>
            <a:r>
              <a:rPr lang="en-US" dirty="0"/>
              <a:t> </a:t>
            </a:r>
            <a:r>
              <a:rPr lang="en-US" dirty="0" err="1"/>
              <a:t>berhenti</a:t>
            </a:r>
            <a:r>
              <a:rPr lang="en-US" dirty="0"/>
              <a:t> </a:t>
            </a:r>
            <a:r>
              <a:rPr lang="en-US" dirty="0" err="1"/>
              <a:t>merokok</a:t>
            </a:r>
            <a:r>
              <a:rPr lang="en-US" dirty="0"/>
              <a:t>. </a:t>
            </a:r>
            <a:r>
              <a:rPr lang="en-US" dirty="0" err="1"/>
              <a:t>Walaupun</a:t>
            </a:r>
            <a:r>
              <a:rPr lang="en-US" dirty="0"/>
              <a:t> </a:t>
            </a:r>
            <a:r>
              <a:rPr lang="en-US" dirty="0" err="1"/>
              <a:t>belum</a:t>
            </a:r>
            <a:r>
              <a:rPr lang="en-US" dirty="0"/>
              <a:t> </a:t>
            </a:r>
            <a:r>
              <a:rPr lang="en-US" dirty="0" err="1"/>
              <a:t>diketahui</a:t>
            </a:r>
            <a:r>
              <a:rPr lang="en-US" dirty="0"/>
              <a:t> </a:t>
            </a:r>
            <a:r>
              <a:rPr lang="en-US" dirty="0" err="1"/>
              <a:t>kapan</a:t>
            </a:r>
            <a:r>
              <a:rPr lang="en-US" dirty="0"/>
              <a:t> </a:t>
            </a:r>
            <a:r>
              <a:rPr lang="en-US" dirty="0" err="1"/>
              <a:t>dan</a:t>
            </a:r>
            <a:r>
              <a:rPr lang="en-US" dirty="0"/>
              <a:t> </a:t>
            </a:r>
            <a:r>
              <a:rPr lang="en-US" dirty="0" err="1"/>
              <a:t>bagaimana</a:t>
            </a:r>
            <a:r>
              <a:rPr lang="en-US" dirty="0"/>
              <a:t> </a:t>
            </a:r>
            <a:r>
              <a:rPr lang="en-US" dirty="0" err="1"/>
              <a:t>cara</a:t>
            </a:r>
            <a:r>
              <a:rPr lang="en-US" dirty="0"/>
              <a:t> </a:t>
            </a:r>
            <a:r>
              <a:rPr lang="en-US" dirty="0" err="1"/>
              <a:t>berhenti</a:t>
            </a:r>
            <a:r>
              <a:rPr lang="en-US" dirty="0"/>
              <a:t> </a:t>
            </a:r>
            <a:r>
              <a:rPr lang="en-US" dirty="0" err="1"/>
              <a:t>merokok</a:t>
            </a:r>
            <a:r>
              <a:rPr lang="en-US" dirty="0"/>
              <a:t>.</a:t>
            </a:r>
          </a:p>
          <a:p>
            <a:r>
              <a:rPr lang="en-US" dirty="0" err="1" smtClean="0"/>
              <a:t>Potret</a:t>
            </a:r>
            <a:r>
              <a:rPr lang="en-US" dirty="0" smtClean="0"/>
              <a:t> </a:t>
            </a:r>
            <a:r>
              <a:rPr lang="en-US" dirty="0" err="1" smtClean="0"/>
              <a:t>Implementasi</a:t>
            </a:r>
            <a:r>
              <a:rPr lang="en-US" dirty="0" smtClean="0"/>
              <a:t> </a:t>
            </a:r>
            <a:r>
              <a:rPr lang="en-US" dirty="0" err="1"/>
              <a:t>Perda</a:t>
            </a:r>
            <a:r>
              <a:rPr lang="en-US" dirty="0"/>
              <a:t> KTR di </a:t>
            </a:r>
            <a:r>
              <a:rPr lang="en-US" dirty="0" err="1"/>
              <a:t>kawasan</a:t>
            </a:r>
            <a:r>
              <a:rPr lang="en-US" dirty="0"/>
              <a:t> SMA </a:t>
            </a:r>
            <a:r>
              <a:rPr lang="en-US" dirty="0" err="1"/>
              <a:t>Provinsi</a:t>
            </a:r>
            <a:r>
              <a:rPr lang="en-US" dirty="0"/>
              <a:t> Bengkulu </a:t>
            </a:r>
            <a:r>
              <a:rPr lang="en-US" dirty="0" err="1"/>
              <a:t>Belum</a:t>
            </a:r>
            <a:r>
              <a:rPr lang="en-US" dirty="0"/>
              <a:t> </a:t>
            </a:r>
            <a:r>
              <a:rPr lang="en-US" dirty="0" err="1" smtClean="0"/>
              <a:t>maksimal</a:t>
            </a:r>
            <a:r>
              <a:rPr lang="en-US" dirty="0" smtClean="0"/>
              <a:t>. </a:t>
            </a:r>
            <a:r>
              <a:rPr lang="en-US" dirty="0" err="1" smtClean="0"/>
              <a:t>Pihak</a:t>
            </a:r>
            <a:r>
              <a:rPr lang="en-US" dirty="0" smtClean="0"/>
              <a:t> </a:t>
            </a:r>
            <a:r>
              <a:rPr lang="en-US" dirty="0" err="1"/>
              <a:t>sekolah</a:t>
            </a:r>
            <a:r>
              <a:rPr lang="en-US" dirty="0"/>
              <a:t> </a:t>
            </a:r>
            <a:r>
              <a:rPr lang="en-US" dirty="0" err="1" smtClean="0"/>
              <a:t>belum</a:t>
            </a:r>
            <a:r>
              <a:rPr lang="en-US" dirty="0" smtClean="0"/>
              <a:t>  </a:t>
            </a:r>
            <a:r>
              <a:rPr lang="en-US" dirty="0" err="1" smtClean="0"/>
              <a:t>pernah</a:t>
            </a:r>
            <a:r>
              <a:rPr lang="en-US" dirty="0" smtClean="0"/>
              <a:t> </a:t>
            </a:r>
            <a:r>
              <a:rPr lang="en-US" dirty="0" err="1"/>
              <a:t>dalam</a:t>
            </a:r>
            <a:r>
              <a:rPr lang="en-US" dirty="0"/>
              <a:t> </a:t>
            </a:r>
            <a:r>
              <a:rPr lang="en-US" dirty="0" err="1"/>
              <a:t>mensosialisasikan</a:t>
            </a:r>
            <a:r>
              <a:rPr lang="en-US" dirty="0"/>
              <a:t> </a:t>
            </a:r>
            <a:r>
              <a:rPr lang="en-US" dirty="0" err="1"/>
              <a:t>Perda</a:t>
            </a:r>
            <a:r>
              <a:rPr lang="en-US" dirty="0"/>
              <a:t> KTR </a:t>
            </a:r>
            <a:r>
              <a:rPr lang="en-US" dirty="0" err="1"/>
              <a:t>dan</a:t>
            </a:r>
            <a:r>
              <a:rPr lang="en-US" dirty="0"/>
              <a:t> </a:t>
            </a:r>
            <a:r>
              <a:rPr lang="en-US" dirty="0" err="1" smtClean="0"/>
              <a:t>belum</a:t>
            </a:r>
            <a:r>
              <a:rPr lang="en-US" dirty="0" smtClean="0"/>
              <a:t> </a:t>
            </a:r>
            <a:r>
              <a:rPr lang="en-US" dirty="0" err="1" smtClean="0"/>
              <a:t>maksimal</a:t>
            </a:r>
            <a:r>
              <a:rPr lang="en-US" dirty="0" smtClean="0"/>
              <a:t> </a:t>
            </a:r>
            <a:r>
              <a:rPr lang="en-US" dirty="0" err="1" smtClean="0"/>
              <a:t>melakukan</a:t>
            </a:r>
            <a:r>
              <a:rPr lang="en-US" dirty="0" smtClean="0"/>
              <a:t> </a:t>
            </a:r>
            <a:r>
              <a:rPr lang="en-US" dirty="0" err="1"/>
              <a:t>pemasangan</a:t>
            </a:r>
            <a:r>
              <a:rPr lang="en-US" dirty="0"/>
              <a:t> </a:t>
            </a:r>
            <a:r>
              <a:rPr lang="en-US" dirty="0" err="1"/>
              <a:t>stiker</a:t>
            </a:r>
            <a:r>
              <a:rPr lang="en-US" dirty="0"/>
              <a:t> KTR </a:t>
            </a:r>
            <a:r>
              <a:rPr lang="en-US" dirty="0" err="1"/>
              <a:t>dilingkungan</a:t>
            </a:r>
            <a:r>
              <a:rPr lang="en-US" dirty="0"/>
              <a:t> </a:t>
            </a:r>
            <a:r>
              <a:rPr lang="en-US" dirty="0" err="1"/>
              <a:t>sekolah</a:t>
            </a:r>
            <a:r>
              <a:rPr lang="en-US" dirty="0"/>
              <a:t>. </a:t>
            </a:r>
            <a:r>
              <a:rPr lang="en-US" dirty="0" err="1"/>
              <a:t>Namun</a:t>
            </a:r>
            <a:r>
              <a:rPr lang="en-US" dirty="0"/>
              <a:t> </a:t>
            </a:r>
            <a:r>
              <a:rPr lang="en-US" dirty="0" err="1" smtClean="0"/>
              <a:t>sekolah</a:t>
            </a:r>
            <a:r>
              <a:rPr lang="en-US" dirty="0" smtClean="0"/>
              <a:t> </a:t>
            </a:r>
            <a:r>
              <a:rPr lang="en-US" dirty="0" err="1" smtClean="0"/>
              <a:t>sudah</a:t>
            </a:r>
            <a:r>
              <a:rPr lang="en-US" dirty="0" smtClean="0"/>
              <a:t> </a:t>
            </a:r>
            <a:r>
              <a:rPr lang="en-US" dirty="0" err="1"/>
              <a:t>tegas</a:t>
            </a:r>
            <a:r>
              <a:rPr lang="en-US" dirty="0"/>
              <a:t> </a:t>
            </a:r>
            <a:r>
              <a:rPr lang="en-US" dirty="0" err="1"/>
              <a:t>untuk</a:t>
            </a:r>
            <a:r>
              <a:rPr lang="en-US" dirty="0"/>
              <a:t> </a:t>
            </a:r>
            <a:r>
              <a:rPr lang="en-US" dirty="0" err="1"/>
              <a:t>melarang</a:t>
            </a:r>
            <a:r>
              <a:rPr lang="en-US" dirty="0"/>
              <a:t> </a:t>
            </a:r>
            <a:r>
              <a:rPr lang="en-US" dirty="0" err="1"/>
              <a:t>iklan</a:t>
            </a:r>
            <a:r>
              <a:rPr lang="en-US" dirty="0"/>
              <a:t> </a:t>
            </a:r>
            <a:r>
              <a:rPr lang="en-US" dirty="0" err="1"/>
              <a:t>dan</a:t>
            </a:r>
            <a:r>
              <a:rPr lang="en-US" dirty="0"/>
              <a:t> </a:t>
            </a:r>
            <a:r>
              <a:rPr lang="en-US" dirty="0" err="1"/>
              <a:t>penjualan</a:t>
            </a:r>
            <a:r>
              <a:rPr lang="en-US" dirty="0"/>
              <a:t> </a:t>
            </a:r>
            <a:r>
              <a:rPr lang="en-US" dirty="0" err="1"/>
              <a:t>rokok</a:t>
            </a:r>
            <a:r>
              <a:rPr lang="en-US" dirty="0"/>
              <a:t> di </a:t>
            </a:r>
            <a:r>
              <a:rPr lang="en-US" dirty="0" err="1"/>
              <a:t>lingkungan</a:t>
            </a:r>
            <a:r>
              <a:rPr lang="en-US" dirty="0"/>
              <a:t> </a:t>
            </a:r>
            <a:r>
              <a:rPr lang="en-US" dirty="0" err="1"/>
              <a:t>sekolah</a:t>
            </a:r>
            <a:r>
              <a:rPr lang="en-US" dirty="0"/>
              <a:t>.</a:t>
            </a:r>
          </a:p>
          <a:p>
            <a:r>
              <a:rPr lang="en-US" dirty="0" err="1"/>
              <a:t>Peran</a:t>
            </a:r>
            <a:r>
              <a:rPr lang="en-US" dirty="0"/>
              <a:t> </a:t>
            </a:r>
            <a:r>
              <a:rPr lang="en-US" dirty="0" err="1"/>
              <a:t>sekolah</a:t>
            </a:r>
            <a:r>
              <a:rPr lang="en-US" dirty="0"/>
              <a:t> </a:t>
            </a:r>
            <a:r>
              <a:rPr lang="en-US" dirty="0" err="1"/>
              <a:t>dalam</a:t>
            </a:r>
            <a:r>
              <a:rPr lang="en-US" dirty="0"/>
              <a:t> </a:t>
            </a:r>
            <a:r>
              <a:rPr lang="en-US" dirty="0" err="1"/>
              <a:t>mencegah</a:t>
            </a:r>
            <a:r>
              <a:rPr lang="en-US" dirty="0"/>
              <a:t> </a:t>
            </a:r>
            <a:r>
              <a:rPr lang="en-US" dirty="0" err="1"/>
              <a:t>perokok</a:t>
            </a:r>
            <a:r>
              <a:rPr lang="en-US" dirty="0"/>
              <a:t> </a:t>
            </a:r>
            <a:r>
              <a:rPr lang="en-US" dirty="0" err="1"/>
              <a:t>pemula</a:t>
            </a:r>
            <a:r>
              <a:rPr lang="en-US" dirty="0"/>
              <a:t> </a:t>
            </a:r>
            <a:r>
              <a:rPr lang="en-US" dirty="0" err="1"/>
              <a:t>disekolah</a:t>
            </a:r>
            <a:r>
              <a:rPr lang="en-US" dirty="0"/>
              <a:t> </a:t>
            </a:r>
            <a:r>
              <a:rPr lang="en-US" dirty="0" err="1"/>
              <a:t>sudah</a:t>
            </a:r>
            <a:r>
              <a:rPr lang="en-US" dirty="0"/>
              <a:t> </a:t>
            </a:r>
            <a:r>
              <a:rPr lang="en-US" dirty="0" err="1"/>
              <a:t>ada</a:t>
            </a:r>
            <a:r>
              <a:rPr lang="en-US" dirty="0"/>
              <a:t> </a:t>
            </a:r>
            <a:r>
              <a:rPr lang="en-US" dirty="0" err="1"/>
              <a:t>yakni</a:t>
            </a:r>
            <a:r>
              <a:rPr lang="en-US" dirty="0"/>
              <a:t> </a:t>
            </a:r>
            <a:r>
              <a:rPr lang="en-US" dirty="0" err="1"/>
              <a:t>dengan</a:t>
            </a:r>
            <a:r>
              <a:rPr lang="en-US" dirty="0"/>
              <a:t> </a:t>
            </a:r>
            <a:r>
              <a:rPr lang="en-US" dirty="0" err="1"/>
              <a:t>cara</a:t>
            </a:r>
            <a:r>
              <a:rPr lang="en-US" dirty="0"/>
              <a:t> </a:t>
            </a:r>
            <a:r>
              <a:rPr lang="en-US" dirty="0" err="1"/>
              <a:t>membuat</a:t>
            </a:r>
            <a:r>
              <a:rPr lang="en-US" dirty="0"/>
              <a:t> </a:t>
            </a:r>
            <a:r>
              <a:rPr lang="en-US" dirty="0" err="1"/>
              <a:t>aturan</a:t>
            </a:r>
            <a:r>
              <a:rPr lang="en-US" dirty="0"/>
              <a:t> </a:t>
            </a:r>
            <a:r>
              <a:rPr lang="en-US" dirty="0" err="1"/>
              <a:t>tata</a:t>
            </a:r>
            <a:r>
              <a:rPr lang="en-US" dirty="0"/>
              <a:t> </a:t>
            </a:r>
            <a:r>
              <a:rPr lang="en-US" dirty="0" err="1"/>
              <a:t>tertib</a:t>
            </a:r>
            <a:r>
              <a:rPr lang="en-US" dirty="0"/>
              <a:t> </a:t>
            </a:r>
            <a:r>
              <a:rPr lang="en-US" dirty="0" err="1"/>
              <a:t>siswa</a:t>
            </a:r>
            <a:r>
              <a:rPr lang="en-US" dirty="0"/>
              <a:t>, </a:t>
            </a:r>
            <a:r>
              <a:rPr lang="en-US" dirty="0" err="1"/>
              <a:t>kemudian</a:t>
            </a:r>
            <a:r>
              <a:rPr lang="en-US" dirty="0"/>
              <a:t> </a:t>
            </a:r>
            <a:r>
              <a:rPr lang="en-US" dirty="0" err="1"/>
              <a:t>melakukan</a:t>
            </a:r>
            <a:r>
              <a:rPr lang="en-US" dirty="0"/>
              <a:t> </a:t>
            </a:r>
            <a:r>
              <a:rPr lang="en-US" dirty="0" err="1"/>
              <a:t>penyuluhan</a:t>
            </a:r>
            <a:r>
              <a:rPr lang="en-US" dirty="0"/>
              <a:t> </a:t>
            </a:r>
            <a:r>
              <a:rPr lang="en-US" dirty="0" err="1" smtClean="0"/>
              <a:t>kesehatan</a:t>
            </a:r>
            <a:r>
              <a:rPr lang="en-US" dirty="0" smtClean="0"/>
              <a:t> </a:t>
            </a:r>
            <a:r>
              <a:rPr lang="en-US" dirty="0" err="1"/>
              <a:t>serta</a:t>
            </a:r>
            <a:r>
              <a:rPr lang="en-US" dirty="0"/>
              <a:t> </a:t>
            </a:r>
            <a:r>
              <a:rPr lang="en-US" dirty="0" err="1"/>
              <a:t>melakukan</a:t>
            </a:r>
            <a:r>
              <a:rPr lang="en-US" dirty="0"/>
              <a:t> </a:t>
            </a:r>
            <a:r>
              <a:rPr lang="en-US" dirty="0" err="1"/>
              <a:t>razia</a:t>
            </a:r>
            <a:r>
              <a:rPr lang="en-US" dirty="0"/>
              <a:t> </a:t>
            </a:r>
            <a:r>
              <a:rPr lang="en-US" dirty="0" err="1"/>
              <a:t>rutin</a:t>
            </a:r>
            <a:r>
              <a:rPr lang="en-US" dirty="0"/>
              <a:t> </a:t>
            </a:r>
            <a:r>
              <a:rPr lang="en-US" dirty="0" err="1"/>
              <a:t>pada</a:t>
            </a:r>
            <a:r>
              <a:rPr lang="en-US" dirty="0"/>
              <a:t> </a:t>
            </a:r>
            <a:r>
              <a:rPr lang="en-US" dirty="0" err="1"/>
              <a:t>siswa</a:t>
            </a:r>
            <a:r>
              <a:rPr lang="en-US" dirty="0"/>
              <a:t> </a:t>
            </a:r>
            <a:r>
              <a:rPr lang="en-US" dirty="0" err="1"/>
              <a:t>disekolah</a:t>
            </a:r>
            <a:r>
              <a:rPr lang="en-US" dirty="0"/>
              <a:t>. </a:t>
            </a:r>
          </a:p>
        </p:txBody>
      </p:sp>
    </p:spTree>
    <p:extLst>
      <p:ext uri="{BB962C8B-B14F-4D97-AF65-F5344CB8AC3E}">
        <p14:creationId xmlns:p14="http://schemas.microsoft.com/office/powerpoint/2010/main" val="1601991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Saran</a:t>
            </a:r>
            <a:endParaRPr lang="en-US" dirty="0"/>
          </a:p>
        </p:txBody>
      </p:sp>
      <p:sp>
        <p:nvSpPr>
          <p:cNvPr id="3" name="Content Placeholder 2"/>
          <p:cNvSpPr>
            <a:spLocks noGrp="1"/>
          </p:cNvSpPr>
          <p:nvPr>
            <p:ph idx="1"/>
          </p:nvPr>
        </p:nvSpPr>
        <p:spPr>
          <a:xfrm>
            <a:off x="1028700" y="1066800"/>
            <a:ext cx="7200900" cy="4800600"/>
          </a:xfrm>
        </p:spPr>
        <p:txBody>
          <a:bodyPr>
            <a:noAutofit/>
          </a:bodyPr>
          <a:lstStyle/>
          <a:p>
            <a:r>
              <a:rPr lang="en-US" sz="2400" b="1" dirty="0" err="1"/>
              <a:t>Kepada</a:t>
            </a:r>
            <a:r>
              <a:rPr lang="en-US" sz="2400" b="1" dirty="0"/>
              <a:t> </a:t>
            </a:r>
            <a:r>
              <a:rPr lang="en-US" sz="2400" b="1" dirty="0" err="1"/>
              <a:t>pihak</a:t>
            </a:r>
            <a:r>
              <a:rPr lang="en-US" sz="2400" b="1" dirty="0"/>
              <a:t> </a:t>
            </a:r>
            <a:r>
              <a:rPr lang="en-US" sz="2400" b="1" dirty="0" err="1"/>
              <a:t>sekolah</a:t>
            </a:r>
            <a:r>
              <a:rPr lang="en-US" sz="2400" dirty="0"/>
              <a:t> agar </a:t>
            </a:r>
            <a:r>
              <a:rPr lang="en-US" sz="2400" dirty="0" err="1"/>
              <a:t>dapat</a:t>
            </a:r>
            <a:r>
              <a:rPr lang="en-US" sz="2400" dirty="0"/>
              <a:t> </a:t>
            </a:r>
            <a:r>
              <a:rPr lang="en-US" sz="2400" dirty="0" err="1"/>
              <a:t>mensosialisasikan</a:t>
            </a:r>
            <a:r>
              <a:rPr lang="en-US" sz="2400" dirty="0"/>
              <a:t> </a:t>
            </a:r>
            <a:r>
              <a:rPr lang="en-US" sz="2400" dirty="0" err="1"/>
              <a:t>Perda</a:t>
            </a:r>
            <a:r>
              <a:rPr lang="en-US" sz="2400" dirty="0"/>
              <a:t> KTR </a:t>
            </a:r>
            <a:r>
              <a:rPr lang="en-US" sz="2400" dirty="0" err="1"/>
              <a:t>kepada</a:t>
            </a:r>
            <a:r>
              <a:rPr lang="en-US" sz="2400" dirty="0"/>
              <a:t> </a:t>
            </a:r>
            <a:r>
              <a:rPr lang="en-US" sz="2400" dirty="0" err="1"/>
              <a:t>seluruh</a:t>
            </a:r>
            <a:r>
              <a:rPr lang="en-US" sz="2400" dirty="0"/>
              <a:t> </a:t>
            </a:r>
            <a:r>
              <a:rPr lang="en-US" sz="2400" dirty="0" err="1"/>
              <a:t>warga</a:t>
            </a:r>
            <a:r>
              <a:rPr lang="en-US" sz="2400" dirty="0"/>
              <a:t> </a:t>
            </a:r>
            <a:r>
              <a:rPr lang="en-US" sz="2400" dirty="0" err="1"/>
              <a:t>sekolah</a:t>
            </a:r>
            <a:r>
              <a:rPr lang="en-US" sz="2400" dirty="0"/>
              <a:t>. Serta </a:t>
            </a:r>
            <a:r>
              <a:rPr lang="en-US" sz="2400" dirty="0" err="1"/>
              <a:t>melakukan</a:t>
            </a:r>
            <a:r>
              <a:rPr lang="en-US" sz="2400" dirty="0"/>
              <a:t> </a:t>
            </a:r>
            <a:r>
              <a:rPr lang="en-US" sz="2400" dirty="0" err="1"/>
              <a:t>pemasangan</a:t>
            </a:r>
            <a:r>
              <a:rPr lang="en-US" sz="2400" dirty="0"/>
              <a:t> </a:t>
            </a:r>
            <a:r>
              <a:rPr lang="en-US" sz="2400" dirty="0" err="1"/>
              <a:t>stiker</a:t>
            </a:r>
            <a:r>
              <a:rPr lang="en-US" sz="2400" dirty="0"/>
              <a:t>/</a:t>
            </a:r>
            <a:r>
              <a:rPr lang="en-US" sz="2400" dirty="0" err="1"/>
              <a:t>spanduk</a:t>
            </a:r>
            <a:r>
              <a:rPr lang="en-US" sz="2400" dirty="0"/>
              <a:t> </a:t>
            </a:r>
            <a:r>
              <a:rPr lang="en-US" sz="2400" dirty="0" err="1"/>
              <a:t>pada</a:t>
            </a:r>
            <a:r>
              <a:rPr lang="en-US" sz="2400" dirty="0"/>
              <a:t> </a:t>
            </a:r>
            <a:r>
              <a:rPr lang="en-US" sz="2400" dirty="0" err="1"/>
              <a:t>setiap</a:t>
            </a:r>
            <a:r>
              <a:rPr lang="en-US" sz="2400" dirty="0"/>
              <a:t> </a:t>
            </a:r>
            <a:r>
              <a:rPr lang="en-US" sz="2400" dirty="0" err="1"/>
              <a:t>lokal</a:t>
            </a:r>
            <a:r>
              <a:rPr lang="en-US" sz="2400" dirty="0"/>
              <a:t> yang </a:t>
            </a:r>
            <a:r>
              <a:rPr lang="en-US" sz="2400" dirty="0" err="1"/>
              <a:t>ada</a:t>
            </a:r>
            <a:r>
              <a:rPr lang="en-US" sz="2400" dirty="0"/>
              <a:t>. Serta </a:t>
            </a:r>
            <a:r>
              <a:rPr lang="en-US" sz="2400" dirty="0" err="1"/>
              <a:t>melakukan</a:t>
            </a:r>
            <a:r>
              <a:rPr lang="en-US" sz="2400" dirty="0"/>
              <a:t> </a:t>
            </a:r>
            <a:r>
              <a:rPr lang="en-US" sz="2400" dirty="0" err="1"/>
              <a:t>razia</a:t>
            </a:r>
            <a:r>
              <a:rPr lang="en-US" sz="2400" dirty="0"/>
              <a:t> </a:t>
            </a:r>
            <a:r>
              <a:rPr lang="en-US" sz="2400" dirty="0" err="1"/>
              <a:t>dan</a:t>
            </a:r>
            <a:r>
              <a:rPr lang="en-US" sz="2400" dirty="0"/>
              <a:t> </a:t>
            </a:r>
            <a:r>
              <a:rPr lang="en-US" sz="2400" dirty="0" err="1"/>
              <a:t>kampanye</a:t>
            </a:r>
            <a:r>
              <a:rPr lang="en-US" sz="2400" dirty="0"/>
              <a:t> anti </a:t>
            </a:r>
            <a:r>
              <a:rPr lang="en-US" sz="2400" dirty="0" err="1"/>
              <a:t>rokok</a:t>
            </a:r>
            <a:r>
              <a:rPr lang="en-US" sz="2400" dirty="0"/>
              <a:t> </a:t>
            </a:r>
            <a:r>
              <a:rPr lang="en-US" sz="2400" dirty="0" err="1"/>
              <a:t>secara</a:t>
            </a:r>
            <a:r>
              <a:rPr lang="en-US" sz="2400" dirty="0"/>
              <a:t> </a:t>
            </a:r>
            <a:r>
              <a:rPr lang="en-US" sz="2400" dirty="0" err="1"/>
              <a:t>berkala</a:t>
            </a:r>
            <a:r>
              <a:rPr lang="en-US" sz="2400" dirty="0"/>
              <a:t>. </a:t>
            </a:r>
            <a:endParaRPr lang="en-US" sz="2400" dirty="0" smtClean="0"/>
          </a:p>
          <a:p>
            <a:r>
              <a:rPr lang="en-US" sz="2400" b="1" dirty="0" err="1" smtClean="0"/>
              <a:t>Kepada</a:t>
            </a:r>
            <a:r>
              <a:rPr lang="en-US" sz="2400" b="1" dirty="0" smtClean="0"/>
              <a:t> </a:t>
            </a:r>
            <a:r>
              <a:rPr lang="en-US" sz="2400" b="1" dirty="0" err="1"/>
              <a:t>Pemerintah</a:t>
            </a:r>
            <a:r>
              <a:rPr lang="en-US" sz="2400" b="1" dirty="0"/>
              <a:t> Daerah</a:t>
            </a:r>
            <a:r>
              <a:rPr lang="en-US" sz="2400" dirty="0"/>
              <a:t>, agar </a:t>
            </a:r>
            <a:r>
              <a:rPr lang="en-US" sz="2400" dirty="0" err="1"/>
              <a:t>dapat</a:t>
            </a:r>
            <a:r>
              <a:rPr lang="en-US" sz="2400" dirty="0"/>
              <a:t> </a:t>
            </a:r>
            <a:r>
              <a:rPr lang="en-US" sz="2400" dirty="0" err="1"/>
              <a:t>mendukung</a:t>
            </a:r>
            <a:r>
              <a:rPr lang="en-US" sz="2400" dirty="0"/>
              <a:t> </a:t>
            </a:r>
            <a:r>
              <a:rPr lang="en-US" sz="2400" dirty="0" err="1"/>
              <a:t>implementasi</a:t>
            </a:r>
            <a:r>
              <a:rPr lang="en-US" sz="2400" dirty="0"/>
              <a:t> </a:t>
            </a:r>
            <a:r>
              <a:rPr lang="en-US" sz="2400" dirty="0" err="1"/>
              <a:t>Perda</a:t>
            </a:r>
            <a:r>
              <a:rPr lang="en-US" sz="2400" dirty="0"/>
              <a:t> KTR di </a:t>
            </a:r>
            <a:r>
              <a:rPr lang="en-US" sz="2400" dirty="0" err="1"/>
              <a:t>sekolah</a:t>
            </a:r>
            <a:r>
              <a:rPr lang="en-US" sz="2400" dirty="0"/>
              <a:t>. </a:t>
            </a:r>
            <a:r>
              <a:rPr lang="en-US" sz="2400" dirty="0" err="1"/>
              <a:t>Dengan</a:t>
            </a:r>
            <a:r>
              <a:rPr lang="en-US" sz="2400" dirty="0"/>
              <a:t> </a:t>
            </a:r>
            <a:r>
              <a:rPr lang="en-US" sz="2400" dirty="0" err="1"/>
              <a:t>memberikan</a:t>
            </a:r>
            <a:r>
              <a:rPr lang="en-US" sz="2400" dirty="0"/>
              <a:t> </a:t>
            </a:r>
            <a:r>
              <a:rPr lang="en-US" sz="2400" dirty="0" err="1"/>
              <a:t>alokasi</a:t>
            </a:r>
            <a:r>
              <a:rPr lang="en-US" sz="2400" dirty="0"/>
              <a:t> </a:t>
            </a:r>
            <a:r>
              <a:rPr lang="en-US" sz="2400" dirty="0" err="1"/>
              <a:t>dana</a:t>
            </a:r>
            <a:r>
              <a:rPr lang="en-US" sz="2400" dirty="0"/>
              <a:t> </a:t>
            </a:r>
            <a:r>
              <a:rPr lang="en-US" sz="2400" dirty="0" err="1"/>
              <a:t>serta</a:t>
            </a:r>
            <a:r>
              <a:rPr lang="en-US" sz="2400" dirty="0"/>
              <a:t> </a:t>
            </a:r>
            <a:r>
              <a:rPr lang="en-US" sz="2400" dirty="0" err="1"/>
              <a:t>penghargaan</a:t>
            </a:r>
            <a:r>
              <a:rPr lang="en-US" sz="2400" dirty="0"/>
              <a:t> </a:t>
            </a:r>
            <a:r>
              <a:rPr lang="en-US" sz="2400" dirty="0" err="1"/>
              <a:t>bagi</a:t>
            </a:r>
            <a:r>
              <a:rPr lang="en-US" sz="2400" dirty="0"/>
              <a:t> </a:t>
            </a:r>
            <a:r>
              <a:rPr lang="en-US" sz="2400" dirty="0" err="1"/>
              <a:t>sekolah</a:t>
            </a:r>
            <a:r>
              <a:rPr lang="en-US" sz="2400" dirty="0"/>
              <a:t> yang </a:t>
            </a:r>
            <a:r>
              <a:rPr lang="en-US" sz="2400" dirty="0" err="1"/>
              <a:t>peduli</a:t>
            </a:r>
            <a:r>
              <a:rPr lang="en-US" sz="2400" dirty="0"/>
              <a:t> </a:t>
            </a:r>
            <a:r>
              <a:rPr lang="en-US" sz="2400" dirty="0" err="1"/>
              <a:t>terhadap</a:t>
            </a:r>
            <a:r>
              <a:rPr lang="en-US" sz="2400" dirty="0"/>
              <a:t> </a:t>
            </a:r>
            <a:r>
              <a:rPr lang="en-US" sz="2400" dirty="0" err="1"/>
              <a:t>Perda</a:t>
            </a:r>
            <a:r>
              <a:rPr lang="en-US" sz="2400" dirty="0"/>
              <a:t> KTR. </a:t>
            </a:r>
            <a:endParaRPr lang="en-US" sz="2400" dirty="0" smtClean="0"/>
          </a:p>
          <a:p>
            <a:r>
              <a:rPr lang="en-US" sz="2400" b="1" dirty="0" err="1" smtClean="0"/>
              <a:t>Kepada</a:t>
            </a:r>
            <a:r>
              <a:rPr lang="en-US" sz="2400" b="1" dirty="0" smtClean="0"/>
              <a:t> </a:t>
            </a:r>
            <a:r>
              <a:rPr lang="en-US" sz="2400" b="1" dirty="0"/>
              <a:t>orang </a:t>
            </a:r>
            <a:r>
              <a:rPr lang="en-US" sz="2400" b="1" dirty="0" err="1"/>
              <a:t>tua</a:t>
            </a:r>
            <a:r>
              <a:rPr lang="en-US" sz="2400" dirty="0"/>
              <a:t> agar </a:t>
            </a:r>
            <a:r>
              <a:rPr lang="en-US" sz="2400" dirty="0" err="1"/>
              <a:t>dapat</a:t>
            </a:r>
            <a:r>
              <a:rPr lang="en-US" sz="2400" dirty="0"/>
              <a:t> </a:t>
            </a:r>
            <a:r>
              <a:rPr lang="en-US" sz="2400" dirty="0" err="1"/>
              <a:t>memantau</a:t>
            </a:r>
            <a:r>
              <a:rPr lang="en-US" sz="2400" dirty="0"/>
              <a:t> </a:t>
            </a:r>
            <a:r>
              <a:rPr lang="en-US" sz="2400" dirty="0" err="1"/>
              <a:t>dan</a:t>
            </a:r>
            <a:r>
              <a:rPr lang="en-US" sz="2400" dirty="0"/>
              <a:t> </a:t>
            </a:r>
            <a:r>
              <a:rPr lang="en-US" sz="2400" dirty="0" err="1"/>
              <a:t>mengawasi</a:t>
            </a:r>
            <a:r>
              <a:rPr lang="en-US" sz="2400" dirty="0"/>
              <a:t> </a:t>
            </a:r>
            <a:r>
              <a:rPr lang="en-US" sz="2400" dirty="0" err="1"/>
              <a:t>pergaulan</a:t>
            </a:r>
            <a:r>
              <a:rPr lang="en-US" sz="2400" dirty="0"/>
              <a:t> </a:t>
            </a:r>
            <a:r>
              <a:rPr lang="en-US" sz="2400" dirty="0" err="1"/>
              <a:t>anak</a:t>
            </a:r>
            <a:r>
              <a:rPr lang="en-US" sz="2400" dirty="0"/>
              <a:t>, </a:t>
            </a:r>
            <a:r>
              <a:rPr lang="en-US" sz="2400" dirty="0" err="1"/>
              <a:t>baik</a:t>
            </a:r>
            <a:r>
              <a:rPr lang="en-US" sz="2400" dirty="0"/>
              <a:t> </a:t>
            </a:r>
            <a:r>
              <a:rPr lang="en-US" sz="2400" dirty="0" err="1"/>
              <a:t>dirumah</a:t>
            </a:r>
            <a:r>
              <a:rPr lang="en-US" sz="2400" dirty="0"/>
              <a:t> </a:t>
            </a:r>
            <a:r>
              <a:rPr lang="en-US" sz="2400" dirty="0" err="1"/>
              <a:t>maupun</a:t>
            </a:r>
            <a:r>
              <a:rPr lang="en-US" sz="2400" dirty="0"/>
              <a:t> di </a:t>
            </a:r>
            <a:r>
              <a:rPr lang="en-US" sz="2400" dirty="0" err="1" smtClean="0"/>
              <a:t>sekolah</a:t>
            </a:r>
            <a:r>
              <a:rPr lang="en-US" sz="2400" dirty="0" smtClean="0"/>
              <a:t>, </a:t>
            </a:r>
            <a:r>
              <a:rPr lang="en-US" sz="2400" dirty="0" err="1" smtClean="0"/>
              <a:t>serta</a:t>
            </a:r>
            <a:r>
              <a:rPr lang="en-US" sz="2400" dirty="0" smtClean="0"/>
              <a:t> </a:t>
            </a:r>
            <a:r>
              <a:rPr lang="en-US" sz="2400" dirty="0" err="1" smtClean="0"/>
              <a:t>memberi</a:t>
            </a:r>
            <a:r>
              <a:rPr lang="en-US" sz="2400" dirty="0" smtClean="0"/>
              <a:t> </a:t>
            </a:r>
            <a:r>
              <a:rPr lang="en-US" sz="2400" dirty="0" err="1" smtClean="0"/>
              <a:t>keteladanan</a:t>
            </a:r>
            <a:r>
              <a:rPr lang="en-US" sz="2400" dirty="0" smtClean="0"/>
              <a:t> </a:t>
            </a:r>
            <a:r>
              <a:rPr lang="en-US" sz="2400" dirty="0" err="1" smtClean="0"/>
              <a:t>dengan</a:t>
            </a:r>
            <a:r>
              <a:rPr lang="en-US" sz="2400" dirty="0" smtClean="0"/>
              <a:t> </a:t>
            </a:r>
            <a:r>
              <a:rPr lang="en-US" sz="2400" dirty="0" err="1" smtClean="0"/>
              <a:t>tidak</a:t>
            </a:r>
            <a:r>
              <a:rPr lang="en-US" sz="2400" dirty="0" smtClean="0"/>
              <a:t> </a:t>
            </a:r>
            <a:r>
              <a:rPr lang="en-US" sz="2400" dirty="0" err="1" smtClean="0"/>
              <a:t>merokok</a:t>
            </a:r>
            <a:r>
              <a:rPr lang="en-US" sz="2400" dirty="0" smtClean="0"/>
              <a:t> </a:t>
            </a:r>
            <a:r>
              <a:rPr lang="en-US" sz="2400" dirty="0" err="1" smtClean="0"/>
              <a:t>didepan</a:t>
            </a:r>
            <a:r>
              <a:rPr lang="en-US" sz="2400" dirty="0" smtClean="0"/>
              <a:t> </a:t>
            </a:r>
            <a:r>
              <a:rPr lang="en-US" sz="2400" dirty="0" err="1" smtClean="0"/>
              <a:t>anak</a:t>
            </a:r>
            <a:r>
              <a:rPr lang="en-US" sz="2400" dirty="0" smtClean="0"/>
              <a:t>.</a:t>
            </a:r>
            <a:endParaRPr lang="en-US" sz="2400" dirty="0"/>
          </a:p>
        </p:txBody>
      </p:sp>
    </p:spTree>
    <p:extLst>
      <p:ext uri="{BB962C8B-B14F-4D97-AF65-F5344CB8AC3E}">
        <p14:creationId xmlns:p14="http://schemas.microsoft.com/office/powerpoint/2010/main" val="3802255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52400"/>
            <a:ext cx="7200900" cy="1485900"/>
          </a:xfrm>
        </p:spPr>
        <p:txBody>
          <a:bodyPr/>
          <a:lstStyle/>
          <a:p>
            <a:r>
              <a:rPr lang="en-US" dirty="0" smtClean="0"/>
              <a:t>References </a:t>
            </a:r>
            <a:endParaRPr lang="en-US" dirty="0"/>
          </a:p>
        </p:txBody>
      </p:sp>
      <p:sp>
        <p:nvSpPr>
          <p:cNvPr id="3" name="Content Placeholder 2"/>
          <p:cNvSpPr>
            <a:spLocks noGrp="1"/>
          </p:cNvSpPr>
          <p:nvPr>
            <p:ph idx="1"/>
          </p:nvPr>
        </p:nvSpPr>
        <p:spPr>
          <a:xfrm>
            <a:off x="1028700" y="990600"/>
            <a:ext cx="7200900" cy="3581400"/>
          </a:xfrm>
        </p:spPr>
        <p:txBody>
          <a:bodyPr>
            <a:noAutofit/>
          </a:bodyPr>
          <a:lstStyle/>
          <a:p>
            <a:r>
              <a:rPr lang="en-US" sz="1000" dirty="0"/>
              <a:t>Abdul Hakim </a:t>
            </a:r>
            <a:r>
              <a:rPr lang="en-US" sz="1000" dirty="0" err="1"/>
              <a:t>Jurumiah</a:t>
            </a:r>
            <a:r>
              <a:rPr lang="en-US" sz="1000" dirty="0"/>
              <a:t> &amp; </a:t>
            </a:r>
            <a:r>
              <a:rPr lang="en-US" sz="1000" dirty="0" err="1"/>
              <a:t>Husen</a:t>
            </a:r>
            <a:r>
              <a:rPr lang="en-US" sz="1000" dirty="0"/>
              <a:t> </a:t>
            </a:r>
            <a:r>
              <a:rPr lang="en-US" sz="1000" dirty="0" err="1"/>
              <a:t>Saruji</a:t>
            </a:r>
            <a:r>
              <a:rPr lang="en-US" sz="1000" dirty="0"/>
              <a:t>. (2020). </a:t>
            </a:r>
            <a:r>
              <a:rPr lang="en-US" sz="1000" dirty="0" err="1"/>
              <a:t>Sekolah</a:t>
            </a:r>
            <a:r>
              <a:rPr lang="en-US" sz="1000" dirty="0"/>
              <a:t> </a:t>
            </a:r>
            <a:r>
              <a:rPr lang="en-US" sz="1000" dirty="0" err="1"/>
              <a:t>sebagai</a:t>
            </a:r>
            <a:r>
              <a:rPr lang="en-US" sz="1000" dirty="0"/>
              <a:t> </a:t>
            </a:r>
            <a:r>
              <a:rPr lang="en-US" sz="1000" dirty="0" err="1"/>
              <a:t>instrumen</a:t>
            </a:r>
            <a:r>
              <a:rPr lang="en-US" sz="1000" dirty="0"/>
              <a:t> </a:t>
            </a:r>
            <a:r>
              <a:rPr lang="en-US" sz="1000" dirty="0" err="1"/>
              <a:t>konstruksi</a:t>
            </a:r>
            <a:r>
              <a:rPr lang="en-US" sz="1000" dirty="0"/>
              <a:t> </a:t>
            </a:r>
            <a:r>
              <a:rPr lang="en-US" sz="1000" dirty="0" err="1"/>
              <a:t>sosial</a:t>
            </a:r>
            <a:r>
              <a:rPr lang="en-US" sz="1000" dirty="0"/>
              <a:t> di </a:t>
            </a:r>
            <a:r>
              <a:rPr lang="en-US" sz="1000" dirty="0" err="1"/>
              <a:t>masyarakat</a:t>
            </a:r>
            <a:r>
              <a:rPr lang="en-US" sz="1000" dirty="0"/>
              <a:t>. </a:t>
            </a:r>
            <a:r>
              <a:rPr lang="en-US" sz="1000" i="1" dirty="0" err="1"/>
              <a:t>Jurnal</a:t>
            </a:r>
            <a:r>
              <a:rPr lang="en-US" sz="1000" i="1" dirty="0"/>
              <a:t> ISTIQRA’ </a:t>
            </a:r>
            <a:r>
              <a:rPr lang="en-US" sz="1000" i="1" dirty="0" err="1"/>
              <a:t>Vol</a:t>
            </a:r>
            <a:r>
              <a:rPr lang="en-US" sz="1000" i="1" dirty="0"/>
              <a:t> 7 No 2 </a:t>
            </a:r>
            <a:r>
              <a:rPr lang="en-US" sz="1000" i="1" dirty="0" err="1"/>
              <a:t>Maret</a:t>
            </a:r>
            <a:r>
              <a:rPr lang="en-US" sz="1000" i="1" dirty="0"/>
              <a:t> 2020 </a:t>
            </a:r>
            <a:r>
              <a:rPr lang="en-US" sz="1000" i="1" dirty="0" err="1"/>
              <a:t>Hlm</a:t>
            </a:r>
            <a:r>
              <a:rPr lang="en-US" sz="1000" i="1" dirty="0"/>
              <a:t> 5</a:t>
            </a:r>
            <a:r>
              <a:rPr lang="en-US" sz="1000" dirty="0"/>
              <a:t>, </a:t>
            </a:r>
            <a:r>
              <a:rPr lang="en-US" sz="1000" i="1" dirty="0"/>
              <a:t>7</a:t>
            </a:r>
            <a:r>
              <a:rPr lang="en-US" sz="1000" dirty="0"/>
              <a:t>(2), 1–9.</a:t>
            </a:r>
          </a:p>
          <a:p>
            <a:r>
              <a:rPr lang="en-US" sz="1000" dirty="0" err="1"/>
              <a:t>Almaidah</a:t>
            </a:r>
            <a:r>
              <a:rPr lang="en-US" sz="1000" dirty="0"/>
              <a:t>, F., </a:t>
            </a:r>
            <a:r>
              <a:rPr lang="en-US" sz="1000" dirty="0" err="1"/>
              <a:t>Khairunnisa</a:t>
            </a:r>
            <a:r>
              <a:rPr lang="en-US" sz="1000" dirty="0"/>
              <a:t>, S., Sari, I. P., </a:t>
            </a:r>
            <a:r>
              <a:rPr lang="en-US" sz="1000" dirty="0" err="1"/>
              <a:t>Chrisna</a:t>
            </a:r>
            <a:r>
              <a:rPr lang="en-US" sz="1000" dirty="0"/>
              <a:t>, C. D., </a:t>
            </a:r>
            <a:r>
              <a:rPr lang="en-US" sz="1000" dirty="0" err="1"/>
              <a:t>Firdaus</a:t>
            </a:r>
            <a:r>
              <a:rPr lang="en-US" sz="1000" dirty="0"/>
              <a:t>, A., </a:t>
            </a:r>
            <a:r>
              <a:rPr lang="en-US" sz="1000" dirty="0" err="1"/>
              <a:t>Kamiliya</a:t>
            </a:r>
            <a:r>
              <a:rPr lang="en-US" sz="1000" dirty="0"/>
              <a:t>, Z. H., </a:t>
            </a:r>
            <a:r>
              <a:rPr lang="en-US" sz="1000" dirty="0" err="1"/>
              <a:t>Williantari</a:t>
            </a:r>
            <a:r>
              <a:rPr lang="en-US" sz="1000" dirty="0"/>
              <a:t>, N. P., </a:t>
            </a:r>
            <a:r>
              <a:rPr lang="en-US" sz="1000" dirty="0" err="1"/>
              <a:t>Naufal</a:t>
            </a:r>
            <a:r>
              <a:rPr lang="en-US" sz="1000" dirty="0"/>
              <a:t>, A., Akbar, M., </a:t>
            </a:r>
            <a:r>
              <a:rPr lang="en-US" sz="1000" dirty="0" err="1"/>
              <a:t>Ariyani</a:t>
            </a:r>
            <a:r>
              <a:rPr lang="en-US" sz="1000" dirty="0"/>
              <a:t>, L. P., </a:t>
            </a:r>
            <a:r>
              <a:rPr lang="en-US" sz="1000" dirty="0" err="1"/>
              <a:t>Nurhasanah</a:t>
            </a:r>
            <a:r>
              <a:rPr lang="en-US" sz="1000" dirty="0"/>
              <a:t>, K., </a:t>
            </a:r>
            <a:r>
              <a:rPr lang="en-US" sz="1000" dirty="0" err="1"/>
              <a:t>Puspitasari</a:t>
            </a:r>
            <a:r>
              <a:rPr lang="en-US" sz="1000" dirty="0"/>
              <a:t>, H. P., </a:t>
            </a:r>
            <a:r>
              <a:rPr lang="en-US" sz="1000" dirty="0" err="1"/>
              <a:t>Farmasi</a:t>
            </a:r>
            <a:r>
              <a:rPr lang="en-US" sz="1000" dirty="0"/>
              <a:t>, F., &amp; </a:t>
            </a:r>
            <a:r>
              <a:rPr lang="en-US" sz="1000" dirty="0" err="1"/>
              <a:t>Airlangga</a:t>
            </a:r>
            <a:r>
              <a:rPr lang="en-US" sz="1000" dirty="0"/>
              <a:t>, U. (2021). </a:t>
            </a:r>
            <a:r>
              <a:rPr lang="en-US" sz="1000" dirty="0" err="1"/>
              <a:t>Survei</a:t>
            </a:r>
            <a:r>
              <a:rPr lang="en-US" sz="1000" dirty="0"/>
              <a:t> </a:t>
            </a:r>
            <a:r>
              <a:rPr lang="en-US" sz="1000" dirty="0" err="1"/>
              <a:t>Faktor</a:t>
            </a:r>
            <a:r>
              <a:rPr lang="en-US" sz="1000" dirty="0"/>
              <a:t> </a:t>
            </a:r>
            <a:r>
              <a:rPr lang="en-US" sz="1000" dirty="0" err="1"/>
              <a:t>Penyebab</a:t>
            </a:r>
            <a:r>
              <a:rPr lang="en-US" sz="1000" dirty="0"/>
              <a:t> </a:t>
            </a:r>
            <a:r>
              <a:rPr lang="en-US" sz="1000" dirty="0" err="1"/>
              <a:t>Perokok</a:t>
            </a:r>
            <a:r>
              <a:rPr lang="en-US" sz="1000" dirty="0"/>
              <a:t> </a:t>
            </a:r>
            <a:r>
              <a:rPr lang="en-US" sz="1000" dirty="0" err="1"/>
              <a:t>Remaja</a:t>
            </a:r>
            <a:r>
              <a:rPr lang="en-US" sz="1000" dirty="0"/>
              <a:t> </a:t>
            </a:r>
            <a:r>
              <a:rPr lang="en-US" sz="1000" dirty="0" err="1"/>
              <a:t>Mempertahankan</a:t>
            </a:r>
            <a:r>
              <a:rPr lang="en-US" sz="1000" dirty="0"/>
              <a:t> </a:t>
            </a:r>
            <a:r>
              <a:rPr lang="en-US" sz="1000" dirty="0" err="1"/>
              <a:t>Perilaku</a:t>
            </a:r>
            <a:r>
              <a:rPr lang="en-US" sz="1000" dirty="0"/>
              <a:t> </a:t>
            </a:r>
            <a:r>
              <a:rPr lang="en-US" sz="1000" dirty="0" err="1"/>
              <a:t>Merokok</a:t>
            </a:r>
            <a:r>
              <a:rPr lang="en-US" sz="1000" dirty="0"/>
              <a:t>. </a:t>
            </a:r>
            <a:r>
              <a:rPr lang="en-US" sz="1000" i="1" dirty="0" err="1"/>
              <a:t>Jurnal</a:t>
            </a:r>
            <a:r>
              <a:rPr lang="en-US" sz="1000" i="1" dirty="0"/>
              <a:t> </a:t>
            </a:r>
            <a:r>
              <a:rPr lang="en-US" sz="1000" i="1" dirty="0" err="1"/>
              <a:t>Farmasi</a:t>
            </a:r>
            <a:r>
              <a:rPr lang="en-US" sz="1000" i="1" dirty="0"/>
              <a:t> </a:t>
            </a:r>
            <a:r>
              <a:rPr lang="en-US" sz="1000" i="1" dirty="0" err="1"/>
              <a:t>Komunitas</a:t>
            </a:r>
            <a:r>
              <a:rPr lang="en-US" sz="1000" dirty="0"/>
              <a:t>, </a:t>
            </a:r>
            <a:r>
              <a:rPr lang="en-US" sz="1000" i="1" dirty="0"/>
              <a:t>8</a:t>
            </a:r>
            <a:r>
              <a:rPr lang="en-US" sz="1000" dirty="0"/>
              <a:t>(1), 20–26.</a:t>
            </a:r>
          </a:p>
          <a:p>
            <a:r>
              <a:rPr lang="en-US" sz="1000" dirty="0" err="1"/>
              <a:t>Almizi</a:t>
            </a:r>
            <a:r>
              <a:rPr lang="en-US" sz="1000" dirty="0"/>
              <a:t>, M., &amp; </a:t>
            </a:r>
            <a:r>
              <a:rPr lang="en-US" sz="1000" dirty="0" err="1"/>
              <a:t>Hermawati</a:t>
            </a:r>
            <a:r>
              <a:rPr lang="en-US" sz="1000" dirty="0"/>
              <a:t>, I. (2018). </a:t>
            </a:r>
            <a:r>
              <a:rPr lang="en-US" sz="1000" dirty="0" err="1"/>
              <a:t>Upaya</a:t>
            </a:r>
            <a:r>
              <a:rPr lang="en-US" sz="1000" dirty="0"/>
              <a:t> </a:t>
            </a:r>
            <a:r>
              <a:rPr lang="en-US" sz="1000" dirty="0" err="1"/>
              <a:t>Pengentasan</a:t>
            </a:r>
            <a:r>
              <a:rPr lang="en-US" sz="1000" dirty="0"/>
              <a:t> </a:t>
            </a:r>
            <a:r>
              <a:rPr lang="en-US" sz="1000" dirty="0" err="1"/>
              <a:t>Kemiskinan</a:t>
            </a:r>
            <a:r>
              <a:rPr lang="en-US" sz="1000" dirty="0"/>
              <a:t> </a:t>
            </a:r>
            <a:r>
              <a:rPr lang="en-US" sz="1000" dirty="0" err="1"/>
              <a:t>dengan</a:t>
            </a:r>
            <a:r>
              <a:rPr lang="en-US" sz="1000" dirty="0"/>
              <a:t> </a:t>
            </a:r>
            <a:r>
              <a:rPr lang="en-US" sz="1000" dirty="0" err="1"/>
              <a:t>Mengurangi</a:t>
            </a:r>
            <a:r>
              <a:rPr lang="en-US" sz="1000" dirty="0"/>
              <a:t> </a:t>
            </a:r>
            <a:r>
              <a:rPr lang="en-US" sz="1000" dirty="0" err="1"/>
              <a:t>Konsumsi</a:t>
            </a:r>
            <a:r>
              <a:rPr lang="en-US" sz="1000" dirty="0"/>
              <a:t> </a:t>
            </a:r>
            <a:r>
              <a:rPr lang="en-US" sz="1000" dirty="0" err="1"/>
              <a:t>Rokok</a:t>
            </a:r>
            <a:r>
              <a:rPr lang="en-US" sz="1000" dirty="0"/>
              <a:t> di Indonesia. </a:t>
            </a:r>
            <a:r>
              <a:rPr lang="en-US" sz="1000" i="1" dirty="0" err="1"/>
              <a:t>Jurnal</a:t>
            </a:r>
            <a:r>
              <a:rPr lang="en-US" sz="1000" i="1" dirty="0"/>
              <a:t> </a:t>
            </a:r>
            <a:r>
              <a:rPr lang="en-US" sz="1000" i="1" dirty="0" err="1"/>
              <a:t>Penelitian</a:t>
            </a:r>
            <a:r>
              <a:rPr lang="en-US" sz="1000" i="1" dirty="0"/>
              <a:t> </a:t>
            </a:r>
            <a:r>
              <a:rPr lang="en-US" sz="1000" i="1" dirty="0" err="1"/>
              <a:t>Kesejahteraan</a:t>
            </a:r>
            <a:r>
              <a:rPr lang="en-US" sz="1000" i="1" dirty="0"/>
              <a:t> </a:t>
            </a:r>
            <a:r>
              <a:rPr lang="en-US" sz="1000" i="1" dirty="0" err="1"/>
              <a:t>Sosial</a:t>
            </a:r>
            <a:r>
              <a:rPr lang="en-US" sz="1000" dirty="0"/>
              <a:t>, </a:t>
            </a:r>
            <a:r>
              <a:rPr lang="en-US" sz="1000" i="1" dirty="0"/>
              <a:t>17</a:t>
            </a:r>
            <a:r>
              <a:rPr lang="en-US" sz="1000" dirty="0"/>
              <a:t>(3), 239–256.</a:t>
            </a:r>
          </a:p>
          <a:p>
            <a:r>
              <a:rPr lang="en-US" sz="1000" dirty="0" err="1" smtClean="0"/>
              <a:t>Cameng</a:t>
            </a:r>
            <a:r>
              <a:rPr lang="en-US" sz="1000" dirty="0"/>
              <a:t>, D. K. J., &amp; </a:t>
            </a:r>
            <a:r>
              <a:rPr lang="en-US" sz="1000" dirty="0" err="1"/>
              <a:t>Fasini</a:t>
            </a:r>
            <a:r>
              <a:rPr lang="en-US" sz="1000" dirty="0"/>
              <a:t>, A. B. I. (2020). </a:t>
            </a:r>
            <a:r>
              <a:rPr lang="en-US" sz="1000" dirty="0" err="1"/>
              <a:t>Analisis</a:t>
            </a:r>
            <a:r>
              <a:rPr lang="en-US" sz="1000" dirty="0"/>
              <a:t> </a:t>
            </a:r>
            <a:r>
              <a:rPr lang="en-US" sz="1000" dirty="0" err="1"/>
              <a:t>Penerapan</a:t>
            </a:r>
            <a:r>
              <a:rPr lang="en-US" sz="1000" dirty="0"/>
              <a:t> </a:t>
            </a:r>
            <a:r>
              <a:rPr lang="en-US" sz="1000" dirty="0" err="1"/>
              <a:t>Kebijakan</a:t>
            </a:r>
            <a:r>
              <a:rPr lang="en-US" sz="1000" dirty="0"/>
              <a:t> </a:t>
            </a:r>
            <a:r>
              <a:rPr lang="en-US" sz="1000" dirty="0" err="1"/>
              <a:t>EarMarxing</a:t>
            </a:r>
            <a:r>
              <a:rPr lang="en-US" sz="1000" dirty="0"/>
              <a:t> Tax Dari Dana </a:t>
            </a:r>
            <a:r>
              <a:rPr lang="en-US" sz="1000" dirty="0" err="1"/>
              <a:t>Bagi</a:t>
            </a:r>
            <a:r>
              <a:rPr lang="en-US" sz="1000" dirty="0"/>
              <a:t> </a:t>
            </a:r>
            <a:r>
              <a:rPr lang="en-US" sz="1000" dirty="0" err="1"/>
              <a:t>Hasil</a:t>
            </a:r>
            <a:r>
              <a:rPr lang="en-US" sz="1000" dirty="0"/>
              <a:t> </a:t>
            </a:r>
            <a:r>
              <a:rPr lang="en-US" sz="1000" dirty="0" err="1"/>
              <a:t>Cukai</a:t>
            </a:r>
            <a:r>
              <a:rPr lang="en-US" sz="1000" dirty="0"/>
              <a:t> </a:t>
            </a:r>
            <a:r>
              <a:rPr lang="en-US" sz="1000" dirty="0" err="1"/>
              <a:t>Hasil</a:t>
            </a:r>
            <a:r>
              <a:rPr lang="en-US" sz="1000" dirty="0"/>
              <a:t> </a:t>
            </a:r>
            <a:r>
              <a:rPr lang="en-US" sz="1000" dirty="0" err="1"/>
              <a:t>Tembakau</a:t>
            </a:r>
            <a:r>
              <a:rPr lang="en-US" sz="1000" dirty="0"/>
              <a:t> </a:t>
            </a:r>
            <a:r>
              <a:rPr lang="en-US" sz="1000" dirty="0" err="1"/>
              <a:t>Terhadap</a:t>
            </a:r>
            <a:r>
              <a:rPr lang="en-US" sz="1000" dirty="0"/>
              <a:t> </a:t>
            </a:r>
            <a:r>
              <a:rPr lang="en-US" sz="1000" dirty="0" err="1"/>
              <a:t>Kesehatan</a:t>
            </a:r>
            <a:r>
              <a:rPr lang="en-US" sz="1000" dirty="0"/>
              <a:t> </a:t>
            </a:r>
            <a:r>
              <a:rPr lang="en-US" sz="1000" dirty="0" err="1"/>
              <a:t>Masyarakat</a:t>
            </a:r>
            <a:r>
              <a:rPr lang="en-US" sz="1000" dirty="0"/>
              <a:t>. </a:t>
            </a:r>
            <a:r>
              <a:rPr lang="en-US" sz="1000" i="1" dirty="0" err="1"/>
              <a:t>Simposium</a:t>
            </a:r>
            <a:r>
              <a:rPr lang="en-US" sz="1000" i="1" dirty="0"/>
              <a:t> </a:t>
            </a:r>
            <a:r>
              <a:rPr lang="en-US" sz="1000" i="1" dirty="0" err="1"/>
              <a:t>Nasional</a:t>
            </a:r>
            <a:r>
              <a:rPr lang="en-US" sz="1000" i="1" dirty="0"/>
              <a:t> </a:t>
            </a:r>
            <a:r>
              <a:rPr lang="en-US" sz="1000" i="1" dirty="0" err="1"/>
              <a:t>Keuangan</a:t>
            </a:r>
            <a:r>
              <a:rPr lang="en-US" sz="1000" i="1" dirty="0"/>
              <a:t> Negara</a:t>
            </a:r>
            <a:r>
              <a:rPr lang="en-US" sz="1000" dirty="0"/>
              <a:t>, </a:t>
            </a:r>
            <a:r>
              <a:rPr lang="en-US" sz="1000" i="1" dirty="0"/>
              <a:t>2</a:t>
            </a:r>
            <a:r>
              <a:rPr lang="en-US" sz="1000" dirty="0"/>
              <a:t>(1), 479–501.</a:t>
            </a:r>
          </a:p>
          <a:p>
            <a:r>
              <a:rPr lang="en-US" sz="1000" dirty="0" err="1"/>
              <a:t>Fadholi</a:t>
            </a:r>
            <a:r>
              <a:rPr lang="en-US" sz="1000" dirty="0"/>
              <a:t>, F., </a:t>
            </a:r>
            <a:r>
              <a:rPr lang="en-US" sz="1000" dirty="0" err="1"/>
              <a:t>Prisanto</a:t>
            </a:r>
            <a:r>
              <a:rPr lang="en-US" sz="1000" dirty="0"/>
              <a:t>, G. F., </a:t>
            </a:r>
            <a:r>
              <a:rPr lang="en-US" sz="1000" dirty="0" err="1"/>
              <a:t>Ernungtyas</a:t>
            </a:r>
            <a:r>
              <a:rPr lang="en-US" sz="1000" dirty="0"/>
              <a:t>, N. F., </a:t>
            </a:r>
            <a:r>
              <a:rPr lang="en-US" sz="1000" dirty="0" err="1"/>
              <a:t>Irwansyah</a:t>
            </a:r>
            <a:r>
              <a:rPr lang="en-US" sz="1000" dirty="0"/>
              <a:t>, I., &amp; </a:t>
            </a:r>
            <a:r>
              <a:rPr lang="en-US" sz="1000" dirty="0" err="1"/>
              <a:t>Hasna</a:t>
            </a:r>
            <a:r>
              <a:rPr lang="en-US" sz="1000" dirty="0"/>
              <a:t>, S. (2020). </a:t>
            </a:r>
            <a:r>
              <a:rPr lang="en-US" sz="1000" dirty="0" err="1"/>
              <a:t>Disonansi</a:t>
            </a:r>
            <a:r>
              <a:rPr lang="en-US" sz="1000" dirty="0"/>
              <a:t> </a:t>
            </a:r>
            <a:r>
              <a:rPr lang="en-US" sz="1000" dirty="0" err="1"/>
              <a:t>Kognitif</a:t>
            </a:r>
            <a:r>
              <a:rPr lang="en-US" sz="1000" dirty="0"/>
              <a:t> </a:t>
            </a:r>
            <a:r>
              <a:rPr lang="en-US" sz="1000" dirty="0" err="1"/>
              <a:t>Perokok</a:t>
            </a:r>
            <a:r>
              <a:rPr lang="en-US" sz="1000" dirty="0"/>
              <a:t> </a:t>
            </a:r>
            <a:r>
              <a:rPr lang="en-US" sz="1000" dirty="0" err="1"/>
              <a:t>Aktif</a:t>
            </a:r>
            <a:r>
              <a:rPr lang="en-US" sz="1000" dirty="0"/>
              <a:t> di Indonesia. </a:t>
            </a:r>
            <a:r>
              <a:rPr lang="en-US" sz="1000" i="1" dirty="0" err="1"/>
              <a:t>Jurnal</a:t>
            </a:r>
            <a:r>
              <a:rPr lang="en-US" sz="1000" i="1" dirty="0"/>
              <a:t> RAP (</a:t>
            </a:r>
            <a:r>
              <a:rPr lang="en-US" sz="1000" i="1" dirty="0" err="1"/>
              <a:t>Riset</a:t>
            </a:r>
            <a:r>
              <a:rPr lang="en-US" sz="1000" i="1" dirty="0"/>
              <a:t> </a:t>
            </a:r>
            <a:r>
              <a:rPr lang="en-US" sz="1000" i="1" dirty="0" err="1"/>
              <a:t>Aktual</a:t>
            </a:r>
            <a:r>
              <a:rPr lang="en-US" sz="1000" i="1" dirty="0"/>
              <a:t> </a:t>
            </a:r>
            <a:r>
              <a:rPr lang="en-US" sz="1000" i="1" dirty="0" err="1"/>
              <a:t>Psikologi</a:t>
            </a:r>
            <a:r>
              <a:rPr lang="en-US" sz="1000" i="1" dirty="0"/>
              <a:t> </a:t>
            </a:r>
            <a:r>
              <a:rPr lang="en-US" sz="1000" i="1" dirty="0" err="1"/>
              <a:t>Universitas</a:t>
            </a:r>
            <a:r>
              <a:rPr lang="en-US" sz="1000" i="1" dirty="0"/>
              <a:t> </a:t>
            </a:r>
            <a:r>
              <a:rPr lang="en-US" sz="1000" i="1" dirty="0" err="1"/>
              <a:t>Negeri</a:t>
            </a:r>
            <a:r>
              <a:rPr lang="en-US" sz="1000" i="1" dirty="0"/>
              <a:t> Padang)</a:t>
            </a:r>
            <a:r>
              <a:rPr lang="en-US" sz="1000" dirty="0"/>
              <a:t>, </a:t>
            </a:r>
            <a:r>
              <a:rPr lang="en-US" sz="1000" i="1" dirty="0"/>
              <a:t>11</a:t>
            </a:r>
            <a:r>
              <a:rPr lang="en-US" sz="1000" dirty="0"/>
              <a:t>(1), 1. https://doi.org/10.24036/rapun.v11i1.108039</a:t>
            </a:r>
          </a:p>
          <a:p>
            <a:r>
              <a:rPr lang="en-US" sz="1000" dirty="0" err="1" smtClean="0"/>
              <a:t>Perdana</a:t>
            </a:r>
            <a:r>
              <a:rPr lang="en-US" sz="1000" dirty="0"/>
              <a:t>, D. A. (2018). </a:t>
            </a:r>
            <a:r>
              <a:rPr lang="en-US" sz="1000" dirty="0" err="1"/>
              <a:t>Kampanye</a:t>
            </a:r>
            <a:r>
              <a:rPr lang="en-US" sz="1000" dirty="0"/>
              <a:t> </a:t>
            </a:r>
            <a:r>
              <a:rPr lang="en-US" sz="1000" dirty="0" err="1"/>
              <a:t>Pencegahan</a:t>
            </a:r>
            <a:r>
              <a:rPr lang="en-US" sz="1000" dirty="0"/>
              <a:t> </a:t>
            </a:r>
            <a:r>
              <a:rPr lang="en-US" sz="1000" dirty="0" err="1"/>
              <a:t>Perokok</a:t>
            </a:r>
            <a:r>
              <a:rPr lang="en-US" sz="1000" dirty="0"/>
              <a:t> </a:t>
            </a:r>
            <a:r>
              <a:rPr lang="en-US" sz="1000" dirty="0" err="1"/>
              <a:t>Pasif</a:t>
            </a:r>
            <a:r>
              <a:rPr lang="en-US" sz="1000" dirty="0"/>
              <a:t> </a:t>
            </a:r>
            <a:r>
              <a:rPr lang="en-US" sz="1000" dirty="0" err="1"/>
              <a:t>Pada</a:t>
            </a:r>
            <a:r>
              <a:rPr lang="en-US" sz="1000" dirty="0"/>
              <a:t> </a:t>
            </a:r>
            <a:r>
              <a:rPr lang="en-US" sz="1000" dirty="0" err="1"/>
              <a:t>Anak-Anak</a:t>
            </a:r>
            <a:r>
              <a:rPr lang="en-US" sz="1000" dirty="0"/>
              <a:t>. </a:t>
            </a:r>
            <a:r>
              <a:rPr lang="en-US" sz="1000" i="1" dirty="0" err="1"/>
              <a:t>Jurnal</a:t>
            </a:r>
            <a:r>
              <a:rPr lang="en-US" sz="1000" i="1" dirty="0"/>
              <a:t> Tingkat </a:t>
            </a:r>
            <a:r>
              <a:rPr lang="en-US" sz="1000" i="1" dirty="0" err="1"/>
              <a:t>Sarjana</a:t>
            </a:r>
            <a:r>
              <a:rPr lang="en-US" sz="1000" i="1" dirty="0"/>
              <a:t> </a:t>
            </a:r>
            <a:r>
              <a:rPr lang="en-US" sz="1000" i="1" dirty="0" err="1"/>
              <a:t>Bidang</a:t>
            </a:r>
            <a:r>
              <a:rPr lang="en-US" sz="1000" i="1" dirty="0"/>
              <a:t> </a:t>
            </a:r>
            <a:r>
              <a:rPr lang="en-US" sz="1000" i="1" dirty="0" err="1"/>
              <a:t>Senirupa</a:t>
            </a:r>
            <a:r>
              <a:rPr lang="en-US" sz="1000" i="1" dirty="0"/>
              <a:t> Dan </a:t>
            </a:r>
            <a:r>
              <a:rPr lang="en-US" sz="1000" i="1" dirty="0" err="1"/>
              <a:t>Desain</a:t>
            </a:r>
            <a:r>
              <a:rPr lang="en-US" sz="1000" dirty="0"/>
              <a:t>, </a:t>
            </a:r>
            <a:r>
              <a:rPr lang="en-US" sz="1000" i="1" dirty="0"/>
              <a:t>10</a:t>
            </a:r>
            <a:r>
              <a:rPr lang="en-US" sz="1000" dirty="0"/>
              <a:t>(1).</a:t>
            </a:r>
          </a:p>
          <a:p>
            <a:r>
              <a:rPr lang="en-US" sz="1000" dirty="0"/>
              <a:t>Powers, C. H., &amp; </a:t>
            </a:r>
            <a:r>
              <a:rPr lang="en-US" sz="1000" dirty="0" err="1"/>
              <a:t>Giddens</a:t>
            </a:r>
            <a:r>
              <a:rPr lang="en-US" sz="1000" dirty="0"/>
              <a:t>, A. (1988). The Constitution of Society. </a:t>
            </a:r>
            <a:r>
              <a:rPr lang="en-US" sz="1000" i="1" dirty="0"/>
              <a:t>Social Forces</a:t>
            </a:r>
            <a:r>
              <a:rPr lang="en-US" sz="1000" dirty="0"/>
              <a:t>, </a:t>
            </a:r>
            <a:r>
              <a:rPr lang="en-US" sz="1000" i="1" dirty="0"/>
              <a:t>66</a:t>
            </a:r>
            <a:r>
              <a:rPr lang="en-US" sz="1000" dirty="0"/>
              <a:t>(4), 1124. https://doi.org/10.2307/2579442</a:t>
            </a:r>
          </a:p>
          <a:p>
            <a:r>
              <a:rPr lang="en-US" sz="1000" dirty="0"/>
              <a:t>Sari, A. (2019). </a:t>
            </a:r>
            <a:r>
              <a:rPr lang="en-US" sz="1000" dirty="0" err="1"/>
              <a:t>Perilaku</a:t>
            </a:r>
            <a:r>
              <a:rPr lang="en-US" sz="1000" dirty="0"/>
              <a:t> </a:t>
            </a:r>
            <a:r>
              <a:rPr lang="en-US" sz="1000" dirty="0" err="1"/>
              <a:t>Merokok</a:t>
            </a:r>
            <a:r>
              <a:rPr lang="en-US" sz="1000" dirty="0"/>
              <a:t> di </a:t>
            </a:r>
            <a:r>
              <a:rPr lang="en-US" sz="1000" dirty="0" err="1"/>
              <a:t>Kalangan</a:t>
            </a:r>
            <a:r>
              <a:rPr lang="en-US" sz="1000" dirty="0"/>
              <a:t> </a:t>
            </a:r>
            <a:r>
              <a:rPr lang="en-US" sz="1000" dirty="0" err="1"/>
              <a:t>Siswa</a:t>
            </a:r>
            <a:r>
              <a:rPr lang="en-US" sz="1000" dirty="0"/>
              <a:t> </a:t>
            </a:r>
            <a:r>
              <a:rPr lang="en-US" sz="1000" dirty="0" err="1"/>
              <a:t>Sekolah</a:t>
            </a:r>
            <a:r>
              <a:rPr lang="en-US" sz="1000" dirty="0"/>
              <a:t> </a:t>
            </a:r>
            <a:r>
              <a:rPr lang="en-US" sz="1000" dirty="0" err="1"/>
              <a:t>Menengah</a:t>
            </a:r>
            <a:r>
              <a:rPr lang="en-US" sz="1000" dirty="0"/>
              <a:t> </a:t>
            </a:r>
            <a:r>
              <a:rPr lang="en-US" sz="1000" dirty="0" err="1"/>
              <a:t>Atas</a:t>
            </a:r>
            <a:r>
              <a:rPr lang="en-US" sz="1000" dirty="0"/>
              <a:t> di Kota Padang Smoking Behavior among High School Students in Padang City. </a:t>
            </a:r>
            <a:r>
              <a:rPr lang="en-US" sz="1000" i="1" dirty="0" err="1"/>
              <a:t>Jurnal</a:t>
            </a:r>
            <a:r>
              <a:rPr lang="en-US" sz="1000" i="1" dirty="0"/>
              <a:t> </a:t>
            </a:r>
            <a:r>
              <a:rPr lang="en-US" sz="1000" i="1" dirty="0" err="1"/>
              <a:t>Ilmiah</a:t>
            </a:r>
            <a:r>
              <a:rPr lang="en-US" sz="1000" i="1" dirty="0"/>
              <a:t> </a:t>
            </a:r>
            <a:r>
              <a:rPr lang="en-US" sz="1000" i="1" dirty="0" err="1"/>
              <a:t>Kesehatan</a:t>
            </a:r>
            <a:r>
              <a:rPr lang="en-US" sz="1000" i="1" dirty="0"/>
              <a:t> </a:t>
            </a:r>
            <a:r>
              <a:rPr lang="en-US" sz="1000" i="1" dirty="0" err="1"/>
              <a:t>Masyarakat</a:t>
            </a:r>
            <a:r>
              <a:rPr lang="en-US" sz="1000" i="1" dirty="0"/>
              <a:t> Volume 11 </a:t>
            </a:r>
            <a:r>
              <a:rPr lang="en-US" sz="1000" i="1" dirty="0" err="1"/>
              <a:t>Edisi</a:t>
            </a:r>
            <a:r>
              <a:rPr lang="en-US" sz="1000" i="1" dirty="0"/>
              <a:t> 3, 2019</a:t>
            </a:r>
            <a:r>
              <a:rPr lang="en-US" sz="1000" dirty="0"/>
              <a:t>, </a:t>
            </a:r>
            <a:r>
              <a:rPr lang="en-US" sz="1000" i="1" dirty="0"/>
              <a:t>11</a:t>
            </a:r>
            <a:r>
              <a:rPr lang="en-US" sz="1000" dirty="0"/>
              <a:t>, 238–244.</a:t>
            </a:r>
          </a:p>
          <a:p>
            <a:r>
              <a:rPr lang="en-US" sz="1000" dirty="0" err="1"/>
              <a:t>Sugiyono</a:t>
            </a:r>
            <a:r>
              <a:rPr lang="en-US" sz="1000" dirty="0"/>
              <a:t>, M. (2010). </a:t>
            </a:r>
            <a:r>
              <a:rPr lang="en-US" sz="1000" dirty="0" err="1"/>
              <a:t>Kualitataif</a:t>
            </a:r>
            <a:r>
              <a:rPr lang="en-US" sz="1000" dirty="0"/>
              <a:t> </a:t>
            </a:r>
            <a:r>
              <a:rPr lang="en-US" sz="1000" dirty="0" err="1"/>
              <a:t>dan</a:t>
            </a:r>
            <a:r>
              <a:rPr lang="en-US" sz="1000" dirty="0"/>
              <a:t> </a:t>
            </a:r>
            <a:r>
              <a:rPr lang="en-US" sz="1000" dirty="0" err="1"/>
              <a:t>r&amp;d</a:t>
            </a:r>
            <a:r>
              <a:rPr lang="en-US" sz="1000" dirty="0"/>
              <a:t>, Bandung: </a:t>
            </a:r>
            <a:r>
              <a:rPr lang="en-US" sz="1000" dirty="0" err="1"/>
              <a:t>Alfabeta</a:t>
            </a:r>
            <a:r>
              <a:rPr lang="en-US" sz="1000" dirty="0"/>
              <a:t>, 2010. </a:t>
            </a:r>
            <a:r>
              <a:rPr lang="en-US" sz="1000" i="1" dirty="0" err="1"/>
              <a:t>Sugiyono</a:t>
            </a:r>
            <a:r>
              <a:rPr lang="en-US" sz="1000" i="1" dirty="0"/>
              <a:t>, </a:t>
            </a:r>
            <a:r>
              <a:rPr lang="en-US" sz="1000" i="1" dirty="0" err="1"/>
              <a:t>Metode</a:t>
            </a:r>
            <a:r>
              <a:rPr lang="en-US" sz="1000" i="1" dirty="0"/>
              <a:t> </a:t>
            </a:r>
            <a:r>
              <a:rPr lang="en-US" sz="1000" i="1" dirty="0" err="1"/>
              <a:t>Penelitian</a:t>
            </a:r>
            <a:r>
              <a:rPr lang="en-US" sz="1000" i="1" dirty="0"/>
              <a:t> </a:t>
            </a:r>
            <a:r>
              <a:rPr lang="en-US" sz="1000" i="1" dirty="0" err="1"/>
              <a:t>Kuantitatif</a:t>
            </a:r>
            <a:r>
              <a:rPr lang="en-US" sz="1000" i="1" dirty="0"/>
              <a:t> </a:t>
            </a:r>
            <a:r>
              <a:rPr lang="en-US" sz="1000" i="1" dirty="0" err="1"/>
              <a:t>Kualitatif</a:t>
            </a:r>
            <a:r>
              <a:rPr lang="en-US" sz="1000" i="1" dirty="0"/>
              <a:t> Dan R&amp;D Bandung: </a:t>
            </a:r>
            <a:r>
              <a:rPr lang="en-US" sz="1000" i="1" dirty="0" err="1"/>
              <a:t>Alfabeta</a:t>
            </a:r>
            <a:r>
              <a:rPr lang="en-US" sz="1000" dirty="0"/>
              <a:t>.</a:t>
            </a:r>
          </a:p>
          <a:p>
            <a:r>
              <a:rPr lang="en-US" sz="1000" dirty="0" err="1"/>
              <a:t>Wibisana</a:t>
            </a:r>
            <a:r>
              <a:rPr lang="en-US" sz="1000" dirty="0"/>
              <a:t>, W., </a:t>
            </a:r>
            <a:r>
              <a:rPr lang="en-US" sz="1000" dirty="0" err="1"/>
              <a:t>Christiani</a:t>
            </a:r>
            <a:r>
              <a:rPr lang="en-US" sz="1000" dirty="0"/>
              <a:t>, Y., </a:t>
            </a:r>
            <a:r>
              <a:rPr lang="en-US" sz="1000" dirty="0" err="1"/>
              <a:t>Maramis</a:t>
            </a:r>
            <a:r>
              <a:rPr lang="en-US" sz="1000" dirty="0"/>
              <a:t>, A., </a:t>
            </a:r>
            <a:r>
              <a:rPr lang="en-US" sz="1000" dirty="0" err="1"/>
              <a:t>Solichin</a:t>
            </a:r>
            <a:r>
              <a:rPr lang="en-US" sz="1000" dirty="0"/>
              <a:t>, J., &amp; </a:t>
            </a:r>
            <a:r>
              <a:rPr lang="en-US" sz="1000" dirty="0" err="1"/>
              <a:t>Indradjaya</a:t>
            </a:r>
            <a:r>
              <a:rPr lang="en-US" sz="1000" dirty="0"/>
              <a:t>, S. (2008). </a:t>
            </a:r>
            <a:r>
              <a:rPr lang="en-US" sz="1000" dirty="0" err="1"/>
              <a:t>Strategi</a:t>
            </a:r>
            <a:r>
              <a:rPr lang="en-US" sz="1000" dirty="0"/>
              <a:t> Global </a:t>
            </a:r>
            <a:r>
              <a:rPr lang="en-US" sz="1000" dirty="0" err="1"/>
              <a:t>Pengendalian</a:t>
            </a:r>
            <a:r>
              <a:rPr lang="en-US" sz="1000" dirty="0"/>
              <a:t> </a:t>
            </a:r>
            <a:r>
              <a:rPr lang="en-US" sz="1000" dirty="0" err="1"/>
              <a:t>Tembakau</a:t>
            </a:r>
            <a:r>
              <a:rPr lang="en-US" sz="1000" dirty="0"/>
              <a:t>. </a:t>
            </a:r>
            <a:r>
              <a:rPr lang="en-US" sz="1000" i="1" dirty="0"/>
              <a:t>Indonesian Journal of Cancer</a:t>
            </a:r>
            <a:r>
              <a:rPr lang="en-US" sz="1000" dirty="0"/>
              <a:t>, </a:t>
            </a:r>
            <a:r>
              <a:rPr lang="en-US" sz="1000" i="1" dirty="0"/>
              <a:t>2</a:t>
            </a:r>
            <a:r>
              <a:rPr lang="en-US" sz="1000" dirty="0"/>
              <a:t>(2).</a:t>
            </a:r>
          </a:p>
          <a:p>
            <a:r>
              <a:rPr lang="en-US" sz="1000" dirty="0" err="1"/>
              <a:t>Yunarman</a:t>
            </a:r>
            <a:r>
              <a:rPr lang="en-US" sz="1000" dirty="0"/>
              <a:t>, S. (2021). </a:t>
            </a:r>
            <a:r>
              <a:rPr lang="en-US" sz="1000" dirty="0" err="1"/>
              <a:t>Problematika</a:t>
            </a:r>
            <a:r>
              <a:rPr lang="en-US" sz="1000" dirty="0"/>
              <a:t> </a:t>
            </a:r>
            <a:r>
              <a:rPr lang="en-US" sz="1000" dirty="0" err="1"/>
              <a:t>Pelaksanaan</a:t>
            </a:r>
            <a:r>
              <a:rPr lang="en-US" sz="1000" dirty="0"/>
              <a:t> </a:t>
            </a:r>
            <a:r>
              <a:rPr lang="en-US" sz="1000" dirty="0" err="1"/>
              <a:t>Perda</a:t>
            </a:r>
            <a:r>
              <a:rPr lang="en-US" sz="1000" dirty="0"/>
              <a:t> </a:t>
            </a:r>
            <a:r>
              <a:rPr lang="en-US" sz="1000" dirty="0" err="1"/>
              <a:t>Kawasan</a:t>
            </a:r>
            <a:r>
              <a:rPr lang="en-US" sz="1000" dirty="0"/>
              <a:t> </a:t>
            </a:r>
            <a:r>
              <a:rPr lang="en-US" sz="1000" dirty="0" err="1"/>
              <a:t>Tanpa</a:t>
            </a:r>
            <a:r>
              <a:rPr lang="en-US" sz="1000" dirty="0"/>
              <a:t> </a:t>
            </a:r>
            <a:r>
              <a:rPr lang="en-US" sz="1000" dirty="0" err="1"/>
              <a:t>Rokok</a:t>
            </a:r>
            <a:r>
              <a:rPr lang="en-US" sz="1000" dirty="0"/>
              <a:t> di </a:t>
            </a:r>
            <a:r>
              <a:rPr lang="en-US" sz="1000" dirty="0" err="1"/>
              <a:t>Provinsi</a:t>
            </a:r>
            <a:r>
              <a:rPr lang="en-US" sz="1000" dirty="0"/>
              <a:t> Bengkulu. </a:t>
            </a:r>
            <a:r>
              <a:rPr lang="en-US" sz="1000" i="1" dirty="0" err="1"/>
              <a:t>Sosiologi</a:t>
            </a:r>
            <a:r>
              <a:rPr lang="en-US" sz="1000" i="1" dirty="0"/>
              <a:t> Nusantara UNIB</a:t>
            </a:r>
            <a:r>
              <a:rPr lang="en-US" sz="1000" dirty="0"/>
              <a:t>, </a:t>
            </a:r>
            <a:r>
              <a:rPr lang="en-US" sz="1000" i="1" dirty="0"/>
              <a:t>7</a:t>
            </a:r>
            <a:r>
              <a:rPr lang="en-US" sz="1000" dirty="0"/>
              <a:t>(1), 131–148.</a:t>
            </a:r>
          </a:p>
          <a:p>
            <a:r>
              <a:rPr lang="en-US" sz="1000" dirty="0" err="1"/>
              <a:t>Yunarman</a:t>
            </a:r>
            <a:r>
              <a:rPr lang="en-US" sz="1000" dirty="0"/>
              <a:t>, S., </a:t>
            </a:r>
            <a:r>
              <a:rPr lang="en-US" sz="1000" dirty="0" err="1"/>
              <a:t>Munandar</a:t>
            </a:r>
            <a:r>
              <a:rPr lang="en-US" sz="1000" dirty="0"/>
              <a:t>, A., </a:t>
            </a:r>
            <a:r>
              <a:rPr lang="en-US" sz="1000" dirty="0" err="1"/>
              <a:t>Ahsan</a:t>
            </a:r>
            <a:r>
              <a:rPr lang="en-US" sz="1000" dirty="0"/>
              <a:t>, A., </a:t>
            </a:r>
            <a:r>
              <a:rPr lang="en-US" sz="1000" dirty="0" err="1"/>
              <a:t>Akbarjono</a:t>
            </a:r>
            <a:r>
              <a:rPr lang="en-US" sz="1000" dirty="0"/>
              <a:t>, A., &amp; </a:t>
            </a:r>
            <a:r>
              <a:rPr lang="en-US" sz="1000" dirty="0" err="1"/>
              <a:t>Kusuma</a:t>
            </a:r>
            <a:r>
              <a:rPr lang="en-US" sz="1000" dirty="0"/>
              <a:t>, D. (2021). </a:t>
            </a:r>
            <a:r>
              <a:rPr lang="en-US" sz="1000" i="1" dirty="0"/>
              <a:t>Opportunities and Challenges of Tobacco Control Policy at District Level in Indonesia : A Qualitative Analysis</a:t>
            </a:r>
            <a:r>
              <a:rPr lang="en-US" sz="1000" dirty="0"/>
              <a:t>. </a:t>
            </a:r>
            <a:r>
              <a:rPr lang="en-US" sz="1000" i="1" dirty="0"/>
              <a:t>22</a:t>
            </a:r>
            <a:r>
              <a:rPr lang="en-US" sz="1000" dirty="0"/>
              <a:t>, 3055–3060. </a:t>
            </a:r>
          </a:p>
        </p:txBody>
      </p:sp>
    </p:spTree>
    <p:extLst>
      <p:ext uri="{BB962C8B-B14F-4D97-AF65-F5344CB8AC3E}">
        <p14:creationId xmlns:p14="http://schemas.microsoft.com/office/powerpoint/2010/main" val="2670269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b="1" dirty="0" smtClean="0"/>
              <a:t>TERIMA KASIH</a:t>
            </a:r>
            <a:endParaRPr lang="en-US" sz="8000" b="1" dirty="0"/>
          </a:p>
        </p:txBody>
      </p:sp>
    </p:spTree>
    <p:extLst>
      <p:ext uri="{BB962C8B-B14F-4D97-AF65-F5344CB8AC3E}">
        <p14:creationId xmlns:p14="http://schemas.microsoft.com/office/powerpoint/2010/main" val="108811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304800"/>
            <a:ext cx="7200900" cy="1485900"/>
          </a:xfrm>
        </p:spPr>
        <p:txBody>
          <a:bodyPr>
            <a:normAutofit/>
          </a:bodyPr>
          <a:lstStyle/>
          <a:p>
            <a:r>
              <a:rPr lang="en-US" sz="4000" b="1" dirty="0" err="1" smtClean="0">
                <a:solidFill>
                  <a:srgbClr val="FF0000"/>
                </a:solidFill>
              </a:rPr>
              <a:t>Rokok</a:t>
            </a:r>
            <a:r>
              <a:rPr lang="en-US" sz="4000" dirty="0" smtClean="0">
                <a:solidFill>
                  <a:srgbClr val="FF0000"/>
                </a:solidFill>
              </a:rPr>
              <a:t>=</a:t>
            </a:r>
            <a:r>
              <a:rPr lang="en-US" sz="4000" b="1" dirty="0">
                <a:solidFill>
                  <a:srgbClr val="FF0000"/>
                </a:solidFill>
              </a:rPr>
              <a:t> </a:t>
            </a:r>
            <a:r>
              <a:rPr lang="en-US" sz="4000" b="1" dirty="0" err="1" smtClean="0">
                <a:solidFill>
                  <a:srgbClr val="FF0000"/>
                </a:solidFill>
              </a:rPr>
              <a:t>Bencana</a:t>
            </a:r>
            <a:r>
              <a:rPr lang="en-US" sz="4000" b="1" dirty="0" smtClean="0">
                <a:solidFill>
                  <a:srgbClr val="FF0000"/>
                </a:solidFill>
              </a:rPr>
              <a:t> </a:t>
            </a:r>
            <a:r>
              <a:rPr lang="en-US" sz="4000" b="1" dirty="0" err="1" smtClean="0">
                <a:solidFill>
                  <a:srgbClr val="FF0000"/>
                </a:solidFill>
              </a:rPr>
              <a:t>Sosial</a:t>
            </a:r>
            <a:r>
              <a:rPr lang="en-US" sz="4000" dirty="0" smtClean="0">
                <a:solidFill>
                  <a:srgbClr val="FF0000"/>
                </a:solidFill>
              </a:rPr>
              <a:t>!!!!!!........</a:t>
            </a:r>
            <a:endParaRPr lang="en-US" sz="4000" dirty="0">
              <a:solidFill>
                <a:srgbClr val="FF0000"/>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363"/>
          <a:stretch/>
        </p:blipFill>
        <p:spPr>
          <a:xfrm>
            <a:off x="4572000" y="1524000"/>
            <a:ext cx="3429000" cy="2015226"/>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1252"/>
          <a:stretch/>
        </p:blipFill>
        <p:spPr>
          <a:xfrm>
            <a:off x="4572000" y="3895122"/>
            <a:ext cx="3461017" cy="229928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584959"/>
            <a:ext cx="3429001" cy="192024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34" y="3910246"/>
            <a:ext cx="3429000" cy="228415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16099"/>
            <a:ext cx="1437068" cy="1437068"/>
          </a:xfrm>
          <a:prstGeom prst="rect">
            <a:avLst/>
          </a:prstGeom>
        </p:spPr>
      </p:pic>
    </p:spTree>
    <p:extLst>
      <p:ext uri="{BB962C8B-B14F-4D97-AF65-F5344CB8AC3E}">
        <p14:creationId xmlns:p14="http://schemas.microsoft.com/office/powerpoint/2010/main" val="1653306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200900" cy="609600"/>
          </a:xfrm>
        </p:spPr>
        <p:txBody>
          <a:bodyPr>
            <a:normAutofit fontScale="90000"/>
          </a:bodyPr>
          <a:lstStyle/>
          <a:p>
            <a:r>
              <a:rPr lang="en-US" dirty="0" err="1" smtClean="0"/>
              <a:t>Bencana</a:t>
            </a:r>
            <a:r>
              <a:rPr lang="en-US" dirty="0" smtClean="0"/>
              <a:t> </a:t>
            </a:r>
            <a:r>
              <a:rPr lang="en-US" dirty="0" err="1" smtClean="0"/>
              <a:t>Kesehatan</a:t>
            </a:r>
            <a:r>
              <a:rPr lang="en-US" dirty="0" smtClean="0"/>
              <a:t>…..</a:t>
            </a:r>
            <a:endParaRPr lang="en-US" dirty="0"/>
          </a:p>
        </p:txBody>
      </p:sp>
      <p:sp>
        <p:nvSpPr>
          <p:cNvPr id="3" name="Content Placeholder 2"/>
          <p:cNvSpPr>
            <a:spLocks noGrp="1"/>
          </p:cNvSpPr>
          <p:nvPr>
            <p:ph idx="1"/>
          </p:nvPr>
        </p:nvSpPr>
        <p:spPr>
          <a:xfrm>
            <a:off x="457200" y="1066800"/>
            <a:ext cx="7200900" cy="5257800"/>
          </a:xfrm>
        </p:spPr>
        <p:txBody>
          <a:bodyPr>
            <a:noAutofit/>
          </a:bodyPr>
          <a:lstStyle/>
          <a:p>
            <a:r>
              <a:rPr lang="en-US" sz="2600" dirty="0" err="1" smtClean="0"/>
              <a:t>Rokok</a:t>
            </a:r>
            <a:r>
              <a:rPr lang="en-US" sz="2600" dirty="0" smtClean="0"/>
              <a:t> = no </a:t>
            </a:r>
            <a:r>
              <a:rPr lang="en-US" sz="2600" b="1" dirty="0" smtClean="0"/>
              <a:t>6 </a:t>
            </a:r>
            <a:r>
              <a:rPr lang="en-US" sz="2600" b="1" dirty="0" err="1" smtClean="0"/>
              <a:t>dari</a:t>
            </a:r>
            <a:r>
              <a:rPr lang="en-US" sz="2600" b="1" dirty="0" smtClean="0"/>
              <a:t> 8 </a:t>
            </a:r>
            <a:r>
              <a:rPr lang="en-US" sz="2600" dirty="0" err="1"/>
              <a:t>faktor</a:t>
            </a:r>
            <a:r>
              <a:rPr lang="en-US" sz="2600" dirty="0"/>
              <a:t> </a:t>
            </a:r>
            <a:r>
              <a:rPr lang="en-US" sz="2600" dirty="0" err="1"/>
              <a:t>penyebab</a:t>
            </a:r>
            <a:r>
              <a:rPr lang="en-US" sz="2600" dirty="0"/>
              <a:t> </a:t>
            </a:r>
            <a:r>
              <a:rPr lang="en-US" sz="2600" dirty="0" smtClean="0"/>
              <a:t> KEMATIAN di </a:t>
            </a:r>
            <a:r>
              <a:rPr lang="en-US" sz="2600" dirty="0" err="1"/>
              <a:t>dunia</a:t>
            </a:r>
            <a:r>
              <a:rPr lang="en-US" sz="2600" dirty="0"/>
              <a:t>. </a:t>
            </a:r>
            <a:r>
              <a:rPr lang="en-US" sz="2600" dirty="0" err="1" smtClean="0"/>
              <a:t>Tahun</a:t>
            </a:r>
            <a:r>
              <a:rPr lang="en-US" sz="2600" dirty="0" smtClean="0"/>
              <a:t> </a:t>
            </a:r>
            <a:r>
              <a:rPr lang="en-US" sz="2600" dirty="0"/>
              <a:t>2005 </a:t>
            </a:r>
            <a:r>
              <a:rPr lang="en-US" sz="2600" dirty="0" err="1"/>
              <a:t>diperkirakan</a:t>
            </a:r>
            <a:r>
              <a:rPr lang="en-US" sz="2600" dirty="0"/>
              <a:t> </a:t>
            </a:r>
            <a:r>
              <a:rPr lang="en-US" sz="2600" dirty="0" err="1" smtClean="0"/>
              <a:t>membunuh</a:t>
            </a:r>
            <a:r>
              <a:rPr lang="en-US" sz="2600" dirty="0" smtClean="0"/>
              <a:t> </a:t>
            </a:r>
            <a:r>
              <a:rPr lang="en-US" sz="2600" dirty="0"/>
              <a:t>5,4 </a:t>
            </a:r>
            <a:r>
              <a:rPr lang="en-US" sz="2600" dirty="0" err="1"/>
              <a:t>juta</a:t>
            </a:r>
            <a:r>
              <a:rPr lang="en-US" sz="2600" dirty="0"/>
              <a:t> </a:t>
            </a:r>
            <a:r>
              <a:rPr lang="en-US" sz="2600" dirty="0" err="1" smtClean="0"/>
              <a:t>jiwa</a:t>
            </a:r>
            <a:r>
              <a:rPr lang="en-US" sz="2600" dirty="0" smtClean="0"/>
              <a:t>. </a:t>
            </a:r>
            <a:r>
              <a:rPr lang="en-US" sz="2600" dirty="0" err="1" smtClean="0"/>
              <a:t>Pada</a:t>
            </a:r>
            <a:r>
              <a:rPr lang="en-US" sz="2600" dirty="0" smtClean="0"/>
              <a:t> </a:t>
            </a:r>
            <a:r>
              <a:rPr lang="en-US" sz="2600" dirty="0" err="1" smtClean="0"/>
              <a:t>abad</a:t>
            </a:r>
            <a:r>
              <a:rPr lang="en-US" sz="2600" dirty="0" smtClean="0"/>
              <a:t> </a:t>
            </a:r>
            <a:r>
              <a:rPr lang="en-US" sz="2600" dirty="0"/>
              <a:t>ke-20, 100 </a:t>
            </a:r>
            <a:r>
              <a:rPr lang="en-US" sz="2600" dirty="0" err="1"/>
              <a:t>juta</a:t>
            </a:r>
            <a:r>
              <a:rPr lang="en-US" sz="2600" dirty="0"/>
              <a:t> </a:t>
            </a:r>
            <a:r>
              <a:rPr lang="en-US" sz="2600" dirty="0" err="1"/>
              <a:t>jiwa</a:t>
            </a:r>
            <a:r>
              <a:rPr lang="en-US" sz="2600" dirty="0"/>
              <a:t> </a:t>
            </a:r>
            <a:r>
              <a:rPr lang="en-US" sz="2600" dirty="0" err="1"/>
              <a:t>telah</a:t>
            </a:r>
            <a:r>
              <a:rPr lang="en-US" sz="2600" dirty="0"/>
              <a:t> </a:t>
            </a:r>
            <a:r>
              <a:rPr lang="en-US" sz="2600" dirty="0" err="1"/>
              <a:t>melayang</a:t>
            </a:r>
            <a:r>
              <a:rPr lang="en-US" sz="2600" dirty="0"/>
              <a:t> </a:t>
            </a:r>
            <a:r>
              <a:rPr lang="en-US" sz="2600" dirty="0" err="1"/>
              <a:t>disebabkan</a:t>
            </a:r>
            <a:r>
              <a:rPr lang="en-US" sz="2600" dirty="0"/>
              <a:t> </a:t>
            </a:r>
            <a:r>
              <a:rPr lang="en-US" sz="2600" dirty="0" err="1"/>
              <a:t>penyakit</a:t>
            </a:r>
            <a:r>
              <a:rPr lang="en-US" sz="2600" dirty="0"/>
              <a:t> yang </a:t>
            </a:r>
            <a:r>
              <a:rPr lang="en-US" sz="2600" dirty="0" err="1"/>
              <a:t>diakibatkan</a:t>
            </a:r>
            <a:r>
              <a:rPr lang="en-US" sz="2600" dirty="0"/>
              <a:t> </a:t>
            </a:r>
            <a:r>
              <a:rPr lang="en-US" sz="2600" dirty="0" err="1"/>
              <a:t>konsumsi</a:t>
            </a:r>
            <a:r>
              <a:rPr lang="en-US" sz="2600" dirty="0"/>
              <a:t> </a:t>
            </a:r>
            <a:r>
              <a:rPr lang="en-US" sz="2600" dirty="0" err="1"/>
              <a:t>tembakau</a:t>
            </a:r>
            <a:r>
              <a:rPr lang="en-US" sz="2600" dirty="0"/>
              <a:t>. </a:t>
            </a:r>
            <a:r>
              <a:rPr lang="en-US" sz="2600" dirty="0" err="1" smtClean="0"/>
              <a:t>Tahun</a:t>
            </a:r>
            <a:r>
              <a:rPr lang="en-US" sz="2600" dirty="0" smtClean="0"/>
              <a:t> </a:t>
            </a:r>
            <a:r>
              <a:rPr lang="en-US" sz="2600" dirty="0"/>
              <a:t>2030 </a:t>
            </a:r>
            <a:r>
              <a:rPr lang="en-US" sz="2600" dirty="0" err="1" smtClean="0"/>
              <a:t>diperkirakan</a:t>
            </a:r>
            <a:r>
              <a:rPr lang="en-US" sz="2600" dirty="0" smtClean="0"/>
              <a:t> 8 </a:t>
            </a:r>
            <a:r>
              <a:rPr lang="en-US" sz="2600" dirty="0" err="1"/>
              <a:t>juta</a:t>
            </a:r>
            <a:r>
              <a:rPr lang="en-US" sz="2600" dirty="0"/>
              <a:t> </a:t>
            </a:r>
            <a:r>
              <a:rPr lang="en-US" sz="2600" dirty="0" err="1"/>
              <a:t>jiwa</a:t>
            </a:r>
            <a:r>
              <a:rPr lang="en-US" sz="2600" dirty="0"/>
              <a:t> </a:t>
            </a:r>
            <a:r>
              <a:rPr lang="en-US" sz="2600" dirty="0" err="1" smtClean="0"/>
              <a:t>melayang</a:t>
            </a:r>
            <a:r>
              <a:rPr lang="en-US" sz="2600" dirty="0" smtClean="0"/>
              <a:t>. 1 </a:t>
            </a:r>
            <a:r>
              <a:rPr lang="en-US" sz="2600" dirty="0" err="1"/>
              <a:t>milyar</a:t>
            </a:r>
            <a:r>
              <a:rPr lang="en-US" sz="2600" dirty="0"/>
              <a:t> </a:t>
            </a:r>
            <a:r>
              <a:rPr lang="en-US" sz="2600" dirty="0" err="1"/>
              <a:t>jiwa</a:t>
            </a:r>
            <a:r>
              <a:rPr lang="en-US" sz="2600" dirty="0"/>
              <a:t> </a:t>
            </a:r>
            <a:r>
              <a:rPr lang="en-US" sz="2600" dirty="0" err="1" smtClean="0"/>
              <a:t>pada</a:t>
            </a:r>
            <a:r>
              <a:rPr lang="en-US" sz="2600" dirty="0" smtClean="0"/>
              <a:t> </a:t>
            </a:r>
            <a:r>
              <a:rPr lang="en-US" sz="2600" dirty="0" err="1" smtClean="0"/>
              <a:t>abad</a:t>
            </a:r>
            <a:r>
              <a:rPr lang="en-US" sz="2600" dirty="0" smtClean="0"/>
              <a:t> </a:t>
            </a:r>
            <a:r>
              <a:rPr lang="en-US" sz="2600" dirty="0" err="1"/>
              <a:t>ke</a:t>
            </a:r>
            <a:r>
              <a:rPr lang="en-US" sz="2600" dirty="0"/>
              <a:t> </a:t>
            </a:r>
            <a:r>
              <a:rPr lang="en-US" sz="2600" dirty="0" smtClean="0"/>
              <a:t>21 (</a:t>
            </a:r>
            <a:r>
              <a:rPr lang="en-US" sz="2600" dirty="0" err="1" smtClean="0"/>
              <a:t>Wibisana</a:t>
            </a:r>
            <a:r>
              <a:rPr lang="en-US" sz="2600" dirty="0" smtClean="0"/>
              <a:t> : 2008). </a:t>
            </a:r>
            <a:endParaRPr lang="en-US" sz="2600" dirty="0"/>
          </a:p>
          <a:p>
            <a:r>
              <a:rPr lang="en-US" sz="2600" dirty="0" err="1"/>
              <a:t>Selanjutnya</a:t>
            </a:r>
            <a:r>
              <a:rPr lang="en-US" sz="2600" dirty="0"/>
              <a:t> data WHO </a:t>
            </a:r>
            <a:r>
              <a:rPr lang="en-US" sz="2600" dirty="0" err="1"/>
              <a:t>juga</a:t>
            </a:r>
            <a:r>
              <a:rPr lang="en-US" sz="2600" dirty="0"/>
              <a:t> </a:t>
            </a:r>
            <a:r>
              <a:rPr lang="en-US" sz="2600" dirty="0" err="1"/>
              <a:t>menyebutkan</a:t>
            </a:r>
            <a:r>
              <a:rPr lang="en-US" sz="2600" dirty="0"/>
              <a:t> </a:t>
            </a:r>
            <a:r>
              <a:rPr lang="en-US" sz="2600" dirty="0" err="1"/>
              <a:t>dalam</a:t>
            </a:r>
            <a:r>
              <a:rPr lang="en-US" sz="2600" dirty="0"/>
              <a:t> </a:t>
            </a:r>
            <a:r>
              <a:rPr lang="en-US" sz="2600" dirty="0" err="1"/>
              <a:t>satu</a:t>
            </a:r>
            <a:r>
              <a:rPr lang="en-US" sz="2600" dirty="0"/>
              <a:t> </a:t>
            </a:r>
            <a:r>
              <a:rPr lang="en-US" sz="2600" dirty="0" err="1"/>
              <a:t>menit</a:t>
            </a:r>
            <a:r>
              <a:rPr lang="en-US" sz="2600" dirty="0"/>
              <a:t> </a:t>
            </a:r>
            <a:r>
              <a:rPr lang="en-US" sz="2600" dirty="0" err="1"/>
              <a:t>ada</a:t>
            </a:r>
            <a:r>
              <a:rPr lang="en-US" sz="2600" dirty="0"/>
              <a:t> 11 </a:t>
            </a:r>
            <a:r>
              <a:rPr lang="en-US" sz="2600" dirty="0" err="1"/>
              <a:t>juta</a:t>
            </a:r>
            <a:r>
              <a:rPr lang="en-US" sz="2600" dirty="0"/>
              <a:t> </a:t>
            </a:r>
            <a:r>
              <a:rPr lang="en-US" sz="2600" dirty="0" err="1"/>
              <a:t>batang</a:t>
            </a:r>
            <a:r>
              <a:rPr lang="en-US" sz="2600" dirty="0"/>
              <a:t> </a:t>
            </a:r>
            <a:r>
              <a:rPr lang="en-US" sz="2600" dirty="0" err="1"/>
              <a:t>rokok</a:t>
            </a:r>
            <a:r>
              <a:rPr lang="en-US" sz="2600" dirty="0"/>
              <a:t> </a:t>
            </a:r>
            <a:r>
              <a:rPr lang="en-US" sz="2600" dirty="0" err="1"/>
              <a:t>dihisap</a:t>
            </a:r>
            <a:r>
              <a:rPr lang="en-US" sz="2600" dirty="0"/>
              <a:t> </a:t>
            </a:r>
            <a:r>
              <a:rPr lang="en-US" sz="2600" dirty="0" err="1"/>
              <a:t>oleh</a:t>
            </a:r>
            <a:r>
              <a:rPr lang="en-US" sz="2600" dirty="0"/>
              <a:t> </a:t>
            </a:r>
            <a:r>
              <a:rPr lang="en-US" sz="2600" dirty="0" err="1"/>
              <a:t>perokok</a:t>
            </a:r>
            <a:r>
              <a:rPr lang="en-US" sz="2600" dirty="0"/>
              <a:t> di </a:t>
            </a:r>
            <a:r>
              <a:rPr lang="en-US" sz="2600" dirty="0" err="1"/>
              <a:t>seluruh</a:t>
            </a:r>
            <a:r>
              <a:rPr lang="en-US" sz="2600" dirty="0"/>
              <a:t> </a:t>
            </a:r>
            <a:r>
              <a:rPr lang="en-US" sz="2600" dirty="0" err="1"/>
              <a:t>dunia</a:t>
            </a:r>
            <a:r>
              <a:rPr lang="en-US" sz="2600" dirty="0"/>
              <a:t>, </a:t>
            </a:r>
            <a:r>
              <a:rPr lang="en-US" sz="2600" dirty="0" err="1"/>
              <a:t>dan</a:t>
            </a:r>
            <a:r>
              <a:rPr lang="en-US" sz="2600" dirty="0"/>
              <a:t> </a:t>
            </a:r>
            <a:r>
              <a:rPr lang="en-US" sz="2600" dirty="0" err="1"/>
              <a:t>menyebabkan</a:t>
            </a:r>
            <a:r>
              <a:rPr lang="en-US" sz="2600" dirty="0"/>
              <a:t> 10 orang </a:t>
            </a:r>
            <a:r>
              <a:rPr lang="en-US" sz="2600" dirty="0" err="1"/>
              <a:t>meninggal</a:t>
            </a:r>
            <a:r>
              <a:rPr lang="en-US" sz="2600" dirty="0"/>
              <a:t> </a:t>
            </a:r>
            <a:r>
              <a:rPr lang="en-US" sz="2600" dirty="0" err="1"/>
              <a:t>dalam</a:t>
            </a:r>
            <a:r>
              <a:rPr lang="en-US" sz="2600" dirty="0"/>
              <a:t> </a:t>
            </a:r>
            <a:r>
              <a:rPr lang="en-US" sz="2600" dirty="0" err="1"/>
              <a:t>setiap</a:t>
            </a:r>
            <a:r>
              <a:rPr lang="en-US" sz="2600" dirty="0"/>
              <a:t> </a:t>
            </a:r>
            <a:r>
              <a:rPr lang="en-US" sz="2600" dirty="0" err="1" smtClean="0"/>
              <a:t>menitnya</a:t>
            </a:r>
            <a:r>
              <a:rPr lang="en-US" sz="2600" dirty="0" smtClean="0"/>
              <a:t> (detik.com).</a:t>
            </a:r>
            <a:endParaRPr lang="en-US" sz="2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786" y="62248"/>
            <a:ext cx="2313214" cy="1295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0535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200900" cy="1485900"/>
          </a:xfrm>
        </p:spPr>
        <p:txBody>
          <a:bodyPr/>
          <a:lstStyle/>
          <a:p>
            <a:r>
              <a:rPr lang="en-US" dirty="0" err="1" smtClean="0"/>
              <a:t>Bencana</a:t>
            </a:r>
            <a:r>
              <a:rPr lang="en-US" dirty="0" smtClean="0"/>
              <a:t> </a:t>
            </a:r>
            <a:r>
              <a:rPr lang="en-US" dirty="0" err="1" smtClean="0"/>
              <a:t>Kemiskinan</a:t>
            </a:r>
            <a:r>
              <a:rPr lang="en-US" dirty="0" smtClean="0"/>
              <a:t>….</a:t>
            </a:r>
            <a:endParaRPr lang="en-US" dirty="0"/>
          </a:p>
        </p:txBody>
      </p:sp>
      <p:sp>
        <p:nvSpPr>
          <p:cNvPr id="3" name="Content Placeholder 2"/>
          <p:cNvSpPr>
            <a:spLocks noGrp="1"/>
          </p:cNvSpPr>
          <p:nvPr>
            <p:ph idx="1"/>
          </p:nvPr>
        </p:nvSpPr>
        <p:spPr>
          <a:xfrm>
            <a:off x="685800" y="1295400"/>
            <a:ext cx="8077200" cy="5257800"/>
          </a:xfrm>
        </p:spPr>
        <p:txBody>
          <a:bodyPr>
            <a:noAutofit/>
          </a:bodyPr>
          <a:lstStyle/>
          <a:p>
            <a:r>
              <a:rPr lang="en-US" sz="2400" dirty="0" smtClean="0"/>
              <a:t>WHO </a:t>
            </a:r>
            <a:r>
              <a:rPr lang="en-US" sz="2400" dirty="0" err="1"/>
              <a:t>menyebutkan</a:t>
            </a:r>
            <a:r>
              <a:rPr lang="en-US" sz="2400" dirty="0"/>
              <a:t>, </a:t>
            </a:r>
            <a:r>
              <a:rPr lang="en-US" sz="2400" dirty="0" err="1"/>
              <a:t>bahwa</a:t>
            </a:r>
            <a:r>
              <a:rPr lang="en-US" sz="2400" dirty="0"/>
              <a:t> </a:t>
            </a:r>
            <a:r>
              <a:rPr lang="en-US" sz="2400" dirty="0" err="1"/>
              <a:t>pada</a:t>
            </a:r>
            <a:r>
              <a:rPr lang="en-US" sz="2400" dirty="0"/>
              <a:t> 2015 </a:t>
            </a:r>
            <a:r>
              <a:rPr lang="en-US" sz="2400" dirty="0" err="1"/>
              <a:t>ada</a:t>
            </a:r>
            <a:r>
              <a:rPr lang="en-US" sz="2400" dirty="0"/>
              <a:t> </a:t>
            </a:r>
            <a:r>
              <a:rPr lang="en-US" sz="2400" dirty="0" err="1"/>
              <a:t>sekitar</a:t>
            </a:r>
            <a:r>
              <a:rPr lang="en-US" sz="2400" dirty="0"/>
              <a:t> 1,1 </a:t>
            </a:r>
            <a:r>
              <a:rPr lang="en-US" sz="2400" dirty="0" err="1"/>
              <a:t>miliar</a:t>
            </a:r>
            <a:r>
              <a:rPr lang="en-US" sz="2400" dirty="0"/>
              <a:t> </a:t>
            </a:r>
            <a:r>
              <a:rPr lang="en-US" sz="2400" dirty="0" err="1"/>
              <a:t>perokok</a:t>
            </a:r>
            <a:r>
              <a:rPr lang="en-US" sz="2400" dirty="0"/>
              <a:t> di </a:t>
            </a:r>
            <a:r>
              <a:rPr lang="en-US" sz="2400" dirty="0" err="1"/>
              <a:t>seluruh</a:t>
            </a:r>
            <a:r>
              <a:rPr lang="en-US" sz="2400" dirty="0"/>
              <a:t> </a:t>
            </a:r>
            <a:r>
              <a:rPr lang="en-US" sz="2400" dirty="0" err="1" smtClean="0"/>
              <a:t>dunia</a:t>
            </a:r>
            <a:r>
              <a:rPr lang="en-US" sz="2400" dirty="0" smtClean="0"/>
              <a:t>. </a:t>
            </a:r>
            <a:r>
              <a:rPr lang="en-US" sz="2400" dirty="0" err="1" smtClean="0"/>
              <a:t>Sekitar</a:t>
            </a:r>
            <a:r>
              <a:rPr lang="en-US" sz="2400" dirty="0" smtClean="0"/>
              <a:t> </a:t>
            </a:r>
            <a:r>
              <a:rPr lang="en-US" sz="2400" dirty="0"/>
              <a:t>800 </a:t>
            </a:r>
            <a:r>
              <a:rPr lang="en-US" sz="2400" dirty="0" err="1"/>
              <a:t>juta</a:t>
            </a:r>
            <a:r>
              <a:rPr lang="en-US" sz="2400" dirty="0"/>
              <a:t> </a:t>
            </a:r>
            <a:r>
              <a:rPr lang="en-US" sz="2400" dirty="0" err="1"/>
              <a:t>lebih</a:t>
            </a:r>
            <a:r>
              <a:rPr lang="en-US" sz="2400" dirty="0"/>
              <a:t> </a:t>
            </a:r>
            <a:r>
              <a:rPr lang="en-US" sz="2400" dirty="0" err="1"/>
              <a:t>atau</a:t>
            </a:r>
            <a:r>
              <a:rPr lang="en-US" sz="2400" dirty="0"/>
              <a:t> 80% </a:t>
            </a:r>
            <a:r>
              <a:rPr lang="en-US" sz="2400" dirty="0" err="1"/>
              <a:t>berasal</a:t>
            </a:r>
            <a:r>
              <a:rPr lang="en-US" sz="2400" dirty="0"/>
              <a:t> </a:t>
            </a:r>
            <a:r>
              <a:rPr lang="en-US" sz="2400" dirty="0" err="1"/>
              <a:t>dari</a:t>
            </a:r>
            <a:r>
              <a:rPr lang="en-US" sz="2400" dirty="0"/>
              <a:t> </a:t>
            </a:r>
            <a:r>
              <a:rPr lang="en-US" sz="2400" dirty="0" err="1"/>
              <a:t>negara</a:t>
            </a:r>
            <a:r>
              <a:rPr lang="en-US" sz="2400" dirty="0"/>
              <a:t> </a:t>
            </a:r>
            <a:r>
              <a:rPr lang="en-US" sz="2400" dirty="0" err="1"/>
              <a:t>dengan</a:t>
            </a:r>
            <a:r>
              <a:rPr lang="en-US" sz="2400" dirty="0"/>
              <a:t> </a:t>
            </a:r>
            <a:r>
              <a:rPr lang="en-US" sz="2400" dirty="0" err="1"/>
              <a:t>pendapatan</a:t>
            </a:r>
            <a:r>
              <a:rPr lang="en-US" sz="2400" dirty="0"/>
              <a:t> </a:t>
            </a:r>
            <a:r>
              <a:rPr lang="en-US" sz="2400" dirty="0" err="1"/>
              <a:t>rendah</a:t>
            </a:r>
            <a:r>
              <a:rPr lang="en-US" sz="2400" dirty="0"/>
              <a:t> </a:t>
            </a:r>
            <a:r>
              <a:rPr lang="en-US" sz="2400" dirty="0" err="1"/>
              <a:t>dan</a:t>
            </a:r>
            <a:r>
              <a:rPr lang="en-US" sz="2400" dirty="0"/>
              <a:t> </a:t>
            </a:r>
            <a:r>
              <a:rPr lang="en-US" sz="2400" dirty="0" err="1"/>
              <a:t>menengah</a:t>
            </a:r>
            <a:r>
              <a:rPr lang="en-US" sz="2400" dirty="0"/>
              <a:t>, </a:t>
            </a:r>
            <a:r>
              <a:rPr lang="en-US" sz="2400" dirty="0" err="1"/>
              <a:t>sisanya</a:t>
            </a:r>
            <a:r>
              <a:rPr lang="en-US" sz="2400" dirty="0"/>
              <a:t> 20% </a:t>
            </a:r>
            <a:r>
              <a:rPr lang="en-US" sz="2400" dirty="0" err="1"/>
              <a:t>dari</a:t>
            </a:r>
            <a:r>
              <a:rPr lang="en-US" sz="2400" dirty="0"/>
              <a:t> </a:t>
            </a:r>
            <a:r>
              <a:rPr lang="en-US" sz="2400" dirty="0" err="1"/>
              <a:t>negara</a:t>
            </a:r>
            <a:r>
              <a:rPr lang="en-US" sz="2400" dirty="0"/>
              <a:t> </a:t>
            </a:r>
            <a:r>
              <a:rPr lang="en-US" sz="2400" dirty="0" smtClean="0"/>
              <a:t>kaya.</a:t>
            </a:r>
          </a:p>
          <a:p>
            <a:r>
              <a:rPr lang="en-US" sz="2400" dirty="0" err="1" smtClean="0"/>
              <a:t>Pada</a:t>
            </a:r>
            <a:r>
              <a:rPr lang="en-US" sz="2400" dirty="0" smtClean="0"/>
              <a:t> </a:t>
            </a:r>
            <a:r>
              <a:rPr lang="en-US" sz="2400" dirty="0" err="1"/>
              <a:t>tahun</a:t>
            </a:r>
            <a:r>
              <a:rPr lang="en-US" sz="2400" dirty="0"/>
              <a:t> 2017 </a:t>
            </a:r>
            <a:r>
              <a:rPr lang="en-US" sz="2400" dirty="0" err="1"/>
              <a:t>tercatat</a:t>
            </a:r>
            <a:r>
              <a:rPr lang="en-US" sz="2400" dirty="0"/>
              <a:t> </a:t>
            </a:r>
            <a:r>
              <a:rPr lang="en-US" sz="2400" dirty="0" err="1"/>
              <a:t>bahwa</a:t>
            </a:r>
            <a:r>
              <a:rPr lang="en-US" sz="2400" dirty="0"/>
              <a:t> 73,35% </a:t>
            </a:r>
            <a:r>
              <a:rPr lang="en-US" sz="2400" dirty="0" err="1"/>
              <a:t>kemiskinan</a:t>
            </a:r>
            <a:r>
              <a:rPr lang="en-US" sz="2400" dirty="0"/>
              <a:t> di Indonesia </a:t>
            </a:r>
            <a:r>
              <a:rPr lang="en-US" sz="2400" dirty="0" err="1"/>
              <a:t>sangat</a:t>
            </a:r>
            <a:r>
              <a:rPr lang="en-US" sz="2400" dirty="0"/>
              <a:t> </a:t>
            </a:r>
            <a:r>
              <a:rPr lang="en-US" sz="2400" dirty="0" err="1"/>
              <a:t>dipengaruhi</a:t>
            </a:r>
            <a:r>
              <a:rPr lang="en-US" sz="2400" dirty="0"/>
              <a:t> </a:t>
            </a:r>
            <a:r>
              <a:rPr lang="en-US" sz="2400" dirty="0" err="1"/>
              <a:t>oleh</a:t>
            </a:r>
            <a:r>
              <a:rPr lang="en-US" sz="2400" dirty="0"/>
              <a:t> </a:t>
            </a:r>
            <a:r>
              <a:rPr lang="en-US" sz="2400" dirty="0" err="1"/>
              <a:t>komoditi</a:t>
            </a:r>
            <a:r>
              <a:rPr lang="en-US" sz="2400" dirty="0"/>
              <a:t> </a:t>
            </a:r>
            <a:r>
              <a:rPr lang="en-US" sz="2400" dirty="0" err="1"/>
              <a:t>beras</a:t>
            </a:r>
            <a:r>
              <a:rPr lang="en-US" sz="2400" dirty="0"/>
              <a:t> </a:t>
            </a:r>
            <a:r>
              <a:rPr lang="en-US" sz="2400" dirty="0" err="1"/>
              <a:t>dan</a:t>
            </a:r>
            <a:r>
              <a:rPr lang="en-US" sz="2400" dirty="0"/>
              <a:t> </a:t>
            </a:r>
            <a:r>
              <a:rPr lang="en-US" sz="2400" dirty="0" err="1"/>
              <a:t>rokok</a:t>
            </a:r>
            <a:r>
              <a:rPr lang="en-US" sz="2400" dirty="0"/>
              <a:t>. Data BPS </a:t>
            </a:r>
            <a:r>
              <a:rPr lang="en-US" sz="2400" dirty="0" err="1"/>
              <a:t>dalam</a:t>
            </a:r>
            <a:r>
              <a:rPr lang="en-US" sz="2400" dirty="0"/>
              <a:t> </a:t>
            </a:r>
            <a:r>
              <a:rPr lang="en-US" sz="2400" dirty="0" err="1"/>
              <a:t>beberapa</a:t>
            </a:r>
            <a:r>
              <a:rPr lang="en-US" sz="2400" dirty="0"/>
              <a:t> </a:t>
            </a:r>
            <a:r>
              <a:rPr lang="en-US" sz="2400" dirty="0" err="1"/>
              <a:t>tahun</a:t>
            </a:r>
            <a:r>
              <a:rPr lang="en-US" sz="2400" dirty="0"/>
              <a:t> </a:t>
            </a:r>
            <a:r>
              <a:rPr lang="en-US" sz="2400" dirty="0" err="1"/>
              <a:t>terakhir</a:t>
            </a:r>
            <a:r>
              <a:rPr lang="en-US" sz="2400" dirty="0"/>
              <a:t> </a:t>
            </a:r>
            <a:r>
              <a:rPr lang="en-US" sz="2400" dirty="0" err="1"/>
              <a:t>juga</a:t>
            </a:r>
            <a:r>
              <a:rPr lang="en-US" sz="2400" dirty="0"/>
              <a:t> </a:t>
            </a:r>
            <a:r>
              <a:rPr lang="en-US" sz="2400" dirty="0" err="1"/>
              <a:t>merilis</a:t>
            </a:r>
            <a:r>
              <a:rPr lang="en-US" sz="2400" dirty="0"/>
              <a:t> </a:t>
            </a:r>
            <a:r>
              <a:rPr lang="en-US" sz="2400" dirty="0" err="1"/>
              <a:t>bahwa</a:t>
            </a:r>
            <a:r>
              <a:rPr lang="en-US" sz="2400" dirty="0"/>
              <a:t> </a:t>
            </a:r>
            <a:r>
              <a:rPr lang="en-US" sz="2400" dirty="0" err="1"/>
              <a:t>rokok</a:t>
            </a:r>
            <a:r>
              <a:rPr lang="en-US" sz="2400" dirty="0"/>
              <a:t> </a:t>
            </a:r>
            <a:r>
              <a:rPr lang="en-US" sz="2400" dirty="0" err="1"/>
              <a:t>menjadi</a:t>
            </a:r>
            <a:r>
              <a:rPr lang="en-US" sz="2400" dirty="0"/>
              <a:t> </a:t>
            </a:r>
            <a:r>
              <a:rPr lang="en-US" sz="2400" dirty="0" err="1"/>
              <a:t>salah</a:t>
            </a:r>
            <a:r>
              <a:rPr lang="en-US" sz="2400" dirty="0"/>
              <a:t> </a:t>
            </a:r>
            <a:r>
              <a:rPr lang="en-US" sz="2400" dirty="0" err="1"/>
              <a:t>satu</a:t>
            </a:r>
            <a:r>
              <a:rPr lang="en-US" sz="2400" dirty="0"/>
              <a:t> </a:t>
            </a:r>
            <a:r>
              <a:rPr lang="en-US" sz="2400" dirty="0" err="1"/>
              <a:t>alokasi</a:t>
            </a:r>
            <a:r>
              <a:rPr lang="en-US" sz="2400" dirty="0"/>
              <a:t> </a:t>
            </a:r>
            <a:r>
              <a:rPr lang="en-US" sz="2400" dirty="0" err="1"/>
              <a:t>pengeluaran</a:t>
            </a:r>
            <a:r>
              <a:rPr lang="en-US" sz="2400" dirty="0"/>
              <a:t> </a:t>
            </a:r>
            <a:r>
              <a:rPr lang="en-US" sz="2400" dirty="0" err="1"/>
              <a:t>rumah</a:t>
            </a:r>
            <a:r>
              <a:rPr lang="en-US" sz="2400" dirty="0"/>
              <a:t> </a:t>
            </a:r>
            <a:r>
              <a:rPr lang="en-US" sz="2400" dirty="0" err="1"/>
              <a:t>tangga</a:t>
            </a:r>
            <a:r>
              <a:rPr lang="en-US" sz="2400" dirty="0"/>
              <a:t> </a:t>
            </a:r>
            <a:r>
              <a:rPr lang="en-US" sz="2400" dirty="0" err="1"/>
              <a:t>masyarakat</a:t>
            </a:r>
            <a:r>
              <a:rPr lang="en-US" sz="2400" dirty="0"/>
              <a:t> </a:t>
            </a:r>
            <a:r>
              <a:rPr lang="en-US" sz="2400" dirty="0" err="1"/>
              <a:t>miskin</a:t>
            </a:r>
            <a:r>
              <a:rPr lang="en-US" sz="2400" dirty="0"/>
              <a:t> </a:t>
            </a:r>
            <a:r>
              <a:rPr lang="en-US" sz="2400" dirty="0" err="1"/>
              <a:t>tertinggi</a:t>
            </a:r>
            <a:r>
              <a:rPr lang="en-US" sz="2400" dirty="0"/>
              <a:t> </a:t>
            </a:r>
            <a:r>
              <a:rPr lang="en-US" sz="2400" dirty="0" err="1"/>
              <a:t>setelah</a:t>
            </a:r>
            <a:r>
              <a:rPr lang="en-US" sz="2400" dirty="0"/>
              <a:t> </a:t>
            </a:r>
            <a:r>
              <a:rPr lang="en-US" sz="2400" dirty="0" err="1"/>
              <a:t>membeli</a:t>
            </a:r>
            <a:r>
              <a:rPr lang="en-US" sz="2400" dirty="0"/>
              <a:t> </a:t>
            </a:r>
            <a:r>
              <a:rPr lang="en-US" sz="2400" dirty="0" err="1"/>
              <a:t>beras</a:t>
            </a:r>
            <a:r>
              <a:rPr lang="en-US" sz="2400" dirty="0"/>
              <a:t>, </a:t>
            </a:r>
            <a:r>
              <a:rPr lang="en-US" sz="2400" dirty="0" err="1"/>
              <a:t>yakni</a:t>
            </a:r>
            <a:r>
              <a:rPr lang="en-US" sz="2400" dirty="0"/>
              <a:t> </a:t>
            </a:r>
            <a:r>
              <a:rPr lang="en-US" sz="2400" dirty="0" err="1"/>
              <a:t>sebesar</a:t>
            </a:r>
            <a:r>
              <a:rPr lang="en-US" sz="2400" dirty="0"/>
              <a:t> 12,4</a:t>
            </a:r>
            <a:r>
              <a:rPr lang="en-US" sz="2400" dirty="0" smtClean="0"/>
              <a:t>% (</a:t>
            </a:r>
            <a:r>
              <a:rPr lang="en-US" sz="2400" dirty="0" err="1" smtClean="0"/>
              <a:t>Memi</a:t>
            </a:r>
            <a:r>
              <a:rPr lang="en-US" sz="2400" dirty="0" smtClean="0"/>
              <a:t> &amp; </a:t>
            </a:r>
            <a:r>
              <a:rPr lang="en-US" sz="2400" dirty="0" err="1" smtClean="0"/>
              <a:t>Istiana</a:t>
            </a:r>
            <a:r>
              <a:rPr lang="en-US" sz="2400" dirty="0" smtClean="0"/>
              <a:t> : 2018)</a:t>
            </a:r>
            <a:endParaRPr lang="en-US" sz="2400"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11363"/>
          <a:stretch/>
        </p:blipFill>
        <p:spPr>
          <a:xfrm>
            <a:off x="7086600" y="0"/>
            <a:ext cx="2029496" cy="11927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5240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05" y="228600"/>
            <a:ext cx="7200900" cy="685800"/>
          </a:xfrm>
        </p:spPr>
        <p:txBody>
          <a:bodyPr>
            <a:noAutofit/>
          </a:bodyPr>
          <a:lstStyle/>
          <a:p>
            <a:r>
              <a:rPr lang="en-US" sz="2800" b="1" dirty="0" smtClean="0"/>
              <a:t>DATA</a:t>
            </a:r>
            <a:r>
              <a:rPr lang="en-US" sz="3600" b="1" dirty="0" smtClean="0"/>
              <a:t> </a:t>
            </a:r>
            <a:r>
              <a:rPr lang="en-US" sz="4000" b="1" dirty="0" smtClean="0"/>
              <a:t>BPS </a:t>
            </a:r>
            <a:r>
              <a:rPr lang="en-US" sz="2800" dirty="0" smtClean="0"/>
              <a:t>TENTANG KONSUMSI RUMAH TANGGA MISKIN (kompas.com)</a:t>
            </a:r>
            <a:endParaRPr lang="en-US" sz="28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92" r="9451"/>
          <a:stretch/>
        </p:blipFill>
        <p:spPr>
          <a:xfrm>
            <a:off x="1052248" y="5168736"/>
            <a:ext cx="1900122" cy="146066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2217674" cy="1569814"/>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815" t="9683" r="23402" b="10124"/>
          <a:stretch/>
        </p:blipFill>
        <p:spPr>
          <a:xfrm>
            <a:off x="5683584" y="838200"/>
            <a:ext cx="1756307" cy="161681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55" t="14154" r="9772" b="16861"/>
          <a:stretch/>
        </p:blipFill>
        <p:spPr>
          <a:xfrm>
            <a:off x="5683584" y="2595998"/>
            <a:ext cx="1793870" cy="1556197"/>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3668332" y="1676400"/>
            <a:ext cx="1562100" cy="16746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2,6 KALI LEBIH TINGGI DARIPADA</a:t>
            </a:r>
            <a:endParaRPr lang="en-US" sz="2400" b="1" dirty="0"/>
          </a:p>
        </p:txBody>
      </p:sp>
      <p:sp>
        <p:nvSpPr>
          <p:cNvPr id="11" name="Rectangle 10"/>
          <p:cNvSpPr/>
          <p:nvPr/>
        </p:nvSpPr>
        <p:spPr>
          <a:xfrm>
            <a:off x="1261418" y="3307556"/>
            <a:ext cx="1634182"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7 KALI LEBIH BESAR DARIPADA</a:t>
            </a:r>
            <a:endParaRPr lang="en-US" sz="2400" b="1" dirty="0"/>
          </a:p>
        </p:txBody>
      </p:sp>
      <p:sp>
        <p:nvSpPr>
          <p:cNvPr id="12" name="Rectangle 11"/>
          <p:cNvSpPr/>
          <p:nvPr/>
        </p:nvSpPr>
        <p:spPr>
          <a:xfrm>
            <a:off x="4419600" y="4953000"/>
            <a:ext cx="4495800" cy="1676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t>3,8  KALI LEBIH TINGGI DARIPADA KEBUTUHAN LAINNYA</a:t>
            </a:r>
            <a:endParaRPr lang="en-US" sz="3200" b="1"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0290" y="-26831"/>
            <a:ext cx="1550831" cy="1550831"/>
          </a:xfrm>
          <a:prstGeom prst="rect">
            <a:avLst/>
          </a:prstGeom>
        </p:spPr>
      </p:pic>
      <p:sp>
        <p:nvSpPr>
          <p:cNvPr id="3" name="Right Arrow 2"/>
          <p:cNvSpPr/>
          <p:nvPr/>
        </p:nvSpPr>
        <p:spPr>
          <a:xfrm>
            <a:off x="3883248" y="1219200"/>
            <a:ext cx="113226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390484" y="3840956"/>
            <a:ext cx="113226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3129515">
            <a:off x="3144111" y="3880471"/>
            <a:ext cx="135726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66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2151</TotalTime>
  <Words>4272</Words>
  <Application>Microsoft Office PowerPoint</Application>
  <PresentationFormat>On-screen Show (4:3)</PresentationFormat>
  <Paragraphs>333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Crop</vt:lpstr>
      <vt:lpstr>LITAPDIMAS 2023 PRoblematika perokok anak di provinsi bengkulu  (STUDI PADA SISWA SMA)</vt:lpstr>
      <vt:lpstr>A. LANDASAN PRESKRIPTIF (IDEAL) </vt:lpstr>
      <vt:lpstr>Zat Beracun Dalam Sebatang Rokok….</vt:lpstr>
      <vt:lpstr>PowerPoint Presentation</vt:lpstr>
      <vt:lpstr>Studi menunjukkan asap rokok yang dihembuskan dari perokok aktif mengandung 75% zat berbahaya yang ada pada rokok, perokok aktif yang hanya menghirup 25% zat berbahaya karena ia menghisap melalui filter rokok. Jadi perokok pasif menuai dampak 3 kali lebih parah dari orang yang langsung merokok (Dhewangga &amp; Agung Eko). </vt:lpstr>
      <vt:lpstr>Rokok= Bencana Sosial!!!!!!........</vt:lpstr>
      <vt:lpstr>Bencana Kesehatan…..</vt:lpstr>
      <vt:lpstr>Bencana Kemiskinan….</vt:lpstr>
      <vt:lpstr>DATA BPS TENTANG KONSUMSI RUMAH TANGGA MISKIN (kompas.com)</vt:lpstr>
      <vt:lpstr>Kerugian Anggaran Negara…..</vt:lpstr>
      <vt:lpstr>PowerPoint Presentation</vt:lpstr>
      <vt:lpstr>Jadi…</vt:lpstr>
      <vt:lpstr>B. LANDASAN DESKRIPTIF (EMPIRIS). </vt:lpstr>
      <vt:lpstr>Hal ini pntg untuk diatasi, WHY?</vt:lpstr>
      <vt:lpstr>Rangking Perokok Indonesia Didunia..</vt:lpstr>
      <vt:lpstr>Angka Perokok Anak….</vt:lpstr>
      <vt:lpstr>Rokok Pintu Masuk Alkohol dan Narkoba…</vt:lpstr>
      <vt:lpstr>Sekolah Harus Menjadi Agen Sosialisasi Bahaya Rokok…</vt:lpstr>
      <vt:lpstr>Kondisi sosial provinsi bengkulu Hari ini???</vt:lpstr>
      <vt:lpstr>Provinsi dengan persentase perokok tertinggi di Indonesia pada usia penduduk &gt;10 th (Riskesdas, 2018).  </vt:lpstr>
      <vt:lpstr>Kebijakan KTR di Bengkulu…..</vt:lpstr>
      <vt:lpstr>Sekolah = Kawasan Bebas Rokok dalam Perda KTR….</vt:lpstr>
      <vt:lpstr>C. IDENTIFIKASI MASALAH…</vt:lpstr>
      <vt:lpstr>D. RUMUSAN MASALAH</vt:lpstr>
      <vt:lpstr>E. KONTRIBUSI PENELITIAN</vt:lpstr>
      <vt:lpstr>F. PENELITIAN TERDAHULU</vt:lpstr>
      <vt:lpstr>PowerPoint Presentation</vt:lpstr>
      <vt:lpstr>Research Value….</vt:lpstr>
      <vt:lpstr>PowerPoint Presentation</vt:lpstr>
      <vt:lpstr>G KAJIAN TEORITIS</vt:lpstr>
      <vt:lpstr>PowerPoint Presentation</vt:lpstr>
      <vt:lpstr>3 Tingkat kesadaran agen </vt:lpstr>
      <vt:lpstr>3 Tingkatan Peran Struktur</vt:lpstr>
      <vt:lpstr>PowerPoint Presentation</vt:lpstr>
      <vt:lpstr>PowerPoint Presentation</vt:lpstr>
      <vt:lpstr>H. METODE PENELITIAN</vt:lpstr>
      <vt:lpstr>Informan Penelitian..</vt:lpstr>
      <vt:lpstr>Waktu dan Tempat Penelitian…..</vt:lpstr>
      <vt:lpstr>Teknik Pengumpulan Data</vt:lpstr>
      <vt:lpstr>Teknik Analisis Data </vt:lpstr>
      <vt:lpstr>Sistematika Pembahasan</vt:lpstr>
      <vt:lpstr>1. Potret perokok anak pada tingkat SMA di Provinsi Bengkulu </vt:lpstr>
      <vt:lpstr> 1. Potret Perokok Siswa SMA di Prov Bengkulu</vt:lpstr>
      <vt:lpstr>2. Potret Implementasi Perda KTR pada kawasan SMA di Provinsi Bengkulu? </vt:lpstr>
      <vt:lpstr>2. Potret Implementasi Perda KTR dilingkungan SMA provinsi Bengkulu</vt:lpstr>
      <vt:lpstr>3. Bagaimana peran sekolah dalam mencegah perokok pemula di lingkungan sekolah? </vt:lpstr>
      <vt:lpstr>a. Sosialisasikan Perda KTR kepada guru dan siswa</vt:lpstr>
      <vt:lpstr>b. Sosialisasikan tentang bahaya rokok di lingkungan sekolah</vt:lpstr>
      <vt:lpstr>c. Pemasangan rambu-rambu larangan/ peringatan merokok dikawasan sekolah </vt:lpstr>
      <vt:lpstr>d. Razia anti Rokok pada siswa di lingkungan Sekolah </vt:lpstr>
      <vt:lpstr>e. Pemberian Sanksi Kepada Siswa yang Ketauan Merokok di Sekolah</vt:lpstr>
      <vt:lpstr>Kesimpulan</vt:lpstr>
      <vt:lpstr>Saran</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BAHAYA ROKOK DAN PENANGGULANGANNYA</dc:title>
  <dc:creator>Windows User</dc:creator>
  <cp:lastModifiedBy>Windows User</cp:lastModifiedBy>
  <cp:revision>211</cp:revision>
  <dcterms:created xsi:type="dcterms:W3CDTF">2022-08-31T06:38:03Z</dcterms:created>
  <dcterms:modified xsi:type="dcterms:W3CDTF">2023-10-21T00:24:45Z</dcterms:modified>
</cp:coreProperties>
</file>