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25F2-4B0E-4787-7D11-0BE3A8CC9D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888C2F-AD13-8D6D-727E-57DD20174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3FF77-EAA6-72C3-1EBF-C61964D1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1CDEB-89C5-2C30-25BD-37DFF382D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E718E-9394-2DE6-BE23-B34C83700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998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C2545-D7C5-242D-8FA4-8213FF194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5E056D-BA62-E0C2-15F4-705F4EC61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D5070-5412-3F14-01F7-B7D9CBB3A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47E11-D15E-85F4-3A73-CE38988B4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4CC75-8E7D-6F3D-F182-D37E81CE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06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40C6D3-7D85-EC1B-DC0B-D9EB363226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A877E1-6827-477A-731F-7C699B27AE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AAB5C-3997-6052-3625-A57680402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E6E72-AAD0-1327-6A49-05D53A3ED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BB39B-8572-BE68-2BAA-41A028795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59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E0C55-9E7A-4754-7C50-2777A5051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D5888-102A-4D75-996D-494BE6E9C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B7683-AB87-50E9-4808-D61B4AB2E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10928-0CC2-B981-8B7B-49376FAB3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76987-3202-D77A-2E3C-3A7C7D48C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35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B2EC7-AEE9-3D3C-A1FB-252D3ADB1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0DC46-15AF-FAFE-6970-5F4E07A07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D9C6D-65FA-D525-B81A-1014907B4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34B8A-72D6-B2E8-04F4-B13E0B36F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796FD-43D3-A538-6458-C38FD29C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73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B4191-1971-522E-0D37-C3836BF69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E8B6A-35FA-F4E8-0F17-10E62FE28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D9AC0-569E-6F17-D47F-D8FCB6C6E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B0491F-D1B7-644D-D0C9-195082C8A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B6E682-A0AF-523C-E220-BD22B8769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82B1A-7B87-B306-D4E2-0404FB88E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493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3B31D-1D79-691E-A78A-656D99CAD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18D280-2635-6491-C7B5-5A43CF149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CC30B8-A1F6-2FC3-6E0C-8390AC48B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685699-29C9-EF78-549C-010165E73C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2B6AA7-7C12-4BC9-D0A9-43654D24A9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36C1FD-0F58-2AE0-343D-C85D61597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47370C-6A91-CF36-BB34-8F2D30C61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86547D-0F35-6F2E-3AD6-0CA9EE930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44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7F808-D58C-8132-D3EB-52D7EC853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740B4B-017D-063F-B866-773A65759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D55DEE-AB2D-F750-A1B6-9AC863D0F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7B8CF9-BA12-193B-B31C-1C07DDB3F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377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CA200A-5EB3-7E5B-4EC4-D13374525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69B4A1-961A-0017-5E83-7171670A3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60929-A407-10FE-98DE-9DFC1A08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036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D1812-5BEC-BF49-0FC2-A6E276F2E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72D15-CD06-0475-27E2-07485FC46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AF168-E348-54B3-019C-FF22679D8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5D157F-6737-5FDB-9430-787FBBEC1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192D5-AD32-C751-B004-2E87E7833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24D45-9578-7950-7A4F-6846F309B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76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DABD0-F835-2C1D-383C-150676825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51E781-66A3-0FEF-A61C-86E4DE9CCD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1B43A6-0522-311E-87C5-8EE40234E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90875-C054-858F-EA94-CB93C5A8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08DA2B-18BB-B4AA-1190-A788F15C6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54131-5BBB-7E31-0BA4-17FD9AD1D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40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49014F-AB69-FA8A-2DAF-05A74E560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BE4664-6973-7648-03BC-210B4C914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4E030-6212-87C1-65E8-050180B488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D92E1-D086-4BF4-899D-57728BC4226D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602CF-DAF3-9022-EBAD-99A7D8A82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6E69F-F097-EFB2-BA13-3BD58714CE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08477-1276-482B-9FB6-4FAC60BEAB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148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D604-8EB3-CC5C-C2FD-BF29113FD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4531"/>
          </a:xfrm>
        </p:spPr>
        <p:txBody>
          <a:bodyPr>
            <a:normAutofit/>
          </a:bodyPr>
          <a:lstStyle/>
          <a:p>
            <a:r>
              <a:rPr lang="en-GB" sz="4000" dirty="0" err="1">
                <a:latin typeface="Georgia" panose="02040502050405020303" pitchFamily="18" charset="0"/>
              </a:rPr>
              <a:t>Penulisan</a:t>
            </a:r>
            <a:r>
              <a:rPr lang="en-GB" sz="4000" dirty="0">
                <a:latin typeface="Georgia" panose="02040502050405020303" pitchFamily="18" charset="0"/>
              </a:rPr>
              <a:t> </a:t>
            </a:r>
            <a:r>
              <a:rPr lang="en-GB" sz="4000" dirty="0" err="1">
                <a:latin typeface="Georgia" panose="02040502050405020303" pitchFamily="18" charset="0"/>
              </a:rPr>
              <a:t>Buku</a:t>
            </a:r>
            <a:r>
              <a:rPr lang="en-GB" sz="4000" dirty="0">
                <a:latin typeface="Georgia" panose="02040502050405020303" pitchFamily="18" charset="0"/>
              </a:rPr>
              <a:t> </a:t>
            </a:r>
            <a:br>
              <a:rPr lang="en-GB" sz="4000" dirty="0">
                <a:latin typeface="Georgia" panose="02040502050405020303" pitchFamily="18" charset="0"/>
              </a:rPr>
            </a:br>
            <a:r>
              <a:rPr lang="en-GB" sz="5400" dirty="0">
                <a:latin typeface="Georgia" panose="02040502050405020303" pitchFamily="18" charset="0"/>
              </a:rPr>
              <a:t>Sejarah Indonesia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4CCF1D-75FC-A478-AFC5-854E2DBF0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43892"/>
            <a:ext cx="9144000" cy="2113908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b="1" dirty="0">
                <a:latin typeface="Georgia" panose="02040502050405020303" pitchFamily="18" charset="0"/>
              </a:rPr>
              <a:t>Jajat Burhanudin</a:t>
            </a:r>
          </a:p>
          <a:p>
            <a:r>
              <a:rPr lang="en-GB" dirty="0" err="1">
                <a:latin typeface="Georgia" panose="02040502050405020303" pitchFamily="18" charset="0"/>
              </a:rPr>
              <a:t>Fakultas</a:t>
            </a:r>
            <a:r>
              <a:rPr lang="en-GB" dirty="0">
                <a:latin typeface="Georgia" panose="02040502050405020303" pitchFamily="18" charset="0"/>
              </a:rPr>
              <a:t> Adab  dam </a:t>
            </a:r>
            <a:r>
              <a:rPr lang="en-GB" dirty="0" err="1">
                <a:latin typeface="Georgia" panose="02040502050405020303" pitchFamily="18" charset="0"/>
              </a:rPr>
              <a:t>Humaniora</a:t>
            </a:r>
            <a:r>
              <a:rPr lang="en-GB" dirty="0">
                <a:latin typeface="Georgia" panose="02040502050405020303" pitchFamily="18" charset="0"/>
              </a:rPr>
              <a:t> UIN Jakarta</a:t>
            </a:r>
          </a:p>
          <a:p>
            <a:endParaRPr lang="en-GB" dirty="0">
              <a:latin typeface="Georgia" panose="02040502050405020303" pitchFamily="18" charset="0"/>
            </a:endParaRPr>
          </a:p>
          <a:p>
            <a:r>
              <a:rPr lang="en-GB" dirty="0">
                <a:latin typeface="Georgia" panose="02040502050405020303" pitchFamily="18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08800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2B914-9341-BF89-E6E7-765270C8F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err="1">
                <a:latin typeface="Georgia" panose="02040502050405020303" pitchFamily="18" charset="0"/>
              </a:rPr>
              <a:t>Kenapa</a:t>
            </a:r>
            <a:r>
              <a:rPr lang="en-GB" sz="3600" dirty="0">
                <a:latin typeface="Georgia" panose="02040502050405020303" pitchFamily="18" charset="0"/>
              </a:rPr>
              <a:t> </a:t>
            </a:r>
            <a:r>
              <a:rPr lang="en-GB" sz="3600" dirty="0" err="1">
                <a:latin typeface="Georgia" panose="02040502050405020303" pitchFamily="18" charset="0"/>
              </a:rPr>
              <a:t>menulis</a:t>
            </a:r>
            <a:r>
              <a:rPr lang="en-GB" sz="3600" dirty="0">
                <a:latin typeface="Georgia" panose="02040502050405020303" pitchFamily="18" charset="0"/>
              </a:rPr>
              <a:t> </a:t>
            </a:r>
            <a:r>
              <a:rPr lang="en-GB" sz="3600" dirty="0" err="1">
                <a:latin typeface="Georgia" panose="02040502050405020303" pitchFamily="18" charset="0"/>
              </a:rPr>
              <a:t>kembali</a:t>
            </a:r>
            <a:r>
              <a:rPr lang="en-GB" sz="3600" dirty="0">
                <a:latin typeface="Georgia" panose="02040502050405020303" pitchFamily="18" charset="0"/>
              </a:rPr>
              <a:t> </a:t>
            </a:r>
            <a:r>
              <a:rPr lang="en-GB" sz="3600" dirty="0" err="1">
                <a:latin typeface="Georgia" panose="02040502050405020303" pitchFamily="18" charset="0"/>
              </a:rPr>
              <a:t>sejarah</a:t>
            </a:r>
            <a:r>
              <a:rPr lang="en-GB" sz="3600" dirty="0">
                <a:latin typeface="Georgia" panose="02040502050405020303" pitchFamily="18" charset="0"/>
              </a:rPr>
              <a:t> Indonesia?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0EA52-6879-529D-075D-2C6AD5CAC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Riset dan </a:t>
            </a:r>
            <a:r>
              <a:rPr lang="en-GB" dirty="0" err="1"/>
              <a:t>Temuan</a:t>
            </a:r>
            <a:r>
              <a:rPr lang="en-GB" dirty="0"/>
              <a:t> Akademik Baru </a:t>
            </a:r>
          </a:p>
          <a:p>
            <a:pPr algn="r"/>
            <a:r>
              <a:rPr lang="en-GB" dirty="0" err="1"/>
              <a:t>Tantangan</a:t>
            </a:r>
            <a:r>
              <a:rPr lang="en-GB" dirty="0"/>
              <a:t> Media Sosial dan </a:t>
            </a:r>
            <a:r>
              <a:rPr lang="en-GB" dirty="0" err="1"/>
              <a:t>Demokratisasi</a:t>
            </a:r>
            <a:r>
              <a:rPr lang="en-GB" dirty="0"/>
              <a:t> Sejarah</a:t>
            </a:r>
          </a:p>
          <a:p>
            <a:r>
              <a:rPr lang="en-GB" dirty="0" err="1"/>
              <a:t>Buku</a:t>
            </a:r>
            <a:r>
              <a:rPr lang="en-GB" dirty="0"/>
              <a:t> Sejarah standard yang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tersedia</a:t>
            </a:r>
            <a:endParaRPr lang="en-GB" dirty="0"/>
          </a:p>
          <a:p>
            <a:pPr marL="745200" lvl="1" algn="ctr"/>
            <a:r>
              <a:rPr lang="en-GB" i="1" dirty="0"/>
              <a:t>Sejarah Nasional Indonesia</a:t>
            </a:r>
            <a:r>
              <a:rPr lang="en-GB" dirty="0"/>
              <a:t> (SNI) 1975 yang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lagi</a:t>
            </a:r>
            <a:r>
              <a:rPr lang="en-GB" dirty="0"/>
              <a:t> </a:t>
            </a:r>
            <a:r>
              <a:rPr lang="en-GB" dirty="0" err="1"/>
              <a:t>memadai</a:t>
            </a:r>
            <a:endParaRPr lang="en-GB" dirty="0"/>
          </a:p>
          <a:p>
            <a:pPr marL="745200" lvl="1" algn="ctr"/>
            <a:r>
              <a:rPr lang="en-GB" i="1" dirty="0"/>
              <a:t>Indonesia </a:t>
            </a:r>
            <a:r>
              <a:rPr lang="en-GB" i="1" dirty="0" err="1"/>
              <a:t>dalam</a:t>
            </a:r>
            <a:r>
              <a:rPr lang="en-GB" i="1" dirty="0"/>
              <a:t> </a:t>
            </a:r>
            <a:r>
              <a:rPr lang="en-GB" i="1" dirty="0" err="1"/>
              <a:t>Arus</a:t>
            </a:r>
            <a:r>
              <a:rPr lang="en-GB" i="1" dirty="0"/>
              <a:t> Sejarah</a:t>
            </a:r>
            <a:r>
              <a:rPr lang="en-GB" dirty="0"/>
              <a:t> (IDAS) 2012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akses</a:t>
            </a:r>
            <a:r>
              <a:rPr lang="en-GB" dirty="0"/>
              <a:t> </a:t>
            </a:r>
            <a:r>
              <a:rPr lang="en-GB" dirty="0" err="1"/>
              <a:t>terbatas</a:t>
            </a:r>
            <a:endParaRPr lang="en-GB" dirty="0"/>
          </a:p>
          <a:p>
            <a:pPr algn="r"/>
            <a:r>
              <a:rPr lang="en-GB" dirty="0" err="1"/>
              <a:t>Persepsi</a:t>
            </a:r>
            <a:r>
              <a:rPr lang="en-GB" dirty="0"/>
              <a:t> dan </a:t>
            </a:r>
            <a:r>
              <a:rPr lang="en-GB" dirty="0" err="1"/>
              <a:t>Sikap</a:t>
            </a:r>
            <a:r>
              <a:rPr lang="en-GB" dirty="0"/>
              <a:t> </a:t>
            </a:r>
            <a:r>
              <a:rPr lang="en-GB" dirty="0" err="1"/>
              <a:t>ahistoris</a:t>
            </a:r>
            <a:r>
              <a:rPr lang="en-GB" dirty="0"/>
              <a:t> yang </a:t>
            </a:r>
            <a:r>
              <a:rPr lang="en-GB" dirty="0" err="1"/>
              <a:t>masih</a:t>
            </a:r>
            <a:r>
              <a:rPr lang="en-GB" dirty="0"/>
              <a:t> </a:t>
            </a:r>
            <a:r>
              <a:rPr lang="en-GB" dirty="0" err="1"/>
              <a:t>bertahan</a:t>
            </a:r>
            <a:endParaRPr lang="en-GB" dirty="0"/>
          </a:p>
          <a:p>
            <a:r>
              <a:rPr lang="en-GB" dirty="0" err="1"/>
              <a:t>Perlu</a:t>
            </a:r>
            <a:r>
              <a:rPr lang="en-GB" dirty="0"/>
              <a:t> </a:t>
            </a:r>
            <a:r>
              <a:rPr lang="en-GB" dirty="0" err="1"/>
              <a:t>historiografi</a:t>
            </a:r>
            <a:r>
              <a:rPr lang="en-GB" dirty="0"/>
              <a:t> </a:t>
            </a:r>
            <a:r>
              <a:rPr lang="en-GB" dirty="0" err="1"/>
              <a:t>baru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narasi</a:t>
            </a:r>
            <a:r>
              <a:rPr lang="en-GB" dirty="0"/>
              <a:t> inclusive, </a:t>
            </a:r>
            <a:r>
              <a:rPr lang="en-GB" dirty="0" err="1"/>
              <a:t>kritis</a:t>
            </a:r>
            <a:r>
              <a:rPr lang="en-GB" dirty="0"/>
              <a:t>, dan </a:t>
            </a:r>
            <a:r>
              <a:rPr lang="en-GB" dirty="0" err="1"/>
              <a:t>berpegang</a:t>
            </a:r>
            <a:r>
              <a:rPr lang="en-GB" dirty="0"/>
              <a:t> pada </a:t>
            </a:r>
            <a:r>
              <a:rPr lang="en-GB" dirty="0" err="1"/>
              <a:t>otonomi</a:t>
            </a:r>
            <a:r>
              <a:rPr lang="en-GB" dirty="0"/>
              <a:t> </a:t>
            </a:r>
            <a:r>
              <a:rPr lang="en-GB" dirty="0" err="1"/>
              <a:t>sejarah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889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0492D-E651-36D1-E3B6-B5B1E522D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0241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Georgia" panose="02040502050405020303" pitchFamily="18" charset="0"/>
              </a:rPr>
              <a:t>Gambaran Isi </a:t>
            </a:r>
            <a:r>
              <a:rPr lang="en-GB" sz="3600" dirty="0" err="1">
                <a:latin typeface="Georgia" panose="02040502050405020303" pitchFamily="18" charset="0"/>
              </a:rPr>
              <a:t>Buku</a:t>
            </a:r>
            <a:endParaRPr lang="en-GB" sz="36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03141-95D9-2474-8E49-4622C4956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latin typeface="Georgia" panose="02040502050405020303" pitchFamily="18" charset="0"/>
            </a:endParaRPr>
          </a:p>
          <a:p>
            <a:r>
              <a:rPr lang="en-GB" dirty="0">
                <a:latin typeface="Georgia" panose="02040502050405020303" pitchFamily="18" charset="0"/>
              </a:rPr>
              <a:t>Jilid 1: 	Sejarah Awal</a:t>
            </a:r>
          </a:p>
          <a:p>
            <a:r>
              <a:rPr lang="en-GB" dirty="0">
                <a:latin typeface="Georgia" panose="02040502050405020303" pitchFamily="18" charset="0"/>
              </a:rPr>
              <a:t>Jilid 2: 	</a:t>
            </a:r>
            <a:r>
              <a:rPr lang="de-DE" dirty="0">
                <a:latin typeface="Georgia" panose="02040502050405020303" pitchFamily="18" charset="0"/>
              </a:rPr>
              <a:t>Nusantara dalam Jaringan Global: India dan Cina </a:t>
            </a:r>
          </a:p>
          <a:p>
            <a:r>
              <a:rPr lang="de-DE" dirty="0">
                <a:latin typeface="Georgia" panose="02040502050405020303" pitchFamily="18" charset="0"/>
              </a:rPr>
              <a:t>Jilid 3: 	 Nusantara dalam Jaringan Global: Timur Tengah</a:t>
            </a:r>
          </a:p>
          <a:p>
            <a:r>
              <a:rPr lang="de-DE" dirty="0">
                <a:latin typeface="Georgia" panose="02040502050405020303" pitchFamily="18" charset="0"/>
              </a:rPr>
              <a:t>Jilid 4: 	Interaksi Awal dengan Barat: Aliansi dan Kompetesi</a:t>
            </a:r>
          </a:p>
          <a:p>
            <a:r>
              <a:rPr lang="de-DE" dirty="0">
                <a:latin typeface="Georgia" panose="02040502050405020303" pitchFamily="18" charset="0"/>
              </a:rPr>
              <a:t>Jilid 5:	Masyarakat Indonesia dan Negara Kolonial</a:t>
            </a:r>
          </a:p>
          <a:p>
            <a:r>
              <a:rPr lang="de-DE" dirty="0">
                <a:latin typeface="Georgia" panose="02040502050405020303" pitchFamily="18" charset="0"/>
              </a:rPr>
              <a:t>Jilid 6:	Dari Penjajahan sampai Pendudukan Jepang  </a:t>
            </a:r>
            <a:endParaRPr lang="en-GB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82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70E2F-612C-0487-9660-88C8BFFC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0515"/>
          </a:xfrm>
        </p:spPr>
        <p:txBody>
          <a:bodyPr/>
          <a:lstStyle/>
          <a:p>
            <a:r>
              <a:rPr lang="en-GB" dirty="0">
                <a:latin typeface="Georgia" panose="02040502050405020303" pitchFamily="18" charset="0"/>
              </a:rPr>
              <a:t>Gambaran Isi </a:t>
            </a:r>
            <a:r>
              <a:rPr lang="en-GB" dirty="0" err="1">
                <a:latin typeface="Georgia" panose="02040502050405020303" pitchFamily="18" charset="0"/>
              </a:rPr>
              <a:t>Buku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6F588-9AE7-E72D-C287-86960FA7F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>
              <a:latin typeface="Georgia" panose="02040502050405020303" pitchFamily="18" charset="0"/>
            </a:endParaRPr>
          </a:p>
          <a:p>
            <a:endParaRPr lang="de-DE" dirty="0">
              <a:latin typeface="Georgia" panose="02040502050405020303" pitchFamily="18" charset="0"/>
            </a:endParaRPr>
          </a:p>
          <a:p>
            <a:r>
              <a:rPr lang="de-DE" dirty="0">
                <a:latin typeface="Georgia" panose="02040502050405020303" pitchFamily="18" charset="0"/>
              </a:rPr>
              <a:t>Jilid 7:	Upaya Mempertahankan Kemerdekaan</a:t>
            </a:r>
          </a:p>
          <a:p>
            <a:r>
              <a:rPr lang="de-DE" dirty="0">
                <a:latin typeface="Georgia" panose="02040502050405020303" pitchFamily="18" charset="0"/>
              </a:rPr>
              <a:t>Jilid 8:	Masa Bergejolak dan Ancaman Disintegrasi</a:t>
            </a:r>
          </a:p>
          <a:p>
            <a:r>
              <a:rPr lang="de-DE" dirty="0">
                <a:latin typeface="Georgia" panose="02040502050405020303" pitchFamily="18" charset="0"/>
              </a:rPr>
              <a:t>Jilid 9:	Sejarah Orde Baru</a:t>
            </a:r>
          </a:p>
          <a:p>
            <a:r>
              <a:rPr lang="de-DE" dirty="0">
                <a:latin typeface="Georgia" panose="02040502050405020303" pitchFamily="18" charset="0"/>
              </a:rPr>
              <a:t>Jilid 10:	Era Reformasi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8150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9E75D-5420-8B2C-DFB9-6B2747394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B6BE2-2E5C-B234-FEED-5E386DDC1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algn="ctr"/>
            <a:r>
              <a:rPr lang="en-GB" dirty="0"/>
              <a:t>Salam</a:t>
            </a:r>
          </a:p>
        </p:txBody>
      </p:sp>
    </p:spTree>
    <p:extLst>
      <p:ext uri="{BB962C8B-B14F-4D97-AF65-F5344CB8AC3E}">
        <p14:creationId xmlns:p14="http://schemas.microsoft.com/office/powerpoint/2010/main" val="4015777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176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Georgia</vt:lpstr>
      <vt:lpstr>Office Theme</vt:lpstr>
      <vt:lpstr>Penulisan Buku  Sejarah Indonesia</vt:lpstr>
      <vt:lpstr>Kenapa menulis kembali sejarah Indonesia?</vt:lpstr>
      <vt:lpstr>Gambaran Isi Buku</vt:lpstr>
      <vt:lpstr>Gambaran Isi Buku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Jajat Burhanudin</dc:creator>
  <cp:lastModifiedBy>Jajat Burhanudin</cp:lastModifiedBy>
  <cp:revision>7</cp:revision>
  <dcterms:created xsi:type="dcterms:W3CDTF">2025-06-18T07:30:34Z</dcterms:created>
  <dcterms:modified xsi:type="dcterms:W3CDTF">2025-06-18T13:48:33Z</dcterms:modified>
</cp:coreProperties>
</file>