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x="18288000" cy="10287000"/>
  <p:notesSz cx="6858000" cy="9144000"/>
  <p:embeddedFontLst>
    <p:embeddedFont>
      <p:font typeface="Heebo Bold" charset="1" panose="00000800000000000000"/>
      <p:regular r:id="rId20"/>
    </p:embeddedFont>
    <p:embeddedFont>
      <p:font typeface="Heebo Medium" charset="1" panose="00000600000000000000"/>
      <p:regular r:id="rId21"/>
    </p:embeddedFont>
    <p:embeddedFont>
      <p:font typeface="Mukta Mahee" charset="1" panose="020B0000000000000000"/>
      <p:regular r:id="rId22"/>
    </p:embeddedFont>
    <p:embeddedFont>
      <p:font typeface="Heebo" charset="1" panose="0000050000000000000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1.png" Type="http://schemas.openxmlformats.org/officeDocument/2006/relationships/image"/><Relationship Id="rId3" Target="../media/image22.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1.png" Type="http://schemas.openxmlformats.org/officeDocument/2006/relationships/image"/><Relationship Id="rId3" Target="../media/image2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3.png" Type="http://schemas.openxmlformats.org/officeDocument/2006/relationships/image"/><Relationship Id="rId11" Target="../media/image4.svg" Type="http://schemas.openxmlformats.org/officeDocument/2006/relationships/image"/><Relationship Id="rId2" Target="../media/image7.png" Type="http://schemas.openxmlformats.org/officeDocument/2006/relationships/image"/><Relationship Id="rId3" Target="../media/image8.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1.png" Type="http://schemas.openxmlformats.org/officeDocument/2006/relationships/image"/><Relationship Id="rId9" Target="../media/image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3.png" Type="http://schemas.openxmlformats.org/officeDocument/2006/relationships/image"/><Relationship Id="rId13" Target="../media/image4.svg" Type="http://schemas.openxmlformats.org/officeDocument/2006/relationships/image"/><Relationship Id="rId2" Target="../media/image13.png" Type="http://schemas.openxmlformats.org/officeDocument/2006/relationships/image"/><Relationship Id="rId3" Target="../media/image14.svg" Type="http://schemas.openxmlformats.org/officeDocument/2006/relationships/image"/><Relationship Id="rId4" Target="../media/image15.png" Type="http://schemas.openxmlformats.org/officeDocument/2006/relationships/image"/><Relationship Id="rId5" Target="../media/image16.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1.png" Type="http://schemas.openxmlformats.org/officeDocument/2006/relationships/image"/><Relationship Id="rId9" Target="../media/image1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9.png" Type="http://schemas.openxmlformats.org/officeDocument/2006/relationships/image"/><Relationship Id="rId3" Target="../media/image20.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879400" y="2188449"/>
            <a:ext cx="16834000" cy="4021851"/>
            <a:chOff x="0" y="0"/>
            <a:chExt cx="4433646" cy="1059253"/>
          </a:xfrm>
        </p:grpSpPr>
        <p:sp>
          <p:nvSpPr>
            <p:cNvPr name="Freeform 3" id="3"/>
            <p:cNvSpPr/>
            <p:nvPr/>
          </p:nvSpPr>
          <p:spPr>
            <a:xfrm flipH="false" flipV="false" rot="0">
              <a:off x="0" y="0"/>
              <a:ext cx="4433646" cy="1059253"/>
            </a:xfrm>
            <a:custGeom>
              <a:avLst/>
              <a:gdLst/>
              <a:ahLst/>
              <a:cxnLst/>
              <a:rect r="r" b="b" t="t" l="l"/>
              <a:pathLst>
                <a:path h="1059253" w="4433646">
                  <a:moveTo>
                    <a:pt x="0" y="0"/>
                  </a:moveTo>
                  <a:lnTo>
                    <a:pt x="4433646" y="0"/>
                  </a:lnTo>
                  <a:lnTo>
                    <a:pt x="4433646" y="1059253"/>
                  </a:lnTo>
                  <a:lnTo>
                    <a:pt x="0" y="1059253"/>
                  </a:lnTo>
                  <a:close/>
                </a:path>
              </a:pathLst>
            </a:custGeom>
            <a:solidFill>
              <a:srgbClr val="87A3C4"/>
            </a:solidFill>
          </p:spPr>
        </p:sp>
        <p:sp>
          <p:nvSpPr>
            <p:cNvPr name="TextBox 4" id="4"/>
            <p:cNvSpPr txBox="true"/>
            <p:nvPr/>
          </p:nvSpPr>
          <p:spPr>
            <a:xfrm>
              <a:off x="0" y="-9525"/>
              <a:ext cx="4433646" cy="1068778"/>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727000" y="2036049"/>
            <a:ext cx="16834000" cy="4021851"/>
            <a:chOff x="0" y="0"/>
            <a:chExt cx="4433646" cy="1059253"/>
          </a:xfrm>
        </p:grpSpPr>
        <p:sp>
          <p:nvSpPr>
            <p:cNvPr name="Freeform 6" id="6"/>
            <p:cNvSpPr/>
            <p:nvPr/>
          </p:nvSpPr>
          <p:spPr>
            <a:xfrm flipH="false" flipV="false" rot="0">
              <a:off x="0" y="0"/>
              <a:ext cx="4433646" cy="1059253"/>
            </a:xfrm>
            <a:custGeom>
              <a:avLst/>
              <a:gdLst/>
              <a:ahLst/>
              <a:cxnLst/>
              <a:rect r="r" b="b" t="t" l="l"/>
              <a:pathLst>
                <a:path h="1059253" w="4433646">
                  <a:moveTo>
                    <a:pt x="0" y="0"/>
                  </a:moveTo>
                  <a:lnTo>
                    <a:pt x="4433646" y="0"/>
                  </a:lnTo>
                  <a:lnTo>
                    <a:pt x="4433646" y="1059253"/>
                  </a:lnTo>
                  <a:lnTo>
                    <a:pt x="0" y="1059253"/>
                  </a:lnTo>
                  <a:close/>
                </a:path>
              </a:pathLst>
            </a:custGeom>
            <a:solidFill>
              <a:srgbClr val="B7CADB"/>
            </a:solidFill>
          </p:spPr>
        </p:sp>
        <p:sp>
          <p:nvSpPr>
            <p:cNvPr name="TextBox 7" id="7"/>
            <p:cNvSpPr txBox="true"/>
            <p:nvPr/>
          </p:nvSpPr>
          <p:spPr>
            <a:xfrm>
              <a:off x="0" y="-9525"/>
              <a:ext cx="4433646" cy="1068778"/>
            </a:xfrm>
            <a:prstGeom prst="rect">
              <a:avLst/>
            </a:prstGeom>
          </p:spPr>
          <p:txBody>
            <a:bodyPr anchor="ctr" rtlCol="false" tIns="50800" lIns="50800" bIns="50800" rIns="50800"/>
            <a:lstStyle/>
            <a:p>
              <a:pPr algn="ctr">
                <a:lnSpc>
                  <a:spcPts val="3100"/>
                </a:lnSpc>
              </a:pPr>
            </a:p>
          </p:txBody>
        </p:sp>
      </p:grpSp>
      <p:grpSp>
        <p:nvGrpSpPr>
          <p:cNvPr name="Group 8" id="8"/>
          <p:cNvGrpSpPr/>
          <p:nvPr/>
        </p:nvGrpSpPr>
        <p:grpSpPr>
          <a:xfrm rot="0">
            <a:off x="5001247" y="4905506"/>
            <a:ext cx="8285506" cy="596900"/>
            <a:chOff x="0" y="0"/>
            <a:chExt cx="2182191" cy="157208"/>
          </a:xfrm>
        </p:grpSpPr>
        <p:sp>
          <p:nvSpPr>
            <p:cNvPr name="Freeform 9" id="9"/>
            <p:cNvSpPr/>
            <p:nvPr/>
          </p:nvSpPr>
          <p:spPr>
            <a:xfrm flipH="false" flipV="false" rot="0">
              <a:off x="0" y="0"/>
              <a:ext cx="2182191" cy="157208"/>
            </a:xfrm>
            <a:custGeom>
              <a:avLst/>
              <a:gdLst/>
              <a:ahLst/>
              <a:cxnLst/>
              <a:rect r="r" b="b" t="t" l="l"/>
              <a:pathLst>
                <a:path h="157208" w="2182191">
                  <a:moveTo>
                    <a:pt x="0" y="0"/>
                  </a:moveTo>
                  <a:lnTo>
                    <a:pt x="2182191" y="0"/>
                  </a:lnTo>
                  <a:lnTo>
                    <a:pt x="2182191" y="157208"/>
                  </a:lnTo>
                  <a:lnTo>
                    <a:pt x="0" y="157208"/>
                  </a:lnTo>
                  <a:close/>
                </a:path>
              </a:pathLst>
            </a:custGeom>
            <a:solidFill>
              <a:srgbClr val="EFEFEF"/>
            </a:solidFill>
          </p:spPr>
        </p:sp>
        <p:sp>
          <p:nvSpPr>
            <p:cNvPr name="TextBox 10" id="10"/>
            <p:cNvSpPr txBox="true"/>
            <p:nvPr/>
          </p:nvSpPr>
          <p:spPr>
            <a:xfrm>
              <a:off x="0" y="-28575"/>
              <a:ext cx="2182191" cy="185783"/>
            </a:xfrm>
            <a:prstGeom prst="rect">
              <a:avLst/>
            </a:prstGeom>
          </p:spPr>
          <p:txBody>
            <a:bodyPr anchor="ctr" rtlCol="false" tIns="50800" lIns="50800" bIns="50800" rIns="50800"/>
            <a:lstStyle/>
            <a:p>
              <a:pPr algn="ctr">
                <a:lnSpc>
                  <a:spcPts val="2659"/>
                </a:lnSpc>
                <a:spcBef>
                  <a:spcPct val="0"/>
                </a:spcBef>
              </a:pPr>
            </a:p>
          </p:txBody>
        </p:sp>
      </p:grpSp>
      <p:grpSp>
        <p:nvGrpSpPr>
          <p:cNvPr name="Group 11" id="11"/>
          <p:cNvGrpSpPr/>
          <p:nvPr/>
        </p:nvGrpSpPr>
        <p:grpSpPr>
          <a:xfrm rot="0">
            <a:off x="3280416" y="3188014"/>
            <a:ext cx="11727169" cy="596900"/>
            <a:chOff x="0" y="0"/>
            <a:chExt cx="3088637" cy="157208"/>
          </a:xfrm>
        </p:grpSpPr>
        <p:sp>
          <p:nvSpPr>
            <p:cNvPr name="Freeform 12" id="12"/>
            <p:cNvSpPr/>
            <p:nvPr/>
          </p:nvSpPr>
          <p:spPr>
            <a:xfrm flipH="false" flipV="false" rot="0">
              <a:off x="0" y="0"/>
              <a:ext cx="3088637" cy="157208"/>
            </a:xfrm>
            <a:custGeom>
              <a:avLst/>
              <a:gdLst/>
              <a:ahLst/>
              <a:cxnLst/>
              <a:rect r="r" b="b" t="t" l="l"/>
              <a:pathLst>
                <a:path h="157208" w="3088637">
                  <a:moveTo>
                    <a:pt x="0" y="0"/>
                  </a:moveTo>
                  <a:lnTo>
                    <a:pt x="3088637" y="0"/>
                  </a:lnTo>
                  <a:lnTo>
                    <a:pt x="3088637" y="157208"/>
                  </a:lnTo>
                  <a:lnTo>
                    <a:pt x="0" y="157208"/>
                  </a:lnTo>
                  <a:close/>
                </a:path>
              </a:pathLst>
            </a:custGeom>
            <a:solidFill>
              <a:srgbClr val="EFEFEF"/>
            </a:solidFill>
          </p:spPr>
        </p:sp>
        <p:sp>
          <p:nvSpPr>
            <p:cNvPr name="TextBox 13" id="13"/>
            <p:cNvSpPr txBox="true"/>
            <p:nvPr/>
          </p:nvSpPr>
          <p:spPr>
            <a:xfrm>
              <a:off x="0" y="-28575"/>
              <a:ext cx="3088637" cy="185783"/>
            </a:xfrm>
            <a:prstGeom prst="rect">
              <a:avLst/>
            </a:prstGeom>
          </p:spPr>
          <p:txBody>
            <a:bodyPr anchor="ctr" rtlCol="false" tIns="50800" lIns="50800" bIns="50800" rIns="50800"/>
            <a:lstStyle/>
            <a:p>
              <a:pPr algn="ctr">
                <a:lnSpc>
                  <a:spcPts val="2659"/>
                </a:lnSpc>
                <a:spcBef>
                  <a:spcPct val="0"/>
                </a:spcBef>
              </a:pPr>
            </a:p>
          </p:txBody>
        </p:sp>
      </p:grpSp>
      <p:sp>
        <p:nvSpPr>
          <p:cNvPr name="TextBox 14" id="14"/>
          <p:cNvSpPr txBox="true"/>
          <p:nvPr/>
        </p:nvSpPr>
        <p:spPr>
          <a:xfrm rot="0">
            <a:off x="1028700" y="2877824"/>
            <a:ext cx="16532300" cy="4636131"/>
          </a:xfrm>
          <a:prstGeom prst="rect">
            <a:avLst/>
          </a:prstGeom>
        </p:spPr>
        <p:txBody>
          <a:bodyPr anchor="t" rtlCol="false" tIns="0" lIns="0" bIns="0" rIns="0">
            <a:spAutoFit/>
          </a:bodyPr>
          <a:lstStyle/>
          <a:p>
            <a:pPr algn="ctr">
              <a:lnSpc>
                <a:spcPts val="7980"/>
              </a:lnSpc>
            </a:pPr>
            <a:r>
              <a:rPr lang="en-US" b="true" sz="5700">
                <a:solidFill>
                  <a:srgbClr val="000000"/>
                </a:solidFill>
                <a:latin typeface="Heebo Bold"/>
                <a:ea typeface="Heebo Bold"/>
                <a:cs typeface="Heebo Bold"/>
                <a:sym typeface="Heebo Bold"/>
              </a:rPr>
              <a:t>OPTIMALISASI KUALITAS PENDIDIKAN GURU MADRASAH IBTIDAIYAH (PGMI) DI UIN FAS BENGKULU</a:t>
            </a:r>
          </a:p>
          <a:p>
            <a:pPr algn="ctr">
              <a:lnSpc>
                <a:spcPts val="13299"/>
              </a:lnSpc>
            </a:pPr>
          </a:p>
        </p:txBody>
      </p:sp>
      <p:sp>
        <p:nvSpPr>
          <p:cNvPr name="Freeform 15" id="15"/>
          <p:cNvSpPr/>
          <p:nvPr/>
        </p:nvSpPr>
        <p:spPr>
          <a:xfrm flipH="false" flipV="false" rot="0">
            <a:off x="15784806" y="4051737"/>
            <a:ext cx="4538797" cy="4538797"/>
          </a:xfrm>
          <a:custGeom>
            <a:avLst/>
            <a:gdLst/>
            <a:ahLst/>
            <a:cxnLst/>
            <a:rect r="r" b="b" t="t" l="l"/>
            <a:pathLst>
              <a:path h="4538797" w="4538797">
                <a:moveTo>
                  <a:pt x="0" y="0"/>
                </a:moveTo>
                <a:lnTo>
                  <a:pt x="4538797" y="0"/>
                </a:lnTo>
                <a:lnTo>
                  <a:pt x="4538797" y="4538797"/>
                </a:lnTo>
                <a:lnTo>
                  <a:pt x="0" y="453879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6" id="16"/>
          <p:cNvSpPr/>
          <p:nvPr/>
        </p:nvSpPr>
        <p:spPr>
          <a:xfrm flipH="false" flipV="false" rot="0">
            <a:off x="1427502" y="8889689"/>
            <a:ext cx="1427502" cy="1397311"/>
          </a:xfrm>
          <a:custGeom>
            <a:avLst/>
            <a:gdLst/>
            <a:ahLst/>
            <a:cxnLst/>
            <a:rect r="r" b="b" t="t" l="l"/>
            <a:pathLst>
              <a:path h="1397311" w="1427502">
                <a:moveTo>
                  <a:pt x="0" y="0"/>
                </a:moveTo>
                <a:lnTo>
                  <a:pt x="1427503" y="0"/>
                </a:lnTo>
                <a:lnTo>
                  <a:pt x="1427503" y="1397311"/>
                </a:lnTo>
                <a:lnTo>
                  <a:pt x="0" y="1397311"/>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sp>
        <p:nvSpPr>
          <p:cNvPr name="Freeform 17" id="17"/>
          <p:cNvSpPr/>
          <p:nvPr/>
        </p:nvSpPr>
        <p:spPr>
          <a:xfrm flipH="false" flipV="false" rot="0">
            <a:off x="0" y="7492379"/>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sp>
        <p:nvSpPr>
          <p:cNvPr name="TextBox 18" id="18"/>
          <p:cNvSpPr txBox="true"/>
          <p:nvPr/>
        </p:nvSpPr>
        <p:spPr>
          <a:xfrm rot="0">
            <a:off x="6412615" y="8114834"/>
            <a:ext cx="5462770" cy="679450"/>
          </a:xfrm>
          <a:prstGeom prst="rect">
            <a:avLst/>
          </a:prstGeom>
        </p:spPr>
        <p:txBody>
          <a:bodyPr anchor="t" rtlCol="false" tIns="0" lIns="0" bIns="0" rIns="0">
            <a:spAutoFit/>
          </a:bodyPr>
          <a:lstStyle/>
          <a:p>
            <a:pPr algn="ctr">
              <a:lnSpc>
                <a:spcPts val="5599"/>
              </a:lnSpc>
            </a:pPr>
            <a:r>
              <a:rPr lang="en-US" sz="3999" b="true">
                <a:solidFill>
                  <a:srgbClr val="000000"/>
                </a:solidFill>
                <a:latin typeface="Heebo Bold"/>
                <a:ea typeface="Heebo Bold"/>
                <a:cs typeface="Heebo Bold"/>
                <a:sym typeface="Heebo Bold"/>
              </a:rPr>
              <a:t>Wiwinda</a:t>
            </a:r>
          </a:p>
        </p:txBody>
      </p:sp>
      <p:sp>
        <p:nvSpPr>
          <p:cNvPr name="TextBox 19" id="19"/>
          <p:cNvSpPr txBox="true"/>
          <p:nvPr/>
        </p:nvSpPr>
        <p:spPr>
          <a:xfrm rot="0">
            <a:off x="6412615" y="1181974"/>
            <a:ext cx="10846685" cy="1216025"/>
          </a:xfrm>
          <a:prstGeom prst="rect">
            <a:avLst/>
          </a:prstGeom>
        </p:spPr>
        <p:txBody>
          <a:bodyPr anchor="t" rtlCol="false" tIns="0" lIns="0" bIns="0" rIns="0">
            <a:spAutoFit/>
          </a:bodyPr>
          <a:lstStyle/>
          <a:p>
            <a:pPr algn="r">
              <a:lnSpc>
                <a:spcPts val="4899"/>
              </a:lnSpc>
            </a:pPr>
            <a:r>
              <a:rPr lang="en-US" b="true" sz="3499" spc="209">
                <a:solidFill>
                  <a:srgbClr val="6182A8"/>
                </a:solidFill>
                <a:latin typeface="Heebo Medium"/>
                <a:ea typeface="Heebo Medium"/>
                <a:cs typeface="Heebo Medium"/>
                <a:sym typeface="Heebo Medium"/>
              </a:rPr>
              <a:t>LAPORAN PENELITIAN</a:t>
            </a:r>
          </a:p>
          <a:p>
            <a:pPr algn="r">
              <a:lnSpc>
                <a:spcPts val="4899"/>
              </a:lnSpc>
            </a:pPr>
          </a:p>
        </p:txBody>
      </p:sp>
      <p:sp>
        <p:nvSpPr>
          <p:cNvPr name="TextBox 20" id="20"/>
          <p:cNvSpPr txBox="true"/>
          <p:nvPr/>
        </p:nvSpPr>
        <p:spPr>
          <a:xfrm rot="0">
            <a:off x="6563465" y="6579552"/>
            <a:ext cx="5462770" cy="679450"/>
          </a:xfrm>
          <a:prstGeom prst="rect">
            <a:avLst/>
          </a:prstGeom>
        </p:spPr>
        <p:txBody>
          <a:bodyPr anchor="t" rtlCol="false" tIns="0" lIns="0" bIns="0" rIns="0">
            <a:spAutoFit/>
          </a:bodyPr>
          <a:lstStyle/>
          <a:p>
            <a:pPr algn="ctr">
              <a:lnSpc>
                <a:spcPts val="5599"/>
              </a:lnSpc>
            </a:pPr>
            <a:r>
              <a:rPr lang="en-US" sz="3999" b="true">
                <a:solidFill>
                  <a:srgbClr val="000000"/>
                </a:solidFill>
                <a:latin typeface="Heebo Bold"/>
                <a:ea typeface="Heebo Bold"/>
                <a:cs typeface="Heebo Bold"/>
                <a:sym typeface="Heebo Bold"/>
              </a:rPr>
              <a:t>Penyusun:</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7050418" y="9049203"/>
            <a:ext cx="770523" cy="770523"/>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4" id="4"/>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4578218" y="2242003"/>
            <a:ext cx="9913344" cy="5087975"/>
          </a:xfrm>
          <a:prstGeom prst="rect">
            <a:avLst/>
          </a:prstGeom>
        </p:spPr>
        <p:txBody>
          <a:bodyPr anchor="t" rtlCol="false" tIns="0" lIns="0" bIns="0" rIns="0">
            <a:spAutoFit/>
          </a:bodyPr>
          <a:lstStyle/>
          <a:p>
            <a:pPr algn="l">
              <a:lnSpc>
                <a:spcPts val="5774"/>
              </a:lnSpc>
            </a:pPr>
            <a:r>
              <a:rPr lang="en-US" sz="4124">
                <a:solidFill>
                  <a:srgbClr val="000000"/>
                </a:solidFill>
                <a:latin typeface="Mukta Mahee"/>
                <a:ea typeface="Mukta Mahee"/>
                <a:cs typeface="Mukta Mahee"/>
                <a:sym typeface="Mukta Mahee"/>
              </a:rPr>
              <a:t>Pengembangan Kompetensi Lulusan</a:t>
            </a:r>
          </a:p>
          <a:p>
            <a:pPr algn="l" marL="890452" indent="-445226" lvl="1">
              <a:lnSpc>
                <a:spcPts val="5774"/>
              </a:lnSpc>
              <a:buAutoNum type="arabicPeriod" startAt="1"/>
            </a:pPr>
            <a:r>
              <a:rPr lang="en-US" sz="4124">
                <a:solidFill>
                  <a:srgbClr val="000000"/>
                </a:solidFill>
                <a:latin typeface="Mukta Mahee"/>
                <a:ea typeface="Mukta Mahee"/>
                <a:cs typeface="Mukta Mahee"/>
                <a:sym typeface="Mukta Mahee"/>
              </a:rPr>
              <a:t>Menyediakan lebih banyak kesempatan</a:t>
            </a:r>
            <a:r>
              <a:rPr lang="en-US" sz="4124">
                <a:solidFill>
                  <a:srgbClr val="000000"/>
                </a:solidFill>
                <a:latin typeface="Mukta Mahee"/>
                <a:ea typeface="Mukta Mahee"/>
                <a:cs typeface="Mukta Mahee"/>
                <a:sym typeface="Mukta Mahee"/>
              </a:rPr>
              <a:t> bagi mahasiswa untuk terlibat dalam kegiatan praktis dan magang.</a:t>
            </a:r>
          </a:p>
          <a:p>
            <a:pPr algn="l" marL="890452" indent="-445226" lvl="1">
              <a:lnSpc>
                <a:spcPts val="5774"/>
              </a:lnSpc>
              <a:buAutoNum type="arabicPeriod" startAt="1"/>
            </a:pPr>
            <a:r>
              <a:rPr lang="en-US" sz="4124">
                <a:solidFill>
                  <a:srgbClr val="000000"/>
                </a:solidFill>
                <a:latin typeface="Mukta Mahee"/>
                <a:ea typeface="Mukta Mahee"/>
                <a:cs typeface="Mukta Mahee"/>
                <a:sym typeface="Mukta Mahee"/>
              </a:rPr>
              <a:t>Mengadakan workshop dan pelatihan yang relevan dengan dunia kerja.</a:t>
            </a:r>
          </a:p>
          <a:p>
            <a:pPr algn="l">
              <a:lnSpc>
                <a:spcPts val="5774"/>
              </a:lnSpc>
            </a:pPr>
          </a:p>
        </p:txBody>
      </p:sp>
      <p:sp>
        <p:nvSpPr>
          <p:cNvPr name="TextBox 6" id="6"/>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08</a:t>
            </a:r>
          </a:p>
        </p:txBody>
      </p:sp>
      <p:sp>
        <p:nvSpPr>
          <p:cNvPr name="TextBox 7" id="7"/>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grpSp>
        <p:nvGrpSpPr>
          <p:cNvPr name="Group 8" id="8"/>
          <p:cNvGrpSpPr/>
          <p:nvPr/>
        </p:nvGrpSpPr>
        <p:grpSpPr>
          <a:xfrm rot="0">
            <a:off x="6162826" y="577250"/>
            <a:ext cx="5826308" cy="974662"/>
            <a:chOff x="0" y="0"/>
            <a:chExt cx="1766718" cy="295548"/>
          </a:xfrm>
        </p:grpSpPr>
        <p:sp>
          <p:nvSpPr>
            <p:cNvPr name="Freeform 9" id="9"/>
            <p:cNvSpPr/>
            <p:nvPr/>
          </p:nvSpPr>
          <p:spPr>
            <a:xfrm flipH="false" flipV="false" rot="0">
              <a:off x="0" y="0"/>
              <a:ext cx="1766718" cy="295548"/>
            </a:xfrm>
            <a:custGeom>
              <a:avLst/>
              <a:gdLst/>
              <a:ahLst/>
              <a:cxnLst/>
              <a:rect r="r" b="b" t="t" l="l"/>
              <a:pathLst>
                <a:path h="295548" w="1766718">
                  <a:moveTo>
                    <a:pt x="0" y="0"/>
                  </a:moveTo>
                  <a:lnTo>
                    <a:pt x="1766718" y="0"/>
                  </a:lnTo>
                  <a:lnTo>
                    <a:pt x="1766718" y="295548"/>
                  </a:lnTo>
                  <a:lnTo>
                    <a:pt x="0" y="295548"/>
                  </a:lnTo>
                  <a:close/>
                </a:path>
              </a:pathLst>
            </a:custGeom>
            <a:solidFill>
              <a:srgbClr val="B7CADB"/>
            </a:solidFill>
          </p:spPr>
        </p:sp>
        <p:sp>
          <p:nvSpPr>
            <p:cNvPr name="TextBox 10" id="10"/>
            <p:cNvSpPr txBox="true"/>
            <p:nvPr/>
          </p:nvSpPr>
          <p:spPr>
            <a:xfrm>
              <a:off x="0" y="-9525"/>
              <a:ext cx="1766718" cy="305073"/>
            </a:xfrm>
            <a:prstGeom prst="rect">
              <a:avLst/>
            </a:prstGeom>
          </p:spPr>
          <p:txBody>
            <a:bodyPr anchor="ctr" rtlCol="false" tIns="50800" lIns="50800" bIns="50800" rIns="50800"/>
            <a:lstStyle/>
            <a:p>
              <a:pPr algn="ctr">
                <a:lnSpc>
                  <a:spcPts val="3100"/>
                </a:lnSpc>
              </a:pPr>
            </a:p>
          </p:txBody>
        </p:sp>
      </p:grpSp>
      <p:sp>
        <p:nvSpPr>
          <p:cNvPr name="Freeform 11" id="11"/>
          <p:cNvSpPr/>
          <p:nvPr/>
        </p:nvSpPr>
        <p:spPr>
          <a:xfrm flipH="false" flipV="false" rot="0">
            <a:off x="15831798" y="1028700"/>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Freeform 12" id="12"/>
          <p:cNvSpPr/>
          <p:nvPr/>
        </p:nvSpPr>
        <p:spPr>
          <a:xfrm flipH="false" flipV="false" rot="0">
            <a:off x="17259300" y="-368611"/>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492853" y="3718479"/>
            <a:ext cx="4918236" cy="341250"/>
            <a:chOff x="0" y="0"/>
            <a:chExt cx="1295338" cy="89877"/>
          </a:xfrm>
        </p:grpSpPr>
        <p:sp>
          <p:nvSpPr>
            <p:cNvPr name="Freeform 3" id="3"/>
            <p:cNvSpPr/>
            <p:nvPr/>
          </p:nvSpPr>
          <p:spPr>
            <a:xfrm flipH="false" flipV="false" rot="0">
              <a:off x="0" y="0"/>
              <a:ext cx="1295338" cy="89877"/>
            </a:xfrm>
            <a:custGeom>
              <a:avLst/>
              <a:gdLst/>
              <a:ahLst/>
              <a:cxnLst/>
              <a:rect r="r" b="b" t="t" l="l"/>
              <a:pathLst>
                <a:path h="89877" w="1295338">
                  <a:moveTo>
                    <a:pt x="0" y="0"/>
                  </a:moveTo>
                  <a:lnTo>
                    <a:pt x="1295338" y="0"/>
                  </a:lnTo>
                  <a:lnTo>
                    <a:pt x="1295338" y="89877"/>
                  </a:lnTo>
                  <a:lnTo>
                    <a:pt x="0" y="89877"/>
                  </a:lnTo>
                  <a:close/>
                </a:path>
              </a:pathLst>
            </a:custGeom>
            <a:solidFill>
              <a:srgbClr val="B7CADB"/>
            </a:solidFill>
          </p:spPr>
        </p:sp>
        <p:sp>
          <p:nvSpPr>
            <p:cNvPr name="TextBox 4" id="4"/>
            <p:cNvSpPr txBox="true"/>
            <p:nvPr/>
          </p:nvSpPr>
          <p:spPr>
            <a:xfrm>
              <a:off x="0" y="-9525"/>
              <a:ext cx="1295338" cy="99402"/>
            </a:xfrm>
            <a:prstGeom prst="rect">
              <a:avLst/>
            </a:prstGeom>
          </p:spPr>
          <p:txBody>
            <a:bodyPr anchor="ctr" rtlCol="false" tIns="50800" lIns="50800" bIns="50800" rIns="50800"/>
            <a:lstStyle/>
            <a:p>
              <a:pPr algn="ctr">
                <a:lnSpc>
                  <a:spcPts val="3100"/>
                </a:lnSpc>
              </a:pPr>
            </a:p>
          </p:txBody>
        </p:sp>
      </p:grpSp>
      <p:sp>
        <p:nvSpPr>
          <p:cNvPr name="TextBox 5" id="5"/>
          <p:cNvSpPr txBox="true"/>
          <p:nvPr/>
        </p:nvSpPr>
        <p:spPr>
          <a:xfrm rot="0">
            <a:off x="1943545" y="3151742"/>
            <a:ext cx="4705840" cy="1019175"/>
          </a:xfrm>
          <a:prstGeom prst="rect">
            <a:avLst/>
          </a:prstGeom>
        </p:spPr>
        <p:txBody>
          <a:bodyPr anchor="t" rtlCol="false" tIns="0" lIns="0" bIns="0" rIns="0">
            <a:spAutoFit/>
          </a:bodyPr>
          <a:lstStyle/>
          <a:p>
            <a:pPr algn="l">
              <a:lnSpc>
                <a:spcPts val="8399"/>
              </a:lnSpc>
            </a:pPr>
            <a:r>
              <a:rPr lang="en-US" sz="5999" b="true">
                <a:solidFill>
                  <a:srgbClr val="000000"/>
                </a:solidFill>
                <a:latin typeface="Heebo Bold"/>
                <a:ea typeface="Heebo Bold"/>
                <a:cs typeface="Heebo Bold"/>
                <a:sym typeface="Heebo Bold"/>
              </a:rPr>
              <a:t>Diskusi</a:t>
            </a:r>
          </a:p>
        </p:txBody>
      </p:sp>
      <p:grpSp>
        <p:nvGrpSpPr>
          <p:cNvPr name="Group 6" id="6"/>
          <p:cNvGrpSpPr/>
          <p:nvPr/>
        </p:nvGrpSpPr>
        <p:grpSpPr>
          <a:xfrm rot="0">
            <a:off x="17050418" y="9049203"/>
            <a:ext cx="770523" cy="770523"/>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8" id="8"/>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09</a:t>
            </a:r>
          </a:p>
        </p:txBody>
      </p:sp>
      <p:sp>
        <p:nvSpPr>
          <p:cNvPr name="TextBox 10" id="10"/>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
        <p:nvSpPr>
          <p:cNvPr name="Freeform 11" id="11"/>
          <p:cNvSpPr/>
          <p:nvPr/>
        </p:nvSpPr>
        <p:spPr>
          <a:xfrm flipH="false" flipV="false" rot="0">
            <a:off x="3366729" y="7979936"/>
            <a:ext cx="4234221" cy="1397311"/>
          </a:xfrm>
          <a:custGeom>
            <a:avLst/>
            <a:gdLst/>
            <a:ahLst/>
            <a:cxnLst/>
            <a:rect r="r" b="b" t="t" l="l"/>
            <a:pathLst>
              <a:path h="1397311" w="4234221">
                <a:moveTo>
                  <a:pt x="0" y="0"/>
                </a:moveTo>
                <a:lnTo>
                  <a:pt x="4234221" y="0"/>
                </a:lnTo>
                <a:lnTo>
                  <a:pt x="4234221" y="1397310"/>
                </a:lnTo>
                <a:lnTo>
                  <a:pt x="0" y="13973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2" id="12"/>
          <p:cNvSpPr/>
          <p:nvPr/>
        </p:nvSpPr>
        <p:spPr>
          <a:xfrm flipH="false" flipV="false" rot="0">
            <a:off x="1939227" y="6575584"/>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TextBox 13" id="13"/>
          <p:cNvSpPr txBox="true"/>
          <p:nvPr/>
        </p:nvSpPr>
        <p:spPr>
          <a:xfrm rot="0">
            <a:off x="9002235" y="3218417"/>
            <a:ext cx="7272719" cy="6148070"/>
          </a:xfrm>
          <a:prstGeom prst="rect">
            <a:avLst/>
          </a:prstGeom>
        </p:spPr>
        <p:txBody>
          <a:bodyPr anchor="t" rtlCol="false" tIns="0" lIns="0" bIns="0" rIns="0">
            <a:spAutoFit/>
          </a:bodyPr>
          <a:lstStyle/>
          <a:p>
            <a:pPr algn="l">
              <a:lnSpc>
                <a:spcPts val="4480"/>
              </a:lnSpc>
            </a:pPr>
            <a:r>
              <a:rPr lang="en-US" sz="3200">
                <a:solidFill>
                  <a:srgbClr val="000000"/>
                </a:solidFill>
                <a:latin typeface="Mukta Mahee"/>
                <a:ea typeface="Mukta Mahee"/>
                <a:cs typeface="Mukta Mahee"/>
                <a:sym typeface="Mukta Mahee"/>
              </a:rPr>
              <a:t>Hasil penelitian ini menunjukkan bahwa meskipun PGMI UIN FAS Bengkulu telah melakukan berbagai upaya untuk meningkatkan kualitas pendidikan, masih terdapat beberapa aspek yang memerlukan perbaikan. Evaluasi kurikulum dan metode pengajaran menjadi fokus utama yang perlu diperhatikan untuk mencapai kualitas lulusan yang lebih optimal.</a:t>
            </a:r>
          </a:p>
          <a:p>
            <a:pPr algn="l">
              <a:lnSpc>
                <a:spcPts val="4480"/>
              </a:lnSpc>
            </a:pPr>
          </a:p>
        </p:txBody>
      </p:sp>
      <p:sp>
        <p:nvSpPr>
          <p:cNvPr name="Freeform 14" id="14"/>
          <p:cNvSpPr/>
          <p:nvPr/>
        </p:nvSpPr>
        <p:spPr>
          <a:xfrm flipH="false" flipV="false" rot="0">
            <a:off x="16658238" y="487008"/>
            <a:ext cx="3259524" cy="3259524"/>
          </a:xfrm>
          <a:custGeom>
            <a:avLst/>
            <a:gdLst/>
            <a:ahLst/>
            <a:cxnLst/>
            <a:rect r="r" b="b" t="t" l="l"/>
            <a:pathLst>
              <a:path h="3259524" w="3259524">
                <a:moveTo>
                  <a:pt x="0" y="0"/>
                </a:moveTo>
                <a:lnTo>
                  <a:pt x="3259524" y="0"/>
                </a:lnTo>
                <a:lnTo>
                  <a:pt x="3259524" y="3259524"/>
                </a:lnTo>
                <a:lnTo>
                  <a:pt x="0" y="325952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6182A8"/>
        </a:solidFill>
      </p:bgPr>
    </p:bg>
    <p:spTree>
      <p:nvGrpSpPr>
        <p:cNvPr id="1" name=""/>
        <p:cNvGrpSpPr/>
        <p:nvPr/>
      </p:nvGrpSpPr>
      <p:grpSpPr>
        <a:xfrm>
          <a:off x="0" y="0"/>
          <a:ext cx="0" cy="0"/>
          <a:chOff x="0" y="0"/>
          <a:chExt cx="0" cy="0"/>
        </a:xfrm>
      </p:grpSpPr>
      <p:grpSp>
        <p:nvGrpSpPr>
          <p:cNvPr name="Group 2" id="2"/>
          <p:cNvGrpSpPr/>
          <p:nvPr/>
        </p:nvGrpSpPr>
        <p:grpSpPr>
          <a:xfrm rot="0">
            <a:off x="1492853" y="3221036"/>
            <a:ext cx="7002876" cy="341250"/>
            <a:chOff x="0" y="0"/>
            <a:chExt cx="1844379" cy="89877"/>
          </a:xfrm>
        </p:grpSpPr>
        <p:sp>
          <p:nvSpPr>
            <p:cNvPr name="Freeform 3" id="3"/>
            <p:cNvSpPr/>
            <p:nvPr/>
          </p:nvSpPr>
          <p:spPr>
            <a:xfrm flipH="false" flipV="false" rot="0">
              <a:off x="0" y="0"/>
              <a:ext cx="1844379" cy="89877"/>
            </a:xfrm>
            <a:custGeom>
              <a:avLst/>
              <a:gdLst/>
              <a:ahLst/>
              <a:cxnLst/>
              <a:rect r="r" b="b" t="t" l="l"/>
              <a:pathLst>
                <a:path h="89877" w="1844379">
                  <a:moveTo>
                    <a:pt x="0" y="0"/>
                  </a:moveTo>
                  <a:lnTo>
                    <a:pt x="1844379" y="0"/>
                  </a:lnTo>
                  <a:lnTo>
                    <a:pt x="1844379" y="89877"/>
                  </a:lnTo>
                  <a:lnTo>
                    <a:pt x="0" y="89877"/>
                  </a:lnTo>
                  <a:close/>
                </a:path>
              </a:pathLst>
            </a:custGeom>
            <a:solidFill>
              <a:srgbClr val="B7CADB"/>
            </a:solidFill>
          </p:spPr>
        </p:sp>
        <p:sp>
          <p:nvSpPr>
            <p:cNvPr name="TextBox 4" id="4"/>
            <p:cNvSpPr txBox="true"/>
            <p:nvPr/>
          </p:nvSpPr>
          <p:spPr>
            <a:xfrm>
              <a:off x="0" y="-9525"/>
              <a:ext cx="1844379" cy="99402"/>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1492853" y="4269876"/>
            <a:ext cx="4130791" cy="341250"/>
            <a:chOff x="0" y="0"/>
            <a:chExt cx="1087945" cy="89877"/>
          </a:xfrm>
        </p:grpSpPr>
        <p:sp>
          <p:nvSpPr>
            <p:cNvPr name="Freeform 6" id="6"/>
            <p:cNvSpPr/>
            <p:nvPr/>
          </p:nvSpPr>
          <p:spPr>
            <a:xfrm flipH="false" flipV="false" rot="0">
              <a:off x="0" y="0"/>
              <a:ext cx="1087945" cy="89877"/>
            </a:xfrm>
            <a:custGeom>
              <a:avLst/>
              <a:gdLst/>
              <a:ahLst/>
              <a:cxnLst/>
              <a:rect r="r" b="b" t="t" l="l"/>
              <a:pathLst>
                <a:path h="89877" w="1087945">
                  <a:moveTo>
                    <a:pt x="0" y="0"/>
                  </a:moveTo>
                  <a:lnTo>
                    <a:pt x="1087945" y="0"/>
                  </a:lnTo>
                  <a:lnTo>
                    <a:pt x="1087945" y="89877"/>
                  </a:lnTo>
                  <a:lnTo>
                    <a:pt x="0" y="89877"/>
                  </a:lnTo>
                  <a:close/>
                </a:path>
              </a:pathLst>
            </a:custGeom>
            <a:solidFill>
              <a:srgbClr val="B7CADB"/>
            </a:solidFill>
          </p:spPr>
        </p:sp>
        <p:sp>
          <p:nvSpPr>
            <p:cNvPr name="TextBox 7" id="7"/>
            <p:cNvSpPr txBox="true"/>
            <p:nvPr/>
          </p:nvSpPr>
          <p:spPr>
            <a:xfrm>
              <a:off x="0" y="-9525"/>
              <a:ext cx="1087945" cy="99402"/>
            </a:xfrm>
            <a:prstGeom prst="rect">
              <a:avLst/>
            </a:prstGeom>
          </p:spPr>
          <p:txBody>
            <a:bodyPr anchor="ctr" rtlCol="false" tIns="50800" lIns="50800" bIns="50800" rIns="50800"/>
            <a:lstStyle/>
            <a:p>
              <a:pPr algn="ctr">
                <a:lnSpc>
                  <a:spcPts val="3100"/>
                </a:lnSpc>
              </a:pPr>
            </a:p>
          </p:txBody>
        </p:sp>
      </p:grpSp>
      <p:sp>
        <p:nvSpPr>
          <p:cNvPr name="TextBox 8" id="8"/>
          <p:cNvSpPr txBox="true"/>
          <p:nvPr/>
        </p:nvSpPr>
        <p:spPr>
          <a:xfrm rot="0">
            <a:off x="1771242" y="2624167"/>
            <a:ext cx="7704804" cy="1019175"/>
          </a:xfrm>
          <a:prstGeom prst="rect">
            <a:avLst/>
          </a:prstGeom>
        </p:spPr>
        <p:txBody>
          <a:bodyPr anchor="t" rtlCol="false" tIns="0" lIns="0" bIns="0" rIns="0">
            <a:spAutoFit/>
          </a:bodyPr>
          <a:lstStyle/>
          <a:p>
            <a:pPr algn="l">
              <a:lnSpc>
                <a:spcPts val="8399"/>
              </a:lnSpc>
            </a:pPr>
            <a:r>
              <a:rPr lang="en-US" sz="5999" b="true">
                <a:solidFill>
                  <a:srgbClr val="FFFFFF"/>
                </a:solidFill>
                <a:latin typeface="Heebo Bold"/>
                <a:ea typeface="Heebo Bold"/>
                <a:cs typeface="Heebo Bold"/>
                <a:sym typeface="Heebo Bold"/>
              </a:rPr>
              <a:t>Novelty</a:t>
            </a:r>
          </a:p>
        </p:txBody>
      </p:sp>
      <p:grpSp>
        <p:nvGrpSpPr>
          <p:cNvPr name="Group 9" id="9"/>
          <p:cNvGrpSpPr/>
          <p:nvPr/>
        </p:nvGrpSpPr>
        <p:grpSpPr>
          <a:xfrm rot="0">
            <a:off x="17050418" y="9049203"/>
            <a:ext cx="770523" cy="770523"/>
            <a:chOff x="0" y="0"/>
            <a:chExt cx="812800" cy="812800"/>
          </a:xfrm>
        </p:grpSpPr>
        <p:sp>
          <p:nvSpPr>
            <p:cNvPr name="Freeform 10" id="10"/>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FFFF"/>
            </a:solidFill>
          </p:spPr>
        </p:sp>
        <p:sp>
          <p:nvSpPr>
            <p:cNvPr name="TextBox 11" id="11"/>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AutoShape 12" id="12"/>
          <p:cNvSpPr/>
          <p:nvPr/>
        </p:nvSpPr>
        <p:spPr>
          <a:xfrm flipV="true">
            <a:off x="5365050" y="8919440"/>
            <a:ext cx="9143989" cy="19050"/>
          </a:xfrm>
          <a:prstGeom prst="line">
            <a:avLst/>
          </a:prstGeom>
          <a:ln cap="flat" w="19050">
            <a:solidFill>
              <a:srgbClr val="87A3C4"/>
            </a:solidFill>
            <a:prstDash val="solid"/>
            <a:headEnd type="none" len="sm" w="sm"/>
            <a:tailEnd type="none" len="sm" w="sm"/>
          </a:ln>
        </p:spPr>
      </p:sp>
      <p:sp>
        <p:nvSpPr>
          <p:cNvPr name="AutoShape 13" id="13"/>
          <p:cNvSpPr/>
          <p:nvPr/>
        </p:nvSpPr>
        <p:spPr>
          <a:xfrm flipV="true">
            <a:off x="4994311" y="5114925"/>
            <a:ext cx="9143989" cy="19050"/>
          </a:xfrm>
          <a:prstGeom prst="line">
            <a:avLst/>
          </a:prstGeom>
          <a:ln cap="flat" w="19050">
            <a:solidFill>
              <a:srgbClr val="87A3C4"/>
            </a:solidFill>
            <a:prstDash val="solid"/>
            <a:headEnd type="none" len="sm" w="sm"/>
            <a:tailEnd type="none" len="sm" w="sm"/>
          </a:ln>
        </p:spPr>
      </p:sp>
      <p:sp>
        <p:nvSpPr>
          <p:cNvPr name="Freeform 14" id="14"/>
          <p:cNvSpPr/>
          <p:nvPr/>
        </p:nvSpPr>
        <p:spPr>
          <a:xfrm flipH="true" flipV="false" rot="0">
            <a:off x="-263929" y="6306162"/>
            <a:ext cx="3513563" cy="3513563"/>
          </a:xfrm>
          <a:custGeom>
            <a:avLst/>
            <a:gdLst/>
            <a:ahLst/>
            <a:cxnLst/>
            <a:rect r="r" b="b" t="t" l="l"/>
            <a:pathLst>
              <a:path h="3513563" w="3513563">
                <a:moveTo>
                  <a:pt x="3513564" y="0"/>
                </a:moveTo>
                <a:lnTo>
                  <a:pt x="0" y="0"/>
                </a:lnTo>
                <a:lnTo>
                  <a:pt x="0" y="3513563"/>
                </a:lnTo>
                <a:lnTo>
                  <a:pt x="3513564" y="3513563"/>
                </a:lnTo>
                <a:lnTo>
                  <a:pt x="3513564"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5" id="15"/>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6182A8"/>
                </a:solidFill>
                <a:latin typeface="Heebo Bold"/>
                <a:ea typeface="Heebo Bold"/>
                <a:cs typeface="Heebo Bold"/>
                <a:sym typeface="Heebo Bold"/>
              </a:rPr>
              <a:t>10</a:t>
            </a:r>
          </a:p>
        </p:txBody>
      </p:sp>
      <p:sp>
        <p:nvSpPr>
          <p:cNvPr name="TextBox 16" id="16"/>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FFFFFF"/>
                </a:solidFill>
                <a:latin typeface="Heebo"/>
                <a:ea typeface="Heebo"/>
                <a:cs typeface="Heebo"/>
                <a:sym typeface="Heebo"/>
              </a:rPr>
              <a:t>LAPORAN PENELITIAN</a:t>
            </a:r>
          </a:p>
        </p:txBody>
      </p:sp>
      <p:sp>
        <p:nvSpPr>
          <p:cNvPr name="TextBox 17" id="17"/>
          <p:cNvSpPr txBox="true"/>
          <p:nvPr/>
        </p:nvSpPr>
        <p:spPr>
          <a:xfrm rot="0">
            <a:off x="5815681" y="5354733"/>
            <a:ext cx="9425401" cy="1840648"/>
          </a:xfrm>
          <a:prstGeom prst="rect">
            <a:avLst/>
          </a:prstGeom>
        </p:spPr>
        <p:txBody>
          <a:bodyPr anchor="t" rtlCol="false" tIns="0" lIns="0" bIns="0" rIns="0">
            <a:spAutoFit/>
          </a:bodyPr>
          <a:lstStyle/>
          <a:p>
            <a:pPr algn="l">
              <a:lnSpc>
                <a:spcPts val="4926"/>
              </a:lnSpc>
            </a:pPr>
            <a:r>
              <a:rPr lang="en-US" sz="3518">
                <a:solidFill>
                  <a:srgbClr val="FFFFFF"/>
                </a:solidFill>
                <a:latin typeface="Mukta Mahee"/>
                <a:ea typeface="Mukta Mahee"/>
                <a:cs typeface="Mukta Mahee"/>
                <a:sym typeface="Mukta Mahee"/>
              </a:rPr>
              <a:t> Penelitian ini menawarkan pendekatan yang holistik dalam optimalisasi kurikulum PGMI di UIN FAS Bengkulu</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492853" y="3718479"/>
            <a:ext cx="4918236" cy="341250"/>
            <a:chOff x="0" y="0"/>
            <a:chExt cx="1295338" cy="89877"/>
          </a:xfrm>
        </p:grpSpPr>
        <p:sp>
          <p:nvSpPr>
            <p:cNvPr name="Freeform 3" id="3"/>
            <p:cNvSpPr/>
            <p:nvPr/>
          </p:nvSpPr>
          <p:spPr>
            <a:xfrm flipH="false" flipV="false" rot="0">
              <a:off x="0" y="0"/>
              <a:ext cx="1295338" cy="89877"/>
            </a:xfrm>
            <a:custGeom>
              <a:avLst/>
              <a:gdLst/>
              <a:ahLst/>
              <a:cxnLst/>
              <a:rect r="r" b="b" t="t" l="l"/>
              <a:pathLst>
                <a:path h="89877" w="1295338">
                  <a:moveTo>
                    <a:pt x="0" y="0"/>
                  </a:moveTo>
                  <a:lnTo>
                    <a:pt x="1295338" y="0"/>
                  </a:lnTo>
                  <a:lnTo>
                    <a:pt x="1295338" y="89877"/>
                  </a:lnTo>
                  <a:lnTo>
                    <a:pt x="0" y="89877"/>
                  </a:lnTo>
                  <a:close/>
                </a:path>
              </a:pathLst>
            </a:custGeom>
            <a:solidFill>
              <a:srgbClr val="B7CADB"/>
            </a:solidFill>
          </p:spPr>
        </p:sp>
        <p:sp>
          <p:nvSpPr>
            <p:cNvPr name="TextBox 4" id="4"/>
            <p:cNvSpPr txBox="true"/>
            <p:nvPr/>
          </p:nvSpPr>
          <p:spPr>
            <a:xfrm>
              <a:off x="0" y="-9525"/>
              <a:ext cx="1295338" cy="99402"/>
            </a:xfrm>
            <a:prstGeom prst="rect">
              <a:avLst/>
            </a:prstGeom>
          </p:spPr>
          <p:txBody>
            <a:bodyPr anchor="ctr" rtlCol="false" tIns="50800" lIns="50800" bIns="50800" rIns="50800"/>
            <a:lstStyle/>
            <a:p>
              <a:pPr algn="ctr">
                <a:lnSpc>
                  <a:spcPts val="3100"/>
                </a:lnSpc>
              </a:pPr>
            </a:p>
          </p:txBody>
        </p:sp>
      </p:grpSp>
      <p:sp>
        <p:nvSpPr>
          <p:cNvPr name="TextBox 5" id="5"/>
          <p:cNvSpPr txBox="true"/>
          <p:nvPr/>
        </p:nvSpPr>
        <p:spPr>
          <a:xfrm rot="0">
            <a:off x="1939227" y="3179794"/>
            <a:ext cx="4705840" cy="1019175"/>
          </a:xfrm>
          <a:prstGeom prst="rect">
            <a:avLst/>
          </a:prstGeom>
        </p:spPr>
        <p:txBody>
          <a:bodyPr anchor="t" rtlCol="false" tIns="0" lIns="0" bIns="0" rIns="0">
            <a:spAutoFit/>
          </a:bodyPr>
          <a:lstStyle/>
          <a:p>
            <a:pPr algn="l">
              <a:lnSpc>
                <a:spcPts val="8399"/>
              </a:lnSpc>
            </a:pPr>
            <a:r>
              <a:rPr lang="en-US" sz="5999" b="true">
                <a:solidFill>
                  <a:srgbClr val="000000"/>
                </a:solidFill>
                <a:latin typeface="Heebo Bold"/>
                <a:ea typeface="Heebo Bold"/>
                <a:cs typeface="Heebo Bold"/>
                <a:sym typeface="Heebo Bold"/>
              </a:rPr>
              <a:t>Kesimpulan</a:t>
            </a:r>
          </a:p>
        </p:txBody>
      </p:sp>
      <p:grpSp>
        <p:nvGrpSpPr>
          <p:cNvPr name="Group 6" id="6"/>
          <p:cNvGrpSpPr/>
          <p:nvPr/>
        </p:nvGrpSpPr>
        <p:grpSpPr>
          <a:xfrm rot="0">
            <a:off x="17050418" y="9049203"/>
            <a:ext cx="770523" cy="770523"/>
            <a:chOff x="0" y="0"/>
            <a:chExt cx="812800" cy="812800"/>
          </a:xfrm>
        </p:grpSpPr>
        <p:sp>
          <p:nvSpPr>
            <p:cNvPr name="Freeform 7" id="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8" id="8"/>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11</a:t>
            </a:r>
          </a:p>
        </p:txBody>
      </p:sp>
      <p:sp>
        <p:nvSpPr>
          <p:cNvPr name="TextBox 10" id="10"/>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grpSp>
        <p:nvGrpSpPr>
          <p:cNvPr name="Group 11" id="11"/>
          <p:cNvGrpSpPr/>
          <p:nvPr/>
        </p:nvGrpSpPr>
        <p:grpSpPr>
          <a:xfrm rot="0">
            <a:off x="7600950" y="2310585"/>
            <a:ext cx="10687050" cy="5665830"/>
            <a:chOff x="0" y="0"/>
            <a:chExt cx="2814696" cy="1492235"/>
          </a:xfrm>
        </p:grpSpPr>
        <p:sp>
          <p:nvSpPr>
            <p:cNvPr name="Freeform 12" id="12"/>
            <p:cNvSpPr/>
            <p:nvPr/>
          </p:nvSpPr>
          <p:spPr>
            <a:xfrm flipH="false" flipV="false" rot="0">
              <a:off x="0" y="0"/>
              <a:ext cx="2814696" cy="1492235"/>
            </a:xfrm>
            <a:custGeom>
              <a:avLst/>
              <a:gdLst/>
              <a:ahLst/>
              <a:cxnLst/>
              <a:rect r="r" b="b" t="t" l="l"/>
              <a:pathLst>
                <a:path h="1492235" w="2814696">
                  <a:moveTo>
                    <a:pt x="0" y="0"/>
                  </a:moveTo>
                  <a:lnTo>
                    <a:pt x="2814696" y="0"/>
                  </a:lnTo>
                  <a:lnTo>
                    <a:pt x="2814696" y="1492235"/>
                  </a:lnTo>
                  <a:lnTo>
                    <a:pt x="0" y="1492235"/>
                  </a:lnTo>
                  <a:close/>
                </a:path>
              </a:pathLst>
            </a:custGeom>
            <a:solidFill>
              <a:srgbClr val="FAFAFA"/>
            </a:solidFill>
          </p:spPr>
        </p:sp>
        <p:sp>
          <p:nvSpPr>
            <p:cNvPr name="TextBox 13" id="13"/>
            <p:cNvSpPr txBox="true"/>
            <p:nvPr/>
          </p:nvSpPr>
          <p:spPr>
            <a:xfrm>
              <a:off x="0" y="-9525"/>
              <a:ext cx="2814696" cy="1501760"/>
            </a:xfrm>
            <a:prstGeom prst="rect">
              <a:avLst/>
            </a:prstGeom>
          </p:spPr>
          <p:txBody>
            <a:bodyPr anchor="ctr" rtlCol="false" tIns="50800" lIns="50800" bIns="50800" rIns="50800"/>
            <a:lstStyle/>
            <a:p>
              <a:pPr algn="ctr">
                <a:lnSpc>
                  <a:spcPts val="3100"/>
                </a:lnSpc>
              </a:pPr>
            </a:p>
          </p:txBody>
        </p:sp>
      </p:grpSp>
      <p:sp>
        <p:nvSpPr>
          <p:cNvPr name="Freeform 14" id="14"/>
          <p:cNvSpPr/>
          <p:nvPr/>
        </p:nvSpPr>
        <p:spPr>
          <a:xfrm flipH="false" flipV="false" rot="0">
            <a:off x="3366729" y="7979936"/>
            <a:ext cx="4234221" cy="1397311"/>
          </a:xfrm>
          <a:custGeom>
            <a:avLst/>
            <a:gdLst/>
            <a:ahLst/>
            <a:cxnLst/>
            <a:rect r="r" b="b" t="t" l="l"/>
            <a:pathLst>
              <a:path h="1397311" w="4234221">
                <a:moveTo>
                  <a:pt x="0" y="0"/>
                </a:moveTo>
                <a:lnTo>
                  <a:pt x="4234221" y="0"/>
                </a:lnTo>
                <a:lnTo>
                  <a:pt x="4234221" y="1397310"/>
                </a:lnTo>
                <a:lnTo>
                  <a:pt x="0" y="139731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5" id="15"/>
          <p:cNvSpPr/>
          <p:nvPr/>
        </p:nvSpPr>
        <p:spPr>
          <a:xfrm flipH="false" flipV="false" rot="0">
            <a:off x="1939227" y="6575584"/>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TextBox 16" id="16"/>
          <p:cNvSpPr txBox="true"/>
          <p:nvPr/>
        </p:nvSpPr>
        <p:spPr>
          <a:xfrm rot="0">
            <a:off x="9002235" y="3218417"/>
            <a:ext cx="8433443" cy="4462145"/>
          </a:xfrm>
          <a:prstGeom prst="rect">
            <a:avLst/>
          </a:prstGeom>
        </p:spPr>
        <p:txBody>
          <a:bodyPr anchor="t" rtlCol="false" tIns="0" lIns="0" bIns="0" rIns="0">
            <a:spAutoFit/>
          </a:bodyPr>
          <a:lstStyle/>
          <a:p>
            <a:pPr algn="l">
              <a:lnSpc>
                <a:spcPts val="4480"/>
              </a:lnSpc>
            </a:pPr>
            <a:r>
              <a:rPr lang="en-US" sz="3200">
                <a:solidFill>
                  <a:srgbClr val="000000"/>
                </a:solidFill>
                <a:latin typeface="Mukta Mahee"/>
                <a:ea typeface="Mukta Mahee"/>
                <a:cs typeface="Mukta Mahee"/>
                <a:sym typeface="Mukta Mahee"/>
              </a:rPr>
              <a:t>Penelitian ini menunjukkan bahwa meskipun PGMI UIN FAS Bengkulu telah melakukan berbagai upaya untuk meningkatkan kualitas pendidikan, masih terdapat beberapa aspek yang memerlukan perbaikan. Evaluasi kurikulum dan metode pengajaran perlu ditingkatkan untuk mencapai kualitas lulusan yang lebih optimal</a:t>
            </a:r>
          </a:p>
          <a:p>
            <a:pPr algn="l">
              <a:lnSpc>
                <a:spcPts val="4480"/>
              </a:lnSpc>
            </a:pPr>
          </a:p>
        </p:txBody>
      </p:sp>
      <p:sp>
        <p:nvSpPr>
          <p:cNvPr name="Freeform 17" id="17"/>
          <p:cNvSpPr/>
          <p:nvPr/>
        </p:nvSpPr>
        <p:spPr>
          <a:xfrm flipH="false" flipV="false" rot="0">
            <a:off x="16658238" y="487008"/>
            <a:ext cx="3259524" cy="3259524"/>
          </a:xfrm>
          <a:custGeom>
            <a:avLst/>
            <a:gdLst/>
            <a:ahLst/>
            <a:cxnLst/>
            <a:rect r="r" b="b" t="t" l="l"/>
            <a:pathLst>
              <a:path h="3259524" w="3259524">
                <a:moveTo>
                  <a:pt x="0" y="0"/>
                </a:moveTo>
                <a:lnTo>
                  <a:pt x="3259524" y="0"/>
                </a:lnTo>
                <a:lnTo>
                  <a:pt x="3259524" y="3259524"/>
                </a:lnTo>
                <a:lnTo>
                  <a:pt x="0" y="325952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6182A8"/>
        </a:solidFill>
      </p:bgPr>
    </p:bg>
    <p:spTree>
      <p:nvGrpSpPr>
        <p:cNvPr id="1" name=""/>
        <p:cNvGrpSpPr/>
        <p:nvPr/>
      </p:nvGrpSpPr>
      <p:grpSpPr>
        <a:xfrm>
          <a:off x="0" y="0"/>
          <a:ext cx="0" cy="0"/>
          <a:chOff x="0" y="0"/>
          <a:chExt cx="0" cy="0"/>
        </a:xfrm>
      </p:grpSpPr>
      <p:grpSp>
        <p:nvGrpSpPr>
          <p:cNvPr name="Group 2" id="2"/>
          <p:cNvGrpSpPr/>
          <p:nvPr/>
        </p:nvGrpSpPr>
        <p:grpSpPr>
          <a:xfrm rot="0">
            <a:off x="1423620" y="1387095"/>
            <a:ext cx="15440761" cy="7512811"/>
            <a:chOff x="0" y="0"/>
            <a:chExt cx="4066702" cy="1978683"/>
          </a:xfrm>
        </p:grpSpPr>
        <p:sp>
          <p:nvSpPr>
            <p:cNvPr name="Freeform 3" id="3"/>
            <p:cNvSpPr/>
            <p:nvPr/>
          </p:nvSpPr>
          <p:spPr>
            <a:xfrm flipH="false" flipV="false" rot="0">
              <a:off x="0" y="0"/>
              <a:ext cx="4066703" cy="1978683"/>
            </a:xfrm>
            <a:custGeom>
              <a:avLst/>
              <a:gdLst/>
              <a:ahLst/>
              <a:cxnLst/>
              <a:rect r="r" b="b" t="t" l="l"/>
              <a:pathLst>
                <a:path h="1978683" w="4066703">
                  <a:moveTo>
                    <a:pt x="0" y="0"/>
                  </a:moveTo>
                  <a:lnTo>
                    <a:pt x="4066703" y="0"/>
                  </a:lnTo>
                  <a:lnTo>
                    <a:pt x="4066703" y="1978683"/>
                  </a:lnTo>
                  <a:lnTo>
                    <a:pt x="0" y="1978683"/>
                  </a:lnTo>
                  <a:close/>
                </a:path>
              </a:pathLst>
            </a:custGeom>
            <a:solidFill>
              <a:srgbClr val="EFEFEF"/>
            </a:solidFill>
          </p:spPr>
        </p:sp>
        <p:sp>
          <p:nvSpPr>
            <p:cNvPr name="TextBox 4" id="4"/>
            <p:cNvSpPr txBox="true"/>
            <p:nvPr/>
          </p:nvSpPr>
          <p:spPr>
            <a:xfrm>
              <a:off x="0" y="-9525"/>
              <a:ext cx="4066702" cy="1988208"/>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4521154" y="4834458"/>
            <a:ext cx="9245692" cy="520931"/>
            <a:chOff x="0" y="0"/>
            <a:chExt cx="2435079" cy="137200"/>
          </a:xfrm>
        </p:grpSpPr>
        <p:sp>
          <p:nvSpPr>
            <p:cNvPr name="Freeform 6" id="6"/>
            <p:cNvSpPr/>
            <p:nvPr/>
          </p:nvSpPr>
          <p:spPr>
            <a:xfrm flipH="false" flipV="false" rot="0">
              <a:off x="0" y="0"/>
              <a:ext cx="2435079" cy="137200"/>
            </a:xfrm>
            <a:custGeom>
              <a:avLst/>
              <a:gdLst/>
              <a:ahLst/>
              <a:cxnLst/>
              <a:rect r="r" b="b" t="t" l="l"/>
              <a:pathLst>
                <a:path h="137200" w="2435079">
                  <a:moveTo>
                    <a:pt x="0" y="0"/>
                  </a:moveTo>
                  <a:lnTo>
                    <a:pt x="2435079" y="0"/>
                  </a:lnTo>
                  <a:lnTo>
                    <a:pt x="2435079" y="137200"/>
                  </a:lnTo>
                  <a:lnTo>
                    <a:pt x="0" y="137200"/>
                  </a:lnTo>
                  <a:close/>
                </a:path>
              </a:pathLst>
            </a:custGeom>
            <a:solidFill>
              <a:srgbClr val="B7CADB"/>
            </a:solidFill>
          </p:spPr>
        </p:sp>
        <p:sp>
          <p:nvSpPr>
            <p:cNvPr name="TextBox 7" id="7"/>
            <p:cNvSpPr txBox="true"/>
            <p:nvPr/>
          </p:nvSpPr>
          <p:spPr>
            <a:xfrm>
              <a:off x="0" y="-9525"/>
              <a:ext cx="2435079" cy="146725"/>
            </a:xfrm>
            <a:prstGeom prst="rect">
              <a:avLst/>
            </a:prstGeom>
          </p:spPr>
          <p:txBody>
            <a:bodyPr anchor="ctr" rtlCol="false" tIns="50800" lIns="50800" bIns="50800" rIns="50800"/>
            <a:lstStyle/>
            <a:p>
              <a:pPr algn="ctr">
                <a:lnSpc>
                  <a:spcPts val="3100"/>
                </a:lnSpc>
              </a:pPr>
            </a:p>
          </p:txBody>
        </p:sp>
      </p:grpSp>
      <p:sp>
        <p:nvSpPr>
          <p:cNvPr name="TextBox 8" id="8"/>
          <p:cNvSpPr txBox="true"/>
          <p:nvPr/>
        </p:nvSpPr>
        <p:spPr>
          <a:xfrm rot="0">
            <a:off x="3868184" y="3848616"/>
            <a:ext cx="10551632" cy="1781185"/>
          </a:xfrm>
          <a:prstGeom prst="rect">
            <a:avLst/>
          </a:prstGeom>
        </p:spPr>
        <p:txBody>
          <a:bodyPr anchor="t" rtlCol="false" tIns="0" lIns="0" bIns="0" rIns="0">
            <a:spAutoFit/>
          </a:bodyPr>
          <a:lstStyle/>
          <a:p>
            <a:pPr algn="ctr">
              <a:lnSpc>
                <a:spcPts val="14699"/>
              </a:lnSpc>
            </a:pPr>
            <a:r>
              <a:rPr lang="en-US" sz="10499" b="true">
                <a:solidFill>
                  <a:srgbClr val="000000"/>
                </a:solidFill>
                <a:latin typeface="Heebo Bold"/>
                <a:ea typeface="Heebo Bold"/>
                <a:cs typeface="Heebo Bold"/>
                <a:sym typeface="Heebo Bold"/>
              </a:rPr>
              <a:t>Terima Kasih</a:t>
            </a:r>
          </a:p>
        </p:txBody>
      </p:sp>
      <p:sp>
        <p:nvSpPr>
          <p:cNvPr name="Freeform 9" id="9"/>
          <p:cNvSpPr/>
          <p:nvPr/>
        </p:nvSpPr>
        <p:spPr>
          <a:xfrm flipH="true" flipV="false" rot="0">
            <a:off x="14619841" y="503457"/>
            <a:ext cx="3964881" cy="3964881"/>
          </a:xfrm>
          <a:custGeom>
            <a:avLst/>
            <a:gdLst/>
            <a:ahLst/>
            <a:cxnLst/>
            <a:rect r="r" b="b" t="t" l="l"/>
            <a:pathLst>
              <a:path h="3964881" w="3964881">
                <a:moveTo>
                  <a:pt x="3964881" y="0"/>
                </a:moveTo>
                <a:lnTo>
                  <a:pt x="0" y="0"/>
                </a:lnTo>
                <a:lnTo>
                  <a:pt x="0" y="3964881"/>
                </a:lnTo>
                <a:lnTo>
                  <a:pt x="3964881" y="3964881"/>
                </a:lnTo>
                <a:lnTo>
                  <a:pt x="3964881"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2266174" y="8027264"/>
            <a:ext cx="4234221" cy="1397311"/>
          </a:xfrm>
          <a:custGeom>
            <a:avLst/>
            <a:gdLst/>
            <a:ahLst/>
            <a:cxnLst/>
            <a:rect r="r" b="b" t="t" l="l"/>
            <a:pathLst>
              <a:path h="1397311" w="4234221">
                <a:moveTo>
                  <a:pt x="0" y="0"/>
                </a:moveTo>
                <a:lnTo>
                  <a:pt x="4234221" y="0"/>
                </a:lnTo>
                <a:lnTo>
                  <a:pt x="4234221" y="1397311"/>
                </a:lnTo>
                <a:lnTo>
                  <a:pt x="0" y="1397311"/>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1" id="11"/>
          <p:cNvSpPr/>
          <p:nvPr/>
        </p:nvSpPr>
        <p:spPr>
          <a:xfrm flipH="false" flipV="false" rot="0">
            <a:off x="838672" y="6629954"/>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grpSp>
        <p:nvGrpSpPr>
          <p:cNvPr name="Group 12" id="12"/>
          <p:cNvGrpSpPr/>
          <p:nvPr/>
        </p:nvGrpSpPr>
        <p:grpSpPr>
          <a:xfrm rot="0">
            <a:off x="583495" y="503457"/>
            <a:ext cx="3086100" cy="3086100"/>
            <a:chOff x="0" y="0"/>
            <a:chExt cx="812800" cy="812800"/>
          </a:xfrm>
        </p:grpSpPr>
        <p:sp>
          <p:nvSpPr>
            <p:cNvPr name="Freeform 13" id="13"/>
            <p:cNvSpPr/>
            <p:nvPr/>
          </p:nvSpPr>
          <p:spPr>
            <a:xfrm flipH="false" flipV="false" rot="0">
              <a:off x="0" y="0"/>
              <a:ext cx="812800" cy="812800"/>
            </a:xfrm>
            <a:custGeom>
              <a:avLst/>
              <a:gdLst/>
              <a:ahLst/>
              <a:cxnLst/>
              <a:rect r="r" b="b" t="t" l="l"/>
              <a:pathLst>
                <a:path h="812800" w="812800">
                  <a:moveTo>
                    <a:pt x="0" y="0"/>
                  </a:moveTo>
                  <a:lnTo>
                    <a:pt x="812800" y="0"/>
                  </a:lnTo>
                  <a:lnTo>
                    <a:pt x="812800" y="812800"/>
                  </a:lnTo>
                  <a:lnTo>
                    <a:pt x="0" y="812800"/>
                  </a:lnTo>
                  <a:close/>
                </a:path>
              </a:pathLst>
            </a:custGeom>
            <a:solidFill>
              <a:srgbClr val="6182A8"/>
            </a:solidFill>
          </p:spPr>
        </p:sp>
        <p:sp>
          <p:nvSpPr>
            <p:cNvPr name="TextBox 14" id="14"/>
            <p:cNvSpPr txBox="true"/>
            <p:nvPr/>
          </p:nvSpPr>
          <p:spPr>
            <a:xfrm>
              <a:off x="0" y="-9525"/>
              <a:ext cx="812800" cy="822325"/>
            </a:xfrm>
            <a:prstGeom prst="rect">
              <a:avLst/>
            </a:prstGeom>
          </p:spPr>
          <p:txBody>
            <a:bodyPr anchor="ctr" rtlCol="false" tIns="50800" lIns="50800" bIns="50800" rIns="50800"/>
            <a:lstStyle/>
            <a:p>
              <a:pPr algn="ctr">
                <a:lnSpc>
                  <a:spcPts val="3100"/>
                </a:lnSpc>
              </a:pPr>
            </a:p>
          </p:txBody>
        </p:sp>
      </p:grpSp>
      <p:grpSp>
        <p:nvGrpSpPr>
          <p:cNvPr name="Group 15" id="15"/>
          <p:cNvGrpSpPr/>
          <p:nvPr/>
        </p:nvGrpSpPr>
        <p:grpSpPr>
          <a:xfrm rot="0">
            <a:off x="1168329" y="1205636"/>
            <a:ext cx="2195690" cy="2035614"/>
            <a:chOff x="0" y="0"/>
            <a:chExt cx="578289" cy="536129"/>
          </a:xfrm>
        </p:grpSpPr>
        <p:sp>
          <p:nvSpPr>
            <p:cNvPr name="Freeform 16" id="16"/>
            <p:cNvSpPr/>
            <p:nvPr/>
          </p:nvSpPr>
          <p:spPr>
            <a:xfrm flipH="false" flipV="false" rot="0">
              <a:off x="0" y="0"/>
              <a:ext cx="578289" cy="536129"/>
            </a:xfrm>
            <a:custGeom>
              <a:avLst/>
              <a:gdLst/>
              <a:ahLst/>
              <a:cxnLst/>
              <a:rect r="r" b="b" t="t" l="l"/>
              <a:pathLst>
                <a:path h="536129" w="578289">
                  <a:moveTo>
                    <a:pt x="0" y="0"/>
                  </a:moveTo>
                  <a:lnTo>
                    <a:pt x="578289" y="0"/>
                  </a:lnTo>
                  <a:lnTo>
                    <a:pt x="578289" y="536129"/>
                  </a:lnTo>
                  <a:lnTo>
                    <a:pt x="0" y="536129"/>
                  </a:lnTo>
                  <a:close/>
                </a:path>
              </a:pathLst>
            </a:custGeom>
            <a:solidFill>
              <a:srgbClr val="B7CADB"/>
            </a:solidFill>
          </p:spPr>
        </p:sp>
        <p:sp>
          <p:nvSpPr>
            <p:cNvPr name="TextBox 17" id="17"/>
            <p:cNvSpPr txBox="true"/>
            <p:nvPr/>
          </p:nvSpPr>
          <p:spPr>
            <a:xfrm>
              <a:off x="0" y="-9525"/>
              <a:ext cx="578289" cy="545654"/>
            </a:xfrm>
            <a:prstGeom prst="rect">
              <a:avLst/>
            </a:prstGeom>
          </p:spPr>
          <p:txBody>
            <a:bodyPr anchor="ctr" rtlCol="false" tIns="50800" lIns="50800" bIns="50800" rIns="50800"/>
            <a:lstStyle/>
            <a:p>
              <a:pPr algn="ctr">
                <a:lnSpc>
                  <a:spcPts val="3100"/>
                </a:lnSpc>
              </a:pPr>
            </a:p>
          </p:txBody>
        </p:sp>
      </p:grpSp>
      <p:grpSp>
        <p:nvGrpSpPr>
          <p:cNvPr name="Group 18" id="18"/>
          <p:cNvGrpSpPr/>
          <p:nvPr/>
        </p:nvGrpSpPr>
        <p:grpSpPr>
          <a:xfrm rot="0">
            <a:off x="10998186" y="7930899"/>
            <a:ext cx="6261114" cy="1493676"/>
            <a:chOff x="0" y="0"/>
            <a:chExt cx="1649018" cy="393396"/>
          </a:xfrm>
        </p:grpSpPr>
        <p:sp>
          <p:nvSpPr>
            <p:cNvPr name="Freeform 19" id="19"/>
            <p:cNvSpPr/>
            <p:nvPr/>
          </p:nvSpPr>
          <p:spPr>
            <a:xfrm flipH="false" flipV="false" rot="0">
              <a:off x="0" y="0"/>
              <a:ext cx="1649018" cy="393396"/>
            </a:xfrm>
            <a:custGeom>
              <a:avLst/>
              <a:gdLst/>
              <a:ahLst/>
              <a:cxnLst/>
              <a:rect r="r" b="b" t="t" l="l"/>
              <a:pathLst>
                <a:path h="393396" w="1649018">
                  <a:moveTo>
                    <a:pt x="0" y="0"/>
                  </a:moveTo>
                  <a:lnTo>
                    <a:pt x="1649018" y="0"/>
                  </a:lnTo>
                  <a:lnTo>
                    <a:pt x="1649018" y="393396"/>
                  </a:lnTo>
                  <a:lnTo>
                    <a:pt x="0" y="393396"/>
                  </a:lnTo>
                  <a:close/>
                </a:path>
              </a:pathLst>
            </a:custGeom>
            <a:solidFill>
              <a:srgbClr val="6182A8"/>
            </a:solidFill>
          </p:spPr>
        </p:sp>
        <p:sp>
          <p:nvSpPr>
            <p:cNvPr name="TextBox 20" id="20"/>
            <p:cNvSpPr txBox="true"/>
            <p:nvPr/>
          </p:nvSpPr>
          <p:spPr>
            <a:xfrm>
              <a:off x="0" y="-9525"/>
              <a:ext cx="1649018" cy="402921"/>
            </a:xfrm>
            <a:prstGeom prst="rect">
              <a:avLst/>
            </a:prstGeom>
          </p:spPr>
          <p:txBody>
            <a:bodyPr anchor="ctr" rtlCol="false" tIns="50800" lIns="50800" bIns="50800" rIns="50800"/>
            <a:lstStyle/>
            <a:p>
              <a:pPr algn="ctr">
                <a:lnSpc>
                  <a:spcPts val="3100"/>
                </a:lnSpc>
              </a:pPr>
            </a:p>
          </p:txBody>
        </p:sp>
      </p:grpSp>
      <p:grpSp>
        <p:nvGrpSpPr>
          <p:cNvPr name="Group 21" id="21"/>
          <p:cNvGrpSpPr/>
          <p:nvPr/>
        </p:nvGrpSpPr>
        <p:grpSpPr>
          <a:xfrm rot="0">
            <a:off x="11297208" y="8217016"/>
            <a:ext cx="6051824" cy="1017807"/>
            <a:chOff x="0" y="0"/>
            <a:chExt cx="1593896" cy="268064"/>
          </a:xfrm>
        </p:grpSpPr>
        <p:sp>
          <p:nvSpPr>
            <p:cNvPr name="Freeform 22" id="22"/>
            <p:cNvSpPr/>
            <p:nvPr/>
          </p:nvSpPr>
          <p:spPr>
            <a:xfrm flipH="false" flipV="false" rot="0">
              <a:off x="0" y="0"/>
              <a:ext cx="1593896" cy="268064"/>
            </a:xfrm>
            <a:custGeom>
              <a:avLst/>
              <a:gdLst/>
              <a:ahLst/>
              <a:cxnLst/>
              <a:rect r="r" b="b" t="t" l="l"/>
              <a:pathLst>
                <a:path h="268064" w="1593896">
                  <a:moveTo>
                    <a:pt x="0" y="0"/>
                  </a:moveTo>
                  <a:lnTo>
                    <a:pt x="1593896" y="0"/>
                  </a:lnTo>
                  <a:lnTo>
                    <a:pt x="1593896" y="268064"/>
                  </a:lnTo>
                  <a:lnTo>
                    <a:pt x="0" y="268064"/>
                  </a:lnTo>
                  <a:close/>
                </a:path>
              </a:pathLst>
            </a:custGeom>
            <a:solidFill>
              <a:srgbClr val="87A3C4"/>
            </a:solidFill>
          </p:spPr>
        </p:sp>
        <p:sp>
          <p:nvSpPr>
            <p:cNvPr name="TextBox 23" id="23"/>
            <p:cNvSpPr txBox="true"/>
            <p:nvPr/>
          </p:nvSpPr>
          <p:spPr>
            <a:xfrm>
              <a:off x="0" y="-9525"/>
              <a:ext cx="1593896" cy="277589"/>
            </a:xfrm>
            <a:prstGeom prst="rect">
              <a:avLst/>
            </a:prstGeom>
          </p:spPr>
          <p:txBody>
            <a:bodyPr anchor="ctr" rtlCol="false" tIns="50800" lIns="50800" bIns="50800" rIns="50800"/>
            <a:lstStyle/>
            <a:p>
              <a:pPr algn="ctr">
                <a:lnSpc>
                  <a:spcPts val="3100"/>
                </a:lnSpc>
              </a:pPr>
            </a:p>
          </p:txBody>
        </p:sp>
      </p:grpSp>
      <p:grpSp>
        <p:nvGrpSpPr>
          <p:cNvPr name="Group 24" id="24"/>
          <p:cNvGrpSpPr/>
          <p:nvPr/>
        </p:nvGrpSpPr>
        <p:grpSpPr>
          <a:xfrm rot="0">
            <a:off x="12243489" y="5943307"/>
            <a:ext cx="328528" cy="304577"/>
            <a:chOff x="0" y="0"/>
            <a:chExt cx="578289" cy="536129"/>
          </a:xfrm>
        </p:grpSpPr>
        <p:sp>
          <p:nvSpPr>
            <p:cNvPr name="Freeform 25" id="25"/>
            <p:cNvSpPr/>
            <p:nvPr/>
          </p:nvSpPr>
          <p:spPr>
            <a:xfrm flipH="false" flipV="false" rot="0">
              <a:off x="0" y="0"/>
              <a:ext cx="578289" cy="536129"/>
            </a:xfrm>
            <a:custGeom>
              <a:avLst/>
              <a:gdLst/>
              <a:ahLst/>
              <a:cxnLst/>
              <a:rect r="r" b="b" t="t" l="l"/>
              <a:pathLst>
                <a:path h="536129" w="578289">
                  <a:moveTo>
                    <a:pt x="0" y="0"/>
                  </a:moveTo>
                  <a:lnTo>
                    <a:pt x="578289" y="0"/>
                  </a:lnTo>
                  <a:lnTo>
                    <a:pt x="578289" y="536129"/>
                  </a:lnTo>
                  <a:lnTo>
                    <a:pt x="0" y="536129"/>
                  </a:lnTo>
                  <a:close/>
                </a:path>
              </a:pathLst>
            </a:custGeom>
            <a:solidFill>
              <a:srgbClr val="6182A8"/>
            </a:solidFill>
          </p:spPr>
        </p:sp>
        <p:sp>
          <p:nvSpPr>
            <p:cNvPr name="TextBox 26" id="26"/>
            <p:cNvSpPr txBox="true"/>
            <p:nvPr/>
          </p:nvSpPr>
          <p:spPr>
            <a:xfrm>
              <a:off x="0" y="-9525"/>
              <a:ext cx="578289" cy="545654"/>
            </a:xfrm>
            <a:prstGeom prst="rect">
              <a:avLst/>
            </a:prstGeom>
          </p:spPr>
          <p:txBody>
            <a:bodyPr anchor="ctr" rtlCol="false" tIns="50800" lIns="50800" bIns="50800" rIns="50800"/>
            <a:lstStyle/>
            <a:p>
              <a:pPr algn="ctr">
                <a:lnSpc>
                  <a:spcPts val="3100"/>
                </a:lnSpc>
              </a:pPr>
            </a:p>
          </p:txBody>
        </p:sp>
      </p:grpSp>
      <p:grpSp>
        <p:nvGrpSpPr>
          <p:cNvPr name="Group 27" id="27"/>
          <p:cNvGrpSpPr/>
          <p:nvPr/>
        </p:nvGrpSpPr>
        <p:grpSpPr>
          <a:xfrm rot="0">
            <a:off x="12840903" y="5943307"/>
            <a:ext cx="328528" cy="304577"/>
            <a:chOff x="0" y="0"/>
            <a:chExt cx="578289" cy="536129"/>
          </a:xfrm>
        </p:grpSpPr>
        <p:sp>
          <p:nvSpPr>
            <p:cNvPr name="Freeform 28" id="28"/>
            <p:cNvSpPr/>
            <p:nvPr/>
          </p:nvSpPr>
          <p:spPr>
            <a:xfrm flipH="false" flipV="false" rot="0">
              <a:off x="0" y="0"/>
              <a:ext cx="578289" cy="536129"/>
            </a:xfrm>
            <a:custGeom>
              <a:avLst/>
              <a:gdLst/>
              <a:ahLst/>
              <a:cxnLst/>
              <a:rect r="r" b="b" t="t" l="l"/>
              <a:pathLst>
                <a:path h="536129" w="578289">
                  <a:moveTo>
                    <a:pt x="0" y="0"/>
                  </a:moveTo>
                  <a:lnTo>
                    <a:pt x="578289" y="0"/>
                  </a:lnTo>
                  <a:lnTo>
                    <a:pt x="578289" y="536129"/>
                  </a:lnTo>
                  <a:lnTo>
                    <a:pt x="0" y="536129"/>
                  </a:lnTo>
                  <a:close/>
                </a:path>
              </a:pathLst>
            </a:custGeom>
            <a:solidFill>
              <a:srgbClr val="6182A8"/>
            </a:solidFill>
          </p:spPr>
        </p:sp>
        <p:sp>
          <p:nvSpPr>
            <p:cNvPr name="TextBox 29" id="29"/>
            <p:cNvSpPr txBox="true"/>
            <p:nvPr/>
          </p:nvSpPr>
          <p:spPr>
            <a:xfrm>
              <a:off x="0" y="-9525"/>
              <a:ext cx="578289" cy="545654"/>
            </a:xfrm>
            <a:prstGeom prst="rect">
              <a:avLst/>
            </a:prstGeom>
          </p:spPr>
          <p:txBody>
            <a:bodyPr anchor="ctr" rtlCol="false" tIns="50800" lIns="50800" bIns="50800" rIns="50800"/>
            <a:lstStyle/>
            <a:p>
              <a:pPr algn="ctr">
                <a:lnSpc>
                  <a:spcPts val="3100"/>
                </a:lnSpc>
              </a:pPr>
            </a:p>
          </p:txBody>
        </p:sp>
      </p:grpSp>
      <p:grpSp>
        <p:nvGrpSpPr>
          <p:cNvPr name="Group 30" id="30"/>
          <p:cNvGrpSpPr/>
          <p:nvPr/>
        </p:nvGrpSpPr>
        <p:grpSpPr>
          <a:xfrm rot="0">
            <a:off x="13438318" y="5943307"/>
            <a:ext cx="328528" cy="304577"/>
            <a:chOff x="0" y="0"/>
            <a:chExt cx="578289" cy="536129"/>
          </a:xfrm>
        </p:grpSpPr>
        <p:sp>
          <p:nvSpPr>
            <p:cNvPr name="Freeform 31" id="31"/>
            <p:cNvSpPr/>
            <p:nvPr/>
          </p:nvSpPr>
          <p:spPr>
            <a:xfrm flipH="false" flipV="false" rot="0">
              <a:off x="0" y="0"/>
              <a:ext cx="578289" cy="536129"/>
            </a:xfrm>
            <a:custGeom>
              <a:avLst/>
              <a:gdLst/>
              <a:ahLst/>
              <a:cxnLst/>
              <a:rect r="r" b="b" t="t" l="l"/>
              <a:pathLst>
                <a:path h="536129" w="578289">
                  <a:moveTo>
                    <a:pt x="0" y="0"/>
                  </a:moveTo>
                  <a:lnTo>
                    <a:pt x="578289" y="0"/>
                  </a:lnTo>
                  <a:lnTo>
                    <a:pt x="578289" y="536129"/>
                  </a:lnTo>
                  <a:lnTo>
                    <a:pt x="0" y="536129"/>
                  </a:lnTo>
                  <a:close/>
                </a:path>
              </a:pathLst>
            </a:custGeom>
            <a:solidFill>
              <a:srgbClr val="6182A8"/>
            </a:solidFill>
          </p:spPr>
        </p:sp>
        <p:sp>
          <p:nvSpPr>
            <p:cNvPr name="TextBox 32" id="32"/>
            <p:cNvSpPr txBox="true"/>
            <p:nvPr/>
          </p:nvSpPr>
          <p:spPr>
            <a:xfrm>
              <a:off x="0" y="-9525"/>
              <a:ext cx="578289" cy="545654"/>
            </a:xfrm>
            <a:prstGeom prst="rect">
              <a:avLst/>
            </a:prstGeom>
          </p:spPr>
          <p:txBody>
            <a:bodyPr anchor="ctr" rtlCol="false" tIns="50800" lIns="50800" bIns="50800" rIns="50800"/>
            <a:lstStyle/>
            <a:p>
              <a:pPr algn="ctr">
                <a:lnSpc>
                  <a:spcPts val="3100"/>
                </a:lnSpc>
              </a:pPr>
            </a:p>
          </p:txBody>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7050418" y="9049203"/>
            <a:ext cx="770523" cy="770523"/>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4" id="4"/>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492853" y="3742815"/>
            <a:ext cx="2687374" cy="341250"/>
            <a:chOff x="0" y="0"/>
            <a:chExt cx="707786" cy="89877"/>
          </a:xfrm>
        </p:grpSpPr>
        <p:sp>
          <p:nvSpPr>
            <p:cNvPr name="Freeform 6" id="6"/>
            <p:cNvSpPr/>
            <p:nvPr/>
          </p:nvSpPr>
          <p:spPr>
            <a:xfrm flipH="false" flipV="false" rot="0">
              <a:off x="0" y="0"/>
              <a:ext cx="707786" cy="89877"/>
            </a:xfrm>
            <a:custGeom>
              <a:avLst/>
              <a:gdLst/>
              <a:ahLst/>
              <a:cxnLst/>
              <a:rect r="r" b="b" t="t" l="l"/>
              <a:pathLst>
                <a:path h="89877" w="707786">
                  <a:moveTo>
                    <a:pt x="0" y="0"/>
                  </a:moveTo>
                  <a:lnTo>
                    <a:pt x="707786" y="0"/>
                  </a:lnTo>
                  <a:lnTo>
                    <a:pt x="707786" y="89877"/>
                  </a:lnTo>
                  <a:lnTo>
                    <a:pt x="0" y="89877"/>
                  </a:lnTo>
                  <a:close/>
                </a:path>
              </a:pathLst>
            </a:custGeom>
            <a:solidFill>
              <a:srgbClr val="B7CADB"/>
            </a:solidFill>
          </p:spPr>
        </p:sp>
        <p:sp>
          <p:nvSpPr>
            <p:cNvPr name="TextBox 7" id="7"/>
            <p:cNvSpPr txBox="true"/>
            <p:nvPr/>
          </p:nvSpPr>
          <p:spPr>
            <a:xfrm>
              <a:off x="0" y="-9525"/>
              <a:ext cx="707786" cy="99402"/>
            </a:xfrm>
            <a:prstGeom prst="rect">
              <a:avLst/>
            </a:prstGeom>
          </p:spPr>
          <p:txBody>
            <a:bodyPr anchor="ctr" rtlCol="false" tIns="50800" lIns="50800" bIns="50800" rIns="50800"/>
            <a:lstStyle/>
            <a:p>
              <a:pPr algn="ctr">
                <a:lnSpc>
                  <a:spcPts val="3100"/>
                </a:lnSpc>
              </a:pPr>
            </a:p>
          </p:txBody>
        </p:sp>
      </p:grpSp>
      <p:grpSp>
        <p:nvGrpSpPr>
          <p:cNvPr name="Group 8" id="8"/>
          <p:cNvGrpSpPr/>
          <p:nvPr/>
        </p:nvGrpSpPr>
        <p:grpSpPr>
          <a:xfrm rot="0">
            <a:off x="1492853" y="4669106"/>
            <a:ext cx="4264372" cy="341250"/>
            <a:chOff x="0" y="0"/>
            <a:chExt cx="1123127" cy="89877"/>
          </a:xfrm>
        </p:grpSpPr>
        <p:sp>
          <p:nvSpPr>
            <p:cNvPr name="Freeform 9" id="9"/>
            <p:cNvSpPr/>
            <p:nvPr/>
          </p:nvSpPr>
          <p:spPr>
            <a:xfrm flipH="false" flipV="false" rot="0">
              <a:off x="0" y="0"/>
              <a:ext cx="1123127" cy="89877"/>
            </a:xfrm>
            <a:custGeom>
              <a:avLst/>
              <a:gdLst/>
              <a:ahLst/>
              <a:cxnLst/>
              <a:rect r="r" b="b" t="t" l="l"/>
              <a:pathLst>
                <a:path h="89877" w="1123127">
                  <a:moveTo>
                    <a:pt x="0" y="0"/>
                  </a:moveTo>
                  <a:lnTo>
                    <a:pt x="1123127" y="0"/>
                  </a:lnTo>
                  <a:lnTo>
                    <a:pt x="1123127" y="89877"/>
                  </a:lnTo>
                  <a:lnTo>
                    <a:pt x="0" y="89877"/>
                  </a:lnTo>
                  <a:close/>
                </a:path>
              </a:pathLst>
            </a:custGeom>
            <a:solidFill>
              <a:srgbClr val="B7CADB"/>
            </a:solidFill>
          </p:spPr>
        </p:sp>
        <p:sp>
          <p:nvSpPr>
            <p:cNvPr name="TextBox 10" id="10"/>
            <p:cNvSpPr txBox="true"/>
            <p:nvPr/>
          </p:nvSpPr>
          <p:spPr>
            <a:xfrm>
              <a:off x="0" y="-9525"/>
              <a:ext cx="1123127" cy="99402"/>
            </a:xfrm>
            <a:prstGeom prst="rect">
              <a:avLst/>
            </a:prstGeom>
          </p:spPr>
          <p:txBody>
            <a:bodyPr anchor="ctr" rtlCol="false" tIns="50800" lIns="50800" bIns="50800" rIns="50800"/>
            <a:lstStyle/>
            <a:p>
              <a:pPr algn="ctr">
                <a:lnSpc>
                  <a:spcPts val="3100"/>
                </a:lnSpc>
              </a:pPr>
            </a:p>
          </p:txBody>
        </p:sp>
      </p:grpSp>
      <p:grpSp>
        <p:nvGrpSpPr>
          <p:cNvPr name="Group 11" id="11"/>
          <p:cNvGrpSpPr/>
          <p:nvPr/>
        </p:nvGrpSpPr>
        <p:grpSpPr>
          <a:xfrm rot="0">
            <a:off x="7854695" y="2691725"/>
            <a:ext cx="10687050" cy="5665830"/>
            <a:chOff x="0" y="0"/>
            <a:chExt cx="2814696" cy="1492235"/>
          </a:xfrm>
        </p:grpSpPr>
        <p:sp>
          <p:nvSpPr>
            <p:cNvPr name="Freeform 12" id="12"/>
            <p:cNvSpPr/>
            <p:nvPr/>
          </p:nvSpPr>
          <p:spPr>
            <a:xfrm flipH="false" flipV="false" rot="0">
              <a:off x="0" y="0"/>
              <a:ext cx="2814696" cy="1492235"/>
            </a:xfrm>
            <a:custGeom>
              <a:avLst/>
              <a:gdLst/>
              <a:ahLst/>
              <a:cxnLst/>
              <a:rect r="r" b="b" t="t" l="l"/>
              <a:pathLst>
                <a:path h="1492235" w="2814696">
                  <a:moveTo>
                    <a:pt x="0" y="0"/>
                  </a:moveTo>
                  <a:lnTo>
                    <a:pt x="2814696" y="0"/>
                  </a:lnTo>
                  <a:lnTo>
                    <a:pt x="2814696" y="1492235"/>
                  </a:lnTo>
                  <a:lnTo>
                    <a:pt x="0" y="1492235"/>
                  </a:lnTo>
                  <a:close/>
                </a:path>
              </a:pathLst>
            </a:custGeom>
            <a:solidFill>
              <a:srgbClr val="FAFAFA"/>
            </a:solidFill>
          </p:spPr>
        </p:sp>
        <p:sp>
          <p:nvSpPr>
            <p:cNvPr name="TextBox 13" id="13"/>
            <p:cNvSpPr txBox="true"/>
            <p:nvPr/>
          </p:nvSpPr>
          <p:spPr>
            <a:xfrm>
              <a:off x="0" y="-9525"/>
              <a:ext cx="2814696" cy="1501760"/>
            </a:xfrm>
            <a:prstGeom prst="rect">
              <a:avLst/>
            </a:prstGeom>
          </p:spPr>
          <p:txBody>
            <a:bodyPr anchor="ctr" rtlCol="false" tIns="50800" lIns="50800" bIns="50800" rIns="50800"/>
            <a:lstStyle/>
            <a:p>
              <a:pPr algn="ctr">
                <a:lnSpc>
                  <a:spcPts val="3100"/>
                </a:lnSpc>
              </a:pPr>
            </a:p>
          </p:txBody>
        </p:sp>
      </p:grpSp>
      <p:sp>
        <p:nvSpPr>
          <p:cNvPr name="Freeform 14" id="14"/>
          <p:cNvSpPr/>
          <p:nvPr/>
        </p:nvSpPr>
        <p:spPr>
          <a:xfrm flipH="false" flipV="false" rot="0">
            <a:off x="16590938" y="824541"/>
            <a:ext cx="3259524" cy="3259524"/>
          </a:xfrm>
          <a:custGeom>
            <a:avLst/>
            <a:gdLst/>
            <a:ahLst/>
            <a:cxnLst/>
            <a:rect r="r" b="b" t="t" l="l"/>
            <a:pathLst>
              <a:path h="3259524" w="3259524">
                <a:moveTo>
                  <a:pt x="0" y="0"/>
                </a:moveTo>
                <a:lnTo>
                  <a:pt x="3259523" y="0"/>
                </a:lnTo>
                <a:lnTo>
                  <a:pt x="3259523" y="3259524"/>
                </a:lnTo>
                <a:lnTo>
                  <a:pt x="0" y="325952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5" id="15"/>
          <p:cNvSpPr/>
          <p:nvPr/>
        </p:nvSpPr>
        <p:spPr>
          <a:xfrm flipH="false" flipV="false" rot="0">
            <a:off x="3366729" y="7979936"/>
            <a:ext cx="4234221" cy="1397311"/>
          </a:xfrm>
          <a:custGeom>
            <a:avLst/>
            <a:gdLst/>
            <a:ahLst/>
            <a:cxnLst/>
            <a:rect r="r" b="b" t="t" l="l"/>
            <a:pathLst>
              <a:path h="1397311" w="4234221">
                <a:moveTo>
                  <a:pt x="0" y="0"/>
                </a:moveTo>
                <a:lnTo>
                  <a:pt x="4234221" y="0"/>
                </a:lnTo>
                <a:lnTo>
                  <a:pt x="4234221"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6" id="16"/>
          <p:cNvSpPr/>
          <p:nvPr/>
        </p:nvSpPr>
        <p:spPr>
          <a:xfrm flipH="false" flipV="false" rot="0">
            <a:off x="1939227" y="6575584"/>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sp>
        <p:nvSpPr>
          <p:cNvPr name="TextBox 17" id="17"/>
          <p:cNvSpPr txBox="true"/>
          <p:nvPr/>
        </p:nvSpPr>
        <p:spPr>
          <a:xfrm rot="0">
            <a:off x="1735759" y="3256517"/>
            <a:ext cx="4228053" cy="1838325"/>
          </a:xfrm>
          <a:prstGeom prst="rect">
            <a:avLst/>
          </a:prstGeom>
        </p:spPr>
        <p:txBody>
          <a:bodyPr anchor="t" rtlCol="false" tIns="0" lIns="0" bIns="0" rIns="0">
            <a:spAutoFit/>
          </a:bodyPr>
          <a:lstStyle/>
          <a:p>
            <a:pPr algn="l">
              <a:lnSpc>
                <a:spcPts val="7200"/>
              </a:lnSpc>
            </a:pPr>
            <a:r>
              <a:rPr lang="en-US" sz="6000" b="true">
                <a:solidFill>
                  <a:srgbClr val="000000"/>
                </a:solidFill>
                <a:latin typeface="Heebo Bold"/>
                <a:ea typeface="Heebo Bold"/>
                <a:cs typeface="Heebo Bold"/>
                <a:sym typeface="Heebo Bold"/>
              </a:rPr>
              <a:t>Latar</a:t>
            </a:r>
          </a:p>
          <a:p>
            <a:pPr algn="l">
              <a:lnSpc>
                <a:spcPts val="7200"/>
              </a:lnSpc>
            </a:pPr>
            <a:r>
              <a:rPr lang="en-US" sz="6000" b="true">
                <a:solidFill>
                  <a:srgbClr val="000000"/>
                </a:solidFill>
                <a:latin typeface="Heebo Bold"/>
                <a:ea typeface="Heebo Bold"/>
                <a:cs typeface="Heebo Bold"/>
                <a:sym typeface="Heebo Bold"/>
              </a:rPr>
              <a:t>Belakang</a:t>
            </a:r>
          </a:p>
        </p:txBody>
      </p:sp>
      <p:sp>
        <p:nvSpPr>
          <p:cNvPr name="TextBox 18" id="18"/>
          <p:cNvSpPr txBox="true"/>
          <p:nvPr/>
        </p:nvSpPr>
        <p:spPr>
          <a:xfrm rot="0">
            <a:off x="8072332" y="2901133"/>
            <a:ext cx="9580984" cy="6148070"/>
          </a:xfrm>
          <a:prstGeom prst="rect">
            <a:avLst/>
          </a:prstGeom>
        </p:spPr>
        <p:txBody>
          <a:bodyPr anchor="t" rtlCol="false" tIns="0" lIns="0" bIns="0" rIns="0">
            <a:spAutoFit/>
          </a:bodyPr>
          <a:lstStyle/>
          <a:p>
            <a:pPr algn="l">
              <a:lnSpc>
                <a:spcPts val="4480"/>
              </a:lnSpc>
            </a:pPr>
            <a:r>
              <a:rPr lang="en-US" sz="3200">
                <a:solidFill>
                  <a:srgbClr val="000000"/>
                </a:solidFill>
                <a:latin typeface="Mukta Mahee"/>
                <a:ea typeface="Mukta Mahee"/>
                <a:cs typeface="Mukta Mahee"/>
                <a:sym typeface="Mukta Mahee"/>
              </a:rPr>
              <a:t> Pendidikan Guru Madrasah Ibtidaiyah (PGMI) merupakan salah satu elemen penting dalam sistem pendidikan di Indonesia. UIN FAS Bengkulu, sebagai salah satu institusi pendidikan tinggi, berkomitmen untuk meningkatkan kualitas pendidikan guru yang dihasilkan. Untuk itu, evaluasi terhadap kurikulum, metode pengajaran, dan kualitas lulusan menjadi penting guna memastikan lulusan yang dihasilkan memiliki kompetensi yang sesuai dengan kebutuhan dunia kerja dan masyarakat.</a:t>
            </a:r>
          </a:p>
          <a:p>
            <a:pPr algn="l">
              <a:lnSpc>
                <a:spcPts val="4480"/>
              </a:lnSpc>
            </a:pPr>
          </a:p>
        </p:txBody>
      </p:sp>
      <p:sp>
        <p:nvSpPr>
          <p:cNvPr name="TextBox 19" id="19"/>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02</a:t>
            </a:r>
          </a:p>
        </p:txBody>
      </p:sp>
      <p:sp>
        <p:nvSpPr>
          <p:cNvPr name="TextBox 20" id="20"/>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8064491" y="2817578"/>
            <a:ext cx="10223509" cy="1636071"/>
            <a:chOff x="0" y="0"/>
            <a:chExt cx="2692611" cy="430899"/>
          </a:xfrm>
        </p:grpSpPr>
        <p:sp>
          <p:nvSpPr>
            <p:cNvPr name="Freeform 3" id="3"/>
            <p:cNvSpPr/>
            <p:nvPr/>
          </p:nvSpPr>
          <p:spPr>
            <a:xfrm flipH="false" flipV="false" rot="0">
              <a:off x="0" y="0"/>
              <a:ext cx="2692611" cy="430899"/>
            </a:xfrm>
            <a:custGeom>
              <a:avLst/>
              <a:gdLst/>
              <a:ahLst/>
              <a:cxnLst/>
              <a:rect r="r" b="b" t="t" l="l"/>
              <a:pathLst>
                <a:path h="430899" w="2692611">
                  <a:moveTo>
                    <a:pt x="0" y="0"/>
                  </a:moveTo>
                  <a:lnTo>
                    <a:pt x="2692611" y="0"/>
                  </a:lnTo>
                  <a:lnTo>
                    <a:pt x="2692611" y="430899"/>
                  </a:lnTo>
                  <a:lnTo>
                    <a:pt x="0" y="430899"/>
                  </a:lnTo>
                  <a:close/>
                </a:path>
              </a:pathLst>
            </a:custGeom>
            <a:solidFill>
              <a:srgbClr val="FAFAFA"/>
            </a:solidFill>
          </p:spPr>
        </p:sp>
        <p:sp>
          <p:nvSpPr>
            <p:cNvPr name="TextBox 4" id="4"/>
            <p:cNvSpPr txBox="true"/>
            <p:nvPr/>
          </p:nvSpPr>
          <p:spPr>
            <a:xfrm>
              <a:off x="0" y="-9525"/>
              <a:ext cx="2692611" cy="440424"/>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7243079" y="3068915"/>
            <a:ext cx="1052252" cy="1052252"/>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7" id="7"/>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7050418" y="9049203"/>
            <a:ext cx="770523" cy="770523"/>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10" id="10"/>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1492853" y="3294351"/>
            <a:ext cx="3758235" cy="341250"/>
            <a:chOff x="0" y="0"/>
            <a:chExt cx="989823" cy="89877"/>
          </a:xfrm>
        </p:grpSpPr>
        <p:sp>
          <p:nvSpPr>
            <p:cNvPr name="Freeform 12" id="12"/>
            <p:cNvSpPr/>
            <p:nvPr/>
          </p:nvSpPr>
          <p:spPr>
            <a:xfrm flipH="false" flipV="false" rot="0">
              <a:off x="0" y="0"/>
              <a:ext cx="989823" cy="89877"/>
            </a:xfrm>
            <a:custGeom>
              <a:avLst/>
              <a:gdLst/>
              <a:ahLst/>
              <a:cxnLst/>
              <a:rect r="r" b="b" t="t" l="l"/>
              <a:pathLst>
                <a:path h="89877" w="989823">
                  <a:moveTo>
                    <a:pt x="0" y="0"/>
                  </a:moveTo>
                  <a:lnTo>
                    <a:pt x="989823" y="0"/>
                  </a:lnTo>
                  <a:lnTo>
                    <a:pt x="989823" y="89877"/>
                  </a:lnTo>
                  <a:lnTo>
                    <a:pt x="0" y="89877"/>
                  </a:lnTo>
                  <a:close/>
                </a:path>
              </a:pathLst>
            </a:custGeom>
            <a:solidFill>
              <a:srgbClr val="B7CADB"/>
            </a:solidFill>
          </p:spPr>
        </p:sp>
        <p:sp>
          <p:nvSpPr>
            <p:cNvPr name="TextBox 13" id="13"/>
            <p:cNvSpPr txBox="true"/>
            <p:nvPr/>
          </p:nvSpPr>
          <p:spPr>
            <a:xfrm>
              <a:off x="0" y="-9525"/>
              <a:ext cx="989823" cy="99402"/>
            </a:xfrm>
            <a:prstGeom prst="rect">
              <a:avLst/>
            </a:prstGeom>
          </p:spPr>
          <p:txBody>
            <a:bodyPr anchor="ctr" rtlCol="false" tIns="50800" lIns="50800" bIns="50800" rIns="50800"/>
            <a:lstStyle/>
            <a:p>
              <a:pPr algn="ctr">
                <a:lnSpc>
                  <a:spcPts val="3100"/>
                </a:lnSpc>
              </a:pPr>
            </a:p>
          </p:txBody>
        </p:sp>
      </p:grpSp>
      <p:grpSp>
        <p:nvGrpSpPr>
          <p:cNvPr name="Group 14" id="14"/>
          <p:cNvGrpSpPr/>
          <p:nvPr/>
        </p:nvGrpSpPr>
        <p:grpSpPr>
          <a:xfrm rot="0">
            <a:off x="1492853" y="4220643"/>
            <a:ext cx="3481174" cy="341250"/>
            <a:chOff x="0" y="0"/>
            <a:chExt cx="916852" cy="89877"/>
          </a:xfrm>
        </p:grpSpPr>
        <p:sp>
          <p:nvSpPr>
            <p:cNvPr name="Freeform 15" id="15"/>
            <p:cNvSpPr/>
            <p:nvPr/>
          </p:nvSpPr>
          <p:spPr>
            <a:xfrm flipH="false" flipV="false" rot="0">
              <a:off x="0" y="0"/>
              <a:ext cx="916852" cy="89877"/>
            </a:xfrm>
            <a:custGeom>
              <a:avLst/>
              <a:gdLst/>
              <a:ahLst/>
              <a:cxnLst/>
              <a:rect r="r" b="b" t="t" l="l"/>
              <a:pathLst>
                <a:path h="89877" w="916852">
                  <a:moveTo>
                    <a:pt x="0" y="0"/>
                  </a:moveTo>
                  <a:lnTo>
                    <a:pt x="916852" y="0"/>
                  </a:lnTo>
                  <a:lnTo>
                    <a:pt x="916852" y="89877"/>
                  </a:lnTo>
                  <a:lnTo>
                    <a:pt x="0" y="89877"/>
                  </a:lnTo>
                  <a:close/>
                </a:path>
              </a:pathLst>
            </a:custGeom>
            <a:solidFill>
              <a:srgbClr val="B7CADB"/>
            </a:solidFill>
          </p:spPr>
        </p:sp>
        <p:sp>
          <p:nvSpPr>
            <p:cNvPr name="TextBox 16" id="16"/>
            <p:cNvSpPr txBox="true"/>
            <p:nvPr/>
          </p:nvSpPr>
          <p:spPr>
            <a:xfrm>
              <a:off x="0" y="-9525"/>
              <a:ext cx="916852" cy="99402"/>
            </a:xfrm>
            <a:prstGeom prst="rect">
              <a:avLst/>
            </a:prstGeom>
          </p:spPr>
          <p:txBody>
            <a:bodyPr anchor="ctr" rtlCol="false" tIns="50800" lIns="50800" bIns="50800" rIns="50800"/>
            <a:lstStyle/>
            <a:p>
              <a:pPr algn="ctr">
                <a:lnSpc>
                  <a:spcPts val="3100"/>
                </a:lnSpc>
              </a:pPr>
            </a:p>
          </p:txBody>
        </p:sp>
      </p:grpSp>
      <p:grpSp>
        <p:nvGrpSpPr>
          <p:cNvPr name="Group 17" id="17"/>
          <p:cNvGrpSpPr/>
          <p:nvPr/>
        </p:nvGrpSpPr>
        <p:grpSpPr>
          <a:xfrm rot="0">
            <a:off x="8064491" y="4684163"/>
            <a:ext cx="10223509" cy="1636071"/>
            <a:chOff x="0" y="0"/>
            <a:chExt cx="2692611" cy="430899"/>
          </a:xfrm>
        </p:grpSpPr>
        <p:sp>
          <p:nvSpPr>
            <p:cNvPr name="Freeform 18" id="18"/>
            <p:cNvSpPr/>
            <p:nvPr/>
          </p:nvSpPr>
          <p:spPr>
            <a:xfrm flipH="false" flipV="false" rot="0">
              <a:off x="0" y="0"/>
              <a:ext cx="2692611" cy="430899"/>
            </a:xfrm>
            <a:custGeom>
              <a:avLst/>
              <a:gdLst/>
              <a:ahLst/>
              <a:cxnLst/>
              <a:rect r="r" b="b" t="t" l="l"/>
              <a:pathLst>
                <a:path h="430899" w="2692611">
                  <a:moveTo>
                    <a:pt x="0" y="0"/>
                  </a:moveTo>
                  <a:lnTo>
                    <a:pt x="2692611" y="0"/>
                  </a:lnTo>
                  <a:lnTo>
                    <a:pt x="2692611" y="430899"/>
                  </a:lnTo>
                  <a:lnTo>
                    <a:pt x="0" y="430899"/>
                  </a:lnTo>
                  <a:close/>
                </a:path>
              </a:pathLst>
            </a:custGeom>
            <a:solidFill>
              <a:srgbClr val="FAFAFA"/>
            </a:solidFill>
          </p:spPr>
        </p:sp>
        <p:sp>
          <p:nvSpPr>
            <p:cNvPr name="TextBox 19" id="19"/>
            <p:cNvSpPr txBox="true"/>
            <p:nvPr/>
          </p:nvSpPr>
          <p:spPr>
            <a:xfrm>
              <a:off x="0" y="-9525"/>
              <a:ext cx="2692611" cy="440424"/>
            </a:xfrm>
            <a:prstGeom prst="rect">
              <a:avLst/>
            </a:prstGeom>
          </p:spPr>
          <p:txBody>
            <a:bodyPr anchor="ctr" rtlCol="false" tIns="50800" lIns="50800" bIns="50800" rIns="50800"/>
            <a:lstStyle/>
            <a:p>
              <a:pPr algn="ctr">
                <a:lnSpc>
                  <a:spcPts val="3100"/>
                </a:lnSpc>
              </a:pPr>
            </a:p>
          </p:txBody>
        </p:sp>
      </p:grpSp>
      <p:grpSp>
        <p:nvGrpSpPr>
          <p:cNvPr name="Group 20" id="20"/>
          <p:cNvGrpSpPr/>
          <p:nvPr/>
        </p:nvGrpSpPr>
        <p:grpSpPr>
          <a:xfrm rot="0">
            <a:off x="8064491" y="6550747"/>
            <a:ext cx="10223509" cy="1636071"/>
            <a:chOff x="0" y="0"/>
            <a:chExt cx="2692611" cy="430899"/>
          </a:xfrm>
        </p:grpSpPr>
        <p:sp>
          <p:nvSpPr>
            <p:cNvPr name="Freeform 21" id="21"/>
            <p:cNvSpPr/>
            <p:nvPr/>
          </p:nvSpPr>
          <p:spPr>
            <a:xfrm flipH="false" flipV="false" rot="0">
              <a:off x="0" y="0"/>
              <a:ext cx="2692611" cy="430899"/>
            </a:xfrm>
            <a:custGeom>
              <a:avLst/>
              <a:gdLst/>
              <a:ahLst/>
              <a:cxnLst/>
              <a:rect r="r" b="b" t="t" l="l"/>
              <a:pathLst>
                <a:path h="430899" w="2692611">
                  <a:moveTo>
                    <a:pt x="0" y="0"/>
                  </a:moveTo>
                  <a:lnTo>
                    <a:pt x="2692611" y="0"/>
                  </a:lnTo>
                  <a:lnTo>
                    <a:pt x="2692611" y="430899"/>
                  </a:lnTo>
                  <a:lnTo>
                    <a:pt x="0" y="430899"/>
                  </a:lnTo>
                  <a:close/>
                </a:path>
              </a:pathLst>
            </a:custGeom>
            <a:solidFill>
              <a:srgbClr val="FAFAFA"/>
            </a:solidFill>
          </p:spPr>
        </p:sp>
        <p:sp>
          <p:nvSpPr>
            <p:cNvPr name="TextBox 22" id="22"/>
            <p:cNvSpPr txBox="true"/>
            <p:nvPr/>
          </p:nvSpPr>
          <p:spPr>
            <a:xfrm>
              <a:off x="0" y="-9525"/>
              <a:ext cx="2692611" cy="440424"/>
            </a:xfrm>
            <a:prstGeom prst="rect">
              <a:avLst/>
            </a:prstGeom>
          </p:spPr>
          <p:txBody>
            <a:bodyPr anchor="ctr" rtlCol="false" tIns="50800" lIns="50800" bIns="50800" rIns="50800"/>
            <a:lstStyle/>
            <a:p>
              <a:pPr algn="ctr">
                <a:lnSpc>
                  <a:spcPts val="3100"/>
                </a:lnSpc>
              </a:pPr>
            </a:p>
          </p:txBody>
        </p:sp>
      </p:grpSp>
      <p:grpSp>
        <p:nvGrpSpPr>
          <p:cNvPr name="Group 23" id="23"/>
          <p:cNvGrpSpPr/>
          <p:nvPr/>
        </p:nvGrpSpPr>
        <p:grpSpPr>
          <a:xfrm rot="0">
            <a:off x="7243079" y="4976072"/>
            <a:ext cx="1052252" cy="1052252"/>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25" id="25"/>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26" id="26"/>
          <p:cNvGrpSpPr/>
          <p:nvPr/>
        </p:nvGrpSpPr>
        <p:grpSpPr>
          <a:xfrm rot="0">
            <a:off x="7243079" y="6883229"/>
            <a:ext cx="1052252" cy="1052252"/>
            <a:chOff x="0" y="0"/>
            <a:chExt cx="812800" cy="812800"/>
          </a:xfrm>
        </p:grpSpPr>
        <p:sp>
          <p:nvSpPr>
            <p:cNvPr name="Freeform 27" id="27"/>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28" id="28"/>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Freeform 29" id="29"/>
          <p:cNvSpPr/>
          <p:nvPr/>
        </p:nvSpPr>
        <p:spPr>
          <a:xfrm flipH="true" flipV="false" rot="0">
            <a:off x="-280123" y="6108225"/>
            <a:ext cx="3513563" cy="3513563"/>
          </a:xfrm>
          <a:custGeom>
            <a:avLst/>
            <a:gdLst/>
            <a:ahLst/>
            <a:cxnLst/>
            <a:rect r="r" b="b" t="t" l="l"/>
            <a:pathLst>
              <a:path h="3513563" w="3513563">
                <a:moveTo>
                  <a:pt x="3513563" y="0"/>
                </a:moveTo>
                <a:lnTo>
                  <a:pt x="0" y="0"/>
                </a:lnTo>
                <a:lnTo>
                  <a:pt x="0" y="3513564"/>
                </a:lnTo>
                <a:lnTo>
                  <a:pt x="3513563" y="3513564"/>
                </a:lnTo>
                <a:lnTo>
                  <a:pt x="3513563"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0" id="30"/>
          <p:cNvSpPr txBox="true"/>
          <p:nvPr/>
        </p:nvSpPr>
        <p:spPr>
          <a:xfrm rot="0">
            <a:off x="7283351" y="3265940"/>
            <a:ext cx="971708" cy="596900"/>
          </a:xfrm>
          <a:prstGeom prst="rect">
            <a:avLst/>
          </a:prstGeom>
        </p:spPr>
        <p:txBody>
          <a:bodyPr anchor="t" rtlCol="false" tIns="0" lIns="0" bIns="0" rIns="0">
            <a:spAutoFit/>
          </a:bodyPr>
          <a:lstStyle/>
          <a:p>
            <a:pPr algn="ctr">
              <a:lnSpc>
                <a:spcPts val="4899"/>
              </a:lnSpc>
            </a:pPr>
            <a:r>
              <a:rPr lang="en-US" sz="3499" b="true">
                <a:solidFill>
                  <a:srgbClr val="FFFFFF"/>
                </a:solidFill>
                <a:latin typeface="Heebo Medium"/>
                <a:ea typeface="Heebo Medium"/>
                <a:cs typeface="Heebo Medium"/>
                <a:sym typeface="Heebo Medium"/>
              </a:rPr>
              <a:t>01.</a:t>
            </a:r>
          </a:p>
        </p:txBody>
      </p:sp>
      <p:sp>
        <p:nvSpPr>
          <p:cNvPr name="TextBox 31" id="31"/>
          <p:cNvSpPr txBox="true"/>
          <p:nvPr/>
        </p:nvSpPr>
        <p:spPr>
          <a:xfrm rot="0">
            <a:off x="8562610" y="3681498"/>
            <a:ext cx="8166373" cy="1012190"/>
          </a:xfrm>
          <a:prstGeom prst="rect">
            <a:avLst/>
          </a:prstGeom>
        </p:spPr>
        <p:txBody>
          <a:bodyPr anchor="t" rtlCol="false" tIns="0" lIns="0" bIns="0" rIns="0">
            <a:spAutoFit/>
          </a:bodyPr>
          <a:lstStyle/>
          <a:p>
            <a:pPr algn="l">
              <a:lnSpc>
                <a:spcPts val="4060"/>
              </a:lnSpc>
            </a:pPr>
            <a:r>
              <a:rPr lang="en-US" sz="2900">
                <a:solidFill>
                  <a:srgbClr val="000000"/>
                </a:solidFill>
                <a:latin typeface="Mukta Mahee"/>
                <a:ea typeface="Mukta Mahee"/>
                <a:cs typeface="Mukta Mahee"/>
                <a:sym typeface="Mukta Mahee"/>
              </a:rPr>
              <a:t>Me</a:t>
            </a:r>
            <a:r>
              <a:rPr lang="en-US" sz="2900">
                <a:solidFill>
                  <a:srgbClr val="000000"/>
                </a:solidFill>
                <a:latin typeface="Mukta Mahee"/>
                <a:ea typeface="Mukta Mahee"/>
                <a:cs typeface="Mukta Mahee"/>
                <a:sym typeface="Mukta Mahee"/>
              </a:rPr>
              <a:t>ngevaluasi kurikulum PGMI di UIN FAS Bengkulu.</a:t>
            </a:r>
          </a:p>
          <a:p>
            <a:pPr algn="l">
              <a:lnSpc>
                <a:spcPts val="4060"/>
              </a:lnSpc>
            </a:pPr>
          </a:p>
        </p:txBody>
      </p:sp>
      <p:sp>
        <p:nvSpPr>
          <p:cNvPr name="TextBox 32" id="32"/>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03</a:t>
            </a:r>
          </a:p>
        </p:txBody>
      </p:sp>
      <p:sp>
        <p:nvSpPr>
          <p:cNvPr name="TextBox 33" id="33"/>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
        <p:nvSpPr>
          <p:cNvPr name="TextBox 34" id="34"/>
          <p:cNvSpPr txBox="true"/>
          <p:nvPr/>
        </p:nvSpPr>
        <p:spPr>
          <a:xfrm rot="0">
            <a:off x="1735759" y="2808053"/>
            <a:ext cx="4228053" cy="1838325"/>
          </a:xfrm>
          <a:prstGeom prst="rect">
            <a:avLst/>
          </a:prstGeom>
        </p:spPr>
        <p:txBody>
          <a:bodyPr anchor="t" rtlCol="false" tIns="0" lIns="0" bIns="0" rIns="0">
            <a:spAutoFit/>
          </a:bodyPr>
          <a:lstStyle/>
          <a:p>
            <a:pPr algn="l">
              <a:lnSpc>
                <a:spcPts val="7200"/>
              </a:lnSpc>
            </a:pPr>
            <a:r>
              <a:rPr lang="en-US" sz="6000" b="true">
                <a:solidFill>
                  <a:srgbClr val="000000"/>
                </a:solidFill>
                <a:latin typeface="Heebo Bold"/>
                <a:ea typeface="Heebo Bold"/>
                <a:cs typeface="Heebo Bold"/>
                <a:sym typeface="Heebo Bold"/>
              </a:rPr>
              <a:t>Tujuan Penelitian</a:t>
            </a:r>
          </a:p>
        </p:txBody>
      </p:sp>
      <p:sp>
        <p:nvSpPr>
          <p:cNvPr name="TextBox 35" id="35"/>
          <p:cNvSpPr txBox="true"/>
          <p:nvPr/>
        </p:nvSpPr>
        <p:spPr>
          <a:xfrm rot="0">
            <a:off x="8562610" y="3073853"/>
            <a:ext cx="3099998" cy="523875"/>
          </a:xfrm>
          <a:prstGeom prst="rect">
            <a:avLst/>
          </a:prstGeom>
        </p:spPr>
        <p:txBody>
          <a:bodyPr anchor="t" rtlCol="false" tIns="0" lIns="0" bIns="0" rIns="0">
            <a:spAutoFit/>
          </a:bodyPr>
          <a:lstStyle/>
          <a:p>
            <a:pPr algn="l">
              <a:lnSpc>
                <a:spcPts val="4200"/>
              </a:lnSpc>
            </a:pPr>
            <a:r>
              <a:rPr lang="en-US" sz="3000" b="true">
                <a:solidFill>
                  <a:srgbClr val="000000"/>
                </a:solidFill>
                <a:latin typeface="Heebo Medium"/>
                <a:ea typeface="Heebo Medium"/>
                <a:cs typeface="Heebo Medium"/>
                <a:sym typeface="Heebo Medium"/>
              </a:rPr>
              <a:t>Tujuan</a:t>
            </a:r>
            <a:r>
              <a:rPr lang="en-US" sz="3000" b="true">
                <a:solidFill>
                  <a:srgbClr val="000000"/>
                </a:solidFill>
                <a:latin typeface="Heebo Medium"/>
                <a:ea typeface="Heebo Medium"/>
                <a:cs typeface="Heebo Medium"/>
                <a:sym typeface="Heebo Medium"/>
              </a:rPr>
              <a:t> Satu</a:t>
            </a:r>
          </a:p>
        </p:txBody>
      </p:sp>
      <p:sp>
        <p:nvSpPr>
          <p:cNvPr name="TextBox 36" id="36"/>
          <p:cNvSpPr txBox="true"/>
          <p:nvPr/>
        </p:nvSpPr>
        <p:spPr>
          <a:xfrm rot="0">
            <a:off x="8562610" y="5002175"/>
            <a:ext cx="3064148" cy="523875"/>
          </a:xfrm>
          <a:prstGeom prst="rect">
            <a:avLst/>
          </a:prstGeom>
        </p:spPr>
        <p:txBody>
          <a:bodyPr anchor="t" rtlCol="false" tIns="0" lIns="0" bIns="0" rIns="0">
            <a:spAutoFit/>
          </a:bodyPr>
          <a:lstStyle/>
          <a:p>
            <a:pPr algn="l">
              <a:lnSpc>
                <a:spcPts val="4200"/>
              </a:lnSpc>
            </a:pPr>
            <a:r>
              <a:rPr lang="en-US" sz="3000" b="true">
                <a:solidFill>
                  <a:srgbClr val="000000"/>
                </a:solidFill>
                <a:latin typeface="Heebo Medium"/>
                <a:ea typeface="Heebo Medium"/>
                <a:cs typeface="Heebo Medium"/>
                <a:sym typeface="Heebo Medium"/>
              </a:rPr>
              <a:t>Tujuan </a:t>
            </a:r>
            <a:r>
              <a:rPr lang="en-US" sz="3000" b="true">
                <a:solidFill>
                  <a:srgbClr val="000000"/>
                </a:solidFill>
                <a:latin typeface="Heebo Medium"/>
                <a:ea typeface="Heebo Medium"/>
                <a:cs typeface="Heebo Medium"/>
                <a:sym typeface="Heebo Medium"/>
              </a:rPr>
              <a:t>Dua</a:t>
            </a:r>
          </a:p>
        </p:txBody>
      </p:sp>
      <p:sp>
        <p:nvSpPr>
          <p:cNvPr name="TextBox 37" id="37"/>
          <p:cNvSpPr txBox="true"/>
          <p:nvPr/>
        </p:nvSpPr>
        <p:spPr>
          <a:xfrm rot="0">
            <a:off x="8562610" y="6844908"/>
            <a:ext cx="3064148" cy="523875"/>
          </a:xfrm>
          <a:prstGeom prst="rect">
            <a:avLst/>
          </a:prstGeom>
        </p:spPr>
        <p:txBody>
          <a:bodyPr anchor="t" rtlCol="false" tIns="0" lIns="0" bIns="0" rIns="0">
            <a:spAutoFit/>
          </a:bodyPr>
          <a:lstStyle/>
          <a:p>
            <a:pPr algn="l">
              <a:lnSpc>
                <a:spcPts val="4200"/>
              </a:lnSpc>
            </a:pPr>
            <a:r>
              <a:rPr lang="en-US" sz="3000" b="true">
                <a:solidFill>
                  <a:srgbClr val="000000"/>
                </a:solidFill>
                <a:latin typeface="Heebo Medium"/>
                <a:ea typeface="Heebo Medium"/>
                <a:cs typeface="Heebo Medium"/>
                <a:sym typeface="Heebo Medium"/>
              </a:rPr>
              <a:t>Tujuan </a:t>
            </a:r>
            <a:r>
              <a:rPr lang="en-US" sz="3000" b="true">
                <a:solidFill>
                  <a:srgbClr val="000000"/>
                </a:solidFill>
                <a:latin typeface="Heebo Medium"/>
                <a:ea typeface="Heebo Medium"/>
                <a:cs typeface="Heebo Medium"/>
                <a:sym typeface="Heebo Medium"/>
              </a:rPr>
              <a:t>Tiga</a:t>
            </a:r>
          </a:p>
        </p:txBody>
      </p:sp>
      <p:sp>
        <p:nvSpPr>
          <p:cNvPr name="TextBox 38" id="38"/>
          <p:cNvSpPr txBox="true"/>
          <p:nvPr/>
        </p:nvSpPr>
        <p:spPr>
          <a:xfrm rot="0">
            <a:off x="8562610" y="5547458"/>
            <a:ext cx="8166373" cy="1526540"/>
          </a:xfrm>
          <a:prstGeom prst="rect">
            <a:avLst/>
          </a:prstGeom>
        </p:spPr>
        <p:txBody>
          <a:bodyPr anchor="t" rtlCol="false" tIns="0" lIns="0" bIns="0" rIns="0">
            <a:spAutoFit/>
          </a:bodyPr>
          <a:lstStyle/>
          <a:p>
            <a:pPr algn="l">
              <a:lnSpc>
                <a:spcPts val="4060"/>
              </a:lnSpc>
            </a:pPr>
            <a:r>
              <a:rPr lang="en-US" sz="2900">
                <a:solidFill>
                  <a:srgbClr val="000000"/>
                </a:solidFill>
                <a:latin typeface="Mukta Mahee"/>
                <a:ea typeface="Mukta Mahee"/>
                <a:cs typeface="Mukta Mahee"/>
                <a:sym typeface="Mukta Mahee"/>
              </a:rPr>
              <a:t>Meng</a:t>
            </a:r>
            <a:r>
              <a:rPr lang="en-US" sz="2900">
                <a:solidFill>
                  <a:srgbClr val="000000"/>
                </a:solidFill>
                <a:latin typeface="Mukta Mahee"/>
                <a:ea typeface="Mukta Mahee"/>
                <a:cs typeface="Mukta Mahee"/>
                <a:sym typeface="Mukta Mahee"/>
              </a:rPr>
              <a:t>analisis metode pengajaran yang diterapkan di PGMI UIN FAS Bengkulu.</a:t>
            </a:r>
          </a:p>
          <a:p>
            <a:pPr algn="l">
              <a:lnSpc>
                <a:spcPts val="4060"/>
              </a:lnSpc>
            </a:pPr>
          </a:p>
        </p:txBody>
      </p:sp>
      <p:sp>
        <p:nvSpPr>
          <p:cNvPr name="TextBox 39" id="39"/>
          <p:cNvSpPr txBox="true"/>
          <p:nvPr/>
        </p:nvSpPr>
        <p:spPr>
          <a:xfrm rot="0">
            <a:off x="8562610" y="7410375"/>
            <a:ext cx="8166373" cy="1012190"/>
          </a:xfrm>
          <a:prstGeom prst="rect">
            <a:avLst/>
          </a:prstGeom>
        </p:spPr>
        <p:txBody>
          <a:bodyPr anchor="t" rtlCol="false" tIns="0" lIns="0" bIns="0" rIns="0">
            <a:spAutoFit/>
          </a:bodyPr>
          <a:lstStyle/>
          <a:p>
            <a:pPr algn="l">
              <a:lnSpc>
                <a:spcPts val="4060"/>
              </a:lnSpc>
            </a:pPr>
            <a:r>
              <a:rPr lang="en-US" sz="2900">
                <a:solidFill>
                  <a:srgbClr val="000000"/>
                </a:solidFill>
                <a:latin typeface="Mukta Mahee"/>
                <a:ea typeface="Mukta Mahee"/>
                <a:cs typeface="Mukta Mahee"/>
                <a:sym typeface="Mukta Mahee"/>
              </a:rPr>
              <a:t>Me</a:t>
            </a:r>
            <a:r>
              <a:rPr lang="en-US" sz="2900">
                <a:solidFill>
                  <a:srgbClr val="000000"/>
                </a:solidFill>
                <a:latin typeface="Mukta Mahee"/>
                <a:ea typeface="Mukta Mahee"/>
                <a:cs typeface="Mukta Mahee"/>
                <a:sym typeface="Mukta Mahee"/>
              </a:rPr>
              <a:t>nilai kualitas lulusan PGMI UIN FAS Bengkulu.</a:t>
            </a:r>
          </a:p>
          <a:p>
            <a:pPr algn="l">
              <a:lnSpc>
                <a:spcPts val="4060"/>
              </a:lnSpc>
            </a:pPr>
          </a:p>
        </p:txBody>
      </p:sp>
      <p:sp>
        <p:nvSpPr>
          <p:cNvPr name="TextBox 40" id="40"/>
          <p:cNvSpPr txBox="true"/>
          <p:nvPr/>
        </p:nvSpPr>
        <p:spPr>
          <a:xfrm rot="0">
            <a:off x="7283351" y="5194262"/>
            <a:ext cx="971708" cy="596900"/>
          </a:xfrm>
          <a:prstGeom prst="rect">
            <a:avLst/>
          </a:prstGeom>
        </p:spPr>
        <p:txBody>
          <a:bodyPr anchor="t" rtlCol="false" tIns="0" lIns="0" bIns="0" rIns="0">
            <a:spAutoFit/>
          </a:bodyPr>
          <a:lstStyle/>
          <a:p>
            <a:pPr algn="ctr">
              <a:lnSpc>
                <a:spcPts val="4899"/>
              </a:lnSpc>
            </a:pPr>
            <a:r>
              <a:rPr lang="en-US" sz="3499" b="true">
                <a:solidFill>
                  <a:srgbClr val="FFFFFF"/>
                </a:solidFill>
                <a:latin typeface="Heebo Medium"/>
                <a:ea typeface="Heebo Medium"/>
                <a:cs typeface="Heebo Medium"/>
                <a:sym typeface="Heebo Medium"/>
              </a:rPr>
              <a:t>02.</a:t>
            </a:r>
          </a:p>
        </p:txBody>
      </p:sp>
      <p:sp>
        <p:nvSpPr>
          <p:cNvPr name="TextBox 41" id="41"/>
          <p:cNvSpPr txBox="true"/>
          <p:nvPr/>
        </p:nvSpPr>
        <p:spPr>
          <a:xfrm rot="0">
            <a:off x="7283351" y="7110808"/>
            <a:ext cx="971708" cy="596900"/>
          </a:xfrm>
          <a:prstGeom prst="rect">
            <a:avLst/>
          </a:prstGeom>
        </p:spPr>
        <p:txBody>
          <a:bodyPr anchor="t" rtlCol="false" tIns="0" lIns="0" bIns="0" rIns="0">
            <a:spAutoFit/>
          </a:bodyPr>
          <a:lstStyle/>
          <a:p>
            <a:pPr algn="ctr">
              <a:lnSpc>
                <a:spcPts val="4899"/>
              </a:lnSpc>
            </a:pPr>
            <a:r>
              <a:rPr lang="en-US" sz="3499" b="true">
                <a:solidFill>
                  <a:srgbClr val="FFFFFF"/>
                </a:solidFill>
                <a:latin typeface="Heebo Medium"/>
                <a:ea typeface="Heebo Medium"/>
                <a:cs typeface="Heebo Medium"/>
                <a:sym typeface="Heebo Medium"/>
              </a:rPr>
              <a:t>03.</a:t>
            </a:r>
          </a:p>
        </p:txBody>
      </p:sp>
      <p:sp>
        <p:nvSpPr>
          <p:cNvPr name="Freeform 42" id="42"/>
          <p:cNvSpPr/>
          <p:nvPr/>
        </p:nvSpPr>
        <p:spPr>
          <a:xfrm flipH="false" flipV="false" rot="0">
            <a:off x="14255232" y="1743218"/>
            <a:ext cx="4234221" cy="1397311"/>
          </a:xfrm>
          <a:custGeom>
            <a:avLst/>
            <a:gdLst/>
            <a:ahLst/>
            <a:cxnLst/>
            <a:rect r="r" b="b" t="t" l="l"/>
            <a:pathLst>
              <a:path h="1397311" w="4234221">
                <a:moveTo>
                  <a:pt x="0" y="0"/>
                </a:moveTo>
                <a:lnTo>
                  <a:pt x="4234221" y="0"/>
                </a:lnTo>
                <a:lnTo>
                  <a:pt x="4234221"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5836804" y="2530485"/>
            <a:ext cx="6614393" cy="341250"/>
            <a:chOff x="0" y="0"/>
            <a:chExt cx="1742062" cy="89877"/>
          </a:xfrm>
        </p:grpSpPr>
        <p:sp>
          <p:nvSpPr>
            <p:cNvPr name="Freeform 3" id="3"/>
            <p:cNvSpPr/>
            <p:nvPr/>
          </p:nvSpPr>
          <p:spPr>
            <a:xfrm flipH="false" flipV="false" rot="0">
              <a:off x="0" y="0"/>
              <a:ext cx="1742062" cy="89877"/>
            </a:xfrm>
            <a:custGeom>
              <a:avLst/>
              <a:gdLst/>
              <a:ahLst/>
              <a:cxnLst/>
              <a:rect r="r" b="b" t="t" l="l"/>
              <a:pathLst>
                <a:path h="89877" w="1742062">
                  <a:moveTo>
                    <a:pt x="0" y="0"/>
                  </a:moveTo>
                  <a:lnTo>
                    <a:pt x="1742062" y="0"/>
                  </a:lnTo>
                  <a:lnTo>
                    <a:pt x="1742062" y="89877"/>
                  </a:lnTo>
                  <a:lnTo>
                    <a:pt x="0" y="89877"/>
                  </a:lnTo>
                  <a:close/>
                </a:path>
              </a:pathLst>
            </a:custGeom>
            <a:solidFill>
              <a:srgbClr val="B7CADB"/>
            </a:solidFill>
          </p:spPr>
        </p:sp>
        <p:sp>
          <p:nvSpPr>
            <p:cNvPr name="TextBox 4" id="4"/>
            <p:cNvSpPr txBox="true"/>
            <p:nvPr/>
          </p:nvSpPr>
          <p:spPr>
            <a:xfrm>
              <a:off x="0" y="-9525"/>
              <a:ext cx="1742062" cy="99402"/>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17050418" y="9049203"/>
            <a:ext cx="770523" cy="770523"/>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7" id="7"/>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0" y="3378328"/>
            <a:ext cx="18288000" cy="5200683"/>
            <a:chOff x="0" y="0"/>
            <a:chExt cx="4816593" cy="1369727"/>
          </a:xfrm>
        </p:grpSpPr>
        <p:sp>
          <p:nvSpPr>
            <p:cNvPr name="Freeform 9" id="9"/>
            <p:cNvSpPr/>
            <p:nvPr/>
          </p:nvSpPr>
          <p:spPr>
            <a:xfrm flipH="false" flipV="false" rot="0">
              <a:off x="0" y="0"/>
              <a:ext cx="4816592" cy="1369727"/>
            </a:xfrm>
            <a:custGeom>
              <a:avLst/>
              <a:gdLst/>
              <a:ahLst/>
              <a:cxnLst/>
              <a:rect r="r" b="b" t="t" l="l"/>
              <a:pathLst>
                <a:path h="1369727" w="4816592">
                  <a:moveTo>
                    <a:pt x="0" y="0"/>
                  </a:moveTo>
                  <a:lnTo>
                    <a:pt x="4816592" y="0"/>
                  </a:lnTo>
                  <a:lnTo>
                    <a:pt x="4816592" y="1369727"/>
                  </a:lnTo>
                  <a:lnTo>
                    <a:pt x="0" y="1369727"/>
                  </a:lnTo>
                  <a:close/>
                </a:path>
              </a:pathLst>
            </a:custGeom>
            <a:solidFill>
              <a:srgbClr val="FAFAFA"/>
            </a:solidFill>
          </p:spPr>
        </p:sp>
        <p:sp>
          <p:nvSpPr>
            <p:cNvPr name="TextBox 10" id="10"/>
            <p:cNvSpPr txBox="true"/>
            <p:nvPr/>
          </p:nvSpPr>
          <p:spPr>
            <a:xfrm>
              <a:off x="0" y="-9525"/>
              <a:ext cx="4816593" cy="1379252"/>
            </a:xfrm>
            <a:prstGeom prst="rect">
              <a:avLst/>
            </a:prstGeom>
          </p:spPr>
          <p:txBody>
            <a:bodyPr anchor="ctr" rtlCol="false" tIns="50800" lIns="50800" bIns="50800" rIns="50800"/>
            <a:lstStyle/>
            <a:p>
              <a:pPr algn="ctr">
                <a:lnSpc>
                  <a:spcPts val="3100"/>
                </a:lnSpc>
              </a:pPr>
            </a:p>
          </p:txBody>
        </p:sp>
      </p:grpSp>
      <p:sp>
        <p:nvSpPr>
          <p:cNvPr name="AutoShape 11" id="11"/>
          <p:cNvSpPr/>
          <p:nvPr/>
        </p:nvSpPr>
        <p:spPr>
          <a:xfrm flipV="true">
            <a:off x="12246967" y="4212208"/>
            <a:ext cx="18304" cy="3532924"/>
          </a:xfrm>
          <a:prstGeom prst="line">
            <a:avLst/>
          </a:prstGeom>
          <a:ln cap="rnd" w="38100">
            <a:solidFill>
              <a:srgbClr val="B7CADB"/>
            </a:solidFill>
            <a:prstDash val="solid"/>
            <a:headEnd type="oval" len="lg" w="lg"/>
            <a:tailEnd type="oval" len="lg" w="lg"/>
          </a:ln>
        </p:spPr>
      </p:sp>
      <p:sp>
        <p:nvSpPr>
          <p:cNvPr name="Freeform 12" id="12"/>
          <p:cNvSpPr/>
          <p:nvPr/>
        </p:nvSpPr>
        <p:spPr>
          <a:xfrm flipH="false" flipV="false" rot="0">
            <a:off x="-1629762" y="6677399"/>
            <a:ext cx="3259524" cy="3259524"/>
          </a:xfrm>
          <a:custGeom>
            <a:avLst/>
            <a:gdLst/>
            <a:ahLst/>
            <a:cxnLst/>
            <a:rect r="r" b="b" t="t" l="l"/>
            <a:pathLst>
              <a:path h="3259524" w="3259524">
                <a:moveTo>
                  <a:pt x="0" y="0"/>
                </a:moveTo>
                <a:lnTo>
                  <a:pt x="3259524" y="0"/>
                </a:lnTo>
                <a:lnTo>
                  <a:pt x="3259524" y="3259523"/>
                </a:lnTo>
                <a:lnTo>
                  <a:pt x="0" y="325952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3" id="13"/>
          <p:cNvSpPr txBox="true"/>
          <p:nvPr/>
        </p:nvSpPr>
        <p:spPr>
          <a:xfrm rot="0">
            <a:off x="5411862" y="1963748"/>
            <a:ext cx="7464276" cy="1019175"/>
          </a:xfrm>
          <a:prstGeom prst="rect">
            <a:avLst/>
          </a:prstGeom>
        </p:spPr>
        <p:txBody>
          <a:bodyPr anchor="t" rtlCol="false" tIns="0" lIns="0" bIns="0" rIns="0">
            <a:spAutoFit/>
          </a:bodyPr>
          <a:lstStyle/>
          <a:p>
            <a:pPr algn="ctr">
              <a:lnSpc>
                <a:spcPts val="8399"/>
              </a:lnSpc>
            </a:pPr>
            <a:r>
              <a:rPr lang="en-US" sz="5999" b="true">
                <a:solidFill>
                  <a:srgbClr val="000000"/>
                </a:solidFill>
                <a:latin typeface="Heebo Bold"/>
                <a:ea typeface="Heebo Bold"/>
                <a:cs typeface="Heebo Bold"/>
                <a:sym typeface="Heebo Bold"/>
              </a:rPr>
              <a:t>Manfaat </a:t>
            </a:r>
            <a:r>
              <a:rPr lang="en-US" sz="5999" b="true">
                <a:solidFill>
                  <a:srgbClr val="000000"/>
                </a:solidFill>
                <a:latin typeface="Heebo Bold"/>
                <a:ea typeface="Heebo Bold"/>
                <a:cs typeface="Heebo Bold"/>
                <a:sym typeface="Heebo Bold"/>
              </a:rPr>
              <a:t>Penelitian</a:t>
            </a:r>
          </a:p>
        </p:txBody>
      </p:sp>
      <p:sp>
        <p:nvSpPr>
          <p:cNvPr name="TextBox 14" id="14"/>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04</a:t>
            </a:r>
          </a:p>
        </p:txBody>
      </p:sp>
      <p:sp>
        <p:nvSpPr>
          <p:cNvPr name="TextBox 15" id="15"/>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
        <p:nvSpPr>
          <p:cNvPr name="TextBox 16" id="16"/>
          <p:cNvSpPr txBox="true"/>
          <p:nvPr/>
        </p:nvSpPr>
        <p:spPr>
          <a:xfrm rot="0">
            <a:off x="1806769" y="4360286"/>
            <a:ext cx="10440199" cy="2804464"/>
          </a:xfrm>
          <a:prstGeom prst="rect">
            <a:avLst/>
          </a:prstGeom>
        </p:spPr>
        <p:txBody>
          <a:bodyPr anchor="t" rtlCol="false" tIns="0" lIns="0" bIns="0" rIns="0">
            <a:spAutoFit/>
          </a:bodyPr>
          <a:lstStyle/>
          <a:p>
            <a:pPr algn="ctr">
              <a:lnSpc>
                <a:spcPts val="4492"/>
              </a:lnSpc>
            </a:pPr>
            <a:r>
              <a:rPr lang="en-US" sz="3209">
                <a:solidFill>
                  <a:srgbClr val="000000"/>
                </a:solidFill>
                <a:latin typeface="Mukta Mahee"/>
                <a:ea typeface="Mukta Mahee"/>
                <a:cs typeface="Mukta Mahee"/>
                <a:sym typeface="Mukta Mahee"/>
              </a:rPr>
              <a:t> Penelitian ini diharapkan dapat memberikan manfaat baik secara teoritis maupun praktis, terutama dalam pengembangan kualitas pendidikan di PGMI UIN FAS Bengkulu.</a:t>
            </a:r>
          </a:p>
          <a:p>
            <a:pPr algn="ctr">
              <a:lnSpc>
                <a:spcPts val="4492"/>
              </a:lnSpc>
            </a:pPr>
          </a:p>
        </p:txBody>
      </p:sp>
      <p:sp>
        <p:nvSpPr>
          <p:cNvPr name="Freeform 17" id="17"/>
          <p:cNvSpPr/>
          <p:nvPr/>
        </p:nvSpPr>
        <p:spPr>
          <a:xfrm flipH="false" flipV="false" rot="0">
            <a:off x="16860498" y="2284268"/>
            <a:ext cx="1427502" cy="1397311"/>
          </a:xfrm>
          <a:custGeom>
            <a:avLst/>
            <a:gdLst/>
            <a:ahLst/>
            <a:cxnLst/>
            <a:rect r="r" b="b" t="t" l="l"/>
            <a:pathLst>
              <a:path h="1397311" w="1427502">
                <a:moveTo>
                  <a:pt x="0" y="0"/>
                </a:moveTo>
                <a:lnTo>
                  <a:pt x="1427502" y="0"/>
                </a:lnTo>
                <a:lnTo>
                  <a:pt x="1427502" y="1397310"/>
                </a:lnTo>
                <a:lnTo>
                  <a:pt x="0" y="1397310"/>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sp>
        <p:nvSpPr>
          <p:cNvPr name="Freeform 18" id="18"/>
          <p:cNvSpPr/>
          <p:nvPr/>
        </p:nvSpPr>
        <p:spPr>
          <a:xfrm flipH="false" flipV="false" rot="0">
            <a:off x="15432995" y="886957"/>
            <a:ext cx="1427502" cy="1397311"/>
          </a:xfrm>
          <a:custGeom>
            <a:avLst/>
            <a:gdLst/>
            <a:ahLst/>
            <a:cxnLst/>
            <a:rect r="r" b="b" t="t" l="l"/>
            <a:pathLst>
              <a:path h="1397311" w="1427502">
                <a:moveTo>
                  <a:pt x="0" y="0"/>
                </a:moveTo>
                <a:lnTo>
                  <a:pt x="1427503" y="0"/>
                </a:lnTo>
                <a:lnTo>
                  <a:pt x="1427503" y="1397311"/>
                </a:lnTo>
                <a:lnTo>
                  <a:pt x="0" y="1397311"/>
                </a:lnTo>
                <a:lnTo>
                  <a:pt x="0" y="0"/>
                </a:lnTo>
                <a:close/>
              </a:path>
            </a:pathLst>
          </a:custGeom>
          <a:blipFill>
            <a:blip r:embed="rId4">
              <a:extLst>
                <a:ext uri="{96DAC541-7B7A-43D3-8B79-37D633B846F1}">
                  <asvg:svgBlip xmlns:asvg="http://schemas.microsoft.com/office/drawing/2016/SVG/main" r:embed="rId5"/>
                </a:ext>
              </a:extLst>
            </a:blip>
            <a:stretch>
              <a:fillRect l="-196617"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5699195" y="1274918"/>
            <a:ext cx="6672912" cy="341250"/>
            <a:chOff x="0" y="0"/>
            <a:chExt cx="1757475" cy="89877"/>
          </a:xfrm>
        </p:grpSpPr>
        <p:sp>
          <p:nvSpPr>
            <p:cNvPr name="Freeform 3" id="3"/>
            <p:cNvSpPr/>
            <p:nvPr/>
          </p:nvSpPr>
          <p:spPr>
            <a:xfrm flipH="false" flipV="false" rot="0">
              <a:off x="0" y="0"/>
              <a:ext cx="1757475" cy="89877"/>
            </a:xfrm>
            <a:custGeom>
              <a:avLst/>
              <a:gdLst/>
              <a:ahLst/>
              <a:cxnLst/>
              <a:rect r="r" b="b" t="t" l="l"/>
              <a:pathLst>
                <a:path h="89877" w="1757475">
                  <a:moveTo>
                    <a:pt x="0" y="0"/>
                  </a:moveTo>
                  <a:lnTo>
                    <a:pt x="1757475" y="0"/>
                  </a:lnTo>
                  <a:lnTo>
                    <a:pt x="1757475" y="89877"/>
                  </a:lnTo>
                  <a:lnTo>
                    <a:pt x="0" y="89877"/>
                  </a:lnTo>
                  <a:close/>
                </a:path>
              </a:pathLst>
            </a:custGeom>
            <a:solidFill>
              <a:srgbClr val="B7CADB"/>
            </a:solidFill>
          </p:spPr>
        </p:sp>
        <p:sp>
          <p:nvSpPr>
            <p:cNvPr name="TextBox 4" id="4"/>
            <p:cNvSpPr txBox="true"/>
            <p:nvPr/>
          </p:nvSpPr>
          <p:spPr>
            <a:xfrm>
              <a:off x="0" y="-9525"/>
              <a:ext cx="1757475" cy="99402"/>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17050418" y="9049203"/>
            <a:ext cx="770523" cy="770523"/>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7" id="7"/>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093413" y="2083961"/>
            <a:ext cx="1263583" cy="1263583"/>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10" id="10"/>
            <p:cNvSpPr txBox="true"/>
            <p:nvPr/>
          </p:nvSpPr>
          <p:spPr>
            <a:xfrm>
              <a:off x="76200" y="66675"/>
              <a:ext cx="660400" cy="669925"/>
            </a:xfrm>
            <a:prstGeom prst="rect">
              <a:avLst/>
            </a:prstGeom>
          </p:spPr>
          <p:txBody>
            <a:bodyPr anchor="ctr" rtlCol="false" tIns="50800" lIns="50800" bIns="50800" rIns="50800"/>
            <a:lstStyle/>
            <a:p>
              <a:pPr algn="ctr">
                <a:lnSpc>
                  <a:spcPts val="3100"/>
                </a:lnSpc>
              </a:pPr>
            </a:p>
          </p:txBody>
        </p:sp>
      </p:grpSp>
      <p:grpSp>
        <p:nvGrpSpPr>
          <p:cNvPr name="Group 11" id="11"/>
          <p:cNvGrpSpPr/>
          <p:nvPr/>
        </p:nvGrpSpPr>
        <p:grpSpPr>
          <a:xfrm rot="0">
            <a:off x="3824847" y="5988491"/>
            <a:ext cx="1263583" cy="1263583"/>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13" id="13"/>
            <p:cNvSpPr txBox="true"/>
            <p:nvPr/>
          </p:nvSpPr>
          <p:spPr>
            <a:xfrm>
              <a:off x="76200" y="66675"/>
              <a:ext cx="660400" cy="669925"/>
            </a:xfrm>
            <a:prstGeom prst="rect">
              <a:avLst/>
            </a:prstGeom>
          </p:spPr>
          <p:txBody>
            <a:bodyPr anchor="ctr" rtlCol="false" tIns="50800" lIns="50800" bIns="50800" rIns="50800"/>
            <a:lstStyle/>
            <a:p>
              <a:pPr algn="ctr">
                <a:lnSpc>
                  <a:spcPts val="3100"/>
                </a:lnSpc>
              </a:pPr>
            </a:p>
          </p:txBody>
        </p:sp>
      </p:grpSp>
      <p:grpSp>
        <p:nvGrpSpPr>
          <p:cNvPr name="Group 14" id="14"/>
          <p:cNvGrpSpPr/>
          <p:nvPr/>
        </p:nvGrpSpPr>
        <p:grpSpPr>
          <a:xfrm rot="0">
            <a:off x="9270170" y="2115375"/>
            <a:ext cx="1263583" cy="1263583"/>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16" id="16"/>
            <p:cNvSpPr txBox="true"/>
            <p:nvPr/>
          </p:nvSpPr>
          <p:spPr>
            <a:xfrm>
              <a:off x="76200" y="66675"/>
              <a:ext cx="660400" cy="669925"/>
            </a:xfrm>
            <a:prstGeom prst="rect">
              <a:avLst/>
            </a:prstGeom>
          </p:spPr>
          <p:txBody>
            <a:bodyPr anchor="ctr" rtlCol="false" tIns="50800" lIns="50800" bIns="50800" rIns="50800"/>
            <a:lstStyle/>
            <a:p>
              <a:pPr algn="ctr">
                <a:lnSpc>
                  <a:spcPts val="3100"/>
                </a:lnSpc>
              </a:pPr>
            </a:p>
          </p:txBody>
        </p:sp>
      </p:grpSp>
      <p:sp>
        <p:nvSpPr>
          <p:cNvPr name="Freeform 17" id="17"/>
          <p:cNvSpPr/>
          <p:nvPr/>
        </p:nvSpPr>
        <p:spPr>
          <a:xfrm flipH="false" flipV="false" rot="-245516">
            <a:off x="9499064" y="2312856"/>
            <a:ext cx="805794" cy="805794"/>
          </a:xfrm>
          <a:custGeom>
            <a:avLst/>
            <a:gdLst/>
            <a:ahLst/>
            <a:cxnLst/>
            <a:rect r="r" b="b" t="t" l="l"/>
            <a:pathLst>
              <a:path h="805794" w="805794">
                <a:moveTo>
                  <a:pt x="0" y="0"/>
                </a:moveTo>
                <a:lnTo>
                  <a:pt x="805794" y="0"/>
                </a:lnTo>
                <a:lnTo>
                  <a:pt x="805794" y="805794"/>
                </a:lnTo>
                <a:lnTo>
                  <a:pt x="0" y="80579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8" id="18"/>
          <p:cNvSpPr/>
          <p:nvPr/>
        </p:nvSpPr>
        <p:spPr>
          <a:xfrm flipH="false" flipV="false" rot="0">
            <a:off x="4122695" y="6343455"/>
            <a:ext cx="667888" cy="667888"/>
          </a:xfrm>
          <a:custGeom>
            <a:avLst/>
            <a:gdLst/>
            <a:ahLst/>
            <a:cxnLst/>
            <a:rect r="r" b="b" t="t" l="l"/>
            <a:pathLst>
              <a:path h="667888" w="667888">
                <a:moveTo>
                  <a:pt x="0" y="0"/>
                </a:moveTo>
                <a:lnTo>
                  <a:pt x="667888" y="0"/>
                </a:lnTo>
                <a:lnTo>
                  <a:pt x="667888" y="667888"/>
                </a:lnTo>
                <a:lnTo>
                  <a:pt x="0" y="66788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9" id="19"/>
          <p:cNvSpPr/>
          <p:nvPr/>
        </p:nvSpPr>
        <p:spPr>
          <a:xfrm flipH="false" flipV="false" rot="0">
            <a:off x="1258249" y="2368229"/>
            <a:ext cx="933911" cy="504312"/>
          </a:xfrm>
          <a:custGeom>
            <a:avLst/>
            <a:gdLst/>
            <a:ahLst/>
            <a:cxnLst/>
            <a:rect r="r" b="b" t="t" l="l"/>
            <a:pathLst>
              <a:path h="504312" w="933911">
                <a:moveTo>
                  <a:pt x="0" y="0"/>
                </a:moveTo>
                <a:lnTo>
                  <a:pt x="933911" y="0"/>
                </a:lnTo>
                <a:lnTo>
                  <a:pt x="933911" y="504311"/>
                </a:lnTo>
                <a:lnTo>
                  <a:pt x="0" y="50431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20" id="20"/>
          <p:cNvSpPr txBox="true"/>
          <p:nvPr/>
        </p:nvSpPr>
        <p:spPr>
          <a:xfrm rot="0">
            <a:off x="5191845" y="708180"/>
            <a:ext cx="7687612" cy="1019175"/>
          </a:xfrm>
          <a:prstGeom prst="rect">
            <a:avLst/>
          </a:prstGeom>
        </p:spPr>
        <p:txBody>
          <a:bodyPr anchor="t" rtlCol="false" tIns="0" lIns="0" bIns="0" rIns="0">
            <a:spAutoFit/>
          </a:bodyPr>
          <a:lstStyle/>
          <a:p>
            <a:pPr algn="ctr">
              <a:lnSpc>
                <a:spcPts val="8399"/>
              </a:lnSpc>
            </a:pPr>
            <a:r>
              <a:rPr lang="en-US" sz="5999" b="true">
                <a:solidFill>
                  <a:srgbClr val="000000"/>
                </a:solidFill>
                <a:latin typeface="Heebo Bold"/>
                <a:ea typeface="Heebo Bold"/>
                <a:cs typeface="Heebo Bold"/>
                <a:sym typeface="Heebo Bold"/>
              </a:rPr>
              <a:t>Tinjauan Pustaka</a:t>
            </a:r>
          </a:p>
        </p:txBody>
      </p:sp>
      <p:sp>
        <p:nvSpPr>
          <p:cNvPr name="TextBox 21" id="21"/>
          <p:cNvSpPr txBox="true"/>
          <p:nvPr/>
        </p:nvSpPr>
        <p:spPr>
          <a:xfrm rot="0">
            <a:off x="2851316" y="1977513"/>
            <a:ext cx="5718268" cy="1401444"/>
          </a:xfrm>
          <a:prstGeom prst="rect">
            <a:avLst/>
          </a:prstGeom>
        </p:spPr>
        <p:txBody>
          <a:bodyPr anchor="t" rtlCol="false" tIns="0" lIns="0" bIns="0" rIns="0">
            <a:spAutoFit/>
          </a:bodyPr>
          <a:lstStyle/>
          <a:p>
            <a:pPr algn="l">
              <a:lnSpc>
                <a:spcPts val="4899"/>
              </a:lnSpc>
            </a:pPr>
            <a:r>
              <a:rPr lang="en-US" sz="3499" b="true">
                <a:solidFill>
                  <a:srgbClr val="000000"/>
                </a:solidFill>
                <a:latin typeface="Heebo Medium"/>
                <a:ea typeface="Heebo Medium"/>
                <a:cs typeface="Heebo Medium"/>
                <a:sym typeface="Heebo Medium"/>
              </a:rPr>
              <a:t>Konsep Pendidikan Guru Madrasah Ibtidaiyah</a:t>
            </a:r>
          </a:p>
          <a:p>
            <a:pPr algn="l">
              <a:lnSpc>
                <a:spcPts val="1260"/>
              </a:lnSpc>
            </a:pPr>
          </a:p>
        </p:txBody>
      </p:sp>
      <p:sp>
        <p:nvSpPr>
          <p:cNvPr name="TextBox 22" id="22"/>
          <p:cNvSpPr txBox="true"/>
          <p:nvPr/>
        </p:nvSpPr>
        <p:spPr>
          <a:xfrm rot="0">
            <a:off x="5710450" y="6036049"/>
            <a:ext cx="4222466" cy="1216025"/>
          </a:xfrm>
          <a:prstGeom prst="rect">
            <a:avLst/>
          </a:prstGeom>
        </p:spPr>
        <p:txBody>
          <a:bodyPr anchor="t" rtlCol="false" tIns="0" lIns="0" bIns="0" rIns="0">
            <a:spAutoFit/>
          </a:bodyPr>
          <a:lstStyle/>
          <a:p>
            <a:pPr algn="l">
              <a:lnSpc>
                <a:spcPts val="4899"/>
              </a:lnSpc>
            </a:pPr>
            <a:r>
              <a:rPr lang="en-US" sz="3499" b="true">
                <a:solidFill>
                  <a:srgbClr val="000000"/>
                </a:solidFill>
                <a:latin typeface="Heebo Medium"/>
                <a:ea typeface="Heebo Medium"/>
                <a:cs typeface="Heebo Medium"/>
                <a:sym typeface="Heebo Medium"/>
              </a:rPr>
              <a:t>Standar Kualitas Pendidikan</a:t>
            </a:r>
          </a:p>
        </p:txBody>
      </p:sp>
      <p:sp>
        <p:nvSpPr>
          <p:cNvPr name="TextBox 23" id="23"/>
          <p:cNvSpPr txBox="true"/>
          <p:nvPr/>
        </p:nvSpPr>
        <p:spPr>
          <a:xfrm rot="0">
            <a:off x="11029053" y="2218458"/>
            <a:ext cx="5311210" cy="1216025"/>
          </a:xfrm>
          <a:prstGeom prst="rect">
            <a:avLst/>
          </a:prstGeom>
        </p:spPr>
        <p:txBody>
          <a:bodyPr anchor="t" rtlCol="false" tIns="0" lIns="0" bIns="0" rIns="0">
            <a:spAutoFit/>
          </a:bodyPr>
          <a:lstStyle/>
          <a:p>
            <a:pPr algn="l">
              <a:lnSpc>
                <a:spcPts val="4899"/>
              </a:lnSpc>
            </a:pPr>
            <a:r>
              <a:rPr lang="en-US" sz="3499" b="true">
                <a:solidFill>
                  <a:srgbClr val="000000"/>
                </a:solidFill>
                <a:latin typeface="Heebo Medium"/>
                <a:ea typeface="Heebo Medium"/>
                <a:cs typeface="Heebo Medium"/>
                <a:sym typeface="Heebo Medium"/>
              </a:rPr>
              <a:t>Evaluasi Kurikulum dan Metode Pengajaran</a:t>
            </a:r>
          </a:p>
        </p:txBody>
      </p:sp>
      <p:sp>
        <p:nvSpPr>
          <p:cNvPr name="TextBox 24" id="24"/>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05</a:t>
            </a:r>
          </a:p>
        </p:txBody>
      </p:sp>
      <p:sp>
        <p:nvSpPr>
          <p:cNvPr name="TextBox 25" id="25"/>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
        <p:nvSpPr>
          <p:cNvPr name="TextBox 26" id="26"/>
          <p:cNvSpPr txBox="true"/>
          <p:nvPr/>
        </p:nvSpPr>
        <p:spPr>
          <a:xfrm rot="0">
            <a:off x="2823951" y="3340857"/>
            <a:ext cx="4848282" cy="2606417"/>
          </a:xfrm>
          <a:prstGeom prst="rect">
            <a:avLst/>
          </a:prstGeom>
        </p:spPr>
        <p:txBody>
          <a:bodyPr anchor="t" rtlCol="false" tIns="0" lIns="0" bIns="0" rIns="0">
            <a:spAutoFit/>
          </a:bodyPr>
          <a:lstStyle/>
          <a:p>
            <a:pPr algn="l">
              <a:lnSpc>
                <a:spcPts val="3496"/>
              </a:lnSpc>
            </a:pPr>
            <a:r>
              <a:rPr lang="en-US" sz="2497">
                <a:solidFill>
                  <a:srgbClr val="000000"/>
                </a:solidFill>
                <a:latin typeface="Mukta Mahee"/>
                <a:ea typeface="Mukta Mahee"/>
                <a:cs typeface="Mukta Mahee"/>
                <a:sym typeface="Mukta Mahee"/>
              </a:rPr>
              <a:t> Pendidikan Guru Madrasah Ibtidaiyah bertujuan untuk menghasilkan tenaga pendidik yang kompeten dan memiliki nilai-nilai keislaman yang kuat.</a:t>
            </a:r>
          </a:p>
          <a:p>
            <a:pPr algn="l">
              <a:lnSpc>
                <a:spcPts val="3496"/>
              </a:lnSpc>
            </a:pPr>
          </a:p>
        </p:txBody>
      </p:sp>
      <p:sp>
        <p:nvSpPr>
          <p:cNvPr name="TextBox 27" id="27"/>
          <p:cNvSpPr txBox="true"/>
          <p:nvPr/>
        </p:nvSpPr>
        <p:spPr>
          <a:xfrm rot="0">
            <a:off x="10533753" y="3692389"/>
            <a:ext cx="6382290" cy="2613024"/>
          </a:xfrm>
          <a:prstGeom prst="rect">
            <a:avLst/>
          </a:prstGeom>
        </p:spPr>
        <p:txBody>
          <a:bodyPr anchor="t" rtlCol="false" tIns="0" lIns="0" bIns="0" rIns="0">
            <a:spAutoFit/>
          </a:bodyPr>
          <a:lstStyle/>
          <a:p>
            <a:pPr algn="l">
              <a:lnSpc>
                <a:spcPts val="3500"/>
              </a:lnSpc>
            </a:pPr>
            <a:r>
              <a:rPr lang="en-US" sz="2500">
                <a:solidFill>
                  <a:srgbClr val="000000"/>
                </a:solidFill>
                <a:latin typeface="Mukta Mahee"/>
                <a:ea typeface="Mukta Mahee"/>
                <a:cs typeface="Mukta Mahee"/>
                <a:sym typeface="Mukta Mahee"/>
              </a:rPr>
              <a:t> Beberapa teori evaluasi kurikulum dan metode pengajaran yang relevan dengan penelitian ini mencakup teori peningkatan berkelanjutan (continuous improvement) dan model evaluasi CIPP (Context, Input, Process, Product).</a:t>
            </a:r>
          </a:p>
          <a:p>
            <a:pPr algn="l">
              <a:lnSpc>
                <a:spcPts val="3500"/>
              </a:lnSpc>
            </a:pPr>
          </a:p>
        </p:txBody>
      </p:sp>
      <p:sp>
        <p:nvSpPr>
          <p:cNvPr name="TextBox 28" id="28"/>
          <p:cNvSpPr txBox="true"/>
          <p:nvPr/>
        </p:nvSpPr>
        <p:spPr>
          <a:xfrm rot="0">
            <a:off x="4631983" y="7699749"/>
            <a:ext cx="6934052" cy="2221391"/>
          </a:xfrm>
          <a:prstGeom prst="rect">
            <a:avLst/>
          </a:prstGeom>
        </p:spPr>
        <p:txBody>
          <a:bodyPr anchor="t" rtlCol="false" tIns="0" lIns="0" bIns="0" rIns="0">
            <a:spAutoFit/>
          </a:bodyPr>
          <a:lstStyle/>
          <a:p>
            <a:pPr algn="l">
              <a:lnSpc>
                <a:spcPts val="3561"/>
              </a:lnSpc>
            </a:pPr>
            <a:r>
              <a:rPr lang="en-US" sz="2543">
                <a:solidFill>
                  <a:srgbClr val="000000"/>
                </a:solidFill>
                <a:latin typeface="Mukta Mahee"/>
                <a:ea typeface="Mukta Mahee"/>
                <a:cs typeface="Mukta Mahee"/>
                <a:sym typeface="Mukta Mahee"/>
              </a:rPr>
              <a:t> Standar kualitas pendidikan mencakup berbagai aspek seperti kurikulum, metode pengajaran, kualifikasi dosen, serta fasilitas dan sumber daya yang tersedia.</a:t>
            </a:r>
          </a:p>
          <a:p>
            <a:pPr algn="l">
              <a:lnSpc>
                <a:spcPts val="3561"/>
              </a:lnSpc>
            </a:pPr>
          </a:p>
        </p:txBody>
      </p:sp>
      <p:sp>
        <p:nvSpPr>
          <p:cNvPr name="Freeform 29" id="29"/>
          <p:cNvSpPr/>
          <p:nvPr/>
        </p:nvSpPr>
        <p:spPr>
          <a:xfrm flipH="false" flipV="false" rot="0">
            <a:off x="-1629762" y="6677399"/>
            <a:ext cx="3259524" cy="3259524"/>
          </a:xfrm>
          <a:custGeom>
            <a:avLst/>
            <a:gdLst/>
            <a:ahLst/>
            <a:cxnLst/>
            <a:rect r="r" b="b" t="t" l="l"/>
            <a:pathLst>
              <a:path h="3259524" w="3259524">
                <a:moveTo>
                  <a:pt x="0" y="0"/>
                </a:moveTo>
                <a:lnTo>
                  <a:pt x="3259524" y="0"/>
                </a:lnTo>
                <a:lnTo>
                  <a:pt x="3259524" y="3259523"/>
                </a:lnTo>
                <a:lnTo>
                  <a:pt x="0" y="3259523"/>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30" id="30"/>
          <p:cNvSpPr/>
          <p:nvPr/>
        </p:nvSpPr>
        <p:spPr>
          <a:xfrm flipH="false" flipV="false" rot="0">
            <a:off x="15831798" y="1028700"/>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10">
              <a:extLst>
                <a:ext uri="{96DAC541-7B7A-43D3-8B79-37D633B846F1}">
                  <asvg:svgBlip xmlns:asvg="http://schemas.microsoft.com/office/drawing/2016/SVG/main" r:embed="rId11"/>
                </a:ext>
              </a:extLst>
            </a:blip>
            <a:stretch>
              <a:fillRect l="-196617" t="0" r="0" b="0"/>
            </a:stretch>
          </a:blipFill>
        </p:spPr>
      </p:sp>
      <p:sp>
        <p:nvSpPr>
          <p:cNvPr name="Freeform 31" id="31"/>
          <p:cNvSpPr/>
          <p:nvPr/>
        </p:nvSpPr>
        <p:spPr>
          <a:xfrm flipH="false" flipV="false" rot="0">
            <a:off x="17259300" y="-368611"/>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10">
              <a:extLst>
                <a:ext uri="{96DAC541-7B7A-43D3-8B79-37D633B846F1}">
                  <asvg:svgBlip xmlns:asvg="http://schemas.microsoft.com/office/drawing/2016/SVG/main" r:embed="rId11"/>
                </a:ext>
              </a:extLst>
            </a:blip>
            <a:stretch>
              <a:fillRect l="-196617"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5675700" y="2351191"/>
            <a:ext cx="6936599" cy="341250"/>
            <a:chOff x="0" y="0"/>
            <a:chExt cx="1826923" cy="89877"/>
          </a:xfrm>
        </p:grpSpPr>
        <p:sp>
          <p:nvSpPr>
            <p:cNvPr name="Freeform 3" id="3"/>
            <p:cNvSpPr/>
            <p:nvPr/>
          </p:nvSpPr>
          <p:spPr>
            <a:xfrm flipH="false" flipV="false" rot="0">
              <a:off x="0" y="0"/>
              <a:ext cx="1826923" cy="89877"/>
            </a:xfrm>
            <a:custGeom>
              <a:avLst/>
              <a:gdLst/>
              <a:ahLst/>
              <a:cxnLst/>
              <a:rect r="r" b="b" t="t" l="l"/>
              <a:pathLst>
                <a:path h="89877" w="1826923">
                  <a:moveTo>
                    <a:pt x="0" y="0"/>
                  </a:moveTo>
                  <a:lnTo>
                    <a:pt x="1826923" y="0"/>
                  </a:lnTo>
                  <a:lnTo>
                    <a:pt x="1826923" y="89877"/>
                  </a:lnTo>
                  <a:lnTo>
                    <a:pt x="0" y="89877"/>
                  </a:lnTo>
                  <a:close/>
                </a:path>
              </a:pathLst>
            </a:custGeom>
            <a:solidFill>
              <a:srgbClr val="B7CADB"/>
            </a:solidFill>
          </p:spPr>
        </p:sp>
        <p:sp>
          <p:nvSpPr>
            <p:cNvPr name="TextBox 4" id="4"/>
            <p:cNvSpPr txBox="true"/>
            <p:nvPr/>
          </p:nvSpPr>
          <p:spPr>
            <a:xfrm>
              <a:off x="0" y="-9525"/>
              <a:ext cx="1826923" cy="99402"/>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17050418" y="9049203"/>
            <a:ext cx="770523" cy="770523"/>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7" id="7"/>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5400000">
            <a:off x="741277" y="4323706"/>
            <a:ext cx="5077364" cy="3403356"/>
          </a:xfrm>
          <a:custGeom>
            <a:avLst/>
            <a:gdLst/>
            <a:ahLst/>
            <a:cxnLst/>
            <a:rect r="r" b="b" t="t" l="l"/>
            <a:pathLst>
              <a:path h="3403356" w="5077364">
                <a:moveTo>
                  <a:pt x="0" y="0"/>
                </a:moveTo>
                <a:lnTo>
                  <a:pt x="5077364" y="0"/>
                </a:lnTo>
                <a:lnTo>
                  <a:pt x="5077364" y="3403356"/>
                </a:lnTo>
                <a:lnTo>
                  <a:pt x="0" y="340335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9" id="9"/>
          <p:cNvSpPr/>
          <p:nvPr/>
        </p:nvSpPr>
        <p:spPr>
          <a:xfrm flipH="false" flipV="false" rot="-5400000">
            <a:off x="4627971" y="4323706"/>
            <a:ext cx="5077364" cy="3403356"/>
          </a:xfrm>
          <a:custGeom>
            <a:avLst/>
            <a:gdLst/>
            <a:ahLst/>
            <a:cxnLst/>
            <a:rect r="r" b="b" t="t" l="l"/>
            <a:pathLst>
              <a:path h="3403356" w="5077364">
                <a:moveTo>
                  <a:pt x="0" y="0"/>
                </a:moveTo>
                <a:lnTo>
                  <a:pt x="5077364" y="0"/>
                </a:lnTo>
                <a:lnTo>
                  <a:pt x="5077364" y="3403356"/>
                </a:lnTo>
                <a:lnTo>
                  <a:pt x="0" y="340335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5400000">
            <a:off x="12401358" y="4323706"/>
            <a:ext cx="5077364" cy="3403356"/>
          </a:xfrm>
          <a:custGeom>
            <a:avLst/>
            <a:gdLst/>
            <a:ahLst/>
            <a:cxnLst/>
            <a:rect r="r" b="b" t="t" l="l"/>
            <a:pathLst>
              <a:path h="3403356" w="5077364">
                <a:moveTo>
                  <a:pt x="0" y="0"/>
                </a:moveTo>
                <a:lnTo>
                  <a:pt x="5077364" y="0"/>
                </a:lnTo>
                <a:lnTo>
                  <a:pt x="5077364" y="3403356"/>
                </a:lnTo>
                <a:lnTo>
                  <a:pt x="0" y="340335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1" id="11"/>
          <p:cNvSpPr/>
          <p:nvPr/>
        </p:nvSpPr>
        <p:spPr>
          <a:xfrm flipH="false" flipV="false" rot="-5400000">
            <a:off x="8514664" y="4323706"/>
            <a:ext cx="5077364" cy="3403356"/>
          </a:xfrm>
          <a:custGeom>
            <a:avLst/>
            <a:gdLst/>
            <a:ahLst/>
            <a:cxnLst/>
            <a:rect r="r" b="b" t="t" l="l"/>
            <a:pathLst>
              <a:path h="3403356" w="5077364">
                <a:moveTo>
                  <a:pt x="0" y="0"/>
                </a:moveTo>
                <a:lnTo>
                  <a:pt x="5077365" y="0"/>
                </a:lnTo>
                <a:lnTo>
                  <a:pt x="5077365" y="3403356"/>
                </a:lnTo>
                <a:lnTo>
                  <a:pt x="0" y="340335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12" id="12"/>
          <p:cNvGrpSpPr/>
          <p:nvPr/>
        </p:nvGrpSpPr>
        <p:grpSpPr>
          <a:xfrm rot="0">
            <a:off x="2556249" y="3486702"/>
            <a:ext cx="1406213" cy="1267236"/>
            <a:chOff x="0" y="0"/>
            <a:chExt cx="370361" cy="333758"/>
          </a:xfrm>
        </p:grpSpPr>
        <p:sp>
          <p:nvSpPr>
            <p:cNvPr name="Freeform 13" id="13"/>
            <p:cNvSpPr/>
            <p:nvPr/>
          </p:nvSpPr>
          <p:spPr>
            <a:xfrm flipH="false" flipV="false" rot="0">
              <a:off x="0" y="0"/>
              <a:ext cx="370361" cy="333758"/>
            </a:xfrm>
            <a:custGeom>
              <a:avLst/>
              <a:gdLst/>
              <a:ahLst/>
              <a:cxnLst/>
              <a:rect r="r" b="b" t="t" l="l"/>
              <a:pathLst>
                <a:path h="333758" w="370361">
                  <a:moveTo>
                    <a:pt x="0" y="0"/>
                  </a:moveTo>
                  <a:lnTo>
                    <a:pt x="370361" y="0"/>
                  </a:lnTo>
                  <a:lnTo>
                    <a:pt x="370361" y="333758"/>
                  </a:lnTo>
                  <a:lnTo>
                    <a:pt x="0" y="333758"/>
                  </a:lnTo>
                  <a:close/>
                </a:path>
              </a:pathLst>
            </a:custGeom>
            <a:solidFill>
              <a:srgbClr val="6182A8"/>
            </a:solidFill>
          </p:spPr>
        </p:sp>
        <p:sp>
          <p:nvSpPr>
            <p:cNvPr name="TextBox 14" id="14"/>
            <p:cNvSpPr txBox="true"/>
            <p:nvPr/>
          </p:nvSpPr>
          <p:spPr>
            <a:xfrm>
              <a:off x="0" y="-9525"/>
              <a:ext cx="370361" cy="343283"/>
            </a:xfrm>
            <a:prstGeom prst="rect">
              <a:avLst/>
            </a:prstGeom>
          </p:spPr>
          <p:txBody>
            <a:bodyPr anchor="ctr" rtlCol="false" tIns="50800" lIns="50800" bIns="50800" rIns="50800"/>
            <a:lstStyle/>
            <a:p>
              <a:pPr algn="ctr">
                <a:lnSpc>
                  <a:spcPts val="3100"/>
                </a:lnSpc>
              </a:pPr>
            </a:p>
          </p:txBody>
        </p:sp>
      </p:grpSp>
      <p:grpSp>
        <p:nvGrpSpPr>
          <p:cNvPr name="Group 15" id="15"/>
          <p:cNvGrpSpPr/>
          <p:nvPr/>
        </p:nvGrpSpPr>
        <p:grpSpPr>
          <a:xfrm rot="0">
            <a:off x="6475108" y="3486702"/>
            <a:ext cx="1406213" cy="1267236"/>
            <a:chOff x="0" y="0"/>
            <a:chExt cx="370361" cy="333758"/>
          </a:xfrm>
        </p:grpSpPr>
        <p:sp>
          <p:nvSpPr>
            <p:cNvPr name="Freeform 16" id="16"/>
            <p:cNvSpPr/>
            <p:nvPr/>
          </p:nvSpPr>
          <p:spPr>
            <a:xfrm flipH="false" flipV="false" rot="0">
              <a:off x="0" y="0"/>
              <a:ext cx="370361" cy="333758"/>
            </a:xfrm>
            <a:custGeom>
              <a:avLst/>
              <a:gdLst/>
              <a:ahLst/>
              <a:cxnLst/>
              <a:rect r="r" b="b" t="t" l="l"/>
              <a:pathLst>
                <a:path h="333758" w="370361">
                  <a:moveTo>
                    <a:pt x="0" y="0"/>
                  </a:moveTo>
                  <a:lnTo>
                    <a:pt x="370361" y="0"/>
                  </a:lnTo>
                  <a:lnTo>
                    <a:pt x="370361" y="333758"/>
                  </a:lnTo>
                  <a:lnTo>
                    <a:pt x="0" y="333758"/>
                  </a:lnTo>
                  <a:close/>
                </a:path>
              </a:pathLst>
            </a:custGeom>
            <a:solidFill>
              <a:srgbClr val="6182A8"/>
            </a:solidFill>
          </p:spPr>
        </p:sp>
        <p:sp>
          <p:nvSpPr>
            <p:cNvPr name="TextBox 17" id="17"/>
            <p:cNvSpPr txBox="true"/>
            <p:nvPr/>
          </p:nvSpPr>
          <p:spPr>
            <a:xfrm>
              <a:off x="0" y="-9525"/>
              <a:ext cx="370361" cy="343283"/>
            </a:xfrm>
            <a:prstGeom prst="rect">
              <a:avLst/>
            </a:prstGeom>
          </p:spPr>
          <p:txBody>
            <a:bodyPr anchor="ctr" rtlCol="false" tIns="50800" lIns="50800" bIns="50800" rIns="50800"/>
            <a:lstStyle/>
            <a:p>
              <a:pPr algn="ctr">
                <a:lnSpc>
                  <a:spcPts val="3100"/>
                </a:lnSpc>
              </a:pPr>
            </a:p>
          </p:txBody>
        </p:sp>
      </p:grpSp>
      <p:sp>
        <p:nvSpPr>
          <p:cNvPr name="Freeform 18" id="18"/>
          <p:cNvSpPr/>
          <p:nvPr/>
        </p:nvSpPr>
        <p:spPr>
          <a:xfrm flipH="false" flipV="false" rot="0">
            <a:off x="6862371" y="3777699"/>
            <a:ext cx="631685" cy="631685"/>
          </a:xfrm>
          <a:custGeom>
            <a:avLst/>
            <a:gdLst/>
            <a:ahLst/>
            <a:cxnLst/>
            <a:rect r="r" b="b" t="t" l="l"/>
            <a:pathLst>
              <a:path h="631685" w="631685">
                <a:moveTo>
                  <a:pt x="0" y="0"/>
                </a:moveTo>
                <a:lnTo>
                  <a:pt x="631686" y="0"/>
                </a:lnTo>
                <a:lnTo>
                  <a:pt x="631686" y="631686"/>
                </a:lnTo>
                <a:lnTo>
                  <a:pt x="0" y="63168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9" id="19"/>
          <p:cNvSpPr/>
          <p:nvPr/>
        </p:nvSpPr>
        <p:spPr>
          <a:xfrm flipH="false" flipV="false" rot="0">
            <a:off x="3010763" y="3700651"/>
            <a:ext cx="497186" cy="785782"/>
          </a:xfrm>
          <a:custGeom>
            <a:avLst/>
            <a:gdLst/>
            <a:ahLst/>
            <a:cxnLst/>
            <a:rect r="r" b="b" t="t" l="l"/>
            <a:pathLst>
              <a:path h="785782" w="497186">
                <a:moveTo>
                  <a:pt x="0" y="0"/>
                </a:moveTo>
                <a:lnTo>
                  <a:pt x="497186" y="0"/>
                </a:lnTo>
                <a:lnTo>
                  <a:pt x="497186" y="785782"/>
                </a:lnTo>
                <a:lnTo>
                  <a:pt x="0" y="785782"/>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20" id="20"/>
          <p:cNvSpPr txBox="true"/>
          <p:nvPr/>
        </p:nvSpPr>
        <p:spPr>
          <a:xfrm rot="0">
            <a:off x="1760972" y="4896813"/>
            <a:ext cx="3018203" cy="667657"/>
          </a:xfrm>
          <a:prstGeom prst="rect">
            <a:avLst/>
          </a:prstGeom>
        </p:spPr>
        <p:txBody>
          <a:bodyPr anchor="t" rtlCol="false" tIns="0" lIns="0" bIns="0" rIns="0">
            <a:spAutoFit/>
          </a:bodyPr>
          <a:lstStyle/>
          <a:p>
            <a:pPr algn="ctr">
              <a:lnSpc>
                <a:spcPts val="2656"/>
              </a:lnSpc>
            </a:pPr>
            <a:r>
              <a:rPr lang="en-US" sz="1897" b="true">
                <a:solidFill>
                  <a:srgbClr val="000000"/>
                </a:solidFill>
                <a:latin typeface="Heebo Medium"/>
                <a:ea typeface="Heebo Medium"/>
                <a:cs typeface="Heebo Medium"/>
                <a:sym typeface="Heebo Medium"/>
              </a:rPr>
              <a:t>Jenis dan Pendekatan Penelitian</a:t>
            </a:r>
          </a:p>
        </p:txBody>
      </p:sp>
      <p:sp>
        <p:nvSpPr>
          <p:cNvPr name="TextBox 21" id="21"/>
          <p:cNvSpPr txBox="true"/>
          <p:nvPr/>
        </p:nvSpPr>
        <p:spPr>
          <a:xfrm rot="0">
            <a:off x="5369421" y="1784454"/>
            <a:ext cx="7549157" cy="1019175"/>
          </a:xfrm>
          <a:prstGeom prst="rect">
            <a:avLst/>
          </a:prstGeom>
        </p:spPr>
        <p:txBody>
          <a:bodyPr anchor="t" rtlCol="false" tIns="0" lIns="0" bIns="0" rIns="0">
            <a:spAutoFit/>
          </a:bodyPr>
          <a:lstStyle/>
          <a:p>
            <a:pPr algn="ctr">
              <a:lnSpc>
                <a:spcPts val="8399"/>
              </a:lnSpc>
            </a:pPr>
            <a:r>
              <a:rPr lang="en-US" sz="5999" b="true">
                <a:solidFill>
                  <a:srgbClr val="000000"/>
                </a:solidFill>
                <a:latin typeface="Heebo Bold"/>
                <a:ea typeface="Heebo Bold"/>
                <a:cs typeface="Heebo Bold"/>
                <a:sym typeface="Heebo Bold"/>
              </a:rPr>
              <a:t>Metode Penelitian</a:t>
            </a:r>
          </a:p>
        </p:txBody>
      </p:sp>
      <p:sp>
        <p:nvSpPr>
          <p:cNvPr name="TextBox 22" id="22"/>
          <p:cNvSpPr txBox="true"/>
          <p:nvPr/>
        </p:nvSpPr>
        <p:spPr>
          <a:xfrm rot="0">
            <a:off x="1907198" y="5983571"/>
            <a:ext cx="2976751" cy="2247954"/>
          </a:xfrm>
          <a:prstGeom prst="rect">
            <a:avLst/>
          </a:prstGeom>
        </p:spPr>
        <p:txBody>
          <a:bodyPr anchor="t" rtlCol="false" tIns="0" lIns="0" bIns="0" rIns="0">
            <a:spAutoFit/>
          </a:bodyPr>
          <a:lstStyle/>
          <a:p>
            <a:pPr algn="ctr">
              <a:lnSpc>
                <a:spcPts val="2714"/>
              </a:lnSpc>
            </a:pPr>
            <a:r>
              <a:rPr lang="en-US" sz="1938">
                <a:solidFill>
                  <a:srgbClr val="000000"/>
                </a:solidFill>
                <a:latin typeface="Mukta Mahee"/>
                <a:ea typeface="Mukta Mahee"/>
                <a:cs typeface="Mukta Mahee"/>
                <a:sym typeface="Mukta Mahee"/>
              </a:rPr>
              <a:t> Penelitian ini menggunakan pendekatan kualitatif dengan jenis penelitian studi kasus untuk memahami fenomena yang diteliti secara mendalam.</a:t>
            </a:r>
          </a:p>
          <a:p>
            <a:pPr algn="ctr">
              <a:lnSpc>
                <a:spcPts val="1497"/>
              </a:lnSpc>
            </a:pPr>
          </a:p>
        </p:txBody>
      </p:sp>
      <p:sp>
        <p:nvSpPr>
          <p:cNvPr name="TextBox 23" id="23"/>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06</a:t>
            </a:r>
          </a:p>
        </p:txBody>
      </p:sp>
      <p:sp>
        <p:nvSpPr>
          <p:cNvPr name="TextBox 24" id="24"/>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grpSp>
        <p:nvGrpSpPr>
          <p:cNvPr name="Group 25" id="25"/>
          <p:cNvGrpSpPr/>
          <p:nvPr/>
        </p:nvGrpSpPr>
        <p:grpSpPr>
          <a:xfrm rot="0">
            <a:off x="10367902" y="3486702"/>
            <a:ext cx="1406213" cy="1267236"/>
            <a:chOff x="0" y="0"/>
            <a:chExt cx="370361" cy="333758"/>
          </a:xfrm>
        </p:grpSpPr>
        <p:sp>
          <p:nvSpPr>
            <p:cNvPr name="Freeform 26" id="26"/>
            <p:cNvSpPr/>
            <p:nvPr/>
          </p:nvSpPr>
          <p:spPr>
            <a:xfrm flipH="false" flipV="false" rot="0">
              <a:off x="0" y="0"/>
              <a:ext cx="370361" cy="333758"/>
            </a:xfrm>
            <a:custGeom>
              <a:avLst/>
              <a:gdLst/>
              <a:ahLst/>
              <a:cxnLst/>
              <a:rect r="r" b="b" t="t" l="l"/>
              <a:pathLst>
                <a:path h="333758" w="370361">
                  <a:moveTo>
                    <a:pt x="0" y="0"/>
                  </a:moveTo>
                  <a:lnTo>
                    <a:pt x="370361" y="0"/>
                  </a:lnTo>
                  <a:lnTo>
                    <a:pt x="370361" y="333758"/>
                  </a:lnTo>
                  <a:lnTo>
                    <a:pt x="0" y="333758"/>
                  </a:lnTo>
                  <a:close/>
                </a:path>
              </a:pathLst>
            </a:custGeom>
            <a:solidFill>
              <a:srgbClr val="6182A8"/>
            </a:solidFill>
          </p:spPr>
        </p:sp>
        <p:sp>
          <p:nvSpPr>
            <p:cNvPr name="TextBox 27" id="27"/>
            <p:cNvSpPr txBox="true"/>
            <p:nvPr/>
          </p:nvSpPr>
          <p:spPr>
            <a:xfrm>
              <a:off x="0" y="-9525"/>
              <a:ext cx="370361" cy="343283"/>
            </a:xfrm>
            <a:prstGeom prst="rect">
              <a:avLst/>
            </a:prstGeom>
          </p:spPr>
          <p:txBody>
            <a:bodyPr anchor="ctr" rtlCol="false" tIns="50800" lIns="50800" bIns="50800" rIns="50800"/>
            <a:lstStyle/>
            <a:p>
              <a:pPr algn="ctr">
                <a:lnSpc>
                  <a:spcPts val="3100"/>
                </a:lnSpc>
              </a:pPr>
            </a:p>
          </p:txBody>
        </p:sp>
      </p:grpSp>
      <p:grpSp>
        <p:nvGrpSpPr>
          <p:cNvPr name="Group 28" id="28"/>
          <p:cNvGrpSpPr/>
          <p:nvPr/>
        </p:nvGrpSpPr>
        <p:grpSpPr>
          <a:xfrm rot="0">
            <a:off x="14240302" y="3486702"/>
            <a:ext cx="1406213" cy="1267236"/>
            <a:chOff x="0" y="0"/>
            <a:chExt cx="370361" cy="333758"/>
          </a:xfrm>
        </p:grpSpPr>
        <p:sp>
          <p:nvSpPr>
            <p:cNvPr name="Freeform 29" id="29"/>
            <p:cNvSpPr/>
            <p:nvPr/>
          </p:nvSpPr>
          <p:spPr>
            <a:xfrm flipH="false" flipV="false" rot="0">
              <a:off x="0" y="0"/>
              <a:ext cx="370361" cy="333758"/>
            </a:xfrm>
            <a:custGeom>
              <a:avLst/>
              <a:gdLst/>
              <a:ahLst/>
              <a:cxnLst/>
              <a:rect r="r" b="b" t="t" l="l"/>
              <a:pathLst>
                <a:path h="333758" w="370361">
                  <a:moveTo>
                    <a:pt x="0" y="0"/>
                  </a:moveTo>
                  <a:lnTo>
                    <a:pt x="370361" y="0"/>
                  </a:lnTo>
                  <a:lnTo>
                    <a:pt x="370361" y="333758"/>
                  </a:lnTo>
                  <a:lnTo>
                    <a:pt x="0" y="333758"/>
                  </a:lnTo>
                  <a:close/>
                </a:path>
              </a:pathLst>
            </a:custGeom>
            <a:solidFill>
              <a:srgbClr val="6182A8"/>
            </a:solidFill>
          </p:spPr>
        </p:sp>
        <p:sp>
          <p:nvSpPr>
            <p:cNvPr name="TextBox 30" id="30"/>
            <p:cNvSpPr txBox="true"/>
            <p:nvPr/>
          </p:nvSpPr>
          <p:spPr>
            <a:xfrm>
              <a:off x="0" y="-9525"/>
              <a:ext cx="370361" cy="343283"/>
            </a:xfrm>
            <a:prstGeom prst="rect">
              <a:avLst/>
            </a:prstGeom>
          </p:spPr>
          <p:txBody>
            <a:bodyPr anchor="ctr" rtlCol="false" tIns="50800" lIns="50800" bIns="50800" rIns="50800"/>
            <a:lstStyle/>
            <a:p>
              <a:pPr algn="ctr">
                <a:lnSpc>
                  <a:spcPts val="3100"/>
                </a:lnSpc>
              </a:pPr>
            </a:p>
          </p:txBody>
        </p:sp>
      </p:grpSp>
      <p:sp>
        <p:nvSpPr>
          <p:cNvPr name="Freeform 31" id="31"/>
          <p:cNvSpPr/>
          <p:nvPr/>
        </p:nvSpPr>
        <p:spPr>
          <a:xfrm flipH="false" flipV="false" rot="0">
            <a:off x="10604053" y="3868164"/>
            <a:ext cx="933911" cy="504312"/>
          </a:xfrm>
          <a:custGeom>
            <a:avLst/>
            <a:gdLst/>
            <a:ahLst/>
            <a:cxnLst/>
            <a:rect r="r" b="b" t="t" l="l"/>
            <a:pathLst>
              <a:path h="504312" w="933911">
                <a:moveTo>
                  <a:pt x="0" y="0"/>
                </a:moveTo>
                <a:lnTo>
                  <a:pt x="933910" y="0"/>
                </a:lnTo>
                <a:lnTo>
                  <a:pt x="933910" y="504312"/>
                </a:lnTo>
                <a:lnTo>
                  <a:pt x="0" y="50431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32" id="32"/>
          <p:cNvSpPr/>
          <p:nvPr/>
        </p:nvSpPr>
        <p:spPr>
          <a:xfrm flipH="false" flipV="false" rot="0">
            <a:off x="14652751" y="3868164"/>
            <a:ext cx="581315" cy="581315"/>
          </a:xfrm>
          <a:custGeom>
            <a:avLst/>
            <a:gdLst/>
            <a:ahLst/>
            <a:cxnLst/>
            <a:rect r="r" b="b" t="t" l="l"/>
            <a:pathLst>
              <a:path h="581315" w="581315">
                <a:moveTo>
                  <a:pt x="0" y="0"/>
                </a:moveTo>
                <a:lnTo>
                  <a:pt x="581315" y="0"/>
                </a:lnTo>
                <a:lnTo>
                  <a:pt x="581315" y="581315"/>
                </a:lnTo>
                <a:lnTo>
                  <a:pt x="0" y="581315"/>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33" id="33"/>
          <p:cNvSpPr/>
          <p:nvPr/>
        </p:nvSpPr>
        <p:spPr>
          <a:xfrm flipH="false" flipV="false" rot="0">
            <a:off x="15831798" y="1028700"/>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12">
              <a:extLst>
                <a:ext uri="{96DAC541-7B7A-43D3-8B79-37D633B846F1}">
                  <asvg:svgBlip xmlns:asvg="http://schemas.microsoft.com/office/drawing/2016/SVG/main" r:embed="rId13"/>
                </a:ext>
              </a:extLst>
            </a:blip>
            <a:stretch>
              <a:fillRect l="-196617" t="0" r="0" b="0"/>
            </a:stretch>
          </a:blipFill>
        </p:spPr>
      </p:sp>
      <p:sp>
        <p:nvSpPr>
          <p:cNvPr name="Freeform 34" id="34"/>
          <p:cNvSpPr/>
          <p:nvPr/>
        </p:nvSpPr>
        <p:spPr>
          <a:xfrm flipH="false" flipV="false" rot="0">
            <a:off x="17259300" y="-368611"/>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12">
              <a:extLst>
                <a:ext uri="{96DAC541-7B7A-43D3-8B79-37D633B846F1}">
                  <asvg:svgBlip xmlns:asvg="http://schemas.microsoft.com/office/drawing/2016/SVG/main" r:embed="rId13"/>
                </a:ext>
              </a:extLst>
            </a:blip>
            <a:stretch>
              <a:fillRect l="-196617" t="0" r="0" b="0"/>
            </a:stretch>
          </a:blipFill>
        </p:spPr>
      </p:sp>
      <p:sp>
        <p:nvSpPr>
          <p:cNvPr name="TextBox 35" id="35"/>
          <p:cNvSpPr txBox="true"/>
          <p:nvPr/>
        </p:nvSpPr>
        <p:spPr>
          <a:xfrm rot="0">
            <a:off x="5567881" y="4961342"/>
            <a:ext cx="3018203" cy="667657"/>
          </a:xfrm>
          <a:prstGeom prst="rect">
            <a:avLst/>
          </a:prstGeom>
        </p:spPr>
        <p:txBody>
          <a:bodyPr anchor="t" rtlCol="false" tIns="0" lIns="0" bIns="0" rIns="0">
            <a:spAutoFit/>
          </a:bodyPr>
          <a:lstStyle/>
          <a:p>
            <a:pPr algn="ctr">
              <a:lnSpc>
                <a:spcPts val="2656"/>
              </a:lnSpc>
            </a:pPr>
            <a:r>
              <a:rPr lang="en-US" sz="1897" b="true">
                <a:solidFill>
                  <a:srgbClr val="000000"/>
                </a:solidFill>
                <a:latin typeface="Heebo Medium"/>
                <a:ea typeface="Heebo Medium"/>
                <a:cs typeface="Heebo Medium"/>
                <a:sym typeface="Heebo Medium"/>
              </a:rPr>
              <a:t>Lokasi dan Subjek Penelitian</a:t>
            </a:r>
          </a:p>
        </p:txBody>
      </p:sp>
      <p:sp>
        <p:nvSpPr>
          <p:cNvPr name="TextBox 36" id="36"/>
          <p:cNvSpPr txBox="true"/>
          <p:nvPr/>
        </p:nvSpPr>
        <p:spPr>
          <a:xfrm rot="0">
            <a:off x="5862720" y="5848075"/>
            <a:ext cx="2723365" cy="2591850"/>
          </a:xfrm>
          <a:prstGeom prst="rect">
            <a:avLst/>
          </a:prstGeom>
        </p:spPr>
        <p:txBody>
          <a:bodyPr anchor="t" rtlCol="false" tIns="0" lIns="0" bIns="0" rIns="0">
            <a:spAutoFit/>
          </a:bodyPr>
          <a:lstStyle/>
          <a:p>
            <a:pPr algn="ctr">
              <a:lnSpc>
                <a:spcPts val="2714"/>
              </a:lnSpc>
            </a:pPr>
            <a:r>
              <a:rPr lang="en-US" sz="1938">
                <a:solidFill>
                  <a:srgbClr val="000000"/>
                </a:solidFill>
                <a:latin typeface="Mukta Mahee"/>
                <a:ea typeface="Mukta Mahee"/>
                <a:cs typeface="Mukta Mahee"/>
                <a:sym typeface="Mukta Mahee"/>
              </a:rPr>
              <a:t> Lokasi penelitian adalah Program Studi PGMI UIN FAS Bengkulu, dengan subjek penelitian meliputi dosen, mahasiswa, staf administrasi, dan pimpinan fakultas.</a:t>
            </a:r>
          </a:p>
          <a:p>
            <a:pPr algn="ctr">
              <a:lnSpc>
                <a:spcPts val="1497"/>
              </a:lnSpc>
            </a:pPr>
          </a:p>
        </p:txBody>
      </p:sp>
      <p:sp>
        <p:nvSpPr>
          <p:cNvPr name="TextBox 37" id="37"/>
          <p:cNvSpPr txBox="true"/>
          <p:nvPr/>
        </p:nvSpPr>
        <p:spPr>
          <a:xfrm rot="0">
            <a:off x="9458881" y="4961342"/>
            <a:ext cx="3018203" cy="333541"/>
          </a:xfrm>
          <a:prstGeom prst="rect">
            <a:avLst/>
          </a:prstGeom>
        </p:spPr>
        <p:txBody>
          <a:bodyPr anchor="t" rtlCol="false" tIns="0" lIns="0" bIns="0" rIns="0">
            <a:spAutoFit/>
          </a:bodyPr>
          <a:lstStyle/>
          <a:p>
            <a:pPr algn="ctr">
              <a:lnSpc>
                <a:spcPts val="2656"/>
              </a:lnSpc>
            </a:pPr>
            <a:r>
              <a:rPr lang="en-US" sz="1897" b="true">
                <a:solidFill>
                  <a:srgbClr val="000000"/>
                </a:solidFill>
                <a:latin typeface="Heebo Medium"/>
                <a:ea typeface="Heebo Medium"/>
                <a:cs typeface="Heebo Medium"/>
                <a:sym typeface="Heebo Medium"/>
              </a:rPr>
              <a:t>Teknik Pengumpulan Data</a:t>
            </a:r>
          </a:p>
        </p:txBody>
      </p:sp>
      <p:sp>
        <p:nvSpPr>
          <p:cNvPr name="TextBox 38" id="38"/>
          <p:cNvSpPr txBox="true"/>
          <p:nvPr/>
        </p:nvSpPr>
        <p:spPr>
          <a:xfrm rot="0">
            <a:off x="9849406" y="5848075"/>
            <a:ext cx="2723365" cy="1904057"/>
          </a:xfrm>
          <a:prstGeom prst="rect">
            <a:avLst/>
          </a:prstGeom>
        </p:spPr>
        <p:txBody>
          <a:bodyPr anchor="t" rtlCol="false" tIns="0" lIns="0" bIns="0" rIns="0">
            <a:spAutoFit/>
          </a:bodyPr>
          <a:lstStyle/>
          <a:p>
            <a:pPr algn="ctr">
              <a:lnSpc>
                <a:spcPts val="2714"/>
              </a:lnSpc>
            </a:pPr>
            <a:r>
              <a:rPr lang="en-US" sz="1938">
                <a:solidFill>
                  <a:srgbClr val="000000"/>
                </a:solidFill>
                <a:latin typeface="Mukta Mahee"/>
                <a:ea typeface="Mukta Mahee"/>
                <a:cs typeface="Mukta Mahee"/>
                <a:sym typeface="Mukta Mahee"/>
              </a:rPr>
              <a:t> Data dikumpulkan melalui wawancara mendalam, observasi partisipatif, dan dokumentasi.</a:t>
            </a:r>
          </a:p>
          <a:p>
            <a:pPr algn="ctr">
              <a:lnSpc>
                <a:spcPts val="1497"/>
              </a:lnSpc>
            </a:pPr>
          </a:p>
        </p:txBody>
      </p:sp>
      <p:sp>
        <p:nvSpPr>
          <p:cNvPr name="TextBox 39" id="39"/>
          <p:cNvSpPr txBox="true"/>
          <p:nvPr/>
        </p:nvSpPr>
        <p:spPr>
          <a:xfrm rot="0">
            <a:off x="13240799" y="5063872"/>
            <a:ext cx="3018203" cy="333541"/>
          </a:xfrm>
          <a:prstGeom prst="rect">
            <a:avLst/>
          </a:prstGeom>
        </p:spPr>
        <p:txBody>
          <a:bodyPr anchor="t" rtlCol="false" tIns="0" lIns="0" bIns="0" rIns="0">
            <a:spAutoFit/>
          </a:bodyPr>
          <a:lstStyle/>
          <a:p>
            <a:pPr algn="ctr">
              <a:lnSpc>
                <a:spcPts val="2656"/>
              </a:lnSpc>
            </a:pPr>
            <a:r>
              <a:rPr lang="en-US" sz="1897" b="true">
                <a:solidFill>
                  <a:srgbClr val="000000"/>
                </a:solidFill>
                <a:latin typeface="Heebo Medium"/>
                <a:ea typeface="Heebo Medium"/>
                <a:cs typeface="Heebo Medium"/>
                <a:sym typeface="Heebo Medium"/>
              </a:rPr>
              <a:t>Teknik Analisis Data</a:t>
            </a:r>
          </a:p>
        </p:txBody>
      </p:sp>
      <p:sp>
        <p:nvSpPr>
          <p:cNvPr name="TextBox 40" id="40"/>
          <p:cNvSpPr txBox="true"/>
          <p:nvPr/>
        </p:nvSpPr>
        <p:spPr>
          <a:xfrm rot="0">
            <a:off x="13736099" y="5987284"/>
            <a:ext cx="2723365" cy="1904057"/>
          </a:xfrm>
          <a:prstGeom prst="rect">
            <a:avLst/>
          </a:prstGeom>
        </p:spPr>
        <p:txBody>
          <a:bodyPr anchor="t" rtlCol="false" tIns="0" lIns="0" bIns="0" rIns="0">
            <a:spAutoFit/>
          </a:bodyPr>
          <a:lstStyle/>
          <a:p>
            <a:pPr algn="ctr">
              <a:lnSpc>
                <a:spcPts val="2714"/>
              </a:lnSpc>
            </a:pPr>
            <a:r>
              <a:rPr lang="en-US" sz="1938">
                <a:solidFill>
                  <a:srgbClr val="000000"/>
                </a:solidFill>
                <a:latin typeface="Mukta Mahee"/>
                <a:ea typeface="Mukta Mahee"/>
                <a:cs typeface="Mukta Mahee"/>
                <a:sym typeface="Mukta Mahee"/>
              </a:rPr>
              <a:t> Data dianalisis menggunakan teknik reduksi data, penyajian data, serta penarikan kesimpulan dan verifikasi.</a:t>
            </a:r>
          </a:p>
          <a:p>
            <a:pPr algn="ctr">
              <a:lnSpc>
                <a:spcPts val="1497"/>
              </a:lnSpc>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5537950" y="2265702"/>
            <a:ext cx="7212100" cy="341250"/>
            <a:chOff x="0" y="0"/>
            <a:chExt cx="1899483" cy="89877"/>
          </a:xfrm>
        </p:grpSpPr>
        <p:sp>
          <p:nvSpPr>
            <p:cNvPr name="Freeform 3" id="3"/>
            <p:cNvSpPr/>
            <p:nvPr/>
          </p:nvSpPr>
          <p:spPr>
            <a:xfrm flipH="false" flipV="false" rot="0">
              <a:off x="0" y="0"/>
              <a:ext cx="1899483" cy="89877"/>
            </a:xfrm>
            <a:custGeom>
              <a:avLst/>
              <a:gdLst/>
              <a:ahLst/>
              <a:cxnLst/>
              <a:rect r="r" b="b" t="t" l="l"/>
              <a:pathLst>
                <a:path h="89877" w="1899483">
                  <a:moveTo>
                    <a:pt x="0" y="0"/>
                  </a:moveTo>
                  <a:lnTo>
                    <a:pt x="1899483" y="0"/>
                  </a:lnTo>
                  <a:lnTo>
                    <a:pt x="1899483" y="89877"/>
                  </a:lnTo>
                  <a:lnTo>
                    <a:pt x="0" y="89877"/>
                  </a:lnTo>
                  <a:close/>
                </a:path>
              </a:pathLst>
            </a:custGeom>
            <a:solidFill>
              <a:srgbClr val="B7CADB"/>
            </a:solidFill>
          </p:spPr>
        </p:sp>
        <p:sp>
          <p:nvSpPr>
            <p:cNvPr name="TextBox 4" id="4"/>
            <p:cNvSpPr txBox="true"/>
            <p:nvPr/>
          </p:nvSpPr>
          <p:spPr>
            <a:xfrm>
              <a:off x="0" y="-9525"/>
              <a:ext cx="1899483" cy="99402"/>
            </a:xfrm>
            <a:prstGeom prst="rect">
              <a:avLst/>
            </a:prstGeom>
          </p:spPr>
          <p:txBody>
            <a:bodyPr anchor="ctr" rtlCol="false" tIns="50800" lIns="50800" bIns="50800" rIns="50800"/>
            <a:lstStyle/>
            <a:p>
              <a:pPr algn="ctr">
                <a:lnSpc>
                  <a:spcPts val="3100"/>
                </a:lnSpc>
              </a:pPr>
            </a:p>
          </p:txBody>
        </p:sp>
      </p:grpSp>
      <p:grpSp>
        <p:nvGrpSpPr>
          <p:cNvPr name="Group 5" id="5"/>
          <p:cNvGrpSpPr/>
          <p:nvPr/>
        </p:nvGrpSpPr>
        <p:grpSpPr>
          <a:xfrm rot="0">
            <a:off x="17050418" y="9049203"/>
            <a:ext cx="770523" cy="770523"/>
            <a:chOff x="0" y="0"/>
            <a:chExt cx="812800" cy="812800"/>
          </a:xfrm>
        </p:grpSpPr>
        <p:sp>
          <p:nvSpPr>
            <p:cNvPr name="Freeform 6" id="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7" id="7"/>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2650919" y="3551104"/>
            <a:ext cx="6929245" cy="4863070"/>
          </a:xfrm>
          <a:custGeom>
            <a:avLst/>
            <a:gdLst/>
            <a:ahLst/>
            <a:cxnLst/>
            <a:rect r="r" b="b" t="t" l="l"/>
            <a:pathLst>
              <a:path h="4863070" w="6929245">
                <a:moveTo>
                  <a:pt x="0" y="0"/>
                </a:moveTo>
                <a:lnTo>
                  <a:pt x="6929245" y="0"/>
                </a:lnTo>
                <a:lnTo>
                  <a:pt x="6929245" y="4863071"/>
                </a:lnTo>
                <a:lnTo>
                  <a:pt x="0" y="486307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5374191" y="1260126"/>
            <a:ext cx="7539618" cy="1019175"/>
          </a:xfrm>
          <a:prstGeom prst="rect">
            <a:avLst/>
          </a:prstGeom>
        </p:spPr>
        <p:txBody>
          <a:bodyPr anchor="t" rtlCol="false" tIns="0" lIns="0" bIns="0" rIns="0">
            <a:spAutoFit/>
          </a:bodyPr>
          <a:lstStyle/>
          <a:p>
            <a:pPr algn="ctr">
              <a:lnSpc>
                <a:spcPts val="8399"/>
              </a:lnSpc>
            </a:pPr>
            <a:r>
              <a:rPr lang="en-US" sz="5999" b="true">
                <a:solidFill>
                  <a:srgbClr val="000000"/>
                </a:solidFill>
                <a:latin typeface="Heebo Bold"/>
                <a:ea typeface="Heebo Bold"/>
                <a:cs typeface="Heebo Bold"/>
                <a:sym typeface="Heebo Bold"/>
              </a:rPr>
              <a:t>Hasil Penelitian</a:t>
            </a:r>
          </a:p>
        </p:txBody>
      </p:sp>
      <p:sp>
        <p:nvSpPr>
          <p:cNvPr name="TextBox 10" id="10"/>
          <p:cNvSpPr txBox="true"/>
          <p:nvPr/>
        </p:nvSpPr>
        <p:spPr>
          <a:xfrm rot="0">
            <a:off x="10690714" y="3985966"/>
            <a:ext cx="6038268" cy="4771390"/>
          </a:xfrm>
          <a:prstGeom prst="rect">
            <a:avLst/>
          </a:prstGeom>
        </p:spPr>
        <p:txBody>
          <a:bodyPr anchor="t" rtlCol="false" tIns="0" lIns="0" bIns="0" rIns="0">
            <a:spAutoFit/>
          </a:bodyPr>
          <a:lstStyle/>
          <a:p>
            <a:pPr algn="l">
              <a:lnSpc>
                <a:spcPts val="4759"/>
              </a:lnSpc>
            </a:pPr>
            <a:r>
              <a:rPr lang="en-US" sz="3399">
                <a:solidFill>
                  <a:srgbClr val="000000"/>
                </a:solidFill>
                <a:latin typeface="Mukta Mahee"/>
                <a:ea typeface="Mukta Mahee"/>
                <a:cs typeface="Mukta Mahee"/>
                <a:sym typeface="Mukta Mahee"/>
              </a:rPr>
              <a:t> Hasil menunjukkan bahwa kurikulum PGMI UIN FAS Bengkulu sudah sesuai dengan standar nasional, namun perlu adanya penyesuaian terhadap perkembangan terbaru dalam bidang pendidikan.</a:t>
            </a:r>
          </a:p>
          <a:p>
            <a:pPr algn="l">
              <a:lnSpc>
                <a:spcPts val="4759"/>
              </a:lnSpc>
            </a:pPr>
          </a:p>
        </p:txBody>
      </p:sp>
      <p:sp>
        <p:nvSpPr>
          <p:cNvPr name="TextBox 11" id="11"/>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07</a:t>
            </a:r>
          </a:p>
        </p:txBody>
      </p:sp>
      <p:sp>
        <p:nvSpPr>
          <p:cNvPr name="TextBox 12" id="12"/>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sp>
        <p:nvSpPr>
          <p:cNvPr name="Freeform 13" id="13"/>
          <p:cNvSpPr/>
          <p:nvPr/>
        </p:nvSpPr>
        <p:spPr>
          <a:xfrm flipH="false" flipV="false" rot="0">
            <a:off x="16658238" y="487008"/>
            <a:ext cx="3259524" cy="3259524"/>
          </a:xfrm>
          <a:custGeom>
            <a:avLst/>
            <a:gdLst/>
            <a:ahLst/>
            <a:cxnLst/>
            <a:rect r="r" b="b" t="t" l="l"/>
            <a:pathLst>
              <a:path h="3259524" w="3259524">
                <a:moveTo>
                  <a:pt x="0" y="0"/>
                </a:moveTo>
                <a:lnTo>
                  <a:pt x="3259524" y="0"/>
                </a:lnTo>
                <a:lnTo>
                  <a:pt x="3259524" y="3259524"/>
                </a:lnTo>
                <a:lnTo>
                  <a:pt x="0" y="325952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7050418" y="9049203"/>
            <a:ext cx="770523" cy="770523"/>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4" id="4"/>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876462" y="2359336"/>
            <a:ext cx="5953881" cy="5549900"/>
          </a:xfrm>
          <a:prstGeom prst="rect">
            <a:avLst/>
          </a:prstGeom>
        </p:spPr>
        <p:txBody>
          <a:bodyPr anchor="t" rtlCol="false" tIns="0" lIns="0" bIns="0" rIns="0">
            <a:spAutoFit/>
          </a:bodyPr>
          <a:lstStyle/>
          <a:p>
            <a:pPr algn="l">
              <a:lnSpc>
                <a:spcPts val="4899"/>
              </a:lnSpc>
            </a:pPr>
            <a:r>
              <a:rPr lang="en-US" sz="3499">
                <a:solidFill>
                  <a:srgbClr val="000000"/>
                </a:solidFill>
                <a:latin typeface="Mukta Mahee"/>
                <a:ea typeface="Mukta Mahee"/>
                <a:cs typeface="Mukta Mahee"/>
                <a:sym typeface="Mukta Mahee"/>
              </a:rPr>
              <a:t>Analisis Metode Pengajaran</a:t>
            </a:r>
          </a:p>
          <a:p>
            <a:pPr algn="l">
              <a:lnSpc>
                <a:spcPts val="4899"/>
              </a:lnSpc>
            </a:pPr>
            <a:r>
              <a:rPr lang="en-US" sz="3499">
                <a:solidFill>
                  <a:srgbClr val="000000"/>
                </a:solidFill>
                <a:latin typeface="Mukta Mahee"/>
                <a:ea typeface="Mukta Mahee"/>
                <a:cs typeface="Mukta Mahee"/>
                <a:sym typeface="Mukta Mahee"/>
              </a:rPr>
              <a:t> Metode pengajaran yang diterapkan masih didominasi oleh metode ceramah, meskipun ada beberapa dosen yang telah mulai menerapkan metode pembelajaran aktif dan kolaboratif.</a:t>
            </a:r>
          </a:p>
          <a:p>
            <a:pPr algn="l">
              <a:lnSpc>
                <a:spcPts val="4899"/>
              </a:lnSpc>
            </a:pPr>
          </a:p>
        </p:txBody>
      </p:sp>
      <p:sp>
        <p:nvSpPr>
          <p:cNvPr name="TextBox 6" id="6"/>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08</a:t>
            </a:r>
          </a:p>
        </p:txBody>
      </p:sp>
      <p:sp>
        <p:nvSpPr>
          <p:cNvPr name="TextBox 7" id="7"/>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grpSp>
        <p:nvGrpSpPr>
          <p:cNvPr name="Group 8" id="8"/>
          <p:cNvGrpSpPr/>
          <p:nvPr/>
        </p:nvGrpSpPr>
        <p:grpSpPr>
          <a:xfrm rot="0">
            <a:off x="6162826" y="1255515"/>
            <a:ext cx="5798047" cy="296396"/>
            <a:chOff x="0" y="0"/>
            <a:chExt cx="1758148" cy="89877"/>
          </a:xfrm>
        </p:grpSpPr>
        <p:sp>
          <p:nvSpPr>
            <p:cNvPr name="Freeform 9" id="9"/>
            <p:cNvSpPr/>
            <p:nvPr/>
          </p:nvSpPr>
          <p:spPr>
            <a:xfrm flipH="false" flipV="false" rot="0">
              <a:off x="0" y="0"/>
              <a:ext cx="1758148" cy="89877"/>
            </a:xfrm>
            <a:custGeom>
              <a:avLst/>
              <a:gdLst/>
              <a:ahLst/>
              <a:cxnLst/>
              <a:rect r="r" b="b" t="t" l="l"/>
              <a:pathLst>
                <a:path h="89877" w="1758148">
                  <a:moveTo>
                    <a:pt x="0" y="0"/>
                  </a:moveTo>
                  <a:lnTo>
                    <a:pt x="1758148" y="0"/>
                  </a:lnTo>
                  <a:lnTo>
                    <a:pt x="1758148" y="89877"/>
                  </a:lnTo>
                  <a:lnTo>
                    <a:pt x="0" y="89877"/>
                  </a:lnTo>
                  <a:close/>
                </a:path>
              </a:pathLst>
            </a:custGeom>
            <a:solidFill>
              <a:srgbClr val="B7CADB"/>
            </a:solidFill>
          </p:spPr>
        </p:sp>
        <p:sp>
          <p:nvSpPr>
            <p:cNvPr name="TextBox 10" id="10"/>
            <p:cNvSpPr txBox="true"/>
            <p:nvPr/>
          </p:nvSpPr>
          <p:spPr>
            <a:xfrm>
              <a:off x="0" y="-9525"/>
              <a:ext cx="1758148" cy="99402"/>
            </a:xfrm>
            <a:prstGeom prst="rect">
              <a:avLst/>
            </a:prstGeom>
          </p:spPr>
          <p:txBody>
            <a:bodyPr anchor="ctr" rtlCol="false" tIns="50800" lIns="50800" bIns="50800" rIns="50800"/>
            <a:lstStyle/>
            <a:p>
              <a:pPr algn="ctr">
                <a:lnSpc>
                  <a:spcPts val="3100"/>
                </a:lnSpc>
              </a:pPr>
            </a:p>
          </p:txBody>
        </p:sp>
      </p:grpSp>
      <p:sp>
        <p:nvSpPr>
          <p:cNvPr name="Freeform 11" id="11"/>
          <p:cNvSpPr/>
          <p:nvPr/>
        </p:nvSpPr>
        <p:spPr>
          <a:xfrm flipH="false" flipV="false" rot="0">
            <a:off x="15831798" y="1028700"/>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Freeform 12" id="12"/>
          <p:cNvSpPr/>
          <p:nvPr/>
        </p:nvSpPr>
        <p:spPr>
          <a:xfrm flipH="false" flipV="false" rot="0">
            <a:off x="17259300" y="-368611"/>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TextBox 13" id="13"/>
          <p:cNvSpPr txBox="true"/>
          <p:nvPr/>
        </p:nvSpPr>
        <p:spPr>
          <a:xfrm rot="0">
            <a:off x="10350219" y="2511443"/>
            <a:ext cx="5953881" cy="4930775"/>
          </a:xfrm>
          <a:prstGeom prst="rect">
            <a:avLst/>
          </a:prstGeom>
        </p:spPr>
        <p:txBody>
          <a:bodyPr anchor="t" rtlCol="false" tIns="0" lIns="0" bIns="0" rIns="0">
            <a:spAutoFit/>
          </a:bodyPr>
          <a:lstStyle/>
          <a:p>
            <a:pPr algn="l">
              <a:lnSpc>
                <a:spcPts val="4899"/>
              </a:lnSpc>
            </a:pPr>
            <a:r>
              <a:rPr lang="en-US" sz="3499">
                <a:solidFill>
                  <a:srgbClr val="000000"/>
                </a:solidFill>
                <a:latin typeface="Mukta Mahee"/>
                <a:ea typeface="Mukta Mahee"/>
                <a:cs typeface="Mukta Mahee"/>
                <a:sym typeface="Mukta Mahee"/>
              </a:rPr>
              <a:t>Kualitas Lulusan</a:t>
            </a:r>
          </a:p>
          <a:p>
            <a:pPr algn="l">
              <a:lnSpc>
                <a:spcPts val="4899"/>
              </a:lnSpc>
            </a:pPr>
            <a:r>
              <a:rPr lang="en-US" sz="3499">
                <a:solidFill>
                  <a:srgbClr val="000000"/>
                </a:solidFill>
                <a:latin typeface="Mukta Mahee"/>
                <a:ea typeface="Mukta Mahee"/>
                <a:cs typeface="Mukta Mahee"/>
                <a:sym typeface="Mukta Mahee"/>
              </a:rPr>
              <a:t> Kualitas lulusan PGMI UIN FAS Bengkulu secara umum cukup baik, namun masih perlu peningkatan terutama dalam hal keterampilan praktis dan aplikasi ilmu di lapangan.</a:t>
            </a:r>
          </a:p>
          <a:p>
            <a:pPr algn="l">
              <a:lnSpc>
                <a:spcPts val="4899"/>
              </a:lnSpc>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EFEFEF"/>
        </a:solidFill>
      </p:bgPr>
    </p:bg>
    <p:spTree>
      <p:nvGrpSpPr>
        <p:cNvPr id="1" name=""/>
        <p:cNvGrpSpPr/>
        <p:nvPr/>
      </p:nvGrpSpPr>
      <p:grpSpPr>
        <a:xfrm>
          <a:off x="0" y="0"/>
          <a:ext cx="0" cy="0"/>
          <a:chOff x="0" y="0"/>
          <a:chExt cx="0" cy="0"/>
        </a:xfrm>
      </p:grpSpPr>
      <p:grpSp>
        <p:nvGrpSpPr>
          <p:cNvPr name="Group 2" id="2"/>
          <p:cNvGrpSpPr/>
          <p:nvPr/>
        </p:nvGrpSpPr>
        <p:grpSpPr>
          <a:xfrm rot="0">
            <a:off x="17050418" y="9049203"/>
            <a:ext cx="770523" cy="770523"/>
            <a:chOff x="0" y="0"/>
            <a:chExt cx="812800" cy="812800"/>
          </a:xfrm>
        </p:grpSpPr>
        <p:sp>
          <p:nvSpPr>
            <p:cNvPr name="Freeform 3" id="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6182A8"/>
            </a:solidFill>
          </p:spPr>
        </p:sp>
        <p:sp>
          <p:nvSpPr>
            <p:cNvPr name="TextBox 4" id="4"/>
            <p:cNvSpPr txBox="true"/>
            <p:nvPr/>
          </p:nvSpPr>
          <p:spPr>
            <a:xfrm>
              <a:off x="76200" y="47625"/>
              <a:ext cx="660400" cy="688975"/>
            </a:xfrm>
            <a:prstGeom prst="rect">
              <a:avLst/>
            </a:prstGeom>
          </p:spPr>
          <p:txBody>
            <a:bodyPr anchor="ctr" rtlCol="false" tIns="50800" lIns="50800" bIns="50800" rIns="50800"/>
            <a:lstStyle/>
            <a:p>
              <a:pPr algn="ctr">
                <a:lnSpc>
                  <a:spcPts val="2659"/>
                </a:lnSpc>
              </a:pPr>
            </a:p>
          </p:txBody>
        </p:sp>
      </p:grpSp>
      <p:sp>
        <p:nvSpPr>
          <p:cNvPr name="TextBox 5" id="5"/>
          <p:cNvSpPr txBox="true"/>
          <p:nvPr/>
        </p:nvSpPr>
        <p:spPr>
          <a:xfrm rot="0">
            <a:off x="1876462" y="2359336"/>
            <a:ext cx="5953881" cy="7407275"/>
          </a:xfrm>
          <a:prstGeom prst="rect">
            <a:avLst/>
          </a:prstGeom>
        </p:spPr>
        <p:txBody>
          <a:bodyPr anchor="t" rtlCol="false" tIns="0" lIns="0" bIns="0" rIns="0">
            <a:spAutoFit/>
          </a:bodyPr>
          <a:lstStyle/>
          <a:p>
            <a:pPr algn="l">
              <a:lnSpc>
                <a:spcPts val="4899"/>
              </a:lnSpc>
            </a:pPr>
            <a:r>
              <a:rPr lang="en-US" sz="3499">
                <a:solidFill>
                  <a:srgbClr val="000000"/>
                </a:solidFill>
                <a:latin typeface="Mukta Mahee"/>
                <a:ea typeface="Mukta Mahee"/>
                <a:cs typeface="Mukta Mahee"/>
                <a:sym typeface="Mukta Mahee"/>
              </a:rPr>
              <a:t>Optimalisasi Kurikulum</a:t>
            </a:r>
          </a:p>
          <a:p>
            <a:pPr algn="l" marL="755649" indent="-377824" lvl="1">
              <a:lnSpc>
                <a:spcPts val="4899"/>
              </a:lnSpc>
              <a:buAutoNum type="arabicPeriod" startAt="1"/>
            </a:pPr>
            <a:r>
              <a:rPr lang="en-US" sz="3499">
                <a:solidFill>
                  <a:srgbClr val="000000"/>
                </a:solidFill>
                <a:latin typeface="Mukta Mahee"/>
                <a:ea typeface="Mukta Mahee"/>
                <a:cs typeface="Mukta Mahee"/>
                <a:sym typeface="Mukta Mahee"/>
              </a:rPr>
              <a:t>Melakukan revisi kurikulum secara</a:t>
            </a:r>
            <a:r>
              <a:rPr lang="en-US" sz="3499">
                <a:solidFill>
                  <a:srgbClr val="000000"/>
                </a:solidFill>
                <a:latin typeface="Mukta Mahee"/>
                <a:ea typeface="Mukta Mahee"/>
                <a:cs typeface="Mukta Mahee"/>
                <a:sym typeface="Mukta Mahee"/>
              </a:rPr>
              <a:t> berkala untuk memasukkan perkembangan terbaru dalam bidang pendidikan dan teknologi.</a:t>
            </a:r>
          </a:p>
          <a:p>
            <a:pPr algn="l" marL="755649" indent="-377824" lvl="1">
              <a:lnSpc>
                <a:spcPts val="4899"/>
              </a:lnSpc>
              <a:buAutoNum type="arabicPeriod" startAt="1"/>
            </a:pPr>
            <a:r>
              <a:rPr lang="en-US" sz="3499">
                <a:solidFill>
                  <a:srgbClr val="000000"/>
                </a:solidFill>
                <a:latin typeface="Mukta Mahee"/>
                <a:ea typeface="Mukta Mahee"/>
                <a:cs typeface="Mukta Mahee"/>
                <a:sym typeface="Mukta Mahee"/>
              </a:rPr>
              <a:t>Menambahkan mata kuliah yang relevan dengan kebutuhan industri dan masyarakat.</a:t>
            </a:r>
          </a:p>
          <a:p>
            <a:pPr algn="l">
              <a:lnSpc>
                <a:spcPts val="4899"/>
              </a:lnSpc>
            </a:pPr>
          </a:p>
        </p:txBody>
      </p:sp>
      <p:sp>
        <p:nvSpPr>
          <p:cNvPr name="TextBox 6" id="6"/>
          <p:cNvSpPr txBox="true"/>
          <p:nvPr/>
        </p:nvSpPr>
        <p:spPr>
          <a:xfrm rot="0">
            <a:off x="17033176" y="9199514"/>
            <a:ext cx="805006" cy="422274"/>
          </a:xfrm>
          <a:prstGeom prst="rect">
            <a:avLst/>
          </a:prstGeom>
        </p:spPr>
        <p:txBody>
          <a:bodyPr anchor="t" rtlCol="false" tIns="0" lIns="0" bIns="0" rIns="0">
            <a:spAutoFit/>
          </a:bodyPr>
          <a:lstStyle/>
          <a:p>
            <a:pPr algn="ctr">
              <a:lnSpc>
                <a:spcPts val="3500"/>
              </a:lnSpc>
            </a:pPr>
            <a:r>
              <a:rPr lang="en-US" sz="2500" b="true">
                <a:solidFill>
                  <a:srgbClr val="FFFFFF"/>
                </a:solidFill>
                <a:latin typeface="Heebo Bold"/>
                <a:ea typeface="Heebo Bold"/>
                <a:cs typeface="Heebo Bold"/>
                <a:sym typeface="Heebo Bold"/>
              </a:rPr>
              <a:t>08</a:t>
            </a:r>
          </a:p>
        </p:txBody>
      </p:sp>
      <p:sp>
        <p:nvSpPr>
          <p:cNvPr name="TextBox 7" id="7"/>
          <p:cNvSpPr txBox="true"/>
          <p:nvPr/>
        </p:nvSpPr>
        <p:spPr>
          <a:xfrm rot="0">
            <a:off x="12990812" y="9199514"/>
            <a:ext cx="3738170" cy="422274"/>
          </a:xfrm>
          <a:prstGeom prst="rect">
            <a:avLst/>
          </a:prstGeom>
        </p:spPr>
        <p:txBody>
          <a:bodyPr anchor="t" rtlCol="false" tIns="0" lIns="0" bIns="0" rIns="0">
            <a:spAutoFit/>
          </a:bodyPr>
          <a:lstStyle/>
          <a:p>
            <a:pPr algn="r">
              <a:lnSpc>
                <a:spcPts val="3500"/>
              </a:lnSpc>
            </a:pPr>
            <a:r>
              <a:rPr lang="en-US" sz="2500" spc="150">
                <a:solidFill>
                  <a:srgbClr val="6182A8"/>
                </a:solidFill>
                <a:latin typeface="Heebo"/>
                <a:ea typeface="Heebo"/>
                <a:cs typeface="Heebo"/>
                <a:sym typeface="Heebo"/>
              </a:rPr>
              <a:t>LAPORAN PENELITIAN</a:t>
            </a:r>
          </a:p>
        </p:txBody>
      </p:sp>
      <p:grpSp>
        <p:nvGrpSpPr>
          <p:cNvPr name="Group 8" id="8"/>
          <p:cNvGrpSpPr/>
          <p:nvPr/>
        </p:nvGrpSpPr>
        <p:grpSpPr>
          <a:xfrm rot="0">
            <a:off x="6162826" y="577250"/>
            <a:ext cx="5826308" cy="974662"/>
            <a:chOff x="0" y="0"/>
            <a:chExt cx="1766718" cy="295548"/>
          </a:xfrm>
        </p:grpSpPr>
        <p:sp>
          <p:nvSpPr>
            <p:cNvPr name="Freeform 9" id="9"/>
            <p:cNvSpPr/>
            <p:nvPr/>
          </p:nvSpPr>
          <p:spPr>
            <a:xfrm flipH="false" flipV="false" rot="0">
              <a:off x="0" y="0"/>
              <a:ext cx="1766718" cy="295548"/>
            </a:xfrm>
            <a:custGeom>
              <a:avLst/>
              <a:gdLst/>
              <a:ahLst/>
              <a:cxnLst/>
              <a:rect r="r" b="b" t="t" l="l"/>
              <a:pathLst>
                <a:path h="295548" w="1766718">
                  <a:moveTo>
                    <a:pt x="0" y="0"/>
                  </a:moveTo>
                  <a:lnTo>
                    <a:pt x="1766718" y="0"/>
                  </a:lnTo>
                  <a:lnTo>
                    <a:pt x="1766718" y="295548"/>
                  </a:lnTo>
                  <a:lnTo>
                    <a:pt x="0" y="295548"/>
                  </a:lnTo>
                  <a:close/>
                </a:path>
              </a:pathLst>
            </a:custGeom>
            <a:solidFill>
              <a:srgbClr val="B7CADB"/>
            </a:solidFill>
          </p:spPr>
        </p:sp>
        <p:sp>
          <p:nvSpPr>
            <p:cNvPr name="TextBox 10" id="10"/>
            <p:cNvSpPr txBox="true"/>
            <p:nvPr/>
          </p:nvSpPr>
          <p:spPr>
            <a:xfrm>
              <a:off x="0" y="-9525"/>
              <a:ext cx="1766718" cy="305073"/>
            </a:xfrm>
            <a:prstGeom prst="rect">
              <a:avLst/>
            </a:prstGeom>
          </p:spPr>
          <p:txBody>
            <a:bodyPr anchor="ctr" rtlCol="false" tIns="50800" lIns="50800" bIns="50800" rIns="50800"/>
            <a:lstStyle/>
            <a:p>
              <a:pPr algn="ctr">
                <a:lnSpc>
                  <a:spcPts val="3100"/>
                </a:lnSpc>
              </a:pPr>
            </a:p>
          </p:txBody>
        </p:sp>
      </p:grpSp>
      <p:sp>
        <p:nvSpPr>
          <p:cNvPr name="Freeform 11" id="11"/>
          <p:cNvSpPr/>
          <p:nvPr/>
        </p:nvSpPr>
        <p:spPr>
          <a:xfrm flipH="false" flipV="false" rot="0">
            <a:off x="15831798" y="1028700"/>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Freeform 12" id="12"/>
          <p:cNvSpPr/>
          <p:nvPr/>
        </p:nvSpPr>
        <p:spPr>
          <a:xfrm flipH="false" flipV="false" rot="0">
            <a:off x="17259300" y="-368611"/>
            <a:ext cx="1427502" cy="1397311"/>
          </a:xfrm>
          <a:custGeom>
            <a:avLst/>
            <a:gdLst/>
            <a:ahLst/>
            <a:cxnLst/>
            <a:rect r="r" b="b" t="t" l="l"/>
            <a:pathLst>
              <a:path h="1397311" w="1427502">
                <a:moveTo>
                  <a:pt x="0" y="0"/>
                </a:moveTo>
                <a:lnTo>
                  <a:pt x="1427502" y="0"/>
                </a:lnTo>
                <a:lnTo>
                  <a:pt x="1427502" y="1397311"/>
                </a:lnTo>
                <a:lnTo>
                  <a:pt x="0" y="1397311"/>
                </a:lnTo>
                <a:lnTo>
                  <a:pt x="0" y="0"/>
                </a:lnTo>
                <a:close/>
              </a:path>
            </a:pathLst>
          </a:custGeom>
          <a:blipFill>
            <a:blip r:embed="rId2">
              <a:extLst>
                <a:ext uri="{96DAC541-7B7A-43D3-8B79-37D633B846F1}">
                  <asvg:svgBlip xmlns:asvg="http://schemas.microsoft.com/office/drawing/2016/SVG/main" r:embed="rId3"/>
                </a:ext>
              </a:extLst>
            </a:blip>
            <a:stretch>
              <a:fillRect l="-196617" t="0" r="0" b="0"/>
            </a:stretch>
          </a:blipFill>
        </p:spPr>
      </p:sp>
      <p:sp>
        <p:nvSpPr>
          <p:cNvPr name="TextBox 13" id="13"/>
          <p:cNvSpPr txBox="true"/>
          <p:nvPr/>
        </p:nvSpPr>
        <p:spPr>
          <a:xfrm rot="0">
            <a:off x="10350219" y="2511443"/>
            <a:ext cx="5953881" cy="6788150"/>
          </a:xfrm>
          <a:prstGeom prst="rect">
            <a:avLst/>
          </a:prstGeom>
        </p:spPr>
        <p:txBody>
          <a:bodyPr anchor="t" rtlCol="false" tIns="0" lIns="0" bIns="0" rIns="0">
            <a:spAutoFit/>
          </a:bodyPr>
          <a:lstStyle/>
          <a:p>
            <a:pPr algn="l">
              <a:lnSpc>
                <a:spcPts val="4899"/>
              </a:lnSpc>
            </a:pPr>
            <a:r>
              <a:rPr lang="en-US" sz="3499">
                <a:solidFill>
                  <a:srgbClr val="000000"/>
                </a:solidFill>
                <a:latin typeface="Mukta Mahee"/>
                <a:ea typeface="Mukta Mahee"/>
                <a:cs typeface="Mukta Mahee"/>
                <a:sym typeface="Mukta Mahee"/>
              </a:rPr>
              <a:t> Inovasi Metode Peng</a:t>
            </a:r>
            <a:r>
              <a:rPr lang="en-US" sz="3499">
                <a:solidFill>
                  <a:srgbClr val="000000"/>
                </a:solidFill>
                <a:latin typeface="Mukta Mahee"/>
                <a:ea typeface="Mukta Mahee"/>
                <a:cs typeface="Mukta Mahee"/>
                <a:sym typeface="Mukta Mahee"/>
              </a:rPr>
              <a:t>ajaran</a:t>
            </a:r>
          </a:p>
          <a:p>
            <a:pPr algn="l" marL="755649" indent="-377824" lvl="1">
              <a:lnSpc>
                <a:spcPts val="4899"/>
              </a:lnSpc>
              <a:buAutoNum type="arabicPeriod" startAt="1"/>
            </a:pPr>
            <a:r>
              <a:rPr lang="en-US" sz="3499">
                <a:solidFill>
                  <a:srgbClr val="000000"/>
                </a:solidFill>
                <a:latin typeface="Mukta Mahee"/>
                <a:ea typeface="Mukta Mahee"/>
                <a:cs typeface="Mukta Mahee"/>
                <a:sym typeface="Mukta Mahee"/>
              </a:rPr>
              <a:t>Mendorong dosen untuk menggunakan metode pembelajaran aktif dan kolaboratif.</a:t>
            </a:r>
          </a:p>
          <a:p>
            <a:pPr algn="l" marL="755649" indent="-377824" lvl="1">
              <a:lnSpc>
                <a:spcPts val="4899"/>
              </a:lnSpc>
              <a:buAutoNum type="arabicPeriod" startAt="1"/>
            </a:pPr>
            <a:r>
              <a:rPr lang="en-US" sz="3499">
                <a:solidFill>
                  <a:srgbClr val="000000"/>
                </a:solidFill>
                <a:latin typeface="Mukta Mahee"/>
                <a:ea typeface="Mukta Mahee"/>
                <a:cs typeface="Mukta Mahee"/>
                <a:sym typeface="Mukta Mahee"/>
              </a:rPr>
              <a:t>Mengadakan pelatihan bagi dosen untuk meningkatkan keterampilan dalam menerapkan metode pengajaran inovatif.</a:t>
            </a:r>
          </a:p>
          <a:p>
            <a:pPr algn="l">
              <a:lnSpc>
                <a:spcPts val="4899"/>
              </a:lnSpc>
            </a:pPr>
          </a:p>
        </p:txBody>
      </p:sp>
      <p:sp>
        <p:nvSpPr>
          <p:cNvPr name="TextBox 14" id="14"/>
          <p:cNvSpPr txBox="true"/>
          <p:nvPr/>
        </p:nvSpPr>
        <p:spPr>
          <a:xfrm rot="0">
            <a:off x="5306172" y="461962"/>
            <a:ext cx="7539618" cy="1019175"/>
          </a:xfrm>
          <a:prstGeom prst="rect">
            <a:avLst/>
          </a:prstGeom>
        </p:spPr>
        <p:txBody>
          <a:bodyPr anchor="t" rtlCol="false" tIns="0" lIns="0" bIns="0" rIns="0">
            <a:spAutoFit/>
          </a:bodyPr>
          <a:lstStyle/>
          <a:p>
            <a:pPr algn="ctr">
              <a:lnSpc>
                <a:spcPts val="8399"/>
              </a:lnSpc>
            </a:pPr>
            <a:r>
              <a:rPr lang="en-US" sz="5999" b="true">
                <a:solidFill>
                  <a:srgbClr val="000000"/>
                </a:solidFill>
                <a:latin typeface="Heebo Bold"/>
                <a:ea typeface="Heebo Bold"/>
                <a:cs typeface="Heebo Bold"/>
                <a:sym typeface="Heebo Bold"/>
              </a:rPr>
              <a:t>Rekomendasi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DAGMc9h70Hs</dc:identifier>
  <dcterms:modified xsi:type="dcterms:W3CDTF">2011-08-01T06:04:30Z</dcterms:modified>
  <cp:revision>1</cp:revision>
  <dc:title>Laporan Penelitian</dc:title>
</cp:coreProperties>
</file>