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97" r:id="rId3"/>
    <p:sldId id="314" r:id="rId4"/>
    <p:sldId id="298" r:id="rId5"/>
    <p:sldId id="299" r:id="rId6"/>
    <p:sldId id="300" r:id="rId7"/>
    <p:sldId id="301" r:id="rId8"/>
    <p:sldId id="302" r:id="rId9"/>
    <p:sldId id="303" r:id="rId10"/>
    <p:sldId id="304" r:id="rId11"/>
    <p:sldId id="305" r:id="rId12"/>
    <p:sldId id="306" r:id="rId13"/>
    <p:sldId id="307" r:id="rId14"/>
    <p:sldId id="308" r:id="rId15"/>
    <p:sldId id="309" r:id="rId16"/>
    <p:sldId id="310" r:id="rId17"/>
    <p:sldId id="311" r:id="rId18"/>
    <p:sldId id="313" r:id="rId19"/>
    <p:sldId id="256" r:id="rId20"/>
    <p:sldId id="290" r:id="rId21"/>
    <p:sldId id="291" r:id="rId22"/>
    <p:sldId id="296" r:id="rId23"/>
    <p:sldId id="292" r:id="rId24"/>
    <p:sldId id="293" r:id="rId25"/>
    <p:sldId id="257" r:id="rId26"/>
    <p:sldId id="258" r:id="rId27"/>
    <p:sldId id="259" r:id="rId28"/>
    <p:sldId id="260" r:id="rId29"/>
    <p:sldId id="261" r:id="rId30"/>
    <p:sldId id="262" r:id="rId31"/>
    <p:sldId id="263" r:id="rId32"/>
    <p:sldId id="264" r:id="rId33"/>
    <p:sldId id="265" r:id="rId34"/>
    <p:sldId id="294" r:id="rId35"/>
    <p:sldId id="266" r:id="rId36"/>
    <p:sldId id="267" r:id="rId37"/>
    <p:sldId id="268" r:id="rId38"/>
    <p:sldId id="269" r:id="rId39"/>
    <p:sldId id="270" r:id="rId40"/>
    <p:sldId id="271" r:id="rId41"/>
    <p:sldId id="272" r:id="rId42"/>
    <p:sldId id="273" r:id="rId43"/>
    <p:sldId id="274" r:id="rId44"/>
    <p:sldId id="275" r:id="rId45"/>
    <p:sldId id="276" r:id="rId46"/>
    <p:sldId id="278" r:id="rId47"/>
    <p:sldId id="279" r:id="rId48"/>
    <p:sldId id="280" r:id="rId49"/>
    <p:sldId id="281" r:id="rId50"/>
    <p:sldId id="282" r:id="rId51"/>
    <p:sldId id="283" r:id="rId52"/>
    <p:sldId id="286" r:id="rId53"/>
    <p:sldId id="288" r:id="rId54"/>
    <p:sldId id="284" r:id="rId55"/>
    <p:sldId id="289" r:id="rId56"/>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0" d="100"/>
          <a:sy n="60" d="100"/>
        </p:scale>
        <p:origin x="8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viewProps" Target="viewProps.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presProps" Target="presProp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FD47A9-4634-4B5B-A3A9-1B079A2376F4}" type="doc">
      <dgm:prSet loTypeId="urn:microsoft.com/office/officeart/2011/layout/InterconnectedBlockProcess" loCatId="process" qsTypeId="urn:microsoft.com/office/officeart/2005/8/quickstyle/simple1" qsCatId="simple" csTypeId="urn:microsoft.com/office/officeart/2005/8/colors/accent1_2" csCatId="accent1" phldr="1"/>
      <dgm:spPr/>
      <dgm:t>
        <a:bodyPr/>
        <a:lstStyle/>
        <a:p>
          <a:endParaRPr lang="id-ID"/>
        </a:p>
      </dgm:t>
    </dgm:pt>
    <dgm:pt modelId="{888F302D-B53E-438F-A0C7-89271E5A9AC1}">
      <dgm:prSet phldrT="[Text]"/>
      <dgm:spPr/>
      <dgm:t>
        <a:bodyPr/>
        <a:lstStyle/>
        <a:p>
          <a:r>
            <a:rPr lang="id-ID" b="1" dirty="0"/>
            <a:t>Komitmen Pimpinan dan Lembaga</a:t>
          </a:r>
          <a:endParaRPr lang="id-ID" dirty="0"/>
        </a:p>
      </dgm:t>
    </dgm:pt>
    <dgm:pt modelId="{C3A1E501-729B-43DB-AFEF-0B97FB3731B2}" type="parTrans" cxnId="{99EE7E27-6FE1-439B-BC4A-859AC8DFB651}">
      <dgm:prSet/>
      <dgm:spPr/>
      <dgm:t>
        <a:bodyPr/>
        <a:lstStyle/>
        <a:p>
          <a:endParaRPr lang="id-ID"/>
        </a:p>
      </dgm:t>
    </dgm:pt>
    <dgm:pt modelId="{CB0A5453-EBCE-4E48-942D-E1517E0ED2F3}" type="sibTrans" cxnId="{99EE7E27-6FE1-439B-BC4A-859AC8DFB651}">
      <dgm:prSet/>
      <dgm:spPr/>
      <dgm:t>
        <a:bodyPr/>
        <a:lstStyle/>
        <a:p>
          <a:endParaRPr lang="id-ID"/>
        </a:p>
      </dgm:t>
    </dgm:pt>
    <dgm:pt modelId="{696FB4F9-C02F-413E-BFB7-6E733A26BD31}">
      <dgm:prSet phldrT="[Text]"/>
      <dgm:spPr/>
      <dgm:t>
        <a:bodyPr/>
        <a:lstStyle/>
        <a:p>
          <a:pPr algn="l"/>
          <a:r>
            <a:rPr lang="id-ID" dirty="0"/>
            <a:t>Komitmen pimpinan sangat berperan penting untuk kampus meningkatkan akreditasi. Karena pimpinan kampuslah yang menentukan bagaimana kemajuan dan kompetensi kampus diciptakan (Tingkat Rektorat, Fakultas dan Prodi). </a:t>
          </a:r>
        </a:p>
      </dgm:t>
    </dgm:pt>
    <dgm:pt modelId="{65785ADE-3D70-457C-8D9D-7275AA7E1917}" type="parTrans" cxnId="{2D561881-3C4B-4A26-AC07-579BDF9E30B4}">
      <dgm:prSet/>
      <dgm:spPr/>
      <dgm:t>
        <a:bodyPr/>
        <a:lstStyle/>
        <a:p>
          <a:endParaRPr lang="id-ID"/>
        </a:p>
      </dgm:t>
    </dgm:pt>
    <dgm:pt modelId="{5F09C157-EE49-4CF4-BA15-9ACA7CE7116B}" type="sibTrans" cxnId="{2D561881-3C4B-4A26-AC07-579BDF9E30B4}">
      <dgm:prSet/>
      <dgm:spPr/>
      <dgm:t>
        <a:bodyPr/>
        <a:lstStyle/>
        <a:p>
          <a:endParaRPr lang="id-ID"/>
        </a:p>
      </dgm:t>
    </dgm:pt>
    <dgm:pt modelId="{EC5B92F4-271D-49FE-BCFB-13E445999A27}">
      <dgm:prSet phldrT="[Text]"/>
      <dgm:spPr/>
      <dgm:t>
        <a:bodyPr/>
        <a:lstStyle/>
        <a:p>
          <a:r>
            <a:rPr lang="id-ID" b="1" dirty="0"/>
            <a:t>Mimpi Setinggi Langit dengan memiliki Visi Internasional</a:t>
          </a:r>
          <a:endParaRPr lang="id-ID" dirty="0"/>
        </a:p>
      </dgm:t>
    </dgm:pt>
    <dgm:pt modelId="{27E1763F-C3A2-4C14-A1B2-4C74DEC06B90}" type="parTrans" cxnId="{94C060E6-7E2E-4E48-8881-8A5824080D7F}">
      <dgm:prSet/>
      <dgm:spPr/>
      <dgm:t>
        <a:bodyPr/>
        <a:lstStyle/>
        <a:p>
          <a:endParaRPr lang="id-ID"/>
        </a:p>
      </dgm:t>
    </dgm:pt>
    <dgm:pt modelId="{66E09250-7C4F-4E07-845C-4D9A7B7D557F}" type="sibTrans" cxnId="{94C060E6-7E2E-4E48-8881-8A5824080D7F}">
      <dgm:prSet/>
      <dgm:spPr/>
      <dgm:t>
        <a:bodyPr/>
        <a:lstStyle/>
        <a:p>
          <a:endParaRPr lang="id-ID"/>
        </a:p>
      </dgm:t>
    </dgm:pt>
    <dgm:pt modelId="{88764F47-0C1C-4A21-9478-D21A278E5A12}">
      <dgm:prSet phldrT="[Text]"/>
      <dgm:spPr/>
      <dgm:t>
        <a:bodyPr/>
        <a:lstStyle/>
        <a:p>
          <a:pPr algn="l"/>
          <a:r>
            <a:rPr lang="id-ID" dirty="0"/>
            <a:t>Dengan memiliki visi internasional, maka kualitas pendidikan, pembelajaran, dan pengabdian pada masyarakat di kampus, juga akan mengikuti standar internasional yang unggul dan kompetitif. Kalau kualitasnya sudah ditargetkan pada level internasional, maka predikat akreditasi yang terbaik nantinya akan mengikuti</a:t>
          </a:r>
        </a:p>
      </dgm:t>
    </dgm:pt>
    <dgm:pt modelId="{D933AF7A-B243-4BEA-AEE9-76B1A2EF3579}" type="parTrans" cxnId="{2691D40B-1E6F-44C1-B5A9-81C8D307497C}">
      <dgm:prSet/>
      <dgm:spPr/>
      <dgm:t>
        <a:bodyPr/>
        <a:lstStyle/>
        <a:p>
          <a:endParaRPr lang="id-ID"/>
        </a:p>
      </dgm:t>
    </dgm:pt>
    <dgm:pt modelId="{D3295DB5-9BA8-4D38-91EF-2A4C11D5A6DE}" type="sibTrans" cxnId="{2691D40B-1E6F-44C1-B5A9-81C8D307497C}">
      <dgm:prSet/>
      <dgm:spPr/>
      <dgm:t>
        <a:bodyPr/>
        <a:lstStyle/>
        <a:p>
          <a:endParaRPr lang="id-ID"/>
        </a:p>
      </dgm:t>
    </dgm:pt>
    <dgm:pt modelId="{4818DEA7-C485-4FE6-AD4F-9A68E5AB37B3}">
      <dgm:prSet phldrT="[Text]"/>
      <dgm:spPr/>
      <dgm:t>
        <a:bodyPr/>
        <a:lstStyle/>
        <a:p>
          <a:r>
            <a:rPr lang="id-ID" b="1" dirty="0"/>
            <a:t>Perlu Memelihara Mutu Prodi</a:t>
          </a:r>
          <a:endParaRPr lang="id-ID" dirty="0"/>
        </a:p>
      </dgm:t>
    </dgm:pt>
    <dgm:pt modelId="{D383C62A-5076-466E-B43C-4085DB6DD752}" type="parTrans" cxnId="{9904D2A4-B5A9-49AC-BC7E-EA489624B8F4}">
      <dgm:prSet/>
      <dgm:spPr/>
      <dgm:t>
        <a:bodyPr/>
        <a:lstStyle/>
        <a:p>
          <a:endParaRPr lang="id-ID"/>
        </a:p>
      </dgm:t>
    </dgm:pt>
    <dgm:pt modelId="{43D6DEB5-A6F2-4B73-A403-CCE43A8AB237}" type="sibTrans" cxnId="{9904D2A4-B5A9-49AC-BC7E-EA489624B8F4}">
      <dgm:prSet/>
      <dgm:spPr/>
      <dgm:t>
        <a:bodyPr/>
        <a:lstStyle/>
        <a:p>
          <a:endParaRPr lang="id-ID"/>
        </a:p>
      </dgm:t>
    </dgm:pt>
    <dgm:pt modelId="{93A4EEE9-B4C7-4A07-B0C1-0B86FEC4C3E4}">
      <dgm:prSet phldrT="[Text]"/>
      <dgm:spPr/>
      <dgm:t>
        <a:bodyPr/>
        <a:lstStyle/>
        <a:p>
          <a:pPr algn="l"/>
          <a:r>
            <a:rPr lang="id-ID" dirty="0"/>
            <a:t>Penjaminan mutu dapat dilakukan secara substantif (meningkatkan kualitas pembelajaran) maupun administratif (meningkatkan kelengkapan dokumen). Syarat administratif untuk akreditasi, meliputi beragam dokumen mulai dari yang cukup kompleks seperti administrasi perkuliahan, hingga dokumen sederhana seperti data mahasiswa.</a:t>
          </a:r>
        </a:p>
      </dgm:t>
    </dgm:pt>
    <dgm:pt modelId="{0A5B7106-A045-420D-A06A-FD421F0CFF34}" type="parTrans" cxnId="{0B676411-EB64-4B4F-B0A0-CFFF93880A40}">
      <dgm:prSet/>
      <dgm:spPr/>
      <dgm:t>
        <a:bodyPr/>
        <a:lstStyle/>
        <a:p>
          <a:endParaRPr lang="id-ID"/>
        </a:p>
      </dgm:t>
    </dgm:pt>
    <dgm:pt modelId="{6BDE64EE-6C98-4579-8A82-92ED71D938FC}" type="sibTrans" cxnId="{0B676411-EB64-4B4F-B0A0-CFFF93880A40}">
      <dgm:prSet/>
      <dgm:spPr/>
      <dgm:t>
        <a:bodyPr/>
        <a:lstStyle/>
        <a:p>
          <a:endParaRPr lang="id-ID"/>
        </a:p>
      </dgm:t>
    </dgm:pt>
    <dgm:pt modelId="{DC44074D-12CB-4A0C-9379-47496C53593E}">
      <dgm:prSet/>
      <dgm:spPr/>
      <dgm:t>
        <a:bodyPr/>
        <a:lstStyle/>
        <a:p>
          <a:pPr algn="l"/>
          <a:r>
            <a:rPr lang="id-ID" dirty="0"/>
            <a:t>Seluruh berkas dan dokumen tersebut dilaporkan ke Pangkalan Data Pendidikan Tinggi (PD-DIKTI) secara berkala, dan akan menjadi dasar penilaian akreditasi</a:t>
          </a:r>
        </a:p>
      </dgm:t>
    </dgm:pt>
    <dgm:pt modelId="{454E5EE3-1D28-4600-B990-15D02382008C}" type="parTrans" cxnId="{539C75B3-14A9-4B07-A7E5-61F9D80B54E4}">
      <dgm:prSet/>
      <dgm:spPr/>
      <dgm:t>
        <a:bodyPr/>
        <a:lstStyle/>
        <a:p>
          <a:endParaRPr lang="id-ID"/>
        </a:p>
      </dgm:t>
    </dgm:pt>
    <dgm:pt modelId="{B89C0616-2607-42C7-8AE6-BC2ECAAA9134}" type="sibTrans" cxnId="{539C75B3-14A9-4B07-A7E5-61F9D80B54E4}">
      <dgm:prSet/>
      <dgm:spPr/>
      <dgm:t>
        <a:bodyPr/>
        <a:lstStyle/>
        <a:p>
          <a:endParaRPr lang="id-ID"/>
        </a:p>
      </dgm:t>
    </dgm:pt>
    <dgm:pt modelId="{7CDF6120-19FD-4B99-A915-FD4CE47B727E}">
      <dgm:prSet/>
      <dgm:spPr/>
      <dgm:t>
        <a:bodyPr/>
        <a:lstStyle/>
        <a:p>
          <a:pPr algn="l"/>
          <a:r>
            <a:rPr lang="id-ID" b="1" dirty="0"/>
            <a:t>Meningkatkan Kualitas Sumber Daya Manusia</a:t>
          </a:r>
          <a:endParaRPr lang="id-ID" dirty="0"/>
        </a:p>
      </dgm:t>
    </dgm:pt>
    <dgm:pt modelId="{EA96D409-7048-4FB1-8F70-210C5FAE704E}" type="parTrans" cxnId="{53480D4E-8FE4-4C1B-92AB-5CC590CB5917}">
      <dgm:prSet/>
      <dgm:spPr/>
      <dgm:t>
        <a:bodyPr/>
        <a:lstStyle/>
        <a:p>
          <a:endParaRPr lang="id-ID"/>
        </a:p>
      </dgm:t>
    </dgm:pt>
    <dgm:pt modelId="{A38A9E0E-027A-4205-92C9-9491CEC20711}" type="sibTrans" cxnId="{53480D4E-8FE4-4C1B-92AB-5CC590CB5917}">
      <dgm:prSet/>
      <dgm:spPr/>
      <dgm:t>
        <a:bodyPr/>
        <a:lstStyle/>
        <a:p>
          <a:endParaRPr lang="id-ID"/>
        </a:p>
      </dgm:t>
    </dgm:pt>
    <dgm:pt modelId="{6B00B7CA-3B68-473D-9C3A-811253133CD2}">
      <dgm:prSet/>
      <dgm:spPr/>
      <dgm:t>
        <a:bodyPr/>
        <a:lstStyle/>
        <a:p>
          <a:pPr algn="l"/>
          <a:r>
            <a:rPr lang="id-ID" dirty="0"/>
            <a:t>Pelibatan seluruh civitas Prodi dan Alumni</a:t>
          </a:r>
        </a:p>
      </dgm:t>
    </dgm:pt>
    <dgm:pt modelId="{7290F12A-EB69-42B4-BC89-6B1BB569F715}" type="parTrans" cxnId="{AD73AB2B-C505-4493-8B48-D6EFBB6C6122}">
      <dgm:prSet/>
      <dgm:spPr/>
      <dgm:t>
        <a:bodyPr/>
        <a:lstStyle/>
        <a:p>
          <a:endParaRPr lang="id-ID"/>
        </a:p>
      </dgm:t>
    </dgm:pt>
    <dgm:pt modelId="{49A743FC-F39C-4F91-BC76-D6B54830E47E}" type="sibTrans" cxnId="{AD73AB2B-C505-4493-8B48-D6EFBB6C6122}">
      <dgm:prSet/>
      <dgm:spPr/>
      <dgm:t>
        <a:bodyPr/>
        <a:lstStyle/>
        <a:p>
          <a:endParaRPr lang="id-ID"/>
        </a:p>
      </dgm:t>
    </dgm:pt>
    <dgm:pt modelId="{98AB13B9-E89D-4040-883C-5F3B58982BD6}">
      <dgm:prSet/>
      <dgm:spPr/>
      <dgm:t>
        <a:bodyPr/>
        <a:lstStyle/>
        <a:p>
          <a:pPr algn="l"/>
          <a:r>
            <a:rPr lang="id-ID" dirty="0"/>
            <a:t>Kualitas pendidikan tenaga pengajar dan tenaga kependidikan dalam sebuah perguruan tinggi harus diperhatikan. Tak hanya itu, seluruh prasarana yang memadai dan anggaran yang memadai juga sangat dibutuhkan oleh sebuah perguruan tinggi agar bisa bermutu unggul. </a:t>
          </a:r>
        </a:p>
        <a:p>
          <a:pPr algn="l"/>
          <a:r>
            <a:rPr lang="id-ID" dirty="0"/>
            <a:t>Masa depan pendidikan dengan akreditasi yang unggul, ditentukan oleh kemauan civitas akademika di kampus seluruh Indonesia untuk terus meningkatkan diri</a:t>
          </a:r>
        </a:p>
        <a:p>
          <a:pPr algn="l"/>
          <a:endParaRPr lang="id-ID" dirty="0"/>
        </a:p>
      </dgm:t>
    </dgm:pt>
    <dgm:pt modelId="{9BF22221-8630-4B6D-97F7-93A1655986BC}" type="parTrans" cxnId="{77F8A7C9-3625-4D3C-A18F-950024FA06D0}">
      <dgm:prSet/>
      <dgm:spPr/>
      <dgm:t>
        <a:bodyPr/>
        <a:lstStyle/>
        <a:p>
          <a:endParaRPr lang="id-ID"/>
        </a:p>
      </dgm:t>
    </dgm:pt>
    <dgm:pt modelId="{7C7766BE-A9F8-4F25-B713-3AF4730FD4E9}" type="sibTrans" cxnId="{77F8A7C9-3625-4D3C-A18F-950024FA06D0}">
      <dgm:prSet/>
      <dgm:spPr/>
      <dgm:t>
        <a:bodyPr/>
        <a:lstStyle/>
        <a:p>
          <a:endParaRPr lang="id-ID"/>
        </a:p>
      </dgm:t>
    </dgm:pt>
    <dgm:pt modelId="{2A3E2073-D349-43AB-86B6-9E518BF6CF99}">
      <dgm:prSet/>
      <dgm:spPr/>
      <dgm:t>
        <a:bodyPr/>
        <a:lstStyle/>
        <a:p>
          <a:pPr algn="l"/>
          <a:r>
            <a:rPr lang="id-ID" dirty="0"/>
            <a:t>Pelibatan seluruh civitas akademika Program Studi (Prodi) dan alumni sangat penting dalam mencapai akreditasi unggul, karena akreditasi ini tidak hanya mencerminkan kualitas pendidikan yang diberikan, tetapi juga komitmen bersama untuk terus berinovasi dan meningkatkan mutu. Kolaborasi antara dosen, mahasiswa, staf, dan alumni memungkinkan pengumpulan data dan umpan balik yang konstruktif, yang akan mendukung perbaikan berkelanjutan di berbagai aspek, mulai dari kurikulum hingga fasilitas</a:t>
          </a:r>
        </a:p>
      </dgm:t>
    </dgm:pt>
    <dgm:pt modelId="{8EB0E5E7-2D02-4B88-BAD9-69F491F6209D}" type="parTrans" cxnId="{1B3E132C-7EB9-4839-9A85-9AD51485C051}">
      <dgm:prSet/>
      <dgm:spPr/>
      <dgm:t>
        <a:bodyPr/>
        <a:lstStyle/>
        <a:p>
          <a:endParaRPr lang="id-ID"/>
        </a:p>
      </dgm:t>
    </dgm:pt>
    <dgm:pt modelId="{DBB5F448-52D9-4E6C-B71E-2E370D471377}" type="sibTrans" cxnId="{1B3E132C-7EB9-4839-9A85-9AD51485C051}">
      <dgm:prSet/>
      <dgm:spPr/>
      <dgm:t>
        <a:bodyPr/>
        <a:lstStyle/>
        <a:p>
          <a:endParaRPr lang="id-ID"/>
        </a:p>
      </dgm:t>
    </dgm:pt>
    <dgm:pt modelId="{F75032CB-B88C-44E8-9C15-C0EFD613BACE}" type="pres">
      <dgm:prSet presAssocID="{C5FD47A9-4634-4B5B-A3A9-1B079A2376F4}" presName="Name0" presStyleCnt="0">
        <dgm:presLayoutVars>
          <dgm:chMax val="7"/>
          <dgm:chPref val="5"/>
          <dgm:dir/>
          <dgm:animOne val="branch"/>
          <dgm:animLvl val="lvl"/>
        </dgm:presLayoutVars>
      </dgm:prSet>
      <dgm:spPr/>
    </dgm:pt>
    <dgm:pt modelId="{3936EC96-9B26-48DA-826D-D0BF89E9E0F6}" type="pres">
      <dgm:prSet presAssocID="{6B00B7CA-3B68-473D-9C3A-811253133CD2}" presName="ChildAccent5" presStyleCnt="0"/>
      <dgm:spPr/>
    </dgm:pt>
    <dgm:pt modelId="{32068CEA-F55C-44F0-964A-126DA19C6800}" type="pres">
      <dgm:prSet presAssocID="{6B00B7CA-3B68-473D-9C3A-811253133CD2}" presName="ChildAccent" presStyleLbl="alignImgPlace1" presStyleIdx="0" presStyleCnt="5"/>
      <dgm:spPr/>
    </dgm:pt>
    <dgm:pt modelId="{2FB38A5A-C927-4B0A-A6B1-70C74833FB59}" type="pres">
      <dgm:prSet presAssocID="{6B00B7CA-3B68-473D-9C3A-811253133CD2}" presName="Child5" presStyleLbl="revTx" presStyleIdx="0" presStyleCnt="0">
        <dgm:presLayoutVars>
          <dgm:chMax val="0"/>
          <dgm:chPref val="0"/>
          <dgm:bulletEnabled val="1"/>
        </dgm:presLayoutVars>
      </dgm:prSet>
      <dgm:spPr/>
    </dgm:pt>
    <dgm:pt modelId="{1FCA44F7-64F9-472D-9083-7CAC2BA91131}" type="pres">
      <dgm:prSet presAssocID="{6B00B7CA-3B68-473D-9C3A-811253133CD2}" presName="Parent5" presStyleLbl="node1" presStyleIdx="0" presStyleCnt="5">
        <dgm:presLayoutVars>
          <dgm:chMax val="2"/>
          <dgm:chPref val="1"/>
          <dgm:bulletEnabled val="1"/>
        </dgm:presLayoutVars>
      </dgm:prSet>
      <dgm:spPr/>
    </dgm:pt>
    <dgm:pt modelId="{E5908019-28B3-40ED-AE60-818713FC21BD}" type="pres">
      <dgm:prSet presAssocID="{7CDF6120-19FD-4B99-A915-FD4CE47B727E}" presName="ChildAccent4" presStyleCnt="0"/>
      <dgm:spPr/>
    </dgm:pt>
    <dgm:pt modelId="{A56FDFA7-9931-4048-8F0A-EBF56D80586D}" type="pres">
      <dgm:prSet presAssocID="{7CDF6120-19FD-4B99-A915-FD4CE47B727E}" presName="ChildAccent" presStyleLbl="alignImgPlace1" presStyleIdx="1" presStyleCnt="5" custLinFactNeighborY="242"/>
      <dgm:spPr/>
    </dgm:pt>
    <dgm:pt modelId="{93BB5410-4EC7-4E94-9AF6-54757D67C6FD}" type="pres">
      <dgm:prSet presAssocID="{7CDF6120-19FD-4B99-A915-FD4CE47B727E}" presName="Child4" presStyleLbl="revTx" presStyleIdx="0" presStyleCnt="0">
        <dgm:presLayoutVars>
          <dgm:chMax val="0"/>
          <dgm:chPref val="0"/>
          <dgm:bulletEnabled val="1"/>
        </dgm:presLayoutVars>
      </dgm:prSet>
      <dgm:spPr/>
    </dgm:pt>
    <dgm:pt modelId="{F1B0A7D1-F235-4DF5-A95F-E354E19D53EC}" type="pres">
      <dgm:prSet presAssocID="{7CDF6120-19FD-4B99-A915-FD4CE47B727E}" presName="Parent4" presStyleLbl="node1" presStyleIdx="1" presStyleCnt="5">
        <dgm:presLayoutVars>
          <dgm:chMax val="2"/>
          <dgm:chPref val="1"/>
          <dgm:bulletEnabled val="1"/>
        </dgm:presLayoutVars>
      </dgm:prSet>
      <dgm:spPr/>
    </dgm:pt>
    <dgm:pt modelId="{24C6FEAD-605D-4F12-921A-058103D8B534}" type="pres">
      <dgm:prSet presAssocID="{4818DEA7-C485-4FE6-AD4F-9A68E5AB37B3}" presName="ChildAccent3" presStyleCnt="0"/>
      <dgm:spPr/>
    </dgm:pt>
    <dgm:pt modelId="{BA3C0427-F3F7-4BC8-88F5-8EC9C53D503B}" type="pres">
      <dgm:prSet presAssocID="{4818DEA7-C485-4FE6-AD4F-9A68E5AB37B3}" presName="ChildAccent" presStyleLbl="alignImgPlace1" presStyleIdx="2" presStyleCnt="5"/>
      <dgm:spPr/>
    </dgm:pt>
    <dgm:pt modelId="{85566602-A61C-4A57-8180-ECC5C242F1A0}" type="pres">
      <dgm:prSet presAssocID="{4818DEA7-C485-4FE6-AD4F-9A68E5AB37B3}" presName="Child3" presStyleLbl="revTx" presStyleIdx="0" presStyleCnt="0">
        <dgm:presLayoutVars>
          <dgm:chMax val="0"/>
          <dgm:chPref val="0"/>
          <dgm:bulletEnabled val="1"/>
        </dgm:presLayoutVars>
      </dgm:prSet>
      <dgm:spPr/>
    </dgm:pt>
    <dgm:pt modelId="{1C954F9D-A453-4BB0-B250-CE6859925342}" type="pres">
      <dgm:prSet presAssocID="{4818DEA7-C485-4FE6-AD4F-9A68E5AB37B3}" presName="Parent3" presStyleLbl="node1" presStyleIdx="2" presStyleCnt="5">
        <dgm:presLayoutVars>
          <dgm:chMax val="2"/>
          <dgm:chPref val="1"/>
          <dgm:bulletEnabled val="1"/>
        </dgm:presLayoutVars>
      </dgm:prSet>
      <dgm:spPr/>
    </dgm:pt>
    <dgm:pt modelId="{7F390202-109E-4C3B-979F-B8EFA3F3FD48}" type="pres">
      <dgm:prSet presAssocID="{EC5B92F4-271D-49FE-BCFB-13E445999A27}" presName="ChildAccent2" presStyleCnt="0"/>
      <dgm:spPr/>
    </dgm:pt>
    <dgm:pt modelId="{5B0D4BC2-753E-4A28-92CC-6234D95F00D2}" type="pres">
      <dgm:prSet presAssocID="{EC5B92F4-271D-49FE-BCFB-13E445999A27}" presName="ChildAccent" presStyleLbl="alignImgPlace1" presStyleIdx="3" presStyleCnt="5"/>
      <dgm:spPr/>
    </dgm:pt>
    <dgm:pt modelId="{8E9226A9-397F-46CE-8C0D-1A925617070B}" type="pres">
      <dgm:prSet presAssocID="{EC5B92F4-271D-49FE-BCFB-13E445999A27}" presName="Child2" presStyleLbl="revTx" presStyleIdx="0" presStyleCnt="0">
        <dgm:presLayoutVars>
          <dgm:chMax val="0"/>
          <dgm:chPref val="0"/>
          <dgm:bulletEnabled val="1"/>
        </dgm:presLayoutVars>
      </dgm:prSet>
      <dgm:spPr/>
    </dgm:pt>
    <dgm:pt modelId="{039DBB79-B4F4-4A8B-984F-CB1159669E65}" type="pres">
      <dgm:prSet presAssocID="{EC5B92F4-271D-49FE-BCFB-13E445999A27}" presName="Parent2" presStyleLbl="node1" presStyleIdx="3" presStyleCnt="5">
        <dgm:presLayoutVars>
          <dgm:chMax val="2"/>
          <dgm:chPref val="1"/>
          <dgm:bulletEnabled val="1"/>
        </dgm:presLayoutVars>
      </dgm:prSet>
      <dgm:spPr/>
    </dgm:pt>
    <dgm:pt modelId="{F389E160-8FB4-4FA7-8D9B-BFF8E33FA864}" type="pres">
      <dgm:prSet presAssocID="{888F302D-B53E-438F-A0C7-89271E5A9AC1}" presName="ChildAccent1" presStyleCnt="0"/>
      <dgm:spPr/>
    </dgm:pt>
    <dgm:pt modelId="{36D27771-4CAC-4DD0-B8FC-9292F7318B84}" type="pres">
      <dgm:prSet presAssocID="{888F302D-B53E-438F-A0C7-89271E5A9AC1}" presName="ChildAccent" presStyleLbl="alignImgPlace1" presStyleIdx="4" presStyleCnt="5"/>
      <dgm:spPr/>
    </dgm:pt>
    <dgm:pt modelId="{9DF982A6-4AFE-4E30-AF12-220DA319CD21}" type="pres">
      <dgm:prSet presAssocID="{888F302D-B53E-438F-A0C7-89271E5A9AC1}" presName="Child1" presStyleLbl="revTx" presStyleIdx="0" presStyleCnt="0">
        <dgm:presLayoutVars>
          <dgm:chMax val="0"/>
          <dgm:chPref val="0"/>
          <dgm:bulletEnabled val="1"/>
        </dgm:presLayoutVars>
      </dgm:prSet>
      <dgm:spPr/>
    </dgm:pt>
    <dgm:pt modelId="{FE5D1CE2-62BE-4AE6-A8B8-8FDA5E43DFC1}" type="pres">
      <dgm:prSet presAssocID="{888F302D-B53E-438F-A0C7-89271E5A9AC1}" presName="Parent1" presStyleLbl="node1" presStyleIdx="4" presStyleCnt="5">
        <dgm:presLayoutVars>
          <dgm:chMax val="2"/>
          <dgm:chPref val="1"/>
          <dgm:bulletEnabled val="1"/>
        </dgm:presLayoutVars>
      </dgm:prSet>
      <dgm:spPr/>
    </dgm:pt>
  </dgm:ptLst>
  <dgm:cxnLst>
    <dgm:cxn modelId="{51F96705-C895-434C-B70A-B53085DBBAFE}" type="presOf" srcId="{98AB13B9-E89D-4040-883C-5F3B58982BD6}" destId="{A56FDFA7-9931-4048-8F0A-EBF56D80586D}" srcOrd="0" destOrd="0" presId="urn:microsoft.com/office/officeart/2011/layout/InterconnectedBlockProcess"/>
    <dgm:cxn modelId="{2691D40B-1E6F-44C1-B5A9-81C8D307497C}" srcId="{EC5B92F4-271D-49FE-BCFB-13E445999A27}" destId="{88764F47-0C1C-4A21-9478-D21A278E5A12}" srcOrd="0" destOrd="0" parTransId="{D933AF7A-B243-4BEA-AEE9-76B1A2EF3579}" sibTransId="{D3295DB5-9BA8-4D38-91EF-2A4C11D5A6DE}"/>
    <dgm:cxn modelId="{E117A20E-4951-4D87-B077-9236E21AFDF1}" type="presOf" srcId="{DC44074D-12CB-4A0C-9379-47496C53593E}" destId="{85566602-A61C-4A57-8180-ECC5C242F1A0}" srcOrd="1" destOrd="1" presId="urn:microsoft.com/office/officeart/2011/layout/InterconnectedBlockProcess"/>
    <dgm:cxn modelId="{0B676411-EB64-4B4F-B0A0-CFFF93880A40}" srcId="{4818DEA7-C485-4FE6-AD4F-9A68E5AB37B3}" destId="{93A4EEE9-B4C7-4A07-B0C1-0B86FEC4C3E4}" srcOrd="0" destOrd="0" parTransId="{0A5B7106-A045-420D-A06A-FD421F0CFF34}" sibTransId="{6BDE64EE-6C98-4579-8A82-92ED71D938FC}"/>
    <dgm:cxn modelId="{CA04EC18-05DF-4842-9922-9275062FBF56}" type="presOf" srcId="{4818DEA7-C485-4FE6-AD4F-9A68E5AB37B3}" destId="{1C954F9D-A453-4BB0-B250-CE6859925342}" srcOrd="0" destOrd="0" presId="urn:microsoft.com/office/officeart/2011/layout/InterconnectedBlockProcess"/>
    <dgm:cxn modelId="{F4D6D120-4464-4879-B5C2-3EB783DF2864}" type="presOf" srcId="{C5FD47A9-4634-4B5B-A3A9-1B079A2376F4}" destId="{F75032CB-B88C-44E8-9C15-C0EFD613BACE}" srcOrd="0" destOrd="0" presId="urn:microsoft.com/office/officeart/2011/layout/InterconnectedBlockProcess"/>
    <dgm:cxn modelId="{99FFF424-D551-4B2B-9A06-8361E30B6416}" type="presOf" srcId="{88764F47-0C1C-4A21-9478-D21A278E5A12}" destId="{8E9226A9-397F-46CE-8C0D-1A925617070B}" srcOrd="1" destOrd="0" presId="urn:microsoft.com/office/officeart/2011/layout/InterconnectedBlockProcess"/>
    <dgm:cxn modelId="{99EE7E27-6FE1-439B-BC4A-859AC8DFB651}" srcId="{C5FD47A9-4634-4B5B-A3A9-1B079A2376F4}" destId="{888F302D-B53E-438F-A0C7-89271E5A9AC1}" srcOrd="0" destOrd="0" parTransId="{C3A1E501-729B-43DB-AFEF-0B97FB3731B2}" sibTransId="{CB0A5453-EBCE-4E48-942D-E1517E0ED2F3}"/>
    <dgm:cxn modelId="{AD73AB2B-C505-4493-8B48-D6EFBB6C6122}" srcId="{C5FD47A9-4634-4B5B-A3A9-1B079A2376F4}" destId="{6B00B7CA-3B68-473D-9C3A-811253133CD2}" srcOrd="4" destOrd="0" parTransId="{7290F12A-EB69-42B4-BC89-6B1BB569F715}" sibTransId="{49A743FC-F39C-4F91-BC76-D6B54830E47E}"/>
    <dgm:cxn modelId="{1B3E132C-7EB9-4839-9A85-9AD51485C051}" srcId="{6B00B7CA-3B68-473D-9C3A-811253133CD2}" destId="{2A3E2073-D349-43AB-86B6-9E518BF6CF99}" srcOrd="0" destOrd="0" parTransId="{8EB0E5E7-2D02-4B88-BAD9-69F491F6209D}" sibTransId="{DBB5F448-52D9-4E6C-B71E-2E370D471377}"/>
    <dgm:cxn modelId="{1330C532-10E3-408A-97A9-165BD95B7E4E}" type="presOf" srcId="{2A3E2073-D349-43AB-86B6-9E518BF6CF99}" destId="{2FB38A5A-C927-4B0A-A6B1-70C74833FB59}" srcOrd="1" destOrd="0" presId="urn:microsoft.com/office/officeart/2011/layout/InterconnectedBlockProcess"/>
    <dgm:cxn modelId="{55EC9435-C833-4AD9-8ADC-7CCBF079CD03}" type="presOf" srcId="{EC5B92F4-271D-49FE-BCFB-13E445999A27}" destId="{039DBB79-B4F4-4A8B-984F-CB1159669E65}" srcOrd="0" destOrd="0" presId="urn:microsoft.com/office/officeart/2011/layout/InterconnectedBlockProcess"/>
    <dgm:cxn modelId="{20B9C05B-47B2-4C02-8D24-3ABB2701CF09}" type="presOf" srcId="{93A4EEE9-B4C7-4A07-B0C1-0B86FEC4C3E4}" destId="{85566602-A61C-4A57-8180-ECC5C242F1A0}" srcOrd="1" destOrd="0" presId="urn:microsoft.com/office/officeart/2011/layout/InterconnectedBlockProcess"/>
    <dgm:cxn modelId="{E39E8B5C-F47E-4816-8C5E-BDA519A36779}" type="presOf" srcId="{2A3E2073-D349-43AB-86B6-9E518BF6CF99}" destId="{32068CEA-F55C-44F0-964A-126DA19C6800}" srcOrd="0" destOrd="0" presId="urn:microsoft.com/office/officeart/2011/layout/InterconnectedBlockProcess"/>
    <dgm:cxn modelId="{AF579F6D-CFA8-44B1-9B80-BB01D8725DB5}" type="presOf" srcId="{93A4EEE9-B4C7-4A07-B0C1-0B86FEC4C3E4}" destId="{BA3C0427-F3F7-4BC8-88F5-8EC9C53D503B}" srcOrd="0" destOrd="0" presId="urn:microsoft.com/office/officeart/2011/layout/InterconnectedBlockProcess"/>
    <dgm:cxn modelId="{53480D4E-8FE4-4C1B-92AB-5CC590CB5917}" srcId="{C5FD47A9-4634-4B5B-A3A9-1B079A2376F4}" destId="{7CDF6120-19FD-4B99-A915-FD4CE47B727E}" srcOrd="3" destOrd="0" parTransId="{EA96D409-7048-4FB1-8F70-210C5FAE704E}" sibTransId="{A38A9E0E-027A-4205-92C9-9491CEC20711}"/>
    <dgm:cxn modelId="{E8391D4E-B90C-4E94-B886-C83917BC02DA}" type="presOf" srcId="{696FB4F9-C02F-413E-BFB7-6E733A26BD31}" destId="{36D27771-4CAC-4DD0-B8FC-9292F7318B84}" srcOrd="0" destOrd="0" presId="urn:microsoft.com/office/officeart/2011/layout/InterconnectedBlockProcess"/>
    <dgm:cxn modelId="{2D561881-3C4B-4A26-AC07-579BDF9E30B4}" srcId="{888F302D-B53E-438F-A0C7-89271E5A9AC1}" destId="{696FB4F9-C02F-413E-BFB7-6E733A26BD31}" srcOrd="0" destOrd="0" parTransId="{65785ADE-3D70-457C-8D9D-7275AA7E1917}" sibTransId="{5F09C157-EE49-4CF4-BA15-9ACA7CE7116B}"/>
    <dgm:cxn modelId="{9904D2A4-B5A9-49AC-BC7E-EA489624B8F4}" srcId="{C5FD47A9-4634-4B5B-A3A9-1B079A2376F4}" destId="{4818DEA7-C485-4FE6-AD4F-9A68E5AB37B3}" srcOrd="2" destOrd="0" parTransId="{D383C62A-5076-466E-B43C-4085DB6DD752}" sibTransId="{43D6DEB5-A6F2-4B73-A403-CCE43A8AB237}"/>
    <dgm:cxn modelId="{4B9019B2-917B-49CA-96F6-63B15CA31248}" type="presOf" srcId="{888F302D-B53E-438F-A0C7-89271E5A9AC1}" destId="{FE5D1CE2-62BE-4AE6-A8B8-8FDA5E43DFC1}" srcOrd="0" destOrd="0" presId="urn:microsoft.com/office/officeart/2011/layout/InterconnectedBlockProcess"/>
    <dgm:cxn modelId="{539C75B3-14A9-4B07-A7E5-61F9D80B54E4}" srcId="{4818DEA7-C485-4FE6-AD4F-9A68E5AB37B3}" destId="{DC44074D-12CB-4A0C-9379-47496C53593E}" srcOrd="1" destOrd="0" parTransId="{454E5EE3-1D28-4600-B990-15D02382008C}" sibTransId="{B89C0616-2607-42C7-8AE6-BC2ECAAA9134}"/>
    <dgm:cxn modelId="{E645C1BA-1B82-407B-8B3D-D56DE62C3203}" type="presOf" srcId="{98AB13B9-E89D-4040-883C-5F3B58982BD6}" destId="{93BB5410-4EC7-4E94-9AF6-54757D67C6FD}" srcOrd="1" destOrd="0" presId="urn:microsoft.com/office/officeart/2011/layout/InterconnectedBlockProcess"/>
    <dgm:cxn modelId="{CFF287C3-FC21-4236-B973-145B78ECD02E}" type="presOf" srcId="{696FB4F9-C02F-413E-BFB7-6E733A26BD31}" destId="{9DF982A6-4AFE-4E30-AF12-220DA319CD21}" srcOrd="1" destOrd="0" presId="urn:microsoft.com/office/officeart/2011/layout/InterconnectedBlockProcess"/>
    <dgm:cxn modelId="{052DBBC5-854B-4781-904F-E0C72C28B3B8}" type="presOf" srcId="{7CDF6120-19FD-4B99-A915-FD4CE47B727E}" destId="{F1B0A7D1-F235-4DF5-A95F-E354E19D53EC}" srcOrd="0" destOrd="0" presId="urn:microsoft.com/office/officeart/2011/layout/InterconnectedBlockProcess"/>
    <dgm:cxn modelId="{77F8A7C9-3625-4D3C-A18F-950024FA06D0}" srcId="{7CDF6120-19FD-4B99-A915-FD4CE47B727E}" destId="{98AB13B9-E89D-4040-883C-5F3B58982BD6}" srcOrd="0" destOrd="0" parTransId="{9BF22221-8630-4B6D-97F7-93A1655986BC}" sibTransId="{7C7766BE-A9F8-4F25-B713-3AF4730FD4E9}"/>
    <dgm:cxn modelId="{D733C4CD-3E5C-42C1-8FC9-F30AAE19C56A}" type="presOf" srcId="{6B00B7CA-3B68-473D-9C3A-811253133CD2}" destId="{1FCA44F7-64F9-472D-9083-7CAC2BA91131}" srcOrd="0" destOrd="0" presId="urn:microsoft.com/office/officeart/2011/layout/InterconnectedBlockProcess"/>
    <dgm:cxn modelId="{94C060E6-7E2E-4E48-8881-8A5824080D7F}" srcId="{C5FD47A9-4634-4B5B-A3A9-1B079A2376F4}" destId="{EC5B92F4-271D-49FE-BCFB-13E445999A27}" srcOrd="1" destOrd="0" parTransId="{27E1763F-C3A2-4C14-A1B2-4C74DEC06B90}" sibTransId="{66E09250-7C4F-4E07-845C-4D9A7B7D557F}"/>
    <dgm:cxn modelId="{417583F5-8400-4B94-97A0-5B98C0023C91}" type="presOf" srcId="{DC44074D-12CB-4A0C-9379-47496C53593E}" destId="{BA3C0427-F3F7-4BC8-88F5-8EC9C53D503B}" srcOrd="0" destOrd="1" presId="urn:microsoft.com/office/officeart/2011/layout/InterconnectedBlockProcess"/>
    <dgm:cxn modelId="{6E7617F7-7788-49A5-82C6-242983791D7B}" type="presOf" srcId="{88764F47-0C1C-4A21-9478-D21A278E5A12}" destId="{5B0D4BC2-753E-4A28-92CC-6234D95F00D2}" srcOrd="0" destOrd="0" presId="urn:microsoft.com/office/officeart/2011/layout/InterconnectedBlockProcess"/>
    <dgm:cxn modelId="{C519A26D-FC71-44BE-95C8-063B17CC3EF4}" type="presParOf" srcId="{F75032CB-B88C-44E8-9C15-C0EFD613BACE}" destId="{3936EC96-9B26-48DA-826D-D0BF89E9E0F6}" srcOrd="0" destOrd="0" presId="urn:microsoft.com/office/officeart/2011/layout/InterconnectedBlockProcess"/>
    <dgm:cxn modelId="{121F0126-997D-4A65-8F5D-E88C6D135CC3}" type="presParOf" srcId="{3936EC96-9B26-48DA-826D-D0BF89E9E0F6}" destId="{32068CEA-F55C-44F0-964A-126DA19C6800}" srcOrd="0" destOrd="0" presId="urn:microsoft.com/office/officeart/2011/layout/InterconnectedBlockProcess"/>
    <dgm:cxn modelId="{FFFF6701-5CC4-417F-86CD-98B475873B42}" type="presParOf" srcId="{F75032CB-B88C-44E8-9C15-C0EFD613BACE}" destId="{2FB38A5A-C927-4B0A-A6B1-70C74833FB59}" srcOrd="1" destOrd="0" presId="urn:microsoft.com/office/officeart/2011/layout/InterconnectedBlockProcess"/>
    <dgm:cxn modelId="{55D0DC68-177C-47AD-B422-1153A130B9B9}" type="presParOf" srcId="{F75032CB-B88C-44E8-9C15-C0EFD613BACE}" destId="{1FCA44F7-64F9-472D-9083-7CAC2BA91131}" srcOrd="2" destOrd="0" presId="urn:microsoft.com/office/officeart/2011/layout/InterconnectedBlockProcess"/>
    <dgm:cxn modelId="{B37CBF72-0FDF-455C-A551-0A19F76E7691}" type="presParOf" srcId="{F75032CB-B88C-44E8-9C15-C0EFD613BACE}" destId="{E5908019-28B3-40ED-AE60-818713FC21BD}" srcOrd="3" destOrd="0" presId="urn:microsoft.com/office/officeart/2011/layout/InterconnectedBlockProcess"/>
    <dgm:cxn modelId="{0DDCEFC2-1380-4349-9AF2-00E30C75F88C}" type="presParOf" srcId="{E5908019-28B3-40ED-AE60-818713FC21BD}" destId="{A56FDFA7-9931-4048-8F0A-EBF56D80586D}" srcOrd="0" destOrd="0" presId="urn:microsoft.com/office/officeart/2011/layout/InterconnectedBlockProcess"/>
    <dgm:cxn modelId="{273C7A4D-4D23-40AF-B28E-6FEC64B95F70}" type="presParOf" srcId="{F75032CB-B88C-44E8-9C15-C0EFD613BACE}" destId="{93BB5410-4EC7-4E94-9AF6-54757D67C6FD}" srcOrd="4" destOrd="0" presId="urn:microsoft.com/office/officeart/2011/layout/InterconnectedBlockProcess"/>
    <dgm:cxn modelId="{8511137A-1684-48D1-A9E3-5726C9DA6DDD}" type="presParOf" srcId="{F75032CB-B88C-44E8-9C15-C0EFD613BACE}" destId="{F1B0A7D1-F235-4DF5-A95F-E354E19D53EC}" srcOrd="5" destOrd="0" presId="urn:microsoft.com/office/officeart/2011/layout/InterconnectedBlockProcess"/>
    <dgm:cxn modelId="{EABDBB10-88F8-4651-84D9-F3593265F10F}" type="presParOf" srcId="{F75032CB-B88C-44E8-9C15-C0EFD613BACE}" destId="{24C6FEAD-605D-4F12-921A-058103D8B534}" srcOrd="6" destOrd="0" presId="urn:microsoft.com/office/officeart/2011/layout/InterconnectedBlockProcess"/>
    <dgm:cxn modelId="{069167D0-0C7B-402F-8983-C6C79EB769C4}" type="presParOf" srcId="{24C6FEAD-605D-4F12-921A-058103D8B534}" destId="{BA3C0427-F3F7-4BC8-88F5-8EC9C53D503B}" srcOrd="0" destOrd="0" presId="urn:microsoft.com/office/officeart/2011/layout/InterconnectedBlockProcess"/>
    <dgm:cxn modelId="{EE87EC6F-B8DA-4CF2-A841-2B3238E2EF6E}" type="presParOf" srcId="{F75032CB-B88C-44E8-9C15-C0EFD613BACE}" destId="{85566602-A61C-4A57-8180-ECC5C242F1A0}" srcOrd="7" destOrd="0" presId="urn:microsoft.com/office/officeart/2011/layout/InterconnectedBlockProcess"/>
    <dgm:cxn modelId="{3BFC65FA-71C2-419B-B968-8DB01AAEAA53}" type="presParOf" srcId="{F75032CB-B88C-44E8-9C15-C0EFD613BACE}" destId="{1C954F9D-A453-4BB0-B250-CE6859925342}" srcOrd="8" destOrd="0" presId="urn:microsoft.com/office/officeart/2011/layout/InterconnectedBlockProcess"/>
    <dgm:cxn modelId="{75AA4ABB-BB50-4898-8D01-18E831BCAE3F}" type="presParOf" srcId="{F75032CB-B88C-44E8-9C15-C0EFD613BACE}" destId="{7F390202-109E-4C3B-979F-B8EFA3F3FD48}" srcOrd="9" destOrd="0" presId="urn:microsoft.com/office/officeart/2011/layout/InterconnectedBlockProcess"/>
    <dgm:cxn modelId="{91734185-7396-402F-8085-1B4FDE0CC069}" type="presParOf" srcId="{7F390202-109E-4C3B-979F-B8EFA3F3FD48}" destId="{5B0D4BC2-753E-4A28-92CC-6234D95F00D2}" srcOrd="0" destOrd="0" presId="urn:microsoft.com/office/officeart/2011/layout/InterconnectedBlockProcess"/>
    <dgm:cxn modelId="{D915B0B2-5C7E-44CB-8032-681ACA636724}" type="presParOf" srcId="{F75032CB-B88C-44E8-9C15-C0EFD613BACE}" destId="{8E9226A9-397F-46CE-8C0D-1A925617070B}" srcOrd="10" destOrd="0" presId="urn:microsoft.com/office/officeart/2011/layout/InterconnectedBlockProcess"/>
    <dgm:cxn modelId="{66F40EC9-8478-4248-8157-C99450C86278}" type="presParOf" srcId="{F75032CB-B88C-44E8-9C15-C0EFD613BACE}" destId="{039DBB79-B4F4-4A8B-984F-CB1159669E65}" srcOrd="11" destOrd="0" presId="urn:microsoft.com/office/officeart/2011/layout/InterconnectedBlockProcess"/>
    <dgm:cxn modelId="{5422C4E7-7B20-4F13-9F6C-E29701182552}" type="presParOf" srcId="{F75032CB-B88C-44E8-9C15-C0EFD613BACE}" destId="{F389E160-8FB4-4FA7-8D9B-BFF8E33FA864}" srcOrd="12" destOrd="0" presId="urn:microsoft.com/office/officeart/2011/layout/InterconnectedBlockProcess"/>
    <dgm:cxn modelId="{ACDEDD6E-0B78-4810-8F6F-CF7E3ED2241D}" type="presParOf" srcId="{F389E160-8FB4-4FA7-8D9B-BFF8E33FA864}" destId="{36D27771-4CAC-4DD0-B8FC-9292F7318B84}" srcOrd="0" destOrd="0" presId="urn:microsoft.com/office/officeart/2011/layout/InterconnectedBlockProcess"/>
    <dgm:cxn modelId="{91B8F74B-64FD-4D29-B9CC-DA772AF473F3}" type="presParOf" srcId="{F75032CB-B88C-44E8-9C15-C0EFD613BACE}" destId="{9DF982A6-4AFE-4E30-AF12-220DA319CD21}" srcOrd="13" destOrd="0" presId="urn:microsoft.com/office/officeart/2011/layout/InterconnectedBlockProcess"/>
    <dgm:cxn modelId="{F5B37A72-268E-4A28-BE5D-410C5B96882D}" type="presParOf" srcId="{F75032CB-B88C-44E8-9C15-C0EFD613BACE}" destId="{FE5D1CE2-62BE-4AE6-A8B8-8FDA5E43DFC1}" srcOrd="14" destOrd="0" presId="urn:microsoft.com/office/officeart/2011/layout/InterconnectedBlock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C5E826-4853-4AD8-9875-EB634E5CAE52}" type="doc">
      <dgm:prSet loTypeId="urn:microsoft.com/office/officeart/2005/8/layout/list1" loCatId="list" qsTypeId="urn:microsoft.com/office/officeart/2005/8/quickstyle/3d4" qsCatId="3D" csTypeId="urn:microsoft.com/office/officeart/2005/8/colors/accent1_4" csCatId="accent1" phldr="1"/>
      <dgm:spPr/>
      <dgm:t>
        <a:bodyPr/>
        <a:lstStyle/>
        <a:p>
          <a:endParaRPr lang="id-ID"/>
        </a:p>
      </dgm:t>
    </dgm:pt>
    <dgm:pt modelId="{9F096730-BE51-404B-B5BD-06ACC2858D56}">
      <dgm:prSet phldrT="[Text]" custT="1"/>
      <dgm:spPr/>
      <dgm:t>
        <a:bodyPr/>
        <a:lstStyle/>
        <a:p>
          <a:r>
            <a:rPr lang="en-US" sz="4000" dirty="0" err="1">
              <a:solidFill>
                <a:schemeClr val="tx1"/>
              </a:solidFill>
            </a:rPr>
            <a:t>Laporan</a:t>
          </a:r>
          <a:r>
            <a:rPr lang="en-US" sz="4000" dirty="0">
              <a:solidFill>
                <a:schemeClr val="tx1"/>
              </a:solidFill>
            </a:rPr>
            <a:t> </a:t>
          </a:r>
          <a:r>
            <a:rPr lang="en-US" sz="4000" dirty="0" err="1">
              <a:solidFill>
                <a:schemeClr val="tx1"/>
              </a:solidFill>
            </a:rPr>
            <a:t>Kinerja</a:t>
          </a:r>
          <a:r>
            <a:rPr lang="en-US" sz="4000" dirty="0">
              <a:solidFill>
                <a:schemeClr val="tx1"/>
              </a:solidFill>
            </a:rPr>
            <a:t> </a:t>
          </a:r>
          <a:r>
            <a:rPr lang="en-US" sz="4000" dirty="0" err="1">
              <a:solidFill>
                <a:schemeClr val="tx1"/>
              </a:solidFill>
            </a:rPr>
            <a:t>Akademik</a:t>
          </a:r>
          <a:endParaRPr lang="id-ID" sz="4000" dirty="0">
            <a:solidFill>
              <a:schemeClr val="tx1"/>
            </a:solidFill>
          </a:endParaRPr>
        </a:p>
      </dgm:t>
    </dgm:pt>
    <dgm:pt modelId="{602626BA-7B67-45AF-BD9C-CE84078AFBF6}" type="parTrans" cxnId="{77D74E6F-1249-4C73-82ED-885E5D95321D}">
      <dgm:prSet/>
      <dgm:spPr/>
      <dgm:t>
        <a:bodyPr/>
        <a:lstStyle/>
        <a:p>
          <a:endParaRPr lang="id-ID"/>
        </a:p>
      </dgm:t>
    </dgm:pt>
    <dgm:pt modelId="{6ACDBC9C-37EA-4159-A6CF-7DC4FA9A991E}" type="sibTrans" cxnId="{77D74E6F-1249-4C73-82ED-885E5D95321D}">
      <dgm:prSet/>
      <dgm:spPr/>
      <dgm:t>
        <a:bodyPr/>
        <a:lstStyle/>
        <a:p>
          <a:endParaRPr lang="id-ID"/>
        </a:p>
      </dgm:t>
    </dgm:pt>
    <dgm:pt modelId="{A9C2B7A2-5CA5-4F22-AC7C-C2898C99DB97}">
      <dgm:prSet phldrT="[Text]" custT="1"/>
      <dgm:spPr/>
      <dgm:t>
        <a:bodyPr/>
        <a:lstStyle/>
        <a:p>
          <a:r>
            <a:rPr lang="en-US" sz="3600" dirty="0" err="1">
              <a:solidFill>
                <a:schemeClr val="tx1"/>
              </a:solidFill>
            </a:rPr>
            <a:t>Laporan</a:t>
          </a:r>
          <a:r>
            <a:rPr lang="en-US" sz="3600" dirty="0">
              <a:solidFill>
                <a:schemeClr val="tx1"/>
              </a:solidFill>
            </a:rPr>
            <a:t> </a:t>
          </a:r>
          <a:r>
            <a:rPr lang="en-US" sz="3600" dirty="0" err="1">
              <a:solidFill>
                <a:schemeClr val="tx1"/>
              </a:solidFill>
            </a:rPr>
            <a:t>Evaluasi</a:t>
          </a:r>
          <a:r>
            <a:rPr lang="en-US" sz="3600" dirty="0">
              <a:solidFill>
                <a:schemeClr val="tx1"/>
              </a:solidFill>
            </a:rPr>
            <a:t> </a:t>
          </a:r>
          <a:r>
            <a:rPr lang="en-US" sz="3600" dirty="0" err="1">
              <a:solidFill>
                <a:schemeClr val="tx1"/>
              </a:solidFill>
            </a:rPr>
            <a:t>Diri</a:t>
          </a:r>
          <a:endParaRPr lang="id-ID" sz="3600" dirty="0">
            <a:solidFill>
              <a:schemeClr val="tx1"/>
            </a:solidFill>
          </a:endParaRPr>
        </a:p>
      </dgm:t>
    </dgm:pt>
    <dgm:pt modelId="{CFB1AF5B-DD72-411E-854E-492BC240DDF9}" type="parTrans" cxnId="{58F5BA9A-9BBE-4683-AEF8-09CE5798E430}">
      <dgm:prSet/>
      <dgm:spPr/>
      <dgm:t>
        <a:bodyPr/>
        <a:lstStyle/>
        <a:p>
          <a:endParaRPr lang="id-ID"/>
        </a:p>
      </dgm:t>
    </dgm:pt>
    <dgm:pt modelId="{BE3DB346-40AB-4FBB-A6DA-95A888CD456E}" type="sibTrans" cxnId="{58F5BA9A-9BBE-4683-AEF8-09CE5798E430}">
      <dgm:prSet/>
      <dgm:spPr/>
      <dgm:t>
        <a:bodyPr/>
        <a:lstStyle/>
        <a:p>
          <a:endParaRPr lang="id-ID"/>
        </a:p>
      </dgm:t>
    </dgm:pt>
    <dgm:pt modelId="{E8BB4B7B-4B55-4BF0-A66B-583A65E10E54}" type="pres">
      <dgm:prSet presAssocID="{70C5E826-4853-4AD8-9875-EB634E5CAE52}" presName="linear" presStyleCnt="0">
        <dgm:presLayoutVars>
          <dgm:dir/>
          <dgm:animLvl val="lvl"/>
          <dgm:resizeHandles val="exact"/>
        </dgm:presLayoutVars>
      </dgm:prSet>
      <dgm:spPr/>
    </dgm:pt>
    <dgm:pt modelId="{2134CE6C-AF42-4F55-BCFE-19ED2C28FBE1}" type="pres">
      <dgm:prSet presAssocID="{9F096730-BE51-404B-B5BD-06ACC2858D56}" presName="parentLin" presStyleCnt="0"/>
      <dgm:spPr/>
    </dgm:pt>
    <dgm:pt modelId="{A6A38327-0430-40E4-8659-47E09D12D0C5}" type="pres">
      <dgm:prSet presAssocID="{9F096730-BE51-404B-B5BD-06ACC2858D56}" presName="parentLeftMargin" presStyleLbl="node1" presStyleIdx="0" presStyleCnt="2"/>
      <dgm:spPr/>
    </dgm:pt>
    <dgm:pt modelId="{A2A51A8F-3A84-4E74-BB00-5EB6DA95B25D}" type="pres">
      <dgm:prSet presAssocID="{9F096730-BE51-404B-B5BD-06ACC2858D56}" presName="parentText" presStyleLbl="node1" presStyleIdx="0" presStyleCnt="2">
        <dgm:presLayoutVars>
          <dgm:chMax val="0"/>
          <dgm:bulletEnabled val="1"/>
        </dgm:presLayoutVars>
      </dgm:prSet>
      <dgm:spPr/>
    </dgm:pt>
    <dgm:pt modelId="{C063F65A-DC41-42E0-97B9-446A8A672530}" type="pres">
      <dgm:prSet presAssocID="{9F096730-BE51-404B-B5BD-06ACC2858D56}" presName="negativeSpace" presStyleCnt="0"/>
      <dgm:spPr/>
    </dgm:pt>
    <dgm:pt modelId="{FBFCE5A1-1A4B-4D3F-84E1-E3E64D8E36CF}" type="pres">
      <dgm:prSet presAssocID="{9F096730-BE51-404B-B5BD-06ACC2858D56}" presName="childText" presStyleLbl="conFgAcc1" presStyleIdx="0" presStyleCnt="2">
        <dgm:presLayoutVars>
          <dgm:bulletEnabled val="1"/>
        </dgm:presLayoutVars>
      </dgm:prSet>
      <dgm:spPr/>
    </dgm:pt>
    <dgm:pt modelId="{D8E7230E-DABA-4459-84FE-14A06F09DC98}" type="pres">
      <dgm:prSet presAssocID="{6ACDBC9C-37EA-4159-A6CF-7DC4FA9A991E}" presName="spaceBetweenRectangles" presStyleCnt="0"/>
      <dgm:spPr/>
    </dgm:pt>
    <dgm:pt modelId="{EFDC2073-CBE4-4A0D-82FB-FDA05412E20F}" type="pres">
      <dgm:prSet presAssocID="{A9C2B7A2-5CA5-4F22-AC7C-C2898C99DB97}" presName="parentLin" presStyleCnt="0"/>
      <dgm:spPr/>
    </dgm:pt>
    <dgm:pt modelId="{9B84CD64-D143-47AF-AB02-9A8E0A819545}" type="pres">
      <dgm:prSet presAssocID="{A9C2B7A2-5CA5-4F22-AC7C-C2898C99DB97}" presName="parentLeftMargin" presStyleLbl="node1" presStyleIdx="0" presStyleCnt="2"/>
      <dgm:spPr/>
    </dgm:pt>
    <dgm:pt modelId="{46CA6964-31AF-429F-8FDE-4705B7FBB9BD}" type="pres">
      <dgm:prSet presAssocID="{A9C2B7A2-5CA5-4F22-AC7C-C2898C99DB97}" presName="parentText" presStyleLbl="node1" presStyleIdx="1" presStyleCnt="2">
        <dgm:presLayoutVars>
          <dgm:chMax val="0"/>
          <dgm:bulletEnabled val="1"/>
        </dgm:presLayoutVars>
      </dgm:prSet>
      <dgm:spPr/>
    </dgm:pt>
    <dgm:pt modelId="{FE4B843A-8FED-4CF5-B6C2-457D4FD4E0AA}" type="pres">
      <dgm:prSet presAssocID="{A9C2B7A2-5CA5-4F22-AC7C-C2898C99DB97}" presName="negativeSpace" presStyleCnt="0"/>
      <dgm:spPr/>
    </dgm:pt>
    <dgm:pt modelId="{32C8CC76-B074-4ADE-93DA-B0886C270EF7}" type="pres">
      <dgm:prSet presAssocID="{A9C2B7A2-5CA5-4F22-AC7C-C2898C99DB97}" presName="childText" presStyleLbl="conFgAcc1" presStyleIdx="1" presStyleCnt="2" custLinFactNeighborX="3052" custLinFactNeighborY="-4968">
        <dgm:presLayoutVars>
          <dgm:bulletEnabled val="1"/>
        </dgm:presLayoutVars>
      </dgm:prSet>
      <dgm:spPr/>
    </dgm:pt>
  </dgm:ptLst>
  <dgm:cxnLst>
    <dgm:cxn modelId="{6C6FAA18-863E-4934-A930-1A4FFE82AC61}" type="presOf" srcId="{9F096730-BE51-404B-B5BD-06ACC2858D56}" destId="{A6A38327-0430-40E4-8659-47E09D12D0C5}" srcOrd="0" destOrd="0" presId="urn:microsoft.com/office/officeart/2005/8/layout/list1"/>
    <dgm:cxn modelId="{F80B862D-63CF-494F-ADC0-36CD662DBEFF}" type="presOf" srcId="{9F096730-BE51-404B-B5BD-06ACC2858D56}" destId="{A2A51A8F-3A84-4E74-BB00-5EB6DA95B25D}" srcOrd="1" destOrd="0" presId="urn:microsoft.com/office/officeart/2005/8/layout/list1"/>
    <dgm:cxn modelId="{087AD95B-DDA3-4333-AA89-949ED99562BD}" type="presOf" srcId="{A9C2B7A2-5CA5-4F22-AC7C-C2898C99DB97}" destId="{9B84CD64-D143-47AF-AB02-9A8E0A819545}" srcOrd="0" destOrd="0" presId="urn:microsoft.com/office/officeart/2005/8/layout/list1"/>
    <dgm:cxn modelId="{77D74E6F-1249-4C73-82ED-885E5D95321D}" srcId="{70C5E826-4853-4AD8-9875-EB634E5CAE52}" destId="{9F096730-BE51-404B-B5BD-06ACC2858D56}" srcOrd="0" destOrd="0" parTransId="{602626BA-7B67-45AF-BD9C-CE84078AFBF6}" sibTransId="{6ACDBC9C-37EA-4159-A6CF-7DC4FA9A991E}"/>
    <dgm:cxn modelId="{F4969E7C-6E8E-4453-8322-4CB9F6A64E12}" type="presOf" srcId="{70C5E826-4853-4AD8-9875-EB634E5CAE52}" destId="{E8BB4B7B-4B55-4BF0-A66B-583A65E10E54}" srcOrd="0" destOrd="0" presId="urn:microsoft.com/office/officeart/2005/8/layout/list1"/>
    <dgm:cxn modelId="{58F5BA9A-9BBE-4683-AEF8-09CE5798E430}" srcId="{70C5E826-4853-4AD8-9875-EB634E5CAE52}" destId="{A9C2B7A2-5CA5-4F22-AC7C-C2898C99DB97}" srcOrd="1" destOrd="0" parTransId="{CFB1AF5B-DD72-411E-854E-492BC240DDF9}" sibTransId="{BE3DB346-40AB-4FBB-A6DA-95A888CD456E}"/>
    <dgm:cxn modelId="{DBA310FB-2764-4959-AF8D-0583CD383F85}" type="presOf" srcId="{A9C2B7A2-5CA5-4F22-AC7C-C2898C99DB97}" destId="{46CA6964-31AF-429F-8FDE-4705B7FBB9BD}" srcOrd="1" destOrd="0" presId="urn:microsoft.com/office/officeart/2005/8/layout/list1"/>
    <dgm:cxn modelId="{86D6CB22-7A0E-492A-9978-CE8F6FDE9533}" type="presParOf" srcId="{E8BB4B7B-4B55-4BF0-A66B-583A65E10E54}" destId="{2134CE6C-AF42-4F55-BCFE-19ED2C28FBE1}" srcOrd="0" destOrd="0" presId="urn:microsoft.com/office/officeart/2005/8/layout/list1"/>
    <dgm:cxn modelId="{989F4FE5-4EB4-4D66-A89E-E298C71FDB08}" type="presParOf" srcId="{2134CE6C-AF42-4F55-BCFE-19ED2C28FBE1}" destId="{A6A38327-0430-40E4-8659-47E09D12D0C5}" srcOrd="0" destOrd="0" presId="urn:microsoft.com/office/officeart/2005/8/layout/list1"/>
    <dgm:cxn modelId="{D744BFBB-B571-41B6-BD39-1C19C56BF11F}" type="presParOf" srcId="{2134CE6C-AF42-4F55-BCFE-19ED2C28FBE1}" destId="{A2A51A8F-3A84-4E74-BB00-5EB6DA95B25D}" srcOrd="1" destOrd="0" presId="urn:microsoft.com/office/officeart/2005/8/layout/list1"/>
    <dgm:cxn modelId="{604E9274-D5FA-4715-B88E-33746C980819}" type="presParOf" srcId="{E8BB4B7B-4B55-4BF0-A66B-583A65E10E54}" destId="{C063F65A-DC41-42E0-97B9-446A8A672530}" srcOrd="1" destOrd="0" presId="urn:microsoft.com/office/officeart/2005/8/layout/list1"/>
    <dgm:cxn modelId="{B80AD305-019A-4DB8-A3C6-47F984739377}" type="presParOf" srcId="{E8BB4B7B-4B55-4BF0-A66B-583A65E10E54}" destId="{FBFCE5A1-1A4B-4D3F-84E1-E3E64D8E36CF}" srcOrd="2" destOrd="0" presId="urn:microsoft.com/office/officeart/2005/8/layout/list1"/>
    <dgm:cxn modelId="{A3DF8165-82B5-43A4-9534-4814E01CD6A7}" type="presParOf" srcId="{E8BB4B7B-4B55-4BF0-A66B-583A65E10E54}" destId="{D8E7230E-DABA-4459-84FE-14A06F09DC98}" srcOrd="3" destOrd="0" presId="urn:microsoft.com/office/officeart/2005/8/layout/list1"/>
    <dgm:cxn modelId="{D76BD231-D4EB-480F-9272-AE3EED6918B0}" type="presParOf" srcId="{E8BB4B7B-4B55-4BF0-A66B-583A65E10E54}" destId="{EFDC2073-CBE4-4A0D-82FB-FDA05412E20F}" srcOrd="4" destOrd="0" presId="urn:microsoft.com/office/officeart/2005/8/layout/list1"/>
    <dgm:cxn modelId="{0F30755B-1F2C-4EE9-BAA1-5B7311572D4E}" type="presParOf" srcId="{EFDC2073-CBE4-4A0D-82FB-FDA05412E20F}" destId="{9B84CD64-D143-47AF-AB02-9A8E0A819545}" srcOrd="0" destOrd="0" presId="urn:microsoft.com/office/officeart/2005/8/layout/list1"/>
    <dgm:cxn modelId="{0828A496-859B-4667-9B6D-2458D80AEA4B}" type="presParOf" srcId="{EFDC2073-CBE4-4A0D-82FB-FDA05412E20F}" destId="{46CA6964-31AF-429F-8FDE-4705B7FBB9BD}" srcOrd="1" destOrd="0" presId="urn:microsoft.com/office/officeart/2005/8/layout/list1"/>
    <dgm:cxn modelId="{216DD374-3218-41D7-AA0A-854A9C8008FF}" type="presParOf" srcId="{E8BB4B7B-4B55-4BF0-A66B-583A65E10E54}" destId="{FE4B843A-8FED-4CF5-B6C2-457D4FD4E0AA}" srcOrd="5" destOrd="0" presId="urn:microsoft.com/office/officeart/2005/8/layout/list1"/>
    <dgm:cxn modelId="{A9B1AB66-FEC6-4A73-BE30-658845298570}" type="presParOf" srcId="{E8BB4B7B-4B55-4BF0-A66B-583A65E10E54}" destId="{32C8CC76-B074-4ADE-93DA-B0886C270EF7}"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C9E9207-3215-474C-93E8-485093020BF6}" type="doc">
      <dgm:prSet loTypeId="urn:microsoft.com/office/officeart/2005/8/layout/arrow3" loCatId="relationship" qsTypeId="urn:microsoft.com/office/officeart/2005/8/quickstyle/simple1" qsCatId="simple" csTypeId="urn:microsoft.com/office/officeart/2005/8/colors/accent2_1" csCatId="accent2" phldr="1"/>
      <dgm:spPr/>
      <dgm:t>
        <a:bodyPr/>
        <a:lstStyle/>
        <a:p>
          <a:endParaRPr lang="id-ID"/>
        </a:p>
      </dgm:t>
    </dgm:pt>
    <dgm:pt modelId="{1937BC33-4912-4216-AF51-789B51F966C7}">
      <dgm:prSet phldrT="[Text]"/>
      <dgm:spPr/>
      <dgm:t>
        <a:bodyPr/>
        <a:lstStyle/>
        <a:p>
          <a:r>
            <a:rPr lang="en-US" dirty="0" err="1"/>
            <a:t>Kualitatif</a:t>
          </a:r>
          <a:endParaRPr lang="id-ID" dirty="0"/>
        </a:p>
      </dgm:t>
    </dgm:pt>
    <dgm:pt modelId="{63CE59F9-8AD5-4EA0-9DC6-5C585F48738F}" type="parTrans" cxnId="{E4244317-4825-4AD8-A5D7-CBFF1E148A69}">
      <dgm:prSet/>
      <dgm:spPr/>
      <dgm:t>
        <a:bodyPr/>
        <a:lstStyle/>
        <a:p>
          <a:endParaRPr lang="id-ID"/>
        </a:p>
      </dgm:t>
    </dgm:pt>
    <dgm:pt modelId="{41EFA746-393A-453B-864C-286B8AD417F6}" type="sibTrans" cxnId="{E4244317-4825-4AD8-A5D7-CBFF1E148A69}">
      <dgm:prSet/>
      <dgm:spPr/>
      <dgm:t>
        <a:bodyPr/>
        <a:lstStyle/>
        <a:p>
          <a:endParaRPr lang="id-ID"/>
        </a:p>
      </dgm:t>
    </dgm:pt>
    <dgm:pt modelId="{BDFA21F2-CC02-4DC9-99F0-2A84B4FBBAF0}">
      <dgm:prSet phldrT="[Text]"/>
      <dgm:spPr/>
      <dgm:t>
        <a:bodyPr/>
        <a:lstStyle/>
        <a:p>
          <a:r>
            <a:rPr lang="en-US" dirty="0" err="1"/>
            <a:t>Kuantitatif</a:t>
          </a:r>
          <a:endParaRPr lang="id-ID" dirty="0"/>
        </a:p>
      </dgm:t>
    </dgm:pt>
    <dgm:pt modelId="{878B09C3-E968-4717-A32A-B275BEA14404}" type="parTrans" cxnId="{3865724C-F6FE-49F4-A47F-FDF1BEEFF045}">
      <dgm:prSet/>
      <dgm:spPr/>
      <dgm:t>
        <a:bodyPr/>
        <a:lstStyle/>
        <a:p>
          <a:endParaRPr lang="id-ID"/>
        </a:p>
      </dgm:t>
    </dgm:pt>
    <dgm:pt modelId="{89B82525-D90F-4557-BAD7-A30CF19EFB61}" type="sibTrans" cxnId="{3865724C-F6FE-49F4-A47F-FDF1BEEFF045}">
      <dgm:prSet/>
      <dgm:spPr/>
      <dgm:t>
        <a:bodyPr/>
        <a:lstStyle/>
        <a:p>
          <a:endParaRPr lang="id-ID"/>
        </a:p>
      </dgm:t>
    </dgm:pt>
    <dgm:pt modelId="{56823134-23CD-41E8-B7A3-A1EE70F942AF}" type="pres">
      <dgm:prSet presAssocID="{BC9E9207-3215-474C-93E8-485093020BF6}" presName="compositeShape" presStyleCnt="0">
        <dgm:presLayoutVars>
          <dgm:chMax val="2"/>
          <dgm:dir/>
          <dgm:resizeHandles val="exact"/>
        </dgm:presLayoutVars>
      </dgm:prSet>
      <dgm:spPr/>
    </dgm:pt>
    <dgm:pt modelId="{68062F98-48E7-49E0-87D5-0C61758D3582}" type="pres">
      <dgm:prSet presAssocID="{BC9E9207-3215-474C-93E8-485093020BF6}" presName="divider" presStyleLbl="fgShp" presStyleIdx="0" presStyleCnt="1"/>
      <dgm:spPr/>
    </dgm:pt>
    <dgm:pt modelId="{E1659CA5-41A5-4456-966A-77377A57826D}" type="pres">
      <dgm:prSet presAssocID="{1937BC33-4912-4216-AF51-789B51F966C7}" presName="downArrow" presStyleLbl="node1" presStyleIdx="0" presStyleCnt="2"/>
      <dgm:spPr/>
    </dgm:pt>
    <dgm:pt modelId="{4B00001C-B079-488F-86E4-B16DA5204626}" type="pres">
      <dgm:prSet presAssocID="{1937BC33-4912-4216-AF51-789B51F966C7}" presName="downArrowText" presStyleLbl="revTx" presStyleIdx="0" presStyleCnt="2">
        <dgm:presLayoutVars>
          <dgm:bulletEnabled val="1"/>
        </dgm:presLayoutVars>
      </dgm:prSet>
      <dgm:spPr/>
    </dgm:pt>
    <dgm:pt modelId="{6FD145DE-53DC-4459-A3AA-F9F5FC4526B4}" type="pres">
      <dgm:prSet presAssocID="{BDFA21F2-CC02-4DC9-99F0-2A84B4FBBAF0}" presName="upArrow" presStyleLbl="node1" presStyleIdx="1" presStyleCnt="2"/>
      <dgm:spPr/>
    </dgm:pt>
    <dgm:pt modelId="{5EDECD54-598F-400B-9AD4-73284854E66C}" type="pres">
      <dgm:prSet presAssocID="{BDFA21F2-CC02-4DC9-99F0-2A84B4FBBAF0}" presName="upArrowText" presStyleLbl="revTx" presStyleIdx="1" presStyleCnt="2">
        <dgm:presLayoutVars>
          <dgm:bulletEnabled val="1"/>
        </dgm:presLayoutVars>
      </dgm:prSet>
      <dgm:spPr/>
    </dgm:pt>
  </dgm:ptLst>
  <dgm:cxnLst>
    <dgm:cxn modelId="{CF29FE0C-F4EE-4733-A22A-2B377E318639}" type="presOf" srcId="{1937BC33-4912-4216-AF51-789B51F966C7}" destId="{4B00001C-B079-488F-86E4-B16DA5204626}" srcOrd="0" destOrd="0" presId="urn:microsoft.com/office/officeart/2005/8/layout/arrow3"/>
    <dgm:cxn modelId="{E4244317-4825-4AD8-A5D7-CBFF1E148A69}" srcId="{BC9E9207-3215-474C-93E8-485093020BF6}" destId="{1937BC33-4912-4216-AF51-789B51F966C7}" srcOrd="0" destOrd="0" parTransId="{63CE59F9-8AD5-4EA0-9DC6-5C585F48738F}" sibTransId="{41EFA746-393A-453B-864C-286B8AD417F6}"/>
    <dgm:cxn modelId="{C17BAC39-0A01-4413-B0EC-34E63E320CFE}" type="presOf" srcId="{BDFA21F2-CC02-4DC9-99F0-2A84B4FBBAF0}" destId="{5EDECD54-598F-400B-9AD4-73284854E66C}" srcOrd="0" destOrd="0" presId="urn:microsoft.com/office/officeart/2005/8/layout/arrow3"/>
    <dgm:cxn modelId="{3865724C-F6FE-49F4-A47F-FDF1BEEFF045}" srcId="{BC9E9207-3215-474C-93E8-485093020BF6}" destId="{BDFA21F2-CC02-4DC9-99F0-2A84B4FBBAF0}" srcOrd="1" destOrd="0" parTransId="{878B09C3-E968-4717-A32A-B275BEA14404}" sibTransId="{89B82525-D90F-4557-BAD7-A30CF19EFB61}"/>
    <dgm:cxn modelId="{9A873F8A-1D9F-4612-9BFD-1C6BB782AB97}" type="presOf" srcId="{BC9E9207-3215-474C-93E8-485093020BF6}" destId="{56823134-23CD-41E8-B7A3-A1EE70F942AF}" srcOrd="0" destOrd="0" presId="urn:microsoft.com/office/officeart/2005/8/layout/arrow3"/>
    <dgm:cxn modelId="{A3148E9E-6CA2-4D1F-BF44-D147D8407C92}" type="presParOf" srcId="{56823134-23CD-41E8-B7A3-A1EE70F942AF}" destId="{68062F98-48E7-49E0-87D5-0C61758D3582}" srcOrd="0" destOrd="0" presId="urn:microsoft.com/office/officeart/2005/8/layout/arrow3"/>
    <dgm:cxn modelId="{C0F30DF6-48E3-464D-826A-D95AC7E7F44C}" type="presParOf" srcId="{56823134-23CD-41E8-B7A3-A1EE70F942AF}" destId="{E1659CA5-41A5-4456-966A-77377A57826D}" srcOrd="1" destOrd="0" presId="urn:microsoft.com/office/officeart/2005/8/layout/arrow3"/>
    <dgm:cxn modelId="{1A30A8B4-C45D-4427-A617-7E54770FA82C}" type="presParOf" srcId="{56823134-23CD-41E8-B7A3-A1EE70F942AF}" destId="{4B00001C-B079-488F-86E4-B16DA5204626}" srcOrd="2" destOrd="0" presId="urn:microsoft.com/office/officeart/2005/8/layout/arrow3"/>
    <dgm:cxn modelId="{4C7D0207-A109-453F-82D5-61BC59035131}" type="presParOf" srcId="{56823134-23CD-41E8-B7A3-A1EE70F942AF}" destId="{6FD145DE-53DC-4459-A3AA-F9F5FC4526B4}" srcOrd="3" destOrd="0" presId="urn:microsoft.com/office/officeart/2005/8/layout/arrow3"/>
    <dgm:cxn modelId="{7914AC4E-FB72-474C-ABF3-09551CA3C292}" type="presParOf" srcId="{56823134-23CD-41E8-B7A3-A1EE70F942AF}" destId="{5EDECD54-598F-400B-9AD4-73284854E66C}"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551346-66FD-4646-B7E0-01E56790F48A}" type="doc">
      <dgm:prSet loTypeId="urn:microsoft.com/office/officeart/2005/8/layout/pyramid2" loCatId="list" qsTypeId="urn:microsoft.com/office/officeart/2005/8/quickstyle/3d7" qsCatId="3D" csTypeId="urn:microsoft.com/office/officeart/2005/8/colors/accent1_2" csCatId="accent1" phldr="1"/>
      <dgm:spPr/>
    </dgm:pt>
    <dgm:pt modelId="{FC847F4E-4AEE-4A53-8FB0-AA966D1AC232}">
      <dgm:prSet phldrT="[Text]"/>
      <dgm:spPr/>
      <dgm:t>
        <a:bodyPr/>
        <a:lstStyle/>
        <a:p>
          <a:r>
            <a:rPr lang="id-ID" dirty="0"/>
            <a:t>Pendidikan/</a:t>
          </a:r>
        </a:p>
        <a:p>
          <a:r>
            <a:rPr lang="id-ID" dirty="0"/>
            <a:t>Pengajaran</a:t>
          </a:r>
        </a:p>
      </dgm:t>
    </dgm:pt>
    <dgm:pt modelId="{91AEDE17-C9BD-44D8-B268-ABB1660C7C1F}" type="parTrans" cxnId="{BB755729-D88E-4AE8-9426-FCCEA2E28BA2}">
      <dgm:prSet/>
      <dgm:spPr/>
    </dgm:pt>
    <dgm:pt modelId="{CC85B40C-F601-4994-BC0F-A43795F2B2CA}" type="sibTrans" cxnId="{BB755729-D88E-4AE8-9426-FCCEA2E28BA2}">
      <dgm:prSet/>
      <dgm:spPr/>
    </dgm:pt>
    <dgm:pt modelId="{BEF45219-057D-4DDF-9C1E-9EC38BFE7408}">
      <dgm:prSet phldrT="[Text]"/>
      <dgm:spPr/>
      <dgm:t>
        <a:bodyPr/>
        <a:lstStyle/>
        <a:p>
          <a:r>
            <a:rPr lang="id-ID" dirty="0"/>
            <a:t>Penelitian</a:t>
          </a:r>
        </a:p>
      </dgm:t>
    </dgm:pt>
    <dgm:pt modelId="{1EEDD2CD-6555-41DD-9851-C8EB36BA9D63}" type="parTrans" cxnId="{A1E68445-8056-4E9E-85ED-AE49087CFC73}">
      <dgm:prSet/>
      <dgm:spPr/>
    </dgm:pt>
    <dgm:pt modelId="{93D9AF61-F2EA-4619-A144-C507B6EC9BA3}" type="sibTrans" cxnId="{A1E68445-8056-4E9E-85ED-AE49087CFC73}">
      <dgm:prSet/>
      <dgm:spPr/>
    </dgm:pt>
    <dgm:pt modelId="{6F215928-A54E-4EB1-831D-B136FC1873C9}">
      <dgm:prSet phldrT="[Text]"/>
      <dgm:spPr/>
      <dgm:t>
        <a:bodyPr/>
        <a:lstStyle/>
        <a:p>
          <a:r>
            <a:rPr lang="id-ID" dirty="0"/>
            <a:t>PkM</a:t>
          </a:r>
        </a:p>
      </dgm:t>
    </dgm:pt>
    <dgm:pt modelId="{05F21AE5-008F-457D-8E60-B8622F124C91}" type="parTrans" cxnId="{1D3D4A31-18AA-488A-A536-3AF220ACB3D0}">
      <dgm:prSet/>
      <dgm:spPr/>
    </dgm:pt>
    <dgm:pt modelId="{3E4F4407-A3B6-45DC-A99C-E8CFCB1C0EAD}" type="sibTrans" cxnId="{1D3D4A31-18AA-488A-A536-3AF220ACB3D0}">
      <dgm:prSet/>
      <dgm:spPr/>
    </dgm:pt>
    <dgm:pt modelId="{99C5F165-8557-4860-B1FF-7AEBFF2F096D}" type="pres">
      <dgm:prSet presAssocID="{46551346-66FD-4646-B7E0-01E56790F48A}" presName="compositeShape" presStyleCnt="0">
        <dgm:presLayoutVars>
          <dgm:dir/>
          <dgm:resizeHandles/>
        </dgm:presLayoutVars>
      </dgm:prSet>
      <dgm:spPr/>
    </dgm:pt>
    <dgm:pt modelId="{C79D7E04-429C-487E-BF58-D937278E4FD1}" type="pres">
      <dgm:prSet presAssocID="{46551346-66FD-4646-B7E0-01E56790F48A}" presName="pyramid" presStyleLbl="node1" presStyleIdx="0" presStyleCnt="1"/>
      <dgm:spPr/>
    </dgm:pt>
    <dgm:pt modelId="{91B30077-CB8D-4E92-A1D7-BAB860ACC806}" type="pres">
      <dgm:prSet presAssocID="{46551346-66FD-4646-B7E0-01E56790F48A}" presName="theList" presStyleCnt="0"/>
      <dgm:spPr/>
    </dgm:pt>
    <dgm:pt modelId="{DAD222F7-C61E-4626-AD69-F13F929BAEF3}" type="pres">
      <dgm:prSet presAssocID="{FC847F4E-4AEE-4A53-8FB0-AA966D1AC232}" presName="aNode" presStyleLbl="fgAcc1" presStyleIdx="0" presStyleCnt="3">
        <dgm:presLayoutVars>
          <dgm:bulletEnabled val="1"/>
        </dgm:presLayoutVars>
      </dgm:prSet>
      <dgm:spPr/>
    </dgm:pt>
    <dgm:pt modelId="{94571C12-FBDA-4F7A-888C-F79D893D142E}" type="pres">
      <dgm:prSet presAssocID="{FC847F4E-4AEE-4A53-8FB0-AA966D1AC232}" presName="aSpace" presStyleCnt="0"/>
      <dgm:spPr/>
    </dgm:pt>
    <dgm:pt modelId="{C07A602C-6E8D-4517-8FC5-EA95249E007D}" type="pres">
      <dgm:prSet presAssocID="{BEF45219-057D-4DDF-9C1E-9EC38BFE7408}" presName="aNode" presStyleLbl="fgAcc1" presStyleIdx="1" presStyleCnt="3">
        <dgm:presLayoutVars>
          <dgm:bulletEnabled val="1"/>
        </dgm:presLayoutVars>
      </dgm:prSet>
      <dgm:spPr/>
    </dgm:pt>
    <dgm:pt modelId="{3D4B9F92-31D4-4D60-AFA8-4DAF52BBC25D}" type="pres">
      <dgm:prSet presAssocID="{BEF45219-057D-4DDF-9C1E-9EC38BFE7408}" presName="aSpace" presStyleCnt="0"/>
      <dgm:spPr/>
    </dgm:pt>
    <dgm:pt modelId="{D2C9C123-E056-4A9B-A76B-D14D5040FE61}" type="pres">
      <dgm:prSet presAssocID="{6F215928-A54E-4EB1-831D-B136FC1873C9}" presName="aNode" presStyleLbl="fgAcc1" presStyleIdx="2" presStyleCnt="3">
        <dgm:presLayoutVars>
          <dgm:bulletEnabled val="1"/>
        </dgm:presLayoutVars>
      </dgm:prSet>
      <dgm:spPr/>
    </dgm:pt>
    <dgm:pt modelId="{72AF578B-8C32-4172-A8B2-316142FDCDC1}" type="pres">
      <dgm:prSet presAssocID="{6F215928-A54E-4EB1-831D-B136FC1873C9}" presName="aSpace" presStyleCnt="0"/>
      <dgm:spPr/>
    </dgm:pt>
  </dgm:ptLst>
  <dgm:cxnLst>
    <dgm:cxn modelId="{BB755729-D88E-4AE8-9426-FCCEA2E28BA2}" srcId="{46551346-66FD-4646-B7E0-01E56790F48A}" destId="{FC847F4E-4AEE-4A53-8FB0-AA966D1AC232}" srcOrd="0" destOrd="0" parTransId="{91AEDE17-C9BD-44D8-B268-ABB1660C7C1F}" sibTransId="{CC85B40C-F601-4994-BC0F-A43795F2B2CA}"/>
    <dgm:cxn modelId="{1D3D4A31-18AA-488A-A536-3AF220ACB3D0}" srcId="{46551346-66FD-4646-B7E0-01E56790F48A}" destId="{6F215928-A54E-4EB1-831D-B136FC1873C9}" srcOrd="2" destOrd="0" parTransId="{05F21AE5-008F-457D-8E60-B8622F124C91}" sibTransId="{3E4F4407-A3B6-45DC-A99C-E8CFCB1C0EAD}"/>
    <dgm:cxn modelId="{A1E68445-8056-4E9E-85ED-AE49087CFC73}" srcId="{46551346-66FD-4646-B7E0-01E56790F48A}" destId="{BEF45219-057D-4DDF-9C1E-9EC38BFE7408}" srcOrd="1" destOrd="0" parTransId="{1EEDD2CD-6555-41DD-9851-C8EB36BA9D63}" sibTransId="{93D9AF61-F2EA-4619-A144-C507B6EC9BA3}"/>
    <dgm:cxn modelId="{7FBA6775-4CE3-451E-A2C4-2B44C5570920}" type="presOf" srcId="{46551346-66FD-4646-B7E0-01E56790F48A}" destId="{99C5F165-8557-4860-B1FF-7AEBFF2F096D}" srcOrd="0" destOrd="0" presId="urn:microsoft.com/office/officeart/2005/8/layout/pyramid2"/>
    <dgm:cxn modelId="{63E586A2-12DA-4B72-B987-71ACC1F4B1FA}" type="presOf" srcId="{BEF45219-057D-4DDF-9C1E-9EC38BFE7408}" destId="{C07A602C-6E8D-4517-8FC5-EA95249E007D}" srcOrd="0" destOrd="0" presId="urn:microsoft.com/office/officeart/2005/8/layout/pyramid2"/>
    <dgm:cxn modelId="{148634A6-6860-480F-B7D1-1978309D3283}" type="presOf" srcId="{6F215928-A54E-4EB1-831D-B136FC1873C9}" destId="{D2C9C123-E056-4A9B-A76B-D14D5040FE61}" srcOrd="0" destOrd="0" presId="urn:microsoft.com/office/officeart/2005/8/layout/pyramid2"/>
    <dgm:cxn modelId="{D88254DC-B659-4230-BC44-06CA6AC15C35}" type="presOf" srcId="{FC847F4E-4AEE-4A53-8FB0-AA966D1AC232}" destId="{DAD222F7-C61E-4626-AD69-F13F929BAEF3}" srcOrd="0" destOrd="0" presId="urn:microsoft.com/office/officeart/2005/8/layout/pyramid2"/>
    <dgm:cxn modelId="{3889B8AC-5B1F-480C-8326-B929C08DF9E6}" type="presParOf" srcId="{99C5F165-8557-4860-B1FF-7AEBFF2F096D}" destId="{C79D7E04-429C-487E-BF58-D937278E4FD1}" srcOrd="0" destOrd="0" presId="urn:microsoft.com/office/officeart/2005/8/layout/pyramid2"/>
    <dgm:cxn modelId="{C59C7C1A-10CE-4713-B077-594D6C0E3D53}" type="presParOf" srcId="{99C5F165-8557-4860-B1FF-7AEBFF2F096D}" destId="{91B30077-CB8D-4E92-A1D7-BAB860ACC806}" srcOrd="1" destOrd="0" presId="urn:microsoft.com/office/officeart/2005/8/layout/pyramid2"/>
    <dgm:cxn modelId="{DEEEF63B-88C9-4DB6-BCBD-5F29F4B23CF0}" type="presParOf" srcId="{91B30077-CB8D-4E92-A1D7-BAB860ACC806}" destId="{DAD222F7-C61E-4626-AD69-F13F929BAEF3}" srcOrd="0" destOrd="0" presId="urn:microsoft.com/office/officeart/2005/8/layout/pyramid2"/>
    <dgm:cxn modelId="{0C6BEA94-2A43-4C33-AE19-661CAD733461}" type="presParOf" srcId="{91B30077-CB8D-4E92-A1D7-BAB860ACC806}" destId="{94571C12-FBDA-4F7A-888C-F79D893D142E}" srcOrd="1" destOrd="0" presId="urn:microsoft.com/office/officeart/2005/8/layout/pyramid2"/>
    <dgm:cxn modelId="{CCE447D5-3097-4302-BF58-A54356CC91DF}" type="presParOf" srcId="{91B30077-CB8D-4E92-A1D7-BAB860ACC806}" destId="{C07A602C-6E8D-4517-8FC5-EA95249E007D}" srcOrd="2" destOrd="0" presId="urn:microsoft.com/office/officeart/2005/8/layout/pyramid2"/>
    <dgm:cxn modelId="{C8FB28B9-238F-4ED5-9150-2D23BA3B9CF1}" type="presParOf" srcId="{91B30077-CB8D-4E92-A1D7-BAB860ACC806}" destId="{3D4B9F92-31D4-4D60-AFA8-4DAF52BBC25D}" srcOrd="3" destOrd="0" presId="urn:microsoft.com/office/officeart/2005/8/layout/pyramid2"/>
    <dgm:cxn modelId="{57640AD9-1ED2-44F0-9FEF-E190B71A5082}" type="presParOf" srcId="{91B30077-CB8D-4E92-A1D7-BAB860ACC806}" destId="{D2C9C123-E056-4A9B-A76B-D14D5040FE61}" srcOrd="4" destOrd="0" presId="urn:microsoft.com/office/officeart/2005/8/layout/pyramid2"/>
    <dgm:cxn modelId="{7D4D8DED-8CD5-4DD4-A1EE-BA1BBB553BF0}" type="presParOf" srcId="{91B30077-CB8D-4E92-A1D7-BAB860ACC806}" destId="{72AF578B-8C32-4172-A8B2-316142FDCDC1}"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6551346-66FD-4646-B7E0-01E56790F48A}" type="doc">
      <dgm:prSet loTypeId="urn:microsoft.com/office/officeart/2005/8/layout/pyramid2" loCatId="list" qsTypeId="urn:microsoft.com/office/officeart/2005/8/quickstyle/3d7" qsCatId="3D" csTypeId="urn:microsoft.com/office/officeart/2005/8/colors/accent1_2" csCatId="accent1" phldr="1"/>
      <dgm:spPr/>
    </dgm:pt>
    <dgm:pt modelId="{FC847F4E-4AEE-4A53-8FB0-AA966D1AC232}">
      <dgm:prSet phldrT="[Text]"/>
      <dgm:spPr/>
      <dgm:t>
        <a:bodyPr/>
        <a:lstStyle/>
        <a:p>
          <a:r>
            <a:rPr lang="id-ID" dirty="0"/>
            <a:t>Pendidikan/</a:t>
          </a:r>
        </a:p>
        <a:p>
          <a:r>
            <a:rPr lang="id-ID" dirty="0"/>
            <a:t>Pengajaran</a:t>
          </a:r>
        </a:p>
      </dgm:t>
    </dgm:pt>
    <dgm:pt modelId="{91AEDE17-C9BD-44D8-B268-ABB1660C7C1F}" type="parTrans" cxnId="{BB755729-D88E-4AE8-9426-FCCEA2E28BA2}">
      <dgm:prSet/>
      <dgm:spPr/>
    </dgm:pt>
    <dgm:pt modelId="{CC85B40C-F601-4994-BC0F-A43795F2B2CA}" type="sibTrans" cxnId="{BB755729-D88E-4AE8-9426-FCCEA2E28BA2}">
      <dgm:prSet/>
      <dgm:spPr/>
    </dgm:pt>
    <dgm:pt modelId="{BEF45219-057D-4DDF-9C1E-9EC38BFE7408}">
      <dgm:prSet phldrT="[Text]"/>
      <dgm:spPr/>
      <dgm:t>
        <a:bodyPr/>
        <a:lstStyle/>
        <a:p>
          <a:r>
            <a:rPr lang="id-ID" dirty="0"/>
            <a:t>Penelitian</a:t>
          </a:r>
        </a:p>
      </dgm:t>
    </dgm:pt>
    <dgm:pt modelId="{1EEDD2CD-6555-41DD-9851-C8EB36BA9D63}" type="parTrans" cxnId="{A1E68445-8056-4E9E-85ED-AE49087CFC73}">
      <dgm:prSet/>
      <dgm:spPr/>
    </dgm:pt>
    <dgm:pt modelId="{93D9AF61-F2EA-4619-A144-C507B6EC9BA3}" type="sibTrans" cxnId="{A1E68445-8056-4E9E-85ED-AE49087CFC73}">
      <dgm:prSet/>
      <dgm:spPr/>
    </dgm:pt>
    <dgm:pt modelId="{6F215928-A54E-4EB1-831D-B136FC1873C9}">
      <dgm:prSet phldrT="[Text]"/>
      <dgm:spPr/>
      <dgm:t>
        <a:bodyPr/>
        <a:lstStyle/>
        <a:p>
          <a:r>
            <a:rPr lang="id-ID" dirty="0"/>
            <a:t>PkM</a:t>
          </a:r>
        </a:p>
      </dgm:t>
    </dgm:pt>
    <dgm:pt modelId="{05F21AE5-008F-457D-8E60-B8622F124C91}" type="parTrans" cxnId="{1D3D4A31-18AA-488A-A536-3AF220ACB3D0}">
      <dgm:prSet/>
      <dgm:spPr/>
    </dgm:pt>
    <dgm:pt modelId="{3E4F4407-A3B6-45DC-A99C-E8CFCB1C0EAD}" type="sibTrans" cxnId="{1D3D4A31-18AA-488A-A536-3AF220ACB3D0}">
      <dgm:prSet/>
      <dgm:spPr/>
    </dgm:pt>
    <dgm:pt modelId="{99C5F165-8557-4860-B1FF-7AEBFF2F096D}" type="pres">
      <dgm:prSet presAssocID="{46551346-66FD-4646-B7E0-01E56790F48A}" presName="compositeShape" presStyleCnt="0">
        <dgm:presLayoutVars>
          <dgm:dir/>
          <dgm:resizeHandles/>
        </dgm:presLayoutVars>
      </dgm:prSet>
      <dgm:spPr/>
    </dgm:pt>
    <dgm:pt modelId="{C79D7E04-429C-487E-BF58-D937278E4FD1}" type="pres">
      <dgm:prSet presAssocID="{46551346-66FD-4646-B7E0-01E56790F48A}" presName="pyramid" presStyleLbl="node1" presStyleIdx="0" presStyleCnt="1"/>
      <dgm:spPr/>
    </dgm:pt>
    <dgm:pt modelId="{91B30077-CB8D-4E92-A1D7-BAB860ACC806}" type="pres">
      <dgm:prSet presAssocID="{46551346-66FD-4646-B7E0-01E56790F48A}" presName="theList" presStyleCnt="0"/>
      <dgm:spPr/>
    </dgm:pt>
    <dgm:pt modelId="{DAD222F7-C61E-4626-AD69-F13F929BAEF3}" type="pres">
      <dgm:prSet presAssocID="{FC847F4E-4AEE-4A53-8FB0-AA966D1AC232}" presName="aNode" presStyleLbl="fgAcc1" presStyleIdx="0" presStyleCnt="3">
        <dgm:presLayoutVars>
          <dgm:bulletEnabled val="1"/>
        </dgm:presLayoutVars>
      </dgm:prSet>
      <dgm:spPr/>
    </dgm:pt>
    <dgm:pt modelId="{94571C12-FBDA-4F7A-888C-F79D893D142E}" type="pres">
      <dgm:prSet presAssocID="{FC847F4E-4AEE-4A53-8FB0-AA966D1AC232}" presName="aSpace" presStyleCnt="0"/>
      <dgm:spPr/>
    </dgm:pt>
    <dgm:pt modelId="{C07A602C-6E8D-4517-8FC5-EA95249E007D}" type="pres">
      <dgm:prSet presAssocID="{BEF45219-057D-4DDF-9C1E-9EC38BFE7408}" presName="aNode" presStyleLbl="fgAcc1" presStyleIdx="1" presStyleCnt="3">
        <dgm:presLayoutVars>
          <dgm:bulletEnabled val="1"/>
        </dgm:presLayoutVars>
      </dgm:prSet>
      <dgm:spPr/>
    </dgm:pt>
    <dgm:pt modelId="{3D4B9F92-31D4-4D60-AFA8-4DAF52BBC25D}" type="pres">
      <dgm:prSet presAssocID="{BEF45219-057D-4DDF-9C1E-9EC38BFE7408}" presName="aSpace" presStyleCnt="0"/>
      <dgm:spPr/>
    </dgm:pt>
    <dgm:pt modelId="{D2C9C123-E056-4A9B-A76B-D14D5040FE61}" type="pres">
      <dgm:prSet presAssocID="{6F215928-A54E-4EB1-831D-B136FC1873C9}" presName="aNode" presStyleLbl="fgAcc1" presStyleIdx="2" presStyleCnt="3">
        <dgm:presLayoutVars>
          <dgm:bulletEnabled val="1"/>
        </dgm:presLayoutVars>
      </dgm:prSet>
      <dgm:spPr/>
    </dgm:pt>
    <dgm:pt modelId="{72AF578B-8C32-4172-A8B2-316142FDCDC1}" type="pres">
      <dgm:prSet presAssocID="{6F215928-A54E-4EB1-831D-B136FC1873C9}" presName="aSpace" presStyleCnt="0"/>
      <dgm:spPr/>
    </dgm:pt>
  </dgm:ptLst>
  <dgm:cxnLst>
    <dgm:cxn modelId="{BB755729-D88E-4AE8-9426-FCCEA2E28BA2}" srcId="{46551346-66FD-4646-B7E0-01E56790F48A}" destId="{FC847F4E-4AEE-4A53-8FB0-AA966D1AC232}" srcOrd="0" destOrd="0" parTransId="{91AEDE17-C9BD-44D8-B268-ABB1660C7C1F}" sibTransId="{CC85B40C-F601-4994-BC0F-A43795F2B2CA}"/>
    <dgm:cxn modelId="{1D3D4A31-18AA-488A-A536-3AF220ACB3D0}" srcId="{46551346-66FD-4646-B7E0-01E56790F48A}" destId="{6F215928-A54E-4EB1-831D-B136FC1873C9}" srcOrd="2" destOrd="0" parTransId="{05F21AE5-008F-457D-8E60-B8622F124C91}" sibTransId="{3E4F4407-A3B6-45DC-A99C-E8CFCB1C0EAD}"/>
    <dgm:cxn modelId="{A1E68445-8056-4E9E-85ED-AE49087CFC73}" srcId="{46551346-66FD-4646-B7E0-01E56790F48A}" destId="{BEF45219-057D-4DDF-9C1E-9EC38BFE7408}" srcOrd="1" destOrd="0" parTransId="{1EEDD2CD-6555-41DD-9851-C8EB36BA9D63}" sibTransId="{93D9AF61-F2EA-4619-A144-C507B6EC9BA3}"/>
    <dgm:cxn modelId="{06C36047-2D33-4C3D-B48E-01DEF8026694}" type="presOf" srcId="{46551346-66FD-4646-B7E0-01E56790F48A}" destId="{99C5F165-8557-4860-B1FF-7AEBFF2F096D}" srcOrd="0" destOrd="0" presId="urn:microsoft.com/office/officeart/2005/8/layout/pyramid2"/>
    <dgm:cxn modelId="{20D5D2AB-F50A-4758-9378-1703FE55C53C}" type="presOf" srcId="{BEF45219-057D-4DDF-9C1E-9EC38BFE7408}" destId="{C07A602C-6E8D-4517-8FC5-EA95249E007D}" srcOrd="0" destOrd="0" presId="urn:microsoft.com/office/officeart/2005/8/layout/pyramid2"/>
    <dgm:cxn modelId="{4A5F49C7-CEC6-4814-9084-3ADF3E3E89C3}" type="presOf" srcId="{FC847F4E-4AEE-4A53-8FB0-AA966D1AC232}" destId="{DAD222F7-C61E-4626-AD69-F13F929BAEF3}" srcOrd="0" destOrd="0" presId="urn:microsoft.com/office/officeart/2005/8/layout/pyramid2"/>
    <dgm:cxn modelId="{FC5418F5-5037-4556-93B7-D742BE8865E0}" type="presOf" srcId="{6F215928-A54E-4EB1-831D-B136FC1873C9}" destId="{D2C9C123-E056-4A9B-A76B-D14D5040FE61}" srcOrd="0" destOrd="0" presId="urn:microsoft.com/office/officeart/2005/8/layout/pyramid2"/>
    <dgm:cxn modelId="{40D8E9C2-09BB-47E9-887F-A2D815A27339}" type="presParOf" srcId="{99C5F165-8557-4860-B1FF-7AEBFF2F096D}" destId="{C79D7E04-429C-487E-BF58-D937278E4FD1}" srcOrd="0" destOrd="0" presId="urn:microsoft.com/office/officeart/2005/8/layout/pyramid2"/>
    <dgm:cxn modelId="{B00FFCA4-9DB9-4944-9B33-0795517EFF4D}" type="presParOf" srcId="{99C5F165-8557-4860-B1FF-7AEBFF2F096D}" destId="{91B30077-CB8D-4E92-A1D7-BAB860ACC806}" srcOrd="1" destOrd="0" presId="urn:microsoft.com/office/officeart/2005/8/layout/pyramid2"/>
    <dgm:cxn modelId="{5EF3A848-E3DB-423A-ABB6-23557A20FC65}" type="presParOf" srcId="{91B30077-CB8D-4E92-A1D7-BAB860ACC806}" destId="{DAD222F7-C61E-4626-AD69-F13F929BAEF3}" srcOrd="0" destOrd="0" presId="urn:microsoft.com/office/officeart/2005/8/layout/pyramid2"/>
    <dgm:cxn modelId="{437395C3-CE63-4899-9292-8BA9E00EFC09}" type="presParOf" srcId="{91B30077-CB8D-4E92-A1D7-BAB860ACC806}" destId="{94571C12-FBDA-4F7A-888C-F79D893D142E}" srcOrd="1" destOrd="0" presId="urn:microsoft.com/office/officeart/2005/8/layout/pyramid2"/>
    <dgm:cxn modelId="{B04BA8D5-8203-4913-8839-292A9962394C}" type="presParOf" srcId="{91B30077-CB8D-4E92-A1D7-BAB860ACC806}" destId="{C07A602C-6E8D-4517-8FC5-EA95249E007D}" srcOrd="2" destOrd="0" presId="urn:microsoft.com/office/officeart/2005/8/layout/pyramid2"/>
    <dgm:cxn modelId="{85105654-7D03-41E2-A56C-D0820E93E8AE}" type="presParOf" srcId="{91B30077-CB8D-4E92-A1D7-BAB860ACC806}" destId="{3D4B9F92-31D4-4D60-AFA8-4DAF52BBC25D}" srcOrd="3" destOrd="0" presId="urn:microsoft.com/office/officeart/2005/8/layout/pyramid2"/>
    <dgm:cxn modelId="{27D7FF82-32F4-43F1-983F-82515159F9CE}" type="presParOf" srcId="{91B30077-CB8D-4E92-A1D7-BAB860ACC806}" destId="{D2C9C123-E056-4A9B-A76B-D14D5040FE61}" srcOrd="4" destOrd="0" presId="urn:microsoft.com/office/officeart/2005/8/layout/pyramid2"/>
    <dgm:cxn modelId="{598516E8-BF38-4941-AFB8-681319698595}" type="presParOf" srcId="{91B30077-CB8D-4E92-A1D7-BAB860ACC806}" destId="{72AF578B-8C32-4172-A8B2-316142FDCDC1}"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068CEA-F55C-44F0-964A-126DA19C6800}">
      <dsp:nvSpPr>
        <dsp:cNvPr id="0" name=""/>
        <dsp:cNvSpPr/>
      </dsp:nvSpPr>
      <dsp:spPr>
        <a:xfrm>
          <a:off x="7401296" y="1083733"/>
          <a:ext cx="1706866" cy="4334933"/>
        </a:xfrm>
        <a:prstGeom prst="wedgeRectCallout">
          <a:avLst>
            <a:gd name="adj1" fmla="val 0"/>
            <a:gd name="adj2" fmla="val 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t" anchorCtr="0">
          <a:noAutofit/>
        </a:bodyPr>
        <a:lstStyle/>
        <a:p>
          <a:pPr marL="0" lvl="0" indent="0" algn="l" defTabSz="444500">
            <a:lnSpc>
              <a:spcPct val="90000"/>
            </a:lnSpc>
            <a:spcBef>
              <a:spcPct val="0"/>
            </a:spcBef>
            <a:spcAft>
              <a:spcPct val="35000"/>
            </a:spcAft>
            <a:buNone/>
          </a:pPr>
          <a:r>
            <a:rPr lang="id-ID" sz="1000" kern="1200" dirty="0"/>
            <a:t>Pelibatan seluruh civitas akademika Program Studi (Prodi) dan alumni sangat penting dalam mencapai akreditasi unggul, karena akreditasi ini tidak hanya mencerminkan kualitas pendidikan yang diberikan, tetapi juga komitmen bersama untuk terus berinovasi dan meningkatkan mutu. Kolaborasi antara dosen, mahasiswa, staf, dan alumni memungkinkan pengumpulan data dan umpan balik yang konstruktif, yang akan mendukung perbaikan berkelanjutan di berbagai aspek, mulai dari kurikulum hingga fasilitas</a:t>
          </a:r>
        </a:p>
      </dsp:txBody>
      <dsp:txXfrm>
        <a:off x="7617960" y="1083733"/>
        <a:ext cx="1490202" cy="4334933"/>
      </dsp:txXfrm>
    </dsp:sp>
    <dsp:sp modelId="{1FCA44F7-64F9-472D-9083-7CAC2BA91131}">
      <dsp:nvSpPr>
        <dsp:cNvPr id="0" name=""/>
        <dsp:cNvSpPr/>
      </dsp:nvSpPr>
      <dsp:spPr>
        <a:xfrm>
          <a:off x="7401296" y="0"/>
          <a:ext cx="1706866" cy="108373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533400">
            <a:lnSpc>
              <a:spcPct val="90000"/>
            </a:lnSpc>
            <a:spcBef>
              <a:spcPct val="0"/>
            </a:spcBef>
            <a:spcAft>
              <a:spcPct val="35000"/>
            </a:spcAft>
            <a:buNone/>
          </a:pPr>
          <a:r>
            <a:rPr lang="id-ID" sz="1200" kern="1200" dirty="0"/>
            <a:t>Pelibatan seluruh civitas Prodi dan Alumni</a:t>
          </a:r>
        </a:p>
      </dsp:txBody>
      <dsp:txXfrm>
        <a:off x="7401296" y="0"/>
        <a:ext cx="1706866" cy="1083733"/>
      </dsp:txXfrm>
    </dsp:sp>
    <dsp:sp modelId="{A56FDFA7-9931-4048-8F0A-EBF56D80586D}">
      <dsp:nvSpPr>
        <dsp:cNvPr id="0" name=""/>
        <dsp:cNvSpPr/>
      </dsp:nvSpPr>
      <dsp:spPr>
        <a:xfrm>
          <a:off x="5698695" y="1093568"/>
          <a:ext cx="1706866" cy="4064000"/>
        </a:xfrm>
        <a:prstGeom prst="wedgeRectCallout">
          <a:avLst>
            <a:gd name="adj1" fmla="val 62500"/>
            <a:gd name="adj2" fmla="val 2083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t" anchorCtr="0">
          <a:noAutofit/>
        </a:bodyPr>
        <a:lstStyle/>
        <a:p>
          <a:pPr marL="0" lvl="0" indent="0" algn="l" defTabSz="444500">
            <a:lnSpc>
              <a:spcPct val="90000"/>
            </a:lnSpc>
            <a:spcBef>
              <a:spcPct val="0"/>
            </a:spcBef>
            <a:spcAft>
              <a:spcPct val="35000"/>
            </a:spcAft>
            <a:buNone/>
          </a:pPr>
          <a:r>
            <a:rPr lang="id-ID" sz="1000" kern="1200" dirty="0"/>
            <a:t>Kualitas pendidikan tenaga pengajar dan tenaga kependidikan dalam sebuah perguruan tinggi harus diperhatikan. Tak hanya itu, seluruh prasarana yang memadai dan anggaran yang memadai juga sangat dibutuhkan oleh sebuah perguruan tinggi agar bisa bermutu unggul. </a:t>
          </a:r>
        </a:p>
        <a:p>
          <a:pPr marL="0" lvl="0" indent="0" algn="l" defTabSz="444500">
            <a:lnSpc>
              <a:spcPct val="90000"/>
            </a:lnSpc>
            <a:spcBef>
              <a:spcPct val="0"/>
            </a:spcBef>
            <a:spcAft>
              <a:spcPct val="35000"/>
            </a:spcAft>
            <a:buNone/>
          </a:pPr>
          <a:r>
            <a:rPr lang="id-ID" sz="1000" kern="1200" dirty="0"/>
            <a:t>Masa depan pendidikan dengan akreditasi yang unggul, ditentukan oleh kemauan civitas akademika di kampus seluruh Indonesia untuk terus meningkatkan diri</a:t>
          </a:r>
        </a:p>
        <a:p>
          <a:pPr marL="0" lvl="0" indent="0" algn="l" defTabSz="444500">
            <a:lnSpc>
              <a:spcPct val="90000"/>
            </a:lnSpc>
            <a:spcBef>
              <a:spcPct val="0"/>
            </a:spcBef>
            <a:spcAft>
              <a:spcPct val="35000"/>
            </a:spcAft>
            <a:buNone/>
          </a:pPr>
          <a:endParaRPr lang="id-ID" sz="1000" kern="1200" dirty="0"/>
        </a:p>
      </dsp:txBody>
      <dsp:txXfrm>
        <a:off x="5915359" y="1093568"/>
        <a:ext cx="1490202" cy="4064000"/>
      </dsp:txXfrm>
    </dsp:sp>
    <dsp:sp modelId="{F1B0A7D1-F235-4DF5-A95F-E354E19D53EC}">
      <dsp:nvSpPr>
        <dsp:cNvPr id="0" name=""/>
        <dsp:cNvSpPr/>
      </dsp:nvSpPr>
      <dsp:spPr>
        <a:xfrm>
          <a:off x="5698695" y="135466"/>
          <a:ext cx="1706866" cy="94826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533400">
            <a:lnSpc>
              <a:spcPct val="90000"/>
            </a:lnSpc>
            <a:spcBef>
              <a:spcPct val="0"/>
            </a:spcBef>
            <a:spcAft>
              <a:spcPct val="35000"/>
            </a:spcAft>
            <a:buNone/>
          </a:pPr>
          <a:r>
            <a:rPr lang="id-ID" sz="1200" b="1" kern="1200" dirty="0"/>
            <a:t>Meningkatkan Kualitas Sumber Daya Manusia</a:t>
          </a:r>
          <a:endParaRPr lang="id-ID" sz="1200" kern="1200" dirty="0"/>
        </a:p>
      </dsp:txBody>
      <dsp:txXfrm>
        <a:off x="5698695" y="135466"/>
        <a:ext cx="1706866" cy="948266"/>
      </dsp:txXfrm>
    </dsp:sp>
    <dsp:sp modelId="{BA3C0427-F3F7-4BC8-88F5-8EC9C53D503B}">
      <dsp:nvSpPr>
        <dsp:cNvPr id="0" name=""/>
        <dsp:cNvSpPr/>
      </dsp:nvSpPr>
      <dsp:spPr>
        <a:xfrm>
          <a:off x="3991829" y="1083733"/>
          <a:ext cx="1706866" cy="3793066"/>
        </a:xfrm>
        <a:prstGeom prst="wedgeRectCallout">
          <a:avLst>
            <a:gd name="adj1" fmla="val 62500"/>
            <a:gd name="adj2" fmla="val 2083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t" anchorCtr="0">
          <a:noAutofit/>
        </a:bodyPr>
        <a:lstStyle/>
        <a:p>
          <a:pPr marL="0" lvl="0" indent="0" algn="l" defTabSz="444500">
            <a:lnSpc>
              <a:spcPct val="90000"/>
            </a:lnSpc>
            <a:spcBef>
              <a:spcPct val="0"/>
            </a:spcBef>
            <a:spcAft>
              <a:spcPct val="35000"/>
            </a:spcAft>
            <a:buNone/>
          </a:pPr>
          <a:r>
            <a:rPr lang="id-ID" sz="1000" kern="1200" dirty="0"/>
            <a:t>Penjaminan mutu dapat dilakukan secara substantif (meningkatkan kualitas pembelajaran) maupun administratif (meningkatkan kelengkapan dokumen). Syarat administratif untuk akreditasi, meliputi beragam dokumen mulai dari yang cukup kompleks seperti administrasi perkuliahan, hingga dokumen sederhana seperti data mahasiswa.</a:t>
          </a:r>
        </a:p>
        <a:p>
          <a:pPr marL="0" lvl="0" indent="0" algn="l" defTabSz="444500">
            <a:lnSpc>
              <a:spcPct val="90000"/>
            </a:lnSpc>
            <a:spcBef>
              <a:spcPct val="0"/>
            </a:spcBef>
            <a:spcAft>
              <a:spcPct val="35000"/>
            </a:spcAft>
            <a:buNone/>
          </a:pPr>
          <a:r>
            <a:rPr lang="id-ID" sz="1000" kern="1200" dirty="0"/>
            <a:t>Seluruh berkas dan dokumen tersebut dilaporkan ke Pangkalan Data Pendidikan Tinggi (PD-DIKTI) secara berkala, dan akan menjadi dasar penilaian akreditasi</a:t>
          </a:r>
        </a:p>
      </dsp:txBody>
      <dsp:txXfrm>
        <a:off x="4208493" y="1083733"/>
        <a:ext cx="1490202" cy="3793066"/>
      </dsp:txXfrm>
    </dsp:sp>
    <dsp:sp modelId="{1C954F9D-A453-4BB0-B250-CE6859925342}">
      <dsp:nvSpPr>
        <dsp:cNvPr id="0" name=""/>
        <dsp:cNvSpPr/>
      </dsp:nvSpPr>
      <dsp:spPr>
        <a:xfrm>
          <a:off x="3991829" y="275268"/>
          <a:ext cx="1706866" cy="8128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533400">
            <a:lnSpc>
              <a:spcPct val="90000"/>
            </a:lnSpc>
            <a:spcBef>
              <a:spcPct val="0"/>
            </a:spcBef>
            <a:spcAft>
              <a:spcPct val="35000"/>
            </a:spcAft>
            <a:buNone/>
          </a:pPr>
          <a:r>
            <a:rPr lang="id-ID" sz="1200" b="1" kern="1200" dirty="0"/>
            <a:t>Perlu Memelihara Mutu Prodi</a:t>
          </a:r>
          <a:endParaRPr lang="id-ID" sz="1200" kern="1200" dirty="0"/>
        </a:p>
      </dsp:txBody>
      <dsp:txXfrm>
        <a:off x="3991829" y="275268"/>
        <a:ext cx="1706866" cy="812800"/>
      </dsp:txXfrm>
    </dsp:sp>
    <dsp:sp modelId="{5B0D4BC2-753E-4A28-92CC-6234D95F00D2}">
      <dsp:nvSpPr>
        <dsp:cNvPr id="0" name=""/>
        <dsp:cNvSpPr/>
      </dsp:nvSpPr>
      <dsp:spPr>
        <a:xfrm>
          <a:off x="2284963" y="1083733"/>
          <a:ext cx="1706866" cy="3522133"/>
        </a:xfrm>
        <a:prstGeom prst="wedgeRectCallout">
          <a:avLst>
            <a:gd name="adj1" fmla="val 62500"/>
            <a:gd name="adj2" fmla="val 2083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t" anchorCtr="0">
          <a:noAutofit/>
        </a:bodyPr>
        <a:lstStyle/>
        <a:p>
          <a:pPr marL="0" lvl="0" indent="0" algn="l" defTabSz="444500">
            <a:lnSpc>
              <a:spcPct val="90000"/>
            </a:lnSpc>
            <a:spcBef>
              <a:spcPct val="0"/>
            </a:spcBef>
            <a:spcAft>
              <a:spcPct val="35000"/>
            </a:spcAft>
            <a:buNone/>
          </a:pPr>
          <a:r>
            <a:rPr lang="id-ID" sz="1000" kern="1200" dirty="0"/>
            <a:t>Dengan memiliki visi internasional, maka kualitas pendidikan, pembelajaran, dan pengabdian pada masyarakat di kampus, juga akan mengikuti standar internasional yang unggul dan kompetitif. Kalau kualitasnya sudah ditargetkan pada level internasional, maka predikat akreditasi yang terbaik nantinya akan mengikuti</a:t>
          </a:r>
        </a:p>
      </dsp:txBody>
      <dsp:txXfrm>
        <a:off x="2501626" y="1083733"/>
        <a:ext cx="1490202" cy="3522133"/>
      </dsp:txXfrm>
    </dsp:sp>
    <dsp:sp modelId="{039DBB79-B4F4-4A8B-984F-CB1159669E65}">
      <dsp:nvSpPr>
        <dsp:cNvPr id="0" name=""/>
        <dsp:cNvSpPr/>
      </dsp:nvSpPr>
      <dsp:spPr>
        <a:xfrm>
          <a:off x="2284963" y="406400"/>
          <a:ext cx="1706866" cy="67733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533400">
            <a:lnSpc>
              <a:spcPct val="90000"/>
            </a:lnSpc>
            <a:spcBef>
              <a:spcPct val="0"/>
            </a:spcBef>
            <a:spcAft>
              <a:spcPct val="35000"/>
            </a:spcAft>
            <a:buNone/>
          </a:pPr>
          <a:r>
            <a:rPr lang="id-ID" sz="1200" b="1" kern="1200" dirty="0"/>
            <a:t>Mimpi Setinggi Langit dengan memiliki Visi Internasional</a:t>
          </a:r>
          <a:endParaRPr lang="id-ID" sz="1200" kern="1200" dirty="0"/>
        </a:p>
      </dsp:txBody>
      <dsp:txXfrm>
        <a:off x="2284963" y="406400"/>
        <a:ext cx="1706866" cy="677333"/>
      </dsp:txXfrm>
    </dsp:sp>
    <dsp:sp modelId="{36D27771-4CAC-4DD0-B8FC-9292F7318B84}">
      <dsp:nvSpPr>
        <dsp:cNvPr id="0" name=""/>
        <dsp:cNvSpPr/>
      </dsp:nvSpPr>
      <dsp:spPr>
        <a:xfrm>
          <a:off x="578097" y="1083733"/>
          <a:ext cx="1706866" cy="3251200"/>
        </a:xfrm>
        <a:prstGeom prst="wedgeRectCallout">
          <a:avLst>
            <a:gd name="adj1" fmla="val 62500"/>
            <a:gd name="adj2" fmla="val 2083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t" anchorCtr="0">
          <a:noAutofit/>
        </a:bodyPr>
        <a:lstStyle/>
        <a:p>
          <a:pPr marL="0" lvl="0" indent="0" algn="l" defTabSz="444500">
            <a:lnSpc>
              <a:spcPct val="90000"/>
            </a:lnSpc>
            <a:spcBef>
              <a:spcPct val="0"/>
            </a:spcBef>
            <a:spcAft>
              <a:spcPct val="35000"/>
            </a:spcAft>
            <a:buNone/>
          </a:pPr>
          <a:r>
            <a:rPr lang="id-ID" sz="1000" kern="1200" dirty="0"/>
            <a:t>Komitmen pimpinan sangat berperan penting untuk kampus meningkatkan akreditasi. Karena pimpinan kampuslah yang menentukan bagaimana kemajuan dan kompetensi kampus diciptakan (Tingkat Rektorat, Fakultas dan Prodi). </a:t>
          </a:r>
        </a:p>
      </dsp:txBody>
      <dsp:txXfrm>
        <a:off x="794760" y="1083733"/>
        <a:ext cx="1490202" cy="3251200"/>
      </dsp:txXfrm>
    </dsp:sp>
    <dsp:sp modelId="{FE5D1CE2-62BE-4AE6-A8B8-8FDA5E43DFC1}">
      <dsp:nvSpPr>
        <dsp:cNvPr id="0" name=""/>
        <dsp:cNvSpPr/>
      </dsp:nvSpPr>
      <dsp:spPr>
        <a:xfrm>
          <a:off x="578097" y="541866"/>
          <a:ext cx="1706866" cy="54186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533400">
            <a:lnSpc>
              <a:spcPct val="90000"/>
            </a:lnSpc>
            <a:spcBef>
              <a:spcPct val="0"/>
            </a:spcBef>
            <a:spcAft>
              <a:spcPct val="35000"/>
            </a:spcAft>
            <a:buNone/>
          </a:pPr>
          <a:r>
            <a:rPr lang="id-ID" sz="1200" b="1" kern="1200" dirty="0"/>
            <a:t>Komitmen Pimpinan dan Lembaga</a:t>
          </a:r>
          <a:endParaRPr lang="id-ID" sz="1200" kern="1200" dirty="0"/>
        </a:p>
      </dsp:txBody>
      <dsp:txXfrm>
        <a:off x="578097" y="541866"/>
        <a:ext cx="1706866" cy="5418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FCE5A1-1A4B-4D3F-84E1-E3E64D8E36CF}">
      <dsp:nvSpPr>
        <dsp:cNvPr id="0" name=""/>
        <dsp:cNvSpPr/>
      </dsp:nvSpPr>
      <dsp:spPr>
        <a:xfrm>
          <a:off x="0" y="858300"/>
          <a:ext cx="7315200" cy="1461600"/>
        </a:xfrm>
        <a:prstGeom prst="rect">
          <a:avLst/>
        </a:prstGeom>
        <a:solidFill>
          <a:schemeClr val="lt1">
            <a:alpha val="90000"/>
            <a:hueOff val="0"/>
            <a:satOff val="0"/>
            <a:lumOff val="0"/>
            <a:alphaOff val="0"/>
          </a:schemeClr>
        </a:solidFill>
        <a:ln w="9525" cap="flat" cmpd="sng" algn="ctr">
          <a:solidFill>
            <a:schemeClr val="accent1">
              <a:shade val="5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A2A51A8F-3A84-4E74-BB00-5EB6DA95B25D}">
      <dsp:nvSpPr>
        <dsp:cNvPr id="0" name=""/>
        <dsp:cNvSpPr/>
      </dsp:nvSpPr>
      <dsp:spPr>
        <a:xfrm>
          <a:off x="365760" y="2220"/>
          <a:ext cx="5120640" cy="1712160"/>
        </a:xfrm>
        <a:prstGeom prst="roundRect">
          <a:avLst/>
        </a:prstGeom>
        <a:solidFill>
          <a:schemeClr val="accent1">
            <a:shade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93548" tIns="0" rIns="193548" bIns="0" numCol="1" spcCol="1270" anchor="ctr" anchorCtr="0">
          <a:noAutofit/>
        </a:bodyPr>
        <a:lstStyle/>
        <a:p>
          <a:pPr marL="0" lvl="0" indent="0" algn="l" defTabSz="1778000">
            <a:lnSpc>
              <a:spcPct val="90000"/>
            </a:lnSpc>
            <a:spcBef>
              <a:spcPct val="0"/>
            </a:spcBef>
            <a:spcAft>
              <a:spcPct val="35000"/>
            </a:spcAft>
            <a:buNone/>
          </a:pPr>
          <a:r>
            <a:rPr lang="en-US" sz="4000" kern="1200" dirty="0" err="1">
              <a:solidFill>
                <a:schemeClr val="tx1"/>
              </a:solidFill>
            </a:rPr>
            <a:t>Laporan</a:t>
          </a:r>
          <a:r>
            <a:rPr lang="en-US" sz="4000" kern="1200" dirty="0">
              <a:solidFill>
                <a:schemeClr val="tx1"/>
              </a:solidFill>
            </a:rPr>
            <a:t> </a:t>
          </a:r>
          <a:r>
            <a:rPr lang="en-US" sz="4000" kern="1200" dirty="0" err="1">
              <a:solidFill>
                <a:schemeClr val="tx1"/>
              </a:solidFill>
            </a:rPr>
            <a:t>Kinerja</a:t>
          </a:r>
          <a:r>
            <a:rPr lang="en-US" sz="4000" kern="1200" dirty="0">
              <a:solidFill>
                <a:schemeClr val="tx1"/>
              </a:solidFill>
            </a:rPr>
            <a:t> </a:t>
          </a:r>
          <a:r>
            <a:rPr lang="en-US" sz="4000" kern="1200" dirty="0" err="1">
              <a:solidFill>
                <a:schemeClr val="tx1"/>
              </a:solidFill>
            </a:rPr>
            <a:t>Akademik</a:t>
          </a:r>
          <a:endParaRPr lang="id-ID" sz="4000" kern="1200" dirty="0">
            <a:solidFill>
              <a:schemeClr val="tx1"/>
            </a:solidFill>
          </a:endParaRPr>
        </a:p>
      </dsp:txBody>
      <dsp:txXfrm>
        <a:off x="449341" y="85801"/>
        <a:ext cx="4953478" cy="1544998"/>
      </dsp:txXfrm>
    </dsp:sp>
    <dsp:sp modelId="{32C8CC76-B074-4ADE-93DA-B0886C270EF7}">
      <dsp:nvSpPr>
        <dsp:cNvPr id="0" name=""/>
        <dsp:cNvSpPr/>
      </dsp:nvSpPr>
      <dsp:spPr>
        <a:xfrm>
          <a:off x="0" y="3446649"/>
          <a:ext cx="7315200" cy="1461600"/>
        </a:xfrm>
        <a:prstGeom prst="rect">
          <a:avLst/>
        </a:prstGeom>
        <a:solidFill>
          <a:schemeClr val="lt1">
            <a:alpha val="90000"/>
            <a:hueOff val="0"/>
            <a:satOff val="0"/>
            <a:lumOff val="0"/>
            <a:alphaOff val="0"/>
          </a:schemeClr>
        </a:solidFill>
        <a:ln w="9525" cap="flat" cmpd="sng" algn="ctr">
          <a:solidFill>
            <a:schemeClr val="accent1">
              <a:shade val="50000"/>
              <a:hueOff val="-637708"/>
              <a:satOff val="-51179"/>
              <a:lumOff val="5066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46CA6964-31AF-429F-8FDE-4705B7FBB9BD}">
      <dsp:nvSpPr>
        <dsp:cNvPr id="0" name=""/>
        <dsp:cNvSpPr/>
      </dsp:nvSpPr>
      <dsp:spPr>
        <a:xfrm>
          <a:off x="365760" y="2633100"/>
          <a:ext cx="5120640" cy="1712160"/>
        </a:xfrm>
        <a:prstGeom prst="roundRect">
          <a:avLst/>
        </a:prstGeom>
        <a:solidFill>
          <a:schemeClr val="accent1">
            <a:shade val="50000"/>
            <a:hueOff val="-637708"/>
            <a:satOff val="-51179"/>
            <a:lumOff val="5066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93548" tIns="0" rIns="193548" bIns="0" numCol="1" spcCol="1270" anchor="ctr" anchorCtr="0">
          <a:noAutofit/>
        </a:bodyPr>
        <a:lstStyle/>
        <a:p>
          <a:pPr marL="0" lvl="0" indent="0" algn="l" defTabSz="1600200">
            <a:lnSpc>
              <a:spcPct val="90000"/>
            </a:lnSpc>
            <a:spcBef>
              <a:spcPct val="0"/>
            </a:spcBef>
            <a:spcAft>
              <a:spcPct val="35000"/>
            </a:spcAft>
            <a:buNone/>
          </a:pPr>
          <a:r>
            <a:rPr lang="en-US" sz="3600" kern="1200" dirty="0" err="1">
              <a:solidFill>
                <a:schemeClr val="tx1"/>
              </a:solidFill>
            </a:rPr>
            <a:t>Laporan</a:t>
          </a:r>
          <a:r>
            <a:rPr lang="en-US" sz="3600" kern="1200" dirty="0">
              <a:solidFill>
                <a:schemeClr val="tx1"/>
              </a:solidFill>
            </a:rPr>
            <a:t> </a:t>
          </a:r>
          <a:r>
            <a:rPr lang="en-US" sz="3600" kern="1200" dirty="0" err="1">
              <a:solidFill>
                <a:schemeClr val="tx1"/>
              </a:solidFill>
            </a:rPr>
            <a:t>Evaluasi</a:t>
          </a:r>
          <a:r>
            <a:rPr lang="en-US" sz="3600" kern="1200" dirty="0">
              <a:solidFill>
                <a:schemeClr val="tx1"/>
              </a:solidFill>
            </a:rPr>
            <a:t> </a:t>
          </a:r>
          <a:r>
            <a:rPr lang="en-US" sz="3600" kern="1200" dirty="0" err="1">
              <a:solidFill>
                <a:schemeClr val="tx1"/>
              </a:solidFill>
            </a:rPr>
            <a:t>Diri</a:t>
          </a:r>
          <a:endParaRPr lang="id-ID" sz="3600" kern="1200" dirty="0">
            <a:solidFill>
              <a:schemeClr val="tx1"/>
            </a:solidFill>
          </a:endParaRPr>
        </a:p>
      </dsp:txBody>
      <dsp:txXfrm>
        <a:off x="449341" y="2716681"/>
        <a:ext cx="4953478" cy="15449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062F98-48E7-49E0-87D5-0C61758D3582}">
      <dsp:nvSpPr>
        <dsp:cNvPr id="0" name=""/>
        <dsp:cNvSpPr/>
      </dsp:nvSpPr>
      <dsp:spPr>
        <a:xfrm rot="21300000">
          <a:off x="22448" y="2060220"/>
          <a:ext cx="7270303" cy="832559"/>
        </a:xfrm>
        <a:prstGeom prst="mathMinus">
          <a:avLst/>
        </a:prstGeom>
        <a:solidFill>
          <a:schemeClr val="accent2">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1659CA5-41A5-4456-966A-77377A57826D}">
      <dsp:nvSpPr>
        <dsp:cNvPr id="0" name=""/>
        <dsp:cNvSpPr/>
      </dsp:nvSpPr>
      <dsp:spPr>
        <a:xfrm>
          <a:off x="877824" y="247650"/>
          <a:ext cx="2194560" cy="1981200"/>
        </a:xfrm>
        <a:prstGeom prst="downArrow">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00001C-B079-488F-86E4-B16DA5204626}">
      <dsp:nvSpPr>
        <dsp:cNvPr id="0" name=""/>
        <dsp:cNvSpPr/>
      </dsp:nvSpPr>
      <dsp:spPr>
        <a:xfrm>
          <a:off x="3877055" y="0"/>
          <a:ext cx="2340864" cy="2080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696" tIns="234696" rIns="234696" bIns="234696" numCol="1" spcCol="1270" anchor="ctr" anchorCtr="0">
          <a:noAutofit/>
        </a:bodyPr>
        <a:lstStyle/>
        <a:p>
          <a:pPr marL="0" lvl="0" indent="0" algn="ctr" defTabSz="1466850">
            <a:lnSpc>
              <a:spcPct val="90000"/>
            </a:lnSpc>
            <a:spcBef>
              <a:spcPct val="0"/>
            </a:spcBef>
            <a:spcAft>
              <a:spcPct val="35000"/>
            </a:spcAft>
            <a:buNone/>
          </a:pPr>
          <a:r>
            <a:rPr lang="en-US" sz="3300" kern="1200" dirty="0" err="1"/>
            <a:t>Kualitatif</a:t>
          </a:r>
          <a:endParaRPr lang="id-ID" sz="3300" kern="1200" dirty="0"/>
        </a:p>
      </dsp:txBody>
      <dsp:txXfrm>
        <a:off x="3877055" y="0"/>
        <a:ext cx="2340864" cy="2080260"/>
      </dsp:txXfrm>
    </dsp:sp>
    <dsp:sp modelId="{6FD145DE-53DC-4459-A3AA-F9F5FC4526B4}">
      <dsp:nvSpPr>
        <dsp:cNvPr id="0" name=""/>
        <dsp:cNvSpPr/>
      </dsp:nvSpPr>
      <dsp:spPr>
        <a:xfrm>
          <a:off x="4242816" y="2724150"/>
          <a:ext cx="2194560" cy="1981200"/>
        </a:xfrm>
        <a:prstGeom prst="upArrow">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DECD54-598F-400B-9AD4-73284854E66C}">
      <dsp:nvSpPr>
        <dsp:cNvPr id="0" name=""/>
        <dsp:cNvSpPr/>
      </dsp:nvSpPr>
      <dsp:spPr>
        <a:xfrm>
          <a:off x="1097280" y="2872740"/>
          <a:ext cx="2340864" cy="2080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696" tIns="234696" rIns="234696" bIns="234696" numCol="1" spcCol="1270" anchor="ctr" anchorCtr="0">
          <a:noAutofit/>
        </a:bodyPr>
        <a:lstStyle/>
        <a:p>
          <a:pPr marL="0" lvl="0" indent="0" algn="ctr" defTabSz="1466850">
            <a:lnSpc>
              <a:spcPct val="90000"/>
            </a:lnSpc>
            <a:spcBef>
              <a:spcPct val="0"/>
            </a:spcBef>
            <a:spcAft>
              <a:spcPct val="35000"/>
            </a:spcAft>
            <a:buNone/>
          </a:pPr>
          <a:r>
            <a:rPr lang="en-US" sz="3300" kern="1200" dirty="0" err="1"/>
            <a:t>Kuantitatif</a:t>
          </a:r>
          <a:endParaRPr lang="id-ID" sz="3300" kern="1200" dirty="0"/>
        </a:p>
      </dsp:txBody>
      <dsp:txXfrm>
        <a:off x="1097280" y="2872740"/>
        <a:ext cx="2340864" cy="20802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9D7E04-429C-487E-BF58-D937278E4FD1}">
      <dsp:nvSpPr>
        <dsp:cNvPr id="0" name=""/>
        <dsp:cNvSpPr/>
      </dsp:nvSpPr>
      <dsp:spPr>
        <a:xfrm>
          <a:off x="809624" y="0"/>
          <a:ext cx="4953000" cy="4953000"/>
        </a:xfrm>
        <a:prstGeom prst="triangle">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DAD222F7-C61E-4626-AD69-F13F929BAEF3}">
      <dsp:nvSpPr>
        <dsp:cNvPr id="0" name=""/>
        <dsp:cNvSpPr/>
      </dsp:nvSpPr>
      <dsp:spPr>
        <a:xfrm>
          <a:off x="3286124" y="497960"/>
          <a:ext cx="3219450" cy="1172467"/>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57200" extrusionH="600" contourW="3000">
          <a:bevelT w="48600" h="18600" prst="relaxedInset"/>
          <a:bevelB w="48600" h="8600" prst="relaxedInset"/>
        </a:sp3d>
      </dsp:spPr>
      <dsp:style>
        <a:lnRef idx="1">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id-ID" sz="2700" kern="1200" dirty="0"/>
            <a:t>Pendidikan/</a:t>
          </a:r>
        </a:p>
        <a:p>
          <a:pPr marL="0" lvl="0" indent="0" algn="ctr" defTabSz="1200150">
            <a:lnSpc>
              <a:spcPct val="90000"/>
            </a:lnSpc>
            <a:spcBef>
              <a:spcPct val="0"/>
            </a:spcBef>
            <a:spcAft>
              <a:spcPct val="35000"/>
            </a:spcAft>
            <a:buNone/>
          </a:pPr>
          <a:r>
            <a:rPr lang="id-ID" sz="2700" kern="1200" dirty="0"/>
            <a:t>Pengajaran</a:t>
          </a:r>
        </a:p>
      </dsp:txBody>
      <dsp:txXfrm>
        <a:off x="3343359" y="555195"/>
        <a:ext cx="3104980" cy="1057997"/>
      </dsp:txXfrm>
    </dsp:sp>
    <dsp:sp modelId="{C07A602C-6E8D-4517-8FC5-EA95249E007D}">
      <dsp:nvSpPr>
        <dsp:cNvPr id="0" name=""/>
        <dsp:cNvSpPr/>
      </dsp:nvSpPr>
      <dsp:spPr>
        <a:xfrm>
          <a:off x="3286124" y="1816986"/>
          <a:ext cx="3219450" cy="1172467"/>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57200" extrusionH="600" contourW="3000">
          <a:bevelT w="48600" h="18600" prst="relaxedInset"/>
          <a:bevelB w="48600" h="8600" prst="relaxedInset"/>
        </a:sp3d>
      </dsp:spPr>
      <dsp:style>
        <a:lnRef idx="1">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id-ID" sz="2700" kern="1200" dirty="0"/>
            <a:t>Penelitian</a:t>
          </a:r>
        </a:p>
      </dsp:txBody>
      <dsp:txXfrm>
        <a:off x="3343359" y="1874221"/>
        <a:ext cx="3104980" cy="1057997"/>
      </dsp:txXfrm>
    </dsp:sp>
    <dsp:sp modelId="{D2C9C123-E056-4A9B-A76B-D14D5040FE61}">
      <dsp:nvSpPr>
        <dsp:cNvPr id="0" name=""/>
        <dsp:cNvSpPr/>
      </dsp:nvSpPr>
      <dsp:spPr>
        <a:xfrm>
          <a:off x="3286124" y="3136013"/>
          <a:ext cx="3219450" cy="1172467"/>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57200" extrusionH="600" contourW="3000">
          <a:bevelT w="48600" h="18600" prst="relaxedInset"/>
          <a:bevelB w="48600" h="8600" prst="relaxedInset"/>
        </a:sp3d>
      </dsp:spPr>
      <dsp:style>
        <a:lnRef idx="1">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id-ID" sz="2700" kern="1200" dirty="0"/>
            <a:t>PkM</a:t>
          </a:r>
        </a:p>
      </dsp:txBody>
      <dsp:txXfrm>
        <a:off x="3343359" y="3193248"/>
        <a:ext cx="3104980" cy="105799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9D7E04-429C-487E-BF58-D937278E4FD1}">
      <dsp:nvSpPr>
        <dsp:cNvPr id="0" name=""/>
        <dsp:cNvSpPr/>
      </dsp:nvSpPr>
      <dsp:spPr>
        <a:xfrm>
          <a:off x="809624" y="0"/>
          <a:ext cx="4953000" cy="4953000"/>
        </a:xfrm>
        <a:prstGeom prst="triangle">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DAD222F7-C61E-4626-AD69-F13F929BAEF3}">
      <dsp:nvSpPr>
        <dsp:cNvPr id="0" name=""/>
        <dsp:cNvSpPr/>
      </dsp:nvSpPr>
      <dsp:spPr>
        <a:xfrm>
          <a:off x="3286124" y="497960"/>
          <a:ext cx="3219450" cy="1172467"/>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57200" extrusionH="600" contourW="3000">
          <a:bevelT w="48600" h="18600" prst="relaxedInset"/>
          <a:bevelB w="48600" h="8600" prst="relaxedInset"/>
        </a:sp3d>
      </dsp:spPr>
      <dsp:style>
        <a:lnRef idx="1">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id-ID" sz="2700" kern="1200" dirty="0"/>
            <a:t>Pendidikan/</a:t>
          </a:r>
        </a:p>
        <a:p>
          <a:pPr marL="0" lvl="0" indent="0" algn="ctr" defTabSz="1200150">
            <a:lnSpc>
              <a:spcPct val="90000"/>
            </a:lnSpc>
            <a:spcBef>
              <a:spcPct val="0"/>
            </a:spcBef>
            <a:spcAft>
              <a:spcPct val="35000"/>
            </a:spcAft>
            <a:buNone/>
          </a:pPr>
          <a:r>
            <a:rPr lang="id-ID" sz="2700" kern="1200" dirty="0"/>
            <a:t>Pengajaran</a:t>
          </a:r>
        </a:p>
      </dsp:txBody>
      <dsp:txXfrm>
        <a:off x="3343359" y="555195"/>
        <a:ext cx="3104980" cy="1057997"/>
      </dsp:txXfrm>
    </dsp:sp>
    <dsp:sp modelId="{C07A602C-6E8D-4517-8FC5-EA95249E007D}">
      <dsp:nvSpPr>
        <dsp:cNvPr id="0" name=""/>
        <dsp:cNvSpPr/>
      </dsp:nvSpPr>
      <dsp:spPr>
        <a:xfrm>
          <a:off x="3286124" y="1816986"/>
          <a:ext cx="3219450" cy="1172467"/>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57200" extrusionH="600" contourW="3000">
          <a:bevelT w="48600" h="18600" prst="relaxedInset"/>
          <a:bevelB w="48600" h="8600" prst="relaxedInset"/>
        </a:sp3d>
      </dsp:spPr>
      <dsp:style>
        <a:lnRef idx="1">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id-ID" sz="2700" kern="1200" dirty="0"/>
            <a:t>Penelitian</a:t>
          </a:r>
        </a:p>
      </dsp:txBody>
      <dsp:txXfrm>
        <a:off x="3343359" y="1874221"/>
        <a:ext cx="3104980" cy="1057997"/>
      </dsp:txXfrm>
    </dsp:sp>
    <dsp:sp modelId="{D2C9C123-E056-4A9B-A76B-D14D5040FE61}">
      <dsp:nvSpPr>
        <dsp:cNvPr id="0" name=""/>
        <dsp:cNvSpPr/>
      </dsp:nvSpPr>
      <dsp:spPr>
        <a:xfrm>
          <a:off x="3286124" y="3136013"/>
          <a:ext cx="3219450" cy="1172467"/>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57200" extrusionH="600" contourW="3000">
          <a:bevelT w="48600" h="18600" prst="relaxedInset"/>
          <a:bevelB w="48600" h="8600" prst="relaxedInset"/>
        </a:sp3d>
      </dsp:spPr>
      <dsp:style>
        <a:lnRef idx="1">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id-ID" sz="2700" kern="1200" dirty="0"/>
            <a:t>PkM</a:t>
          </a:r>
        </a:p>
      </dsp:txBody>
      <dsp:txXfrm>
        <a:off x="3343359" y="3193248"/>
        <a:ext cx="3104980" cy="1057997"/>
      </dsp:txXfrm>
    </dsp:sp>
  </dsp:spTree>
</dsp:drawing>
</file>

<file path=ppt/diagrams/layout1.xml><?xml version="1.0" encoding="utf-8"?>
<dgm:layoutDef xmlns:dgm="http://schemas.openxmlformats.org/drawingml/2006/diagram" xmlns:a="http://schemas.openxmlformats.org/drawingml/2006/main" uniqueId="urn:microsoft.com/office/officeart/2011/layout/InterconnectedBlockProcess">
  <dgm:title val="Interconnected Block Process"/>
  <dgm:desc val="Use to show sequential steps in a process. Works best with small amounts of Level 1 text and medium amounts of Level 2 text."/>
  <dgm:catLst>
    <dgm:cat type="process" pri="5500"/>
    <dgm:cat type="officeonline" pri="3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 modelId="40">
          <dgm:prSet phldr="1"/>
        </dgm:pt>
        <dgm:pt modelId="4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 modelId="70" srcId="0" destId="40" srcOrd="2" destOrd="0"/>
        <dgm:cxn modelId="42" srcId="40" destId="41" srcOrd="0" destOrd="0"/>
      </dgm:cxnLst>
      <dgm:bg/>
      <dgm:whole/>
    </dgm:dataModel>
  </dgm:clrData>
  <dgm:layoutNode name="Name0">
    <dgm:varLst>
      <dgm:chMax val="7"/>
      <dgm:chPref val="5"/>
      <dgm:dir/>
      <dgm:animOne val="branch"/>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127"/>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5"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Accent1" refType="w" fact="0"/>
              <dgm:constr type="t" for="ch" forName="ChildAccent1" refType="h" fact="0.1613"/>
              <dgm:constr type="w" for="ch" forName="ChildAccent1" refType="w" fact="0.5"/>
              <dgm:constr type="h" for="ch" forName="ChildAccent1" refType="h" fact="0.7742"/>
              <dgm:constr type="l" for="ch" forName="Child1" refType="w" fact="0.0635"/>
              <dgm:constr type="t" for="ch" forName="Child1" refType="h" fact="0.1613"/>
              <dgm:constr type="w" for="ch" forName="Child1" refType="w" fact="0.4365"/>
              <dgm:constr type="h" for="ch" forName="Child1" refType="h" fact="0.7742"/>
              <dgm:constr type="l" for="ch" forName="Parent1" refType="w" fact="0"/>
              <dgm:constr type="t" for="ch" forName="Parent1" refType="h" fact="0.0323"/>
              <dgm:constr type="w" for="ch" forName="Parent1" refType="w" fact="0.5"/>
              <dgm:constr type="h" for="ch" forName="Parent1" refType="h" fact="0.129"/>
              <dgm:constr type="l" for="ch" forName="ChildAccent2" refType="w" fact="0.5"/>
              <dgm:constr type="t" for="ch" forName="ChildAccent2" refType="h" fact="0.1613"/>
              <dgm:constr type="w" for="ch" forName="ChildAccent2" refType="w" fact="0.5"/>
              <dgm:constr type="h" for="ch" forName="ChildAccent2" refType="h" fact="0.8387"/>
              <dgm:constr type="l" for="ch" forName="Child2" refType="w" fact="0.5635"/>
              <dgm:constr type="t" for="ch" forName="Child2" refType="h" fact="0.1613"/>
              <dgm:constr type="w" for="ch" forName="Child2" refType="w" fact="0.4365"/>
              <dgm:constr type="h" for="ch" forName="Child2" refType="h" fact="0.8387"/>
              <dgm:constr type="l" for="ch" forName="Parent2" refType="w" fact="0.5"/>
              <dgm:constr type="t" for="ch" forName="Parent2" refType="h" fact="0"/>
              <dgm:constr type="w" for="ch" forName="Parent2" refType="w" fact="0.5"/>
              <dgm:constr type="h" for="ch" forName="Parent2" refType="h" fact="0.1613"/>
            </dgm:constrLst>
          </dgm:if>
          <dgm:if name="Name6"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Accent1" refType="w" fact="0"/>
              <dgm:constr type="t" for="ch" forName="ChildAccent1" refType="h" fact="0.1757"/>
              <dgm:constr type="w" for="ch" forName="ChildAccent1" refType="w" fact="0.3333"/>
              <dgm:constr type="h" for="ch" forName="ChildAccent1" refType="h" fact="0.7066"/>
              <dgm:constr type="l" for="ch" forName="Child1" refType="w" fact="0.0423"/>
              <dgm:constr type="t" for="ch" forName="Child1" refType="h" fact="0.1757"/>
              <dgm:constr type="w" for="ch" forName="Child1" refType="w" fact="0.291"/>
              <dgm:constr type="h" for="ch" forName="Child1" refType="h" fact="0.7066"/>
              <dgm:constr type="l" for="ch" forName="Parent1" refType="w" fact="0"/>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Child2" refType="w" fact="0.3756"/>
              <dgm:constr type="t" for="ch" forName="Child2" refType="h" fact="0.1757"/>
              <dgm:constr type="w" for="ch" forName="Child2" refType="w" fact="0.291"/>
              <dgm:constr type="h" for="ch" forName="Child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6667"/>
              <dgm:constr type="t" for="ch" forName="ChildAccent3" refType="h" fact="0.1757"/>
              <dgm:constr type="w" for="ch" forName="ChildAccent3" refType="w" fact="0.3333"/>
              <dgm:constr type="h" for="ch" forName="ChildAccent3" refType="h" fact="0.8243"/>
              <dgm:constr type="l" for="ch" forName="Child3" refType="w" fact="0.709"/>
              <dgm:constr type="t" for="ch" forName="Child3" refType="h" fact="0.1757"/>
              <dgm:constr type="w" for="ch" forName="Child3" refType="w" fact="0.291"/>
              <dgm:constr type="h" for="ch" forName="Child3" refType="h" fact="0.8243"/>
              <dgm:constr type="l" for="ch" forName="Parent3" refType="w" fact="0.6667"/>
              <dgm:constr type="t" for="ch" forName="Parent3" refType="h" fact="0"/>
              <dgm:constr type="w" for="ch" forName="Parent3" refType="w" fact="0.3333"/>
              <dgm:constr type="h" for="ch" forName="Parent3" refType="h" fact="0.176"/>
            </dgm:constrLst>
          </dgm:if>
          <dgm:if name="Name7"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Accent1" refType="w" fact="0"/>
              <dgm:constr type="t" for="ch" forName="ChildAccent1" refType="h" fact="0.1892"/>
              <dgm:constr type="w" for="ch" forName="ChildAccent1" refType="w" fact="0.25"/>
              <dgm:constr type="h" for="ch" forName="ChildAccent1" refType="h" fact="0.6486"/>
              <dgm:constr type="l" for="ch" forName="Child1" refType="w" fact="0.0317"/>
              <dgm:constr type="t" for="ch" forName="Child1" refType="h" fact="0.1892"/>
              <dgm:constr type="w" for="ch" forName="Child1" refType="w" fact="0.2183"/>
              <dgm:constr type="h" for="ch" forName="Child1" refType="h" fact="0.6486"/>
              <dgm:constr type="l" for="ch" forName="Parent1" refType="w" fact="0"/>
              <dgm:constr type="t" for="ch" forName="Parent1" refType="h" fact="0.0811"/>
              <dgm:constr type="w" for="ch" forName="Parent1" refType="w" fact="0.25"/>
              <dgm:constr type="h" for="ch" forName="Parent1" refType="h" fact="0.1081"/>
              <dgm:constr type="l" for="ch" forName="ChildAccent2" refType="w" fact="0.25"/>
              <dgm:constr type="t" for="ch" forName="ChildAccent2" refType="h" fact="0.1892"/>
              <dgm:constr type="w" for="ch" forName="ChildAccent2" refType="w" fact="0.25"/>
              <dgm:constr type="h" for="ch" forName="ChildAccent2" refType="h" fact="0.7027"/>
              <dgm:constr type="l" for="ch" forName="Child2" refType="w" fact="0.2817"/>
              <dgm:constr type="t" for="ch" forName="Child2" refType="h" fact="0.1892"/>
              <dgm:constr type="w" for="ch" forName="Child2" refType="w" fact="0.2183"/>
              <dgm:constr type="h" for="ch" forName="Child2" refType="h" fact="0.7027"/>
              <dgm:constr type="l" for="ch" forName="Parent2" refType="w" fact="0.25"/>
              <dgm:constr type="t" for="ch" forName="Parent2" refType="h" fact="0.0541"/>
              <dgm:constr type="w" for="ch" forName="Parent2" refType="w" fact="0.25"/>
              <dgm:constr type="h" for="ch" forName="Parent2" refType="h" fact="0.1351"/>
              <dgm:constr type="l" for="ch" forName="ChildAccent3" refType="w" fact="0.5"/>
              <dgm:constr type="t" for="ch" forName="ChildAccent3" refType="h" fact="0.1892"/>
              <dgm:constr type="w" for="ch" forName="ChildAccent3" refType="w" fact="0.25"/>
              <dgm:constr type="h" for="ch" forName="ChildAccent3" refType="h" fact="0.7568"/>
              <dgm:constr type="l" for="ch" forName="Child3" refType="w" fact="0.5317"/>
              <dgm:constr type="t" for="ch" forName="Child3" refType="h" fact="0.1892"/>
              <dgm:constr type="w" for="ch" forName="Child3" refType="w" fact="0.2183"/>
              <dgm:constr type="h" for="ch" forName="Child3" refType="h" fact="0.7568"/>
              <dgm:constr type="l" for="ch" forName="Parent3" refType="w" fact="0.5"/>
              <dgm:constr type="t" for="ch" forName="Parent3" refType="h" fact="0.0275"/>
              <dgm:constr type="w" for="ch" forName="Parent3" refType="w" fact="0.25"/>
              <dgm:constr type="h" for="ch" forName="Parent3" refType="h" fact="0.1622"/>
              <dgm:constr type="l" for="ch" forName="ChildAccent4" refType="w" fact="0.75"/>
              <dgm:constr type="t" for="ch" forName="ChildAccent4" refType="h" fact="0.1892"/>
              <dgm:constr type="w" for="ch" forName="ChildAccent4" refType="w" fact="0.25"/>
              <dgm:constr type="h" for="ch" forName="ChildAccent4" refType="h" fact="0.8108"/>
              <dgm:constr type="l" for="ch" forName="Child4" refType="w" fact="0.7817"/>
              <dgm:constr type="t" for="ch" forName="Child4" refType="h" fact="0.1892"/>
              <dgm:constr type="w" for="ch" forName="Child4" refType="w" fact="0.2183"/>
              <dgm:constr type="h" for="ch" forName="Child4" refType="h" fact="0.8108"/>
              <dgm:constr type="l" for="ch" forName="Parent4" refType="w" fact="0.75"/>
              <dgm:constr type="t" for="ch" forName="Parent4" refType="h" fact="0"/>
              <dgm:constr type="w" for="ch" forName="Parent4" refType="w" fact="0.25"/>
              <dgm:constr type="h" for="ch" forName="Parent4" refType="h" fact="0.1892"/>
            </dgm:constrLst>
          </dgm:if>
          <dgm:if name="Name8"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Accent1" refType="w" fact="0"/>
              <dgm:constr type="t" for="ch" forName="ChildAccent1" refType="h" fact="0.2"/>
              <dgm:constr type="w" for="ch" forName="ChildAccent1" refType="w" fact="0.2001"/>
              <dgm:constr type="h" for="ch" forName="ChildAccent1" refType="h" fact="0.6"/>
              <dgm:constr type="l" for="ch" forName="Child1" refType="w" fact="0.0254"/>
              <dgm:constr type="t" for="ch" forName="Child1" refType="h" fact="0.2"/>
              <dgm:constr type="w" for="ch" forName="Child1" refType="w" fact="0.1747"/>
              <dgm:constr type="h" for="ch" forName="Child1" refType="h" fact="0.6"/>
              <dgm:constr type="l" for="ch" forName="Parent1" refType="w" fact="0"/>
              <dgm:constr type="t" for="ch" forName="Parent1" refType="h" fact="0.1"/>
              <dgm:constr type="w" for="ch" forName="Parent1" refType="w" fact="0.2001"/>
              <dgm:constr type="h" for="ch" forName="Parent1" refType="h" fact="0.1"/>
              <dgm:constr type="l" for="ch" forName="ChildAccent2" refType="w" fact="0.2001"/>
              <dgm:constr type="t" for="ch" forName="ChildAccent2" refType="h" fact="0.2"/>
              <dgm:constr type="w" for="ch" forName="ChildAccent2" refType="w" fact="0.2001"/>
              <dgm:constr type="h" for="ch" forName="ChildAccent2" refType="h" fact="0.65"/>
              <dgm:constr type="l" for="ch" forName="Child2" refType="w" fact="0.2255"/>
              <dgm:constr type="t" for="ch" forName="Child2" refType="h" fact="0.2"/>
              <dgm:constr type="w" for="ch" forName="Child2" refType="w" fact="0.1747"/>
              <dgm:constr type="h" for="ch" forName="Child2" refType="h" fact="0.65"/>
              <dgm:constr type="l" for="ch" forName="Parent2" refType="w" fact="0.2001"/>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Child3" refType="w" fact="0.4256"/>
              <dgm:constr type="t" for="ch" forName="Child3" refType="h" fact="0.2"/>
              <dgm:constr type="w" for="ch" forName="Child3" refType="w" fact="0.1747"/>
              <dgm:constr type="h" for="ch" forName="Child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6003"/>
              <dgm:constr type="t" for="ch" forName="ChildAccent4" refType="h" fact="0.2"/>
              <dgm:constr type="w" for="ch" forName="ChildAccent4" refType="w" fact="0.2001"/>
              <dgm:constr type="h" for="ch" forName="ChildAccent4" refType="h" fact="0.75"/>
              <dgm:constr type="l" for="ch" forName="Child4" refType="w" fact="0.6257"/>
              <dgm:constr type="t" for="ch" forName="Child4" refType="h" fact="0.2"/>
              <dgm:constr type="w" for="ch" forName="Child4" refType="w" fact="0.1747"/>
              <dgm:constr type="h" for="ch" forName="Child4" refType="h" fact="0.75"/>
              <dgm:constr type="l" for="ch" forName="Parent4" refType="w" fact="0.6003"/>
              <dgm:constr type="t" for="ch" forName="Parent4" refType="h" fact="0.025"/>
              <dgm:constr type="w" for="ch" forName="Parent4" refType="w" fact="0.2001"/>
              <dgm:constr type="h" for="ch" forName="Parent4" refType="h" fact="0.175"/>
              <dgm:constr type="l" for="ch" forName="ChildAccent5" refType="w" fact="0.7999"/>
              <dgm:constr type="t" for="ch" forName="ChildAccent5" refType="h" fact="0.2"/>
              <dgm:constr type="w" for="ch" forName="ChildAccent5" refType="w" fact="0.2001"/>
              <dgm:constr type="h" for="ch" forName="ChildAccent5" refType="h" fact="0.8"/>
              <dgm:constr type="l" for="ch" forName="Child5" refType="w" fact="0.8253"/>
              <dgm:constr type="t" for="ch" forName="Child5" refType="h" fact="0.2"/>
              <dgm:constr type="w" for="ch" forName="Child5" refType="w" fact="0.1747"/>
              <dgm:constr type="h" for="ch" forName="Child5" refType="h" fact="0.8"/>
              <dgm:constr type="l" for="ch" forName="Parent5" refType="w" fact="0.7999"/>
              <dgm:constr type="t" for="ch" forName="Parent5" refType="h" fact="0"/>
              <dgm:constr type="w" for="ch" forName="Parent5" refType="w" fact="0.2001"/>
              <dgm:constr type="h" for="ch" forName="Parent5" refType="h" fact="0.2"/>
            </dgm:constrLst>
          </dgm:if>
          <dgm:if name="Name9"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Accent1" refType="w" fact="0"/>
              <dgm:constr type="t" for="ch" forName="ChildAccent1" refType="h" fact="0.2087"/>
              <dgm:constr type="w" for="ch" forName="ChildAccent1" refType="w" fact="0.167"/>
              <dgm:constr type="h" for="ch" forName="ChildAccent1" refType="h" fact="0.5586"/>
              <dgm:constr type="l" for="ch" forName="Child1" refType="w" fact="0.0212"/>
              <dgm:constr type="t" for="ch" forName="Child1" refType="h" fact="0.2087"/>
              <dgm:constr type="w" for="ch" forName="Child1" refType="w" fact="0.1458"/>
              <dgm:constr type="h" for="ch" forName="Child1" refType="h" fact="0.5586"/>
              <dgm:constr type="l" for="ch" forName="Parent1" refType="w" fact="0"/>
              <dgm:constr type="t" for="ch" forName="Parent1" refType="h" fact="0.1156"/>
              <dgm:constr type="w" for="ch" forName="Parent1" refType="w" fact="0.167"/>
              <dgm:constr type="h" for="ch" forName="Parent1" refType="h" fact="0.0931"/>
              <dgm:constr type="l" for="ch" forName="ChildAccent2" refType="w" fact="0.167"/>
              <dgm:constr type="t" for="ch" forName="ChildAccent2" refType="h" fact="0.2087"/>
              <dgm:constr type="w" for="ch" forName="ChildAccent2" refType="w" fact="0.167"/>
              <dgm:constr type="h" for="ch" forName="ChildAccent2" refType="h" fact="0.6051"/>
              <dgm:constr type="l" for="ch" forName="Child2" refType="w" fact="0.1888"/>
              <dgm:constr type="t" for="ch" forName="Child2" refType="h" fact="0.2087"/>
              <dgm:constr type="w" for="ch" forName="Child2" refType="w" fact="0.1458"/>
              <dgm:constr type="h" for="ch" forName="Child2" refType="h" fact="0.6051"/>
              <dgm:constr type="l" for="ch" forName="Parent2" refType="w" fact="0.167"/>
              <dgm:constr type="t" for="ch" forName="Parent2" refType="h" fact="0.0923"/>
              <dgm:constr type="w" for="ch" forName="Parent2" refType="w" fact="0.167"/>
              <dgm:constr type="h" for="ch" forName="Parent2" refType="h" fact="0.1164"/>
              <dgm:constr type="l" for="ch" forName="ChildAccent3" refType="w" fact="0.3339"/>
              <dgm:constr type="t" for="ch" forName="ChildAccent3" refType="h" fact="0.2087"/>
              <dgm:constr type="w" for="ch" forName="ChildAccent3" refType="w" fact="0.167"/>
              <dgm:constr type="h" for="ch" forName="ChildAccent3" refType="h" fact="0.6517"/>
              <dgm:constr type="l" for="ch" forName="Child3" refType="w" fact="0.3551"/>
              <dgm:constr type="t" for="ch" forName="Child3" refType="h" fact="0.2087"/>
              <dgm:constr type="w" for="ch" forName="Child3" refType="w" fact="0.1458"/>
              <dgm:constr type="h" for="ch" forName="Child3" refType="h" fact="0.6517"/>
              <dgm:constr type="l" for="ch" forName="Parent3" refType="w" fact="0.3339"/>
              <dgm:constr type="t" for="ch" forName="Parent3" refType="h" fact="0.0698"/>
              <dgm:constr type="w" for="ch" forName="Parent3" refType="w" fact="0.167"/>
              <dgm:constr type="h" for="ch" forName="Parent3" refType="h" fact="0.1396"/>
              <dgm:constr type="l" for="ch" forName="ChildAccent4" refType="w" fact="0.5009"/>
              <dgm:constr type="t" for="ch" forName="ChildAccent4" refType="h" fact="0.2087"/>
              <dgm:constr type="w" for="ch" forName="ChildAccent4" refType="w" fact="0.167"/>
              <dgm:constr type="h" for="ch" forName="ChildAccent4" refType="h" fact="0.6982"/>
              <dgm:constr type="l" for="ch" forName="Child4" refType="w" fact="0.5221"/>
              <dgm:constr type="t" for="ch" forName="Child4" refType="h" fact="0.2087"/>
              <dgm:constr type="w" for="ch" forName="Child4" refType="w" fact="0.1458"/>
              <dgm:constr type="h" for="ch" forName="Child4" refType="h" fact="0.6982"/>
              <dgm:constr type="l" for="ch" forName="Parent4" refType="w" fact="0.501"/>
              <dgm:constr type="t" for="ch" forName="Parent4" refType="h" fact="0.0458"/>
              <dgm:constr type="w" for="ch" forName="Parent4" refType="w" fact="0.167"/>
              <dgm:constr type="h" for="ch" forName="Parent4" refType="h" fact="0.1629"/>
              <dgm:constr type="l" for="ch" forName="ChildAccent5" refType="w" fact="0.6674"/>
              <dgm:constr type="t" for="ch" forName="ChildAccent5" refType="h" fact="0.2087"/>
              <dgm:constr type="w" for="ch" forName="ChildAccent5" refType="w" fact="0.167"/>
              <dgm:constr type="h" for="ch" forName="ChildAccent5" refType="h" fact="0.7448"/>
              <dgm:constr type="l" for="ch" forName="Child5" refType="w" fact="0.6886"/>
              <dgm:constr type="t" for="ch" forName="Child5" refType="h" fact="0.2087"/>
              <dgm:constr type="w" for="ch" forName="Child5" refType="w" fact="0.1458"/>
              <dgm:constr type="h" for="ch" forName="Child5" refType="h" fact="0.7448"/>
              <dgm:constr type="l" for="ch" forName="Parent5" refType="w" fact="0.668"/>
              <dgm:constr type="t" for="ch" forName="Parent5" refType="h" fact="0.0225"/>
              <dgm:constr type="w" for="ch" forName="Parent5" refType="w" fact="0.167"/>
              <dgm:constr type="h" for="ch" forName="Parent5" refType="h" fact="0.1862"/>
              <dgm:constr type="l" for="ch" forName="ChildAccent6" refType="w" fact="0.833"/>
              <dgm:constr type="t" for="ch" forName="ChildAccent6" refType="h" fact="0.2087"/>
              <dgm:constr type="w" for="ch" forName="ChildAccent6" refType="w" fact="0.167"/>
              <dgm:constr type="h" for="ch" forName="ChildAccent6" refType="h" fact="0.7913"/>
              <dgm:constr type="l" for="ch" forName="Child6" refType="w" fact="0.8542"/>
              <dgm:constr type="t" for="ch" forName="Child6" refType="h" fact="0.2087"/>
              <dgm:constr type="w" for="ch" forName="Child6" refType="w" fact="0.1458"/>
              <dgm:constr type="h" for="ch" forName="Child6" refType="h" fact="0.7913"/>
              <dgm:constr type="l" for="ch" forName="Parent6" refType="w" fact="0.835"/>
              <dgm:constr type="t" for="ch" forName="Parent6" refType="h" fact="0"/>
              <dgm:constr type="w" for="ch" forName="Parent6" refType="w" fact="0.165"/>
              <dgm:constr type="h" for="ch" forName="Parent6" refType="h" fact="0.2095"/>
            </dgm:constrLst>
          </dgm:if>
          <dgm:else name="Name10">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Accent1" refType="w" fact="0"/>
              <dgm:constr type="t" for="ch" forName="ChildAccent1" refType="h" fact="0.2168"/>
              <dgm:constr type="w" for="ch" forName="ChildAccent1" refType="w" fact="0.1432"/>
              <dgm:constr type="h" for="ch" forName="ChildAccent1" refType="h" fact="0.5221"/>
              <dgm:constr type="l" for="ch" forName="Child1" refType="w" fact="0.0182"/>
              <dgm:constr type="t" for="ch" forName="Child1" refType="h" fact="0.2168"/>
              <dgm:constr type="w" for="ch" forName="Child1" refType="w" fact="0.125"/>
              <dgm:constr type="h" for="ch" forName="Child1" refType="h" fact="0.5221"/>
              <dgm:constr type="l" for="ch" forName="Parent1" refType="w" fact="0"/>
              <dgm:constr type="t" for="ch" forName="Parent1" refType="h" fact="0.1298"/>
              <dgm:constr type="w" for="ch" forName="Parent1" refType="w" fact="0.1432"/>
              <dgm:constr type="h" for="ch" forName="Parent1" refType="h" fact="0.087"/>
              <dgm:constr type="l" for="ch" forName="ChildAccent2" refType="w" fact="0.1432"/>
              <dgm:constr type="t" for="ch" forName="ChildAccent2" refType="h" fact="0.2168"/>
              <dgm:constr type="w" for="ch" forName="ChildAccent2" refType="w" fact="0.1432"/>
              <dgm:constr type="h" for="ch" forName="ChildAccent2" refType="h" fact="0.5656"/>
              <dgm:constr type="l" for="ch" forName="Child2" refType="w" fact="0.1614"/>
              <dgm:constr type="t" for="ch" forName="Child2" refType="h" fact="0.2168"/>
              <dgm:constr type="w" for="ch" forName="Child2" refType="w" fact="0.125"/>
              <dgm:constr type="h" for="ch" forName="Child2" refType="h" fact="0.5656"/>
              <dgm:constr type="l" for="ch" forName="Parent2" refType="w" fact="0.1432"/>
              <dgm:constr type="t" for="ch" forName="Parent2" refType="h" fact="0.108"/>
              <dgm:constr type="w" for="ch" forName="Parent2" refType="w" fact="0.1432"/>
              <dgm:constr type="h" for="ch" forName="Parent2" refType="h" fact="0.1088"/>
              <dgm:constr type="l" for="ch" forName="ChildAccent3" refType="w" fact="0.2865"/>
              <dgm:constr type="t" for="ch" forName="ChildAccent3" refType="h" fact="0.2168"/>
              <dgm:constr type="w" for="ch" forName="ChildAccent3" refType="w" fact="0.1432"/>
              <dgm:constr type="h" for="ch" forName="ChildAccent3" refType="h" fact="0.6091"/>
              <dgm:constr type="l" for="ch" forName="Child3" refType="w" fact="0.3047"/>
              <dgm:constr type="t" for="ch" forName="Child3" refType="h" fact="0.2168"/>
              <dgm:constr type="w" for="ch" forName="Child3" refType="w" fact="0.125"/>
              <dgm:constr type="h" for="ch" forName="Child3" refType="h" fact="0.6091"/>
              <dgm:constr type="l" for="ch" forName="Parent3" refType="w" fact="0.2865"/>
              <dgm:constr type="t" for="ch" forName="Parent3" refType="h" fact="0.087"/>
              <dgm:constr type="w" for="ch" forName="Parent3" refType="w" fact="0.143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Child4" refType="w" fact="0.4479"/>
              <dgm:constr type="t" for="ch" forName="Child4" refType="h" fact="0.2168"/>
              <dgm:constr type="w" for="ch" forName="Child4" refType="w" fact="0.125"/>
              <dgm:constr type="h" for="ch" forName="Child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5726"/>
              <dgm:constr type="t" for="ch" forName="ChildAccent5" refType="h" fact="0.2168"/>
              <dgm:constr type="w" for="ch" forName="ChildAccent5" refType="w" fact="0.1432"/>
              <dgm:constr type="h" for="ch" forName="ChildAccent5" refType="h" fact="0.6962"/>
              <dgm:constr type="l" for="ch" forName="Child5" refType="w" fact="0.5908"/>
              <dgm:constr type="t" for="ch" forName="Child5" refType="h" fact="0.2168"/>
              <dgm:constr type="w" for="ch" forName="Child5" refType="w" fact="0.125"/>
              <dgm:constr type="h" for="ch" forName="Child5" refType="h" fact="0.6962"/>
              <dgm:constr type="l" for="ch" forName="Parent5" refType="w" fact="0.5726"/>
              <dgm:constr type="t" for="ch" forName="Parent5" refType="h" fact="0.0428"/>
              <dgm:constr type="w" for="ch" forName="Parent5" refType="w" fact="0.1432"/>
              <dgm:constr type="h" for="ch" forName="Parent5" refType="h" fact="0.174"/>
              <dgm:constr type="l" for="ch" forName="ChildAccent6" refType="w" fact="0.7147"/>
              <dgm:constr type="t" for="ch" forName="ChildAccent6" refType="h" fact="0.2168"/>
              <dgm:constr type="w" for="ch" forName="ChildAccent6" refType="w" fact="0.1432"/>
              <dgm:constr type="h" for="ch" forName="ChildAccent6" refType="h" fact="0.7397"/>
              <dgm:constr type="l" for="ch" forName="Child6" refType="w" fact="0.7329"/>
              <dgm:constr type="t" for="ch" forName="Child6" refType="h" fact="0.2168"/>
              <dgm:constr type="w" for="ch" forName="Child6" refType="w" fact="0.125"/>
              <dgm:constr type="h" for="ch" forName="Child6" refType="h" fact="0.7397"/>
              <dgm:constr type="l" for="ch" forName="Parent6" refType="w" fact="0.716"/>
              <dgm:constr type="t" for="ch" forName="Parent6" refType="h" fact="0.0217"/>
              <dgm:constr type="w" for="ch" forName="Parent6" refType="w" fact="0.1424"/>
              <dgm:constr type="h" for="ch" forName="Parent6" refType="h" fact="0.1958"/>
              <dgm:constr type="l" for="ch" forName="ChildAccent7" refType="w" fact="0.8568"/>
              <dgm:constr type="t" for="ch" forName="ChildAccent7" refType="h" fact="0.2168"/>
              <dgm:constr type="w" for="ch" forName="ChildAccent7" refType="w" fact="0.1432"/>
              <dgm:constr type="h" for="ch" forName="ChildAccent7" refType="h" fact="0.7832"/>
              <dgm:constr type="l" for="ch" forName="Child7" refType="w" fact="0.875"/>
              <dgm:constr type="t" for="ch" forName="Child7" refType="h" fact="0.2168"/>
              <dgm:constr type="w" for="ch" forName="Child7" refType="w" fact="0.125"/>
              <dgm:constr type="h" for="ch" forName="Child7" refType="h" fact="0.7832"/>
              <dgm:constr type="l" for="ch" forName="Parent7" refType="w" fact="0.8577"/>
              <dgm:constr type="t" for="ch" forName="Parent7" refType="h" fact="0"/>
              <dgm:constr type="w" for="ch" forName="Parent7" refType="w" fact="0.1423"/>
              <dgm:constr type="h" for="ch" forName="Parent7" refType="h" fact="0.2175"/>
            </dgm:constrLst>
          </dgm:else>
        </dgm:choose>
      </dgm:if>
      <dgm:else name="Name11">
        <dgm:choose name="Name12">
          <dgm:if name="Name13"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14"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2" refType="w" fact="0"/>
              <dgm:constr type="t" for="ch" forName="Child2" refType="h" fact="0.1613"/>
              <dgm:constr type="w" for="ch" forName="Child2" refType="w" fact="0.4365"/>
              <dgm:constr type="h" for="ch" forName="Child2" refType="h" fact="0.8387"/>
              <dgm:constr type="l" for="ch" forName="Child1" refType="w" fact="0.5"/>
              <dgm:constr type="t" for="ch" forName="Child1" refType="h" fact="0.1613"/>
              <dgm:constr type="w" for="ch" forName="Child1" refType="w" fact="0.4365"/>
              <dgm:constr type="h" for="ch" forName="Child1" refType="h" fact="0.7742"/>
              <dgm:constr type="l" for="ch" forName="ChildAccent1" refType="w" fact="0.5"/>
              <dgm:constr type="t" for="ch" forName="ChildAccent1" refType="h" fact="0.1613"/>
              <dgm:constr type="w" for="ch" forName="ChildAccent1" refType="w" fact="0.5"/>
              <dgm:constr type="h" for="ch" forName="ChildAccent1" refType="h" fact="0.7742"/>
              <dgm:constr type="l" for="ch" forName="Parent1" refType="w" fact="0.5"/>
              <dgm:constr type="t" for="ch" forName="Parent1" refType="h" fact="0.0323"/>
              <dgm:constr type="w" for="ch" forName="Parent1" refType="w" fact="0.5"/>
              <dgm:constr type="h" for="ch" forName="Parent1" refType="h" fact="0.129"/>
              <dgm:constr type="l" for="ch" forName="ChildAccent2" refType="w" fact="0"/>
              <dgm:constr type="t" for="ch" forName="ChildAccent2" refType="h" fact="0.1613"/>
              <dgm:constr type="w" for="ch" forName="ChildAccent2" refType="w" fact="0.5"/>
              <dgm:constr type="h" for="ch" forName="ChildAccent2" refType="h" fact="0.8387"/>
              <dgm:constr type="l" for="ch" forName="Parent2" refType="w" fact="0"/>
              <dgm:constr type="t" for="ch" forName="Parent2" refType="h" fact="0"/>
              <dgm:constr type="w" for="ch" forName="Parent2" refType="w" fact="0.5"/>
              <dgm:constr type="h" for="ch" forName="Parent2" refType="h" fact="0.1613"/>
            </dgm:constrLst>
          </dgm:if>
          <dgm:if name="Name15"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3" refType="w" fact="0"/>
              <dgm:constr type="t" for="ch" forName="Child3" refType="h" fact="0.1757"/>
              <dgm:constr type="w" for="ch" forName="Child3" refType="w" fact="0.291"/>
              <dgm:constr type="h" for="ch" forName="Child3" refType="h" fact="0.8243"/>
              <dgm:constr type="l" for="ch" forName="Child2" refType="w" fact="0.3333"/>
              <dgm:constr type="t" for="ch" forName="Child2" refType="h" fact="0.1757"/>
              <dgm:constr type="w" for="ch" forName="Child2" refType="w" fact="0.291"/>
              <dgm:constr type="h" for="ch" forName="Child2" refType="h" fact="0.7655"/>
              <dgm:constr type="l" for="ch" forName="Child1" refType="w" fact="0.6667"/>
              <dgm:constr type="t" for="ch" forName="Child1" refType="h" fact="0.1757"/>
              <dgm:constr type="w" for="ch" forName="Child1" refType="w" fact="0.291"/>
              <dgm:constr type="h" for="ch" forName="Child1" refType="h" fact="0.7066"/>
              <dgm:constr type="l" for="ch" forName="ChildAccent1" refType="w" fact="0.6667"/>
              <dgm:constr type="t" for="ch" forName="ChildAccent1" refType="h" fact="0.1757"/>
              <dgm:constr type="w" for="ch" forName="ChildAccent1" refType="w" fact="0.3333"/>
              <dgm:constr type="h" for="ch" forName="ChildAccent1" refType="h" fact="0.7066"/>
              <dgm:constr type="l" for="ch" forName="Parent1" refType="w" fact="0.6667"/>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
              <dgm:constr type="t" for="ch" forName="ChildAccent3" refType="h" fact="0.1757"/>
              <dgm:constr type="w" for="ch" forName="ChildAccent3" refType="w" fact="0.3333"/>
              <dgm:constr type="h" for="ch" forName="ChildAccent3" refType="h" fact="0.8243"/>
              <dgm:constr type="l" for="ch" forName="Parent3" refType="w" fact="0"/>
              <dgm:constr type="t" for="ch" forName="Parent3" refType="h" fact="0"/>
              <dgm:constr type="w" for="ch" forName="Parent3" refType="w" fact="0.3333"/>
              <dgm:constr type="h" for="ch" forName="Parent3" refType="h" fact="0.176"/>
            </dgm:constrLst>
          </dgm:if>
          <dgm:if name="Name16"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4" refType="w" fact="0"/>
              <dgm:constr type="t" for="ch" forName="Child4" refType="h" fact="0.1892"/>
              <dgm:constr type="w" for="ch" forName="Child4" refType="w" fact="0.2183"/>
              <dgm:constr type="h" for="ch" forName="Child4" refType="h" fact="0.8108"/>
              <dgm:constr type="l" for="ch" forName="Child3" refType="w" fact="0.25"/>
              <dgm:constr type="t" for="ch" forName="Child3" refType="h" fact="0.1892"/>
              <dgm:constr type="w" for="ch" forName="Child3" refType="w" fact="0.2183"/>
              <dgm:constr type="h" for="ch" forName="Child3" refType="h" fact="0.7568"/>
              <dgm:constr type="l" for="ch" forName="Child2" refType="w" fact="0.5"/>
              <dgm:constr type="t" for="ch" forName="Child2" refType="h" fact="0.1892"/>
              <dgm:constr type="w" for="ch" forName="Child2" refType="w" fact="0.2183"/>
              <dgm:constr type="h" for="ch" forName="Child2" refType="h" fact="0.7027"/>
              <dgm:constr type="l" for="ch" forName="Child1" refType="w" fact="0.75"/>
              <dgm:constr type="t" for="ch" forName="Child1" refType="h" fact="0.1892"/>
              <dgm:constr type="w" for="ch" forName="Child1" refType="w" fact="0.2183"/>
              <dgm:constr type="h" for="ch" forName="Child1" refType="h" fact="0.6486"/>
              <dgm:constr type="l" for="ch" forName="ChildAccent1" refType="w" fact="0.75"/>
              <dgm:constr type="t" for="ch" forName="ChildAccent1" refType="h" fact="0.1892"/>
              <dgm:constr type="w" for="ch" forName="ChildAccent1" refType="w" fact="0.25"/>
              <dgm:constr type="h" for="ch" forName="ChildAccent1" refType="h" fact="0.6486"/>
              <dgm:constr type="l" for="ch" forName="Parent1" refType="w" fact="0.75"/>
              <dgm:constr type="t" for="ch" forName="Parent1" refType="h" fact="0.0811"/>
              <dgm:constr type="w" for="ch" forName="Parent1" refType="w" fact="0.25"/>
              <dgm:constr type="h" for="ch" forName="Parent1" refType="h" fact="0.1081"/>
              <dgm:constr type="l" for="ch" forName="ChildAccent2" refType="w" fact="0.5"/>
              <dgm:constr type="t" for="ch" forName="ChildAccent2" refType="h" fact="0.1892"/>
              <dgm:constr type="w" for="ch" forName="ChildAccent2" refType="w" fact="0.25"/>
              <dgm:constr type="h" for="ch" forName="ChildAccent2" refType="h" fact="0.7027"/>
              <dgm:constr type="l" for="ch" forName="Parent2" refType="w" fact="0.5"/>
              <dgm:constr type="t" for="ch" forName="Parent2" refType="h" fact="0.0541"/>
              <dgm:constr type="w" for="ch" forName="Parent2" refType="w" fact="0.25"/>
              <dgm:constr type="h" for="ch" forName="Parent2" refType="h" fact="0.1351"/>
              <dgm:constr type="l" for="ch" forName="ChildAccent3" refType="w" fact="0.25"/>
              <dgm:constr type="t" for="ch" forName="ChildAccent3" refType="h" fact="0.1892"/>
              <dgm:constr type="w" for="ch" forName="ChildAccent3" refType="w" fact="0.25"/>
              <dgm:constr type="h" for="ch" forName="ChildAccent3" refType="h" fact="0.7568"/>
              <dgm:constr type="l" for="ch" forName="Parent3" refType="w" fact="0.25"/>
              <dgm:constr type="t" for="ch" forName="Parent3" refType="h" fact="0.0279"/>
              <dgm:constr type="w" for="ch" forName="Parent3" refType="w" fact="0.25"/>
              <dgm:constr type="h" for="ch" forName="Parent3" refType="h" fact="0.161"/>
              <dgm:constr type="l" for="ch" forName="ChildAccent4" refType="w" fact="0"/>
              <dgm:constr type="t" for="ch" forName="ChildAccent4" refType="h" fact="0.1892"/>
              <dgm:constr type="w" for="ch" forName="ChildAccent4" refType="w" fact="0.25"/>
              <dgm:constr type="h" for="ch" forName="ChildAccent4" refType="h" fact="0.8108"/>
              <dgm:constr type="l" for="ch" forName="Parent4" refType="w" fact="0"/>
              <dgm:constr type="t" for="ch" forName="Parent4" refType="h" fact="0"/>
              <dgm:constr type="w" for="ch" forName="Parent4" refType="w" fact="0.25"/>
              <dgm:constr type="h" for="ch" forName="Parent4" refType="h" fact="0.1892"/>
            </dgm:constrLst>
          </dgm:if>
          <dgm:if name="Name17"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5" refType="w" fact="0"/>
              <dgm:constr type="t" for="ch" forName="Child5" refType="h" fact="0.2"/>
              <dgm:constr type="w" for="ch" forName="Child5" refType="w" fact="0.1747"/>
              <dgm:constr type="h" for="ch" forName="Child5" refType="h" fact="0.8"/>
              <dgm:constr type="l" for="ch" forName="Child4" refType="w" fact="0.2001"/>
              <dgm:constr type="t" for="ch" forName="Child4" refType="h" fact="0.2"/>
              <dgm:constr type="w" for="ch" forName="Child4" refType="w" fact="0.1747"/>
              <dgm:constr type="h" for="ch" forName="Child4" refType="h" fact="0.75"/>
              <dgm:constr type="l" for="ch" forName="Child3" refType="w" fact="0.4002"/>
              <dgm:constr type="t" for="ch" forName="Child3" refType="h" fact="0.2"/>
              <dgm:constr type="w" for="ch" forName="Child3" refType="w" fact="0.1747"/>
              <dgm:constr type="h" for="ch" forName="Child3" refType="h" fact="0.7"/>
              <dgm:constr type="l" for="ch" forName="Child2" refType="w" fact="0.6003"/>
              <dgm:constr type="t" for="ch" forName="Child2" refType="h" fact="0.2"/>
              <dgm:constr type="w" for="ch" forName="Child2" refType="w" fact="0.1747"/>
              <dgm:constr type="h" for="ch" forName="Child2" refType="h" fact="0.65"/>
              <dgm:constr type="l" for="ch" forName="Child1" refType="w" fact="0.7999"/>
              <dgm:constr type="t" for="ch" forName="Child1" refType="h" fact="0.2"/>
              <dgm:constr type="w" for="ch" forName="Child1" refType="w" fact="0.1747"/>
              <dgm:constr type="h" for="ch" forName="Child1" refType="h" fact="0.6"/>
              <dgm:constr type="l" for="ch" forName="ChildAccent1" refType="w" fact="0.7999"/>
              <dgm:constr type="t" for="ch" forName="ChildAccent1" refType="h" fact="0.2"/>
              <dgm:constr type="w" for="ch" forName="ChildAccent1" refType="w" fact="0.2001"/>
              <dgm:constr type="h" for="ch" forName="ChildAccent1" refType="h" fact="0.6"/>
              <dgm:constr type="l" for="ch" forName="Parent1" refType="w" fact="0.7999"/>
              <dgm:constr type="t" for="ch" forName="Parent1" refType="h" fact="0.1"/>
              <dgm:constr type="w" for="ch" forName="Parent1" refType="w" fact="0.2001"/>
              <dgm:constr type="h" for="ch" forName="Parent1" refType="h" fact="0.1"/>
              <dgm:constr type="l" for="ch" forName="ChildAccent2" refType="w" fact="0.6003"/>
              <dgm:constr type="t" for="ch" forName="ChildAccent2" refType="h" fact="0.2"/>
              <dgm:constr type="w" for="ch" forName="ChildAccent2" refType="w" fact="0.2001"/>
              <dgm:constr type="h" for="ch" forName="ChildAccent2" refType="h" fact="0.65"/>
              <dgm:constr type="l" for="ch" forName="Parent2" refType="w" fact="0.6003"/>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2001"/>
              <dgm:constr type="t" for="ch" forName="ChildAccent4" refType="h" fact="0.2"/>
              <dgm:constr type="w" for="ch" forName="ChildAccent4" refType="w" fact="0.2001"/>
              <dgm:constr type="h" for="ch" forName="ChildAccent4" refType="h" fact="0.75"/>
              <dgm:constr type="l" for="ch" forName="Parent4" refType="w" fact="0.2001"/>
              <dgm:constr type="t" for="ch" forName="Parent4" refType="h" fact="0.025"/>
              <dgm:constr type="w" for="ch" forName="Parent4" refType="w" fact="0.2001"/>
              <dgm:constr type="h" for="ch" forName="Parent4" refType="h" fact="0.175"/>
              <dgm:constr type="l" for="ch" forName="ChildAccent5" refType="w" fact="0"/>
              <dgm:constr type="t" for="ch" forName="ChildAccent5" refType="h" fact="0.2"/>
              <dgm:constr type="w" for="ch" forName="ChildAccent5" refType="w" fact="0.2001"/>
              <dgm:constr type="h" for="ch" forName="ChildAccent5" refType="h" fact="0.8"/>
              <dgm:constr type="l" for="ch" forName="Parent5" refType="w" fact="0"/>
              <dgm:constr type="t" for="ch" forName="Parent5" refType="h" fact="0"/>
              <dgm:constr type="w" for="ch" forName="Parent5" refType="w" fact="0.2001"/>
              <dgm:constr type="h" for="ch" forName="Parent5" refType="h" fact="0.2"/>
            </dgm:constrLst>
          </dgm:if>
          <dgm:if name="Name18"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6" refType="w" fact="0"/>
              <dgm:constr type="t" for="ch" forName="Child6" refType="h" fact="0.2087"/>
              <dgm:constr type="w" for="ch" forName="Child6" refType="w" fact="0.1458"/>
              <dgm:constr type="h" for="ch" forName="Child6" refType="h" fact="0.7913"/>
              <dgm:constr type="l" for="ch" forName="Child5" refType="w" fact="0.167"/>
              <dgm:constr type="t" for="ch" forName="Child5" refType="h" fact="0.2087"/>
              <dgm:constr type="w" for="ch" forName="Child5" refType="w" fact="0.1458"/>
              <dgm:constr type="h" for="ch" forName="Child5" refType="h" fact="0.7448"/>
              <dgm:constr type="l" for="ch" forName="Child4" refType="w" fact="0.3339"/>
              <dgm:constr type="t" for="ch" forName="Child4" refType="h" fact="0.2087"/>
              <dgm:constr type="w" for="ch" forName="Child4" refType="w" fact="0.1458"/>
              <dgm:constr type="h" for="ch" forName="Child4" refType="h" fact="0.6982"/>
              <dgm:constr type="l" for="ch" forName="Child3" refType="w" fact="0.5009"/>
              <dgm:constr type="t" for="ch" forName="Child3" refType="h" fact="0.2087"/>
              <dgm:constr type="w" for="ch" forName="Child3" refType="w" fact="0.1458"/>
              <dgm:constr type="h" for="ch" forName="Child3" refType="h" fact="0.6517"/>
              <dgm:constr type="l" for="ch" forName="Child2" refType="w" fact="0.6674"/>
              <dgm:constr type="t" for="ch" forName="Child2" refType="h" fact="0.2087"/>
              <dgm:constr type="w" for="ch" forName="Child2" refType="w" fact="0.1458"/>
              <dgm:constr type="h" for="ch" forName="Child2" refType="h" fact="0.6051"/>
              <dgm:constr type="l" for="ch" forName="Child1" refType="w" fact="0.833"/>
              <dgm:constr type="t" for="ch" forName="Child1" refType="h" fact="0.2087"/>
              <dgm:constr type="w" for="ch" forName="Child1" refType="w" fact="0.1458"/>
              <dgm:constr type="h" for="ch" forName="Child1" refType="h" fact="0.5586"/>
              <dgm:constr type="l" for="ch" forName="ChildAccent1" refType="w" fact="0.833"/>
              <dgm:constr type="t" for="ch" forName="ChildAccent1" refType="h" fact="0.2087"/>
              <dgm:constr type="w" for="ch" forName="ChildAccent1" refType="w" fact="0.167"/>
              <dgm:constr type="h" for="ch" forName="ChildAccent1" refType="h" fact="0.5586"/>
              <dgm:constr type="l" for="ch" forName="Parent1" refType="w" fact="0.833"/>
              <dgm:constr type="t" for="ch" forName="Parent1" refType="h" fact="0.1156"/>
              <dgm:constr type="w" for="ch" forName="Parent1" refType="w" fact="0.167"/>
              <dgm:constr type="h" for="ch" forName="Parent1" refType="h" fact="0.0931"/>
              <dgm:constr type="l" for="ch" forName="ChildAccent2" refType="w" fact="0.6674"/>
              <dgm:constr type="t" for="ch" forName="ChildAccent2" refType="h" fact="0.2087"/>
              <dgm:constr type="w" for="ch" forName="ChildAccent2" refType="w" fact="0.167"/>
              <dgm:constr type="h" for="ch" forName="ChildAccent2" refType="h" fact="0.6051"/>
              <dgm:constr type="l" for="ch" forName="Parent2" refType="w" fact="0.6674"/>
              <dgm:constr type="t" for="ch" forName="Parent2" refType="h" fact="0.0923"/>
              <dgm:constr type="w" for="ch" forName="Parent2" refType="w" fact="0.165"/>
              <dgm:constr type="h" for="ch" forName="Parent2" refType="h" fact="0.1164"/>
              <dgm:constr type="l" for="ch" forName="ChildAccent3" refType="w" fact="0.5009"/>
              <dgm:constr type="t" for="ch" forName="ChildAccent3" refType="h" fact="0.2087"/>
              <dgm:constr type="w" for="ch" forName="ChildAccent3" refType="w" fact="0.167"/>
              <dgm:constr type="h" for="ch" forName="ChildAccent3" refType="h" fact="0.6517"/>
              <dgm:constr type="l" for="ch" forName="Parent3" refType="w" fact="0.5009"/>
              <dgm:constr type="t" for="ch" forName="Parent3" refType="h" fact="0.0698"/>
              <dgm:constr type="w" for="ch" forName="Parent3" refType="w" fact="0.166"/>
              <dgm:constr type="h" for="ch" forName="Parent3" refType="h" fact="0.1396"/>
              <dgm:constr type="l" for="ch" forName="ChildAccent4" refType="w" fact="0.3339"/>
              <dgm:constr type="t" for="ch" forName="ChildAccent4" refType="h" fact="0.2087"/>
              <dgm:constr type="w" for="ch" forName="ChildAccent4" refType="w" fact="0.167"/>
              <dgm:constr type="h" for="ch" forName="ChildAccent4" refType="h" fact="0.6982"/>
              <dgm:constr type="l" for="ch" forName="Parent4" refType="w" fact="0.3339"/>
              <dgm:constr type="t" for="ch" forName="Parent4" refType="h" fact="0.0458"/>
              <dgm:constr type="w" for="ch" forName="Parent4" refType="w" fact="0.167"/>
              <dgm:constr type="h" for="ch" forName="Parent4" refType="h" fact="0.1629"/>
              <dgm:constr type="l" for="ch" forName="ChildAccent5" refType="w" fact="0.167"/>
              <dgm:constr type="t" for="ch" forName="ChildAccent5" refType="h" fact="0.2087"/>
              <dgm:constr type="w" for="ch" forName="ChildAccent5" refType="w" fact="0.167"/>
              <dgm:constr type="h" for="ch" forName="ChildAccent5" refType="h" fact="0.7448"/>
              <dgm:constr type="l" for="ch" forName="Parent5" refType="w" fact="0.167"/>
              <dgm:constr type="t" for="ch" forName="Parent5" refType="h" fact="0.0225"/>
              <dgm:constr type="w" for="ch" forName="Parent5" refType="w" fact="0.167"/>
              <dgm:constr type="h" for="ch" forName="Parent5" refType="h" fact="0.1862"/>
              <dgm:constr type="l" for="ch" forName="ChildAccent6" refType="w" fact="0"/>
              <dgm:constr type="t" for="ch" forName="ChildAccent6" refType="h" fact="0.2087"/>
              <dgm:constr type="w" for="ch" forName="ChildAccent6" refType="w" fact="0.167"/>
              <dgm:constr type="h" for="ch" forName="ChildAccent6" refType="h" fact="0.7913"/>
              <dgm:constr type="l" for="ch" forName="Parent6" refType="w" fact="0"/>
              <dgm:constr type="t" for="ch" forName="Parent6" refType="h" fact="0"/>
              <dgm:constr type="w" for="ch" forName="Parent6" refType="w" fact="0.167"/>
              <dgm:constr type="h" for="ch" forName="Parent6" refType="h" fact="0.2095"/>
            </dgm:constrLst>
          </dgm:if>
          <dgm:else name="Name19">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7" refType="w" fact="0"/>
              <dgm:constr type="t" for="ch" forName="Child7" refType="h" fact="0.2168"/>
              <dgm:constr type="w" for="ch" forName="Child7" refType="w" fact="0.125"/>
              <dgm:constr type="h" for="ch" forName="Child7" refType="h" fact="0.7832"/>
              <dgm:constr type="l" for="ch" forName="Child6" refType="w" fact="0.1432"/>
              <dgm:constr type="t" for="ch" forName="Child6" refType="h" fact="0.2168"/>
              <dgm:constr type="w" for="ch" forName="Child6" refType="w" fact="0.125"/>
              <dgm:constr type="h" for="ch" forName="Child6" refType="h" fact="0.7397"/>
              <dgm:constr type="l" for="ch" forName="Child5" refType="w" fact="0.2865"/>
              <dgm:constr type="t" for="ch" forName="Child5" refType="h" fact="0.2168"/>
              <dgm:constr type="w" for="ch" forName="Child5" refType="w" fact="0.125"/>
              <dgm:constr type="h" for="ch" forName="Child5" refType="h" fact="0.6962"/>
              <dgm:constr type="l" for="ch" forName="Child4" refType="w" fact="0.4297"/>
              <dgm:constr type="t" for="ch" forName="Child4" refType="h" fact="0.2168"/>
              <dgm:constr type="w" for="ch" forName="Child4" refType="w" fact="0.125"/>
              <dgm:constr type="h" for="ch" forName="Child4" refType="h" fact="0.6526"/>
              <dgm:constr type="l" for="ch" forName="Child3" refType="w" fact="0.5726"/>
              <dgm:constr type="t" for="ch" forName="Child3" refType="h" fact="0.2168"/>
              <dgm:constr type="w" for="ch" forName="Child3" refType="w" fact="0.125"/>
              <dgm:constr type="h" for="ch" forName="Child3" refType="h" fact="0.6091"/>
              <dgm:constr type="l" for="ch" forName="Child2" refType="w" fact="0.7147"/>
              <dgm:constr type="t" for="ch" forName="Child2" refType="h" fact="0.2168"/>
              <dgm:constr type="w" for="ch" forName="Child2" refType="w" fact="0.125"/>
              <dgm:constr type="h" for="ch" forName="Child2" refType="h" fact="0.5656"/>
              <dgm:constr type="l" for="ch" forName="Child1" refType="w" fact="0.8568"/>
              <dgm:constr type="t" for="ch" forName="Child1" refType="h" fact="0.2168"/>
              <dgm:constr type="w" for="ch" forName="Child1" refType="w" fact="0.125"/>
              <dgm:constr type="h" for="ch" forName="Child1" refType="h" fact="0.5221"/>
              <dgm:constr type="l" for="ch" forName="ChildAccent1" refType="w" fact="0.8568"/>
              <dgm:constr type="t" for="ch" forName="ChildAccent1" refType="h" fact="0.2168"/>
              <dgm:constr type="w" for="ch" forName="ChildAccent1" refType="w" fact="0.1432"/>
              <dgm:constr type="h" for="ch" forName="ChildAccent1" refType="h" fact="0.5221"/>
              <dgm:constr type="l" for="ch" forName="Parent1" refType="w" fact="0.8568"/>
              <dgm:constr type="t" for="ch" forName="Parent1" refType="h" fact="0.1298"/>
              <dgm:constr type="w" for="ch" forName="Parent1" refType="w" fact="0.1432"/>
              <dgm:constr type="h" for="ch" forName="Parent1" refType="h" fact="0.087"/>
              <dgm:constr type="l" for="ch" forName="ChildAccent2" refType="w" fact="0.7147"/>
              <dgm:constr type="t" for="ch" forName="ChildAccent2" refType="h" fact="0.2168"/>
              <dgm:constr type="w" for="ch" forName="ChildAccent2" refType="w" fact="0.1432"/>
              <dgm:constr type="h" for="ch" forName="ChildAccent2" refType="h" fact="0.5656"/>
              <dgm:constr type="l" for="ch" forName="Parent2" refType="w" fact="0.7147"/>
              <dgm:constr type="t" for="ch" forName="Parent2" refType="h" fact="0.108"/>
              <dgm:constr type="w" for="ch" forName="Parent2" refType="w" fact="0.1425"/>
              <dgm:constr type="h" for="ch" forName="Parent2" refType="h" fact="0.1088"/>
              <dgm:constr type="l" for="ch" forName="ChildAccent3" refType="w" fact="0.5726"/>
              <dgm:constr type="t" for="ch" forName="ChildAccent3" refType="h" fact="0.2168"/>
              <dgm:constr type="w" for="ch" forName="ChildAccent3" refType="w" fact="0.1432"/>
              <dgm:constr type="h" for="ch" forName="ChildAccent3" refType="h" fact="0.6091"/>
              <dgm:constr type="l" for="ch" forName="Parent3" refType="w" fact="0.5726"/>
              <dgm:constr type="t" for="ch" forName="Parent3" refType="h" fact="0.087"/>
              <dgm:constr type="w" for="ch" forName="Parent3" refType="w" fact="0.14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2865"/>
              <dgm:constr type="t" for="ch" forName="ChildAccent5" refType="h" fact="0.2168"/>
              <dgm:constr type="w" for="ch" forName="ChildAccent5" refType="w" fact="0.1432"/>
              <dgm:constr type="h" for="ch" forName="ChildAccent5" refType="h" fact="0.6962"/>
              <dgm:constr type="l" for="ch" forName="Parent5" refType="w" fact="0.2865"/>
              <dgm:constr type="t" for="ch" forName="Parent5" refType="h" fact="0.0428"/>
              <dgm:constr type="w" for="ch" forName="Parent5" refType="w" fact="0.1432"/>
              <dgm:constr type="h" for="ch" forName="Parent5" refType="h" fact="0.174"/>
              <dgm:constr type="l" for="ch" forName="ChildAccent6" refType="w" fact="0.1432"/>
              <dgm:constr type="t" for="ch" forName="ChildAccent6" refType="h" fact="0.2168"/>
              <dgm:constr type="w" for="ch" forName="ChildAccent6" refType="w" fact="0.1432"/>
              <dgm:constr type="h" for="ch" forName="ChildAccent6" refType="h" fact="0.7397"/>
              <dgm:constr type="l" for="ch" forName="Parent6" refType="w" fact="0.1432"/>
              <dgm:constr type="t" for="ch" forName="Parent6" refType="h" fact="0.0217"/>
              <dgm:constr type="w" for="ch" forName="Parent6" refType="w" fact="0.1432"/>
              <dgm:constr type="h" for="ch" forName="Parent6" refType="h" fact="0.1958"/>
              <dgm:constr type="l" for="ch" forName="ChildAccent7" refType="w" fact="0"/>
              <dgm:constr type="t" for="ch" forName="ChildAccent7" refType="h" fact="0.2168"/>
              <dgm:constr type="w" for="ch" forName="ChildAccent7" refType="w" fact="0.1432"/>
              <dgm:constr type="h" for="ch" forName="ChildAccent7" refType="h" fact="0.7832"/>
              <dgm:constr type="l" for="ch" forName="Parent7" refType="w" fact="0"/>
              <dgm:constr type="t" for="ch" forName="Parent7" refType="h" fact="0"/>
              <dgm:constr type="w" for="ch" forName="Parent7" refType="w" fact="0.1432"/>
              <dgm:constr type="h" for="ch" forName="Parent7" refType="h" fact="0.2175"/>
            </dgm:constrLst>
          </dgm:else>
        </dgm:choose>
      </dgm:else>
    </dgm:choose>
    <dgm:forEach name="wrapper" axis="self" ptType="parTrans">
      <dgm:forEach name="accentRepeat" axis="self">
        <dgm:layoutNode name="ChildAccent" styleLbl="alignImgPlace1">
          <dgm:alg type="sp"/>
          <dgm:choose name="Name20">
            <dgm:if name="Name21" axis="followSib" ptType="node" func="cnt" op="equ" val="0">
              <dgm:shape xmlns:r="http://schemas.openxmlformats.org/officeDocument/2006/relationships" type="wedgeRectCallout" r:blip="">
                <dgm:adjLst>
                  <dgm:adj idx="1" val="0"/>
                  <dgm:adj idx="2" val="0"/>
                </dgm:adjLst>
              </dgm:shape>
            </dgm:if>
            <dgm:else name="Name22">
              <dgm:choose name="Name23">
                <dgm:if name="Name24" axis="precedSib" ptType="node" func="cnt" op="equ" val="6">
                  <dgm:shape xmlns:r="http://schemas.openxmlformats.org/officeDocument/2006/relationships" type="wedgeRectCallout" r:blip="">
                    <dgm:adjLst>
                      <dgm:adj idx="1" val="0"/>
                      <dgm:adj idx="2" val="0"/>
                    </dgm:adjLst>
                  </dgm:shape>
                </dgm:if>
                <dgm:else name="Name25">
                  <dgm:choose name="Name26">
                    <dgm:if name="Name27" func="var" arg="dir" op="equ" val="norm">
                      <dgm:shape xmlns:r="http://schemas.openxmlformats.org/officeDocument/2006/relationships" type="wedgeRectCallout" r:blip="">
                        <dgm:adjLst>
                          <dgm:adj idx="1" val="0.625"/>
                          <dgm:adj idx="2" val="0.2083"/>
                        </dgm:adjLst>
                      </dgm:shape>
                    </dgm:if>
                    <dgm:else name="Name28">
                      <dgm:shape xmlns:r="http://schemas.openxmlformats.org/officeDocument/2006/relationships" type="wedgeRectCallout" r:blip="">
                        <dgm:adjLst>
                          <dgm:adj idx="1" val="-0.625"/>
                          <dgm:adj idx="2" val="0.2083"/>
                        </dgm:adjLst>
                      </dgm:shape>
                    </dgm:else>
                  </dgm:choose>
                </dgm:else>
              </dgm:choose>
            </dgm:else>
          </dgm:choose>
          <dgm:presOf axis="des" ptType="node"/>
        </dgm:layoutNode>
      </dgm:forEach>
    </dgm:forEach>
    <dgm:forEach name="Name29" axis="ch" ptType="node" st="7" cnt="1">
      <dgm:layoutNode name="ChildAccent7">
        <dgm:alg type="sp"/>
        <dgm:shape xmlns:r="http://schemas.openxmlformats.org/officeDocument/2006/relationships" r:blip="">
          <dgm:adjLst/>
        </dgm:shape>
        <dgm:presOf/>
        <dgm:constrLst/>
        <dgm:forEach name="Name30" ref="accentRepeat"/>
      </dgm:layoutNode>
      <dgm:layoutNode name="Child7" styleLbl="revTx">
        <dgm:varLst>
          <dgm:chMax val="0"/>
          <dgm:chPref val="0"/>
          <dgm:bulletEnabled val="1"/>
        </dgm:varLst>
        <dgm:choose name="Name31">
          <dgm:if name="Name32" func="var" arg="dir" op="equ" val="norm">
            <dgm:alg type="tx">
              <dgm:param type="parTxLTRAlign" val="r"/>
              <dgm:param type="shpTxLTRAlignCh" val="r"/>
              <dgm:param type="txAnchorVert" val="t"/>
            </dgm:alg>
          </dgm:if>
          <dgm:else name="Name3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7"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4" axis="ch" ptType="node" st="6" cnt="1">
      <dgm:layoutNode name="ChildAccent6">
        <dgm:alg type="sp"/>
        <dgm:shape xmlns:r="http://schemas.openxmlformats.org/officeDocument/2006/relationships" r:blip="">
          <dgm:adjLst/>
        </dgm:shape>
        <dgm:presOf/>
        <dgm:constrLst/>
        <dgm:forEach name="Name35" ref="accentRepeat"/>
      </dgm:layoutNode>
      <dgm:layoutNode name="Child6" styleLbl="revTx">
        <dgm:varLst>
          <dgm:chMax val="0"/>
          <dgm:chPref val="0"/>
          <dgm:bulletEnabled val="1"/>
        </dgm:varLst>
        <dgm:choose name="Name36">
          <dgm:if name="Name37" func="var" arg="dir" op="equ" val="norm">
            <dgm:alg type="tx">
              <dgm:param type="parTxLTRAlign" val="r"/>
              <dgm:param type="shpTxLTRAlignCh" val="r"/>
              <dgm:param type="txAnchorVert" val="t"/>
            </dgm:alg>
          </dgm:if>
          <dgm:else name="Name3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6"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9" axis="ch" ptType="node" st="5" cnt="1">
      <dgm:layoutNode name="ChildAccent5">
        <dgm:alg type="sp"/>
        <dgm:shape xmlns:r="http://schemas.openxmlformats.org/officeDocument/2006/relationships" r:blip="">
          <dgm:adjLst/>
        </dgm:shape>
        <dgm:presOf/>
        <dgm:constrLst/>
        <dgm:forEach name="Name40" ref="accentRepeat"/>
      </dgm:layoutNode>
      <dgm:layoutNode name="Child5" styleLbl="revTx">
        <dgm:varLst>
          <dgm:chMax val="0"/>
          <dgm:chPref val="0"/>
          <dgm:bulletEnabled val="1"/>
        </dgm:varLst>
        <dgm:choose name="Name41">
          <dgm:if name="Name42" func="var" arg="dir" op="equ" val="norm">
            <dgm:alg type="tx">
              <dgm:param type="parTxLTRAlign" val="r"/>
              <dgm:param type="shpTxLTRAlignCh" val="r"/>
              <dgm:param type="txAnchorVert" val="t"/>
            </dgm:alg>
          </dgm:if>
          <dgm:else name="Name4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5"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4" axis="ch" ptType="node" st="4" cnt="1">
      <dgm:layoutNode name="ChildAccent4">
        <dgm:alg type="sp"/>
        <dgm:shape xmlns:r="http://schemas.openxmlformats.org/officeDocument/2006/relationships" r:blip="">
          <dgm:adjLst/>
        </dgm:shape>
        <dgm:presOf/>
        <dgm:constrLst/>
        <dgm:forEach name="Name45" ref="accentRepeat"/>
      </dgm:layoutNode>
      <dgm:layoutNode name="Child4" styleLbl="revTx">
        <dgm:varLst>
          <dgm:chMax val="0"/>
          <dgm:chPref val="0"/>
          <dgm:bulletEnabled val="1"/>
        </dgm:varLst>
        <dgm:choose name="Name46">
          <dgm:if name="Name47" func="var" arg="dir" op="equ" val="norm">
            <dgm:alg type="tx">
              <dgm:param type="parTxLTRAlign" val="r"/>
              <dgm:param type="shpTxLTRAlignCh" val="r"/>
              <dgm:param type="txAnchorVert" val="t"/>
            </dgm:alg>
          </dgm:if>
          <dgm:else name="Name4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4"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9" axis="ch" ptType="node" st="3" cnt="1">
      <dgm:layoutNode name="ChildAccent3">
        <dgm:alg type="sp"/>
        <dgm:shape xmlns:r="http://schemas.openxmlformats.org/officeDocument/2006/relationships" r:blip="">
          <dgm:adjLst/>
        </dgm:shape>
        <dgm:presOf/>
        <dgm:constrLst/>
        <dgm:forEach name="Name50" ref="accentRepeat"/>
      </dgm:layoutNode>
      <dgm:layoutNode name="Child3" styleLbl="revTx">
        <dgm:varLst>
          <dgm:chMax val="0"/>
          <dgm:chPref val="0"/>
          <dgm:bulletEnabled val="1"/>
        </dgm:varLst>
        <dgm:choose name="Name51">
          <dgm:if name="Name52" func="var" arg="dir" op="equ" val="norm">
            <dgm:alg type="tx">
              <dgm:param type="parTxLTRAlign" val="r"/>
              <dgm:param type="shpTxLTRAlignCh" val="r"/>
              <dgm:param type="txAnchorVert" val="t"/>
            </dgm:alg>
          </dgm:if>
          <dgm:else name="Name5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3"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4" axis="ch" ptType="node" st="2" cnt="1">
      <dgm:layoutNode name="ChildAccent2">
        <dgm:alg type="sp"/>
        <dgm:shape xmlns:r="http://schemas.openxmlformats.org/officeDocument/2006/relationships" r:blip="">
          <dgm:adjLst/>
        </dgm:shape>
        <dgm:presOf/>
        <dgm:constrLst/>
        <dgm:forEach name="Name55" ref="accentRepeat"/>
      </dgm:layoutNode>
      <dgm:layoutNode name="Child2" styleLbl="revTx">
        <dgm:varLst>
          <dgm:chMax val="0"/>
          <dgm:chPref val="0"/>
          <dgm:bulletEnabled val="1"/>
        </dgm:varLst>
        <dgm:choose name="Name56">
          <dgm:if name="Name57" func="var" arg="dir" op="equ" val="norm">
            <dgm:alg type="tx">
              <dgm:param type="parTxLTRAlign" val="r"/>
              <dgm:param type="shpTxLTRAlignCh" val="r"/>
              <dgm:param type="txAnchorVert" val="t"/>
            </dgm:alg>
          </dgm:if>
          <dgm:else name="Name5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2"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9" axis="ch" ptType="node" cnt="1">
      <dgm:layoutNode name="ChildAccent1">
        <dgm:alg type="sp"/>
        <dgm:shape xmlns:r="http://schemas.openxmlformats.org/officeDocument/2006/relationships" r:blip="">
          <dgm:adjLst/>
        </dgm:shape>
        <dgm:presOf/>
        <dgm:constrLst/>
        <dgm:forEach name="Name60" ref="accentRepeat"/>
      </dgm:layoutNode>
      <dgm:layoutNode name="Child1" styleLbl="revTx">
        <dgm:varLst>
          <dgm:chMax val="0"/>
          <dgm:chPref val="0"/>
          <dgm:bulletEnabled val="1"/>
        </dgm:varLst>
        <dgm:choose name="Name61">
          <dgm:if name="Name62" func="var" arg="dir" op="equ" val="norm">
            <dgm:alg type="tx">
              <dgm:param type="parTxLTRAlign" val="r"/>
              <dgm:param type="shpTxLTRAlignCh" val="r"/>
              <dgm:param type="txAnchorVert" val="t"/>
            </dgm:alg>
          </dgm:if>
          <dgm:else name="Name6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1"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3380D9-8D0E-469B-8123-85E85F4F6264}" type="datetimeFigureOut">
              <a:rPr lang="en-ID" smtClean="0"/>
              <a:t>21/02/2025</a:t>
            </a:fld>
            <a:endParaRPr lang="en-ID"/>
          </a:p>
        </p:txBody>
      </p:sp>
      <p:sp>
        <p:nvSpPr>
          <p:cNvPr id="5" name="Footer Placeholder 4"/>
          <p:cNvSpPr>
            <a:spLocks noGrp="1"/>
          </p:cNvSpPr>
          <p:nvPr>
            <p:ph type="ftr" sz="quarter" idx="11"/>
          </p:nvPr>
        </p:nvSpPr>
        <p:spPr>
          <a:xfrm>
            <a:off x="2416500" y="329307"/>
            <a:ext cx="4973915" cy="309201"/>
          </a:xfrm>
        </p:spPr>
        <p:txBody>
          <a:bodyPr/>
          <a:lstStyle/>
          <a:p>
            <a:endParaRPr lang="en-ID"/>
          </a:p>
        </p:txBody>
      </p:sp>
      <p:sp>
        <p:nvSpPr>
          <p:cNvPr id="6" name="Slide Number Placeholder 5"/>
          <p:cNvSpPr>
            <a:spLocks noGrp="1"/>
          </p:cNvSpPr>
          <p:nvPr>
            <p:ph type="sldNum" sz="quarter" idx="12"/>
          </p:nvPr>
        </p:nvSpPr>
        <p:spPr>
          <a:xfrm>
            <a:off x="1437664" y="798973"/>
            <a:ext cx="811019" cy="503578"/>
          </a:xfrm>
        </p:spPr>
        <p:txBody>
          <a:bodyPr/>
          <a:lstStyle/>
          <a:p>
            <a:fld id="{CF6A84DE-15AC-4991-AF47-2517B4BD532A}" type="slidenum">
              <a:rPr lang="en-ID" smtClean="0"/>
              <a:t>‹#›</a:t>
            </a:fld>
            <a:endParaRPr lang="en-ID"/>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51357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3380D9-8D0E-469B-8123-85E85F4F6264}" type="datetimeFigureOut">
              <a:rPr lang="en-ID" smtClean="0"/>
              <a:t>21/02/2025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CF6A84DE-15AC-4991-AF47-2517B4BD532A}" type="slidenum">
              <a:rPr lang="en-ID" smtClean="0"/>
              <a:t>‹#›</a:t>
            </a:fld>
            <a:endParaRPr lang="en-ID"/>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78362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3380D9-8D0E-469B-8123-85E85F4F6264}" type="datetimeFigureOut">
              <a:rPr lang="en-ID" smtClean="0"/>
              <a:t>21/02/2025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CF6A84DE-15AC-4991-AF47-2517B4BD532A}" type="slidenum">
              <a:rPr lang="en-ID" smtClean="0"/>
              <a:t>‹#›</a:t>
            </a:fld>
            <a:endParaRPr lang="en-ID"/>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194303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812800" y="1143000"/>
            <a:ext cx="10363200" cy="1143000"/>
          </a:xfrm>
        </p:spPr>
        <p:txBody>
          <a:bodyPr/>
          <a:lstStyle>
            <a:lvl1pPr algn="ctr">
              <a:defRPr/>
            </a:lvl1pPr>
          </a:lstStyle>
          <a:p>
            <a:r>
              <a:rPr lang="en-US"/>
              <a:t>Click to edit Master title style</a:t>
            </a:r>
          </a:p>
        </p:txBody>
      </p:sp>
      <p:sp>
        <p:nvSpPr>
          <p:cNvPr id="5123" name="Rectangle 3"/>
          <p:cNvSpPr>
            <a:spLocks noGrp="1" noChangeArrowheads="1"/>
          </p:cNvSpPr>
          <p:nvPr>
            <p:ph type="subTitle" idx="1"/>
          </p:nvPr>
        </p:nvSpPr>
        <p:spPr>
          <a:xfrm>
            <a:off x="5588000" y="2819400"/>
            <a:ext cx="5588000" cy="1295400"/>
          </a:xfrm>
        </p:spPr>
        <p:txBody>
          <a:bodyPr/>
          <a:lstStyle>
            <a:lvl1pPr marL="0" indent="0" algn="ctr">
              <a:buFontTx/>
              <a:buNone/>
              <a:defRPr/>
            </a:lvl1pPr>
          </a:lstStyle>
          <a:p>
            <a:r>
              <a:rPr lang="en-US"/>
              <a:t>Click to edit Master subtitle style</a:t>
            </a:r>
          </a:p>
        </p:txBody>
      </p:sp>
      <p:sp>
        <p:nvSpPr>
          <p:cNvPr id="5124" name="Rectangle 4"/>
          <p:cNvSpPr>
            <a:spLocks noGrp="1" noChangeArrowheads="1"/>
          </p:cNvSpPr>
          <p:nvPr>
            <p:ph type="dt" sz="half" idx="2"/>
          </p:nvPr>
        </p:nvSpPr>
        <p:spPr>
          <a:xfrm>
            <a:off x="406400" y="6400800"/>
            <a:ext cx="2540000" cy="457200"/>
          </a:xfrm>
        </p:spPr>
        <p:txBody>
          <a:bodyPr/>
          <a:lstStyle>
            <a:lvl1pPr>
              <a:defRPr>
                <a:solidFill>
                  <a:schemeClr val="bg1"/>
                </a:solidFill>
              </a:defRPr>
            </a:lvl1pPr>
          </a:lstStyle>
          <a:p>
            <a:endParaRPr lang="en-US"/>
          </a:p>
        </p:txBody>
      </p:sp>
      <p:sp>
        <p:nvSpPr>
          <p:cNvPr id="5125" name="Rectangle 5"/>
          <p:cNvSpPr>
            <a:spLocks noGrp="1" noChangeArrowheads="1"/>
          </p:cNvSpPr>
          <p:nvPr>
            <p:ph type="ftr" sz="quarter" idx="3"/>
          </p:nvPr>
        </p:nvSpPr>
        <p:spPr>
          <a:xfrm>
            <a:off x="5080000" y="6400800"/>
            <a:ext cx="3860800" cy="457200"/>
          </a:xfrm>
        </p:spPr>
        <p:txBody>
          <a:bodyPr/>
          <a:lstStyle>
            <a:lvl1pPr>
              <a:defRPr/>
            </a:lvl1pPr>
          </a:lstStyle>
          <a:p>
            <a:endParaRPr lang="en-US"/>
          </a:p>
        </p:txBody>
      </p:sp>
      <p:sp>
        <p:nvSpPr>
          <p:cNvPr id="5126" name="Rectangle 6"/>
          <p:cNvSpPr>
            <a:spLocks noGrp="1" noChangeArrowheads="1"/>
          </p:cNvSpPr>
          <p:nvPr>
            <p:ph type="sldNum" sz="quarter" idx="4"/>
          </p:nvPr>
        </p:nvSpPr>
        <p:spPr>
          <a:xfrm>
            <a:off x="9347200" y="6400800"/>
            <a:ext cx="2540000" cy="457200"/>
          </a:xfrm>
        </p:spPr>
        <p:txBody>
          <a:bodyPr/>
          <a:lstStyle>
            <a:lvl1pPr>
              <a:defRPr/>
            </a:lvl1pPr>
          </a:lstStyle>
          <a:p>
            <a:fld id="{386F01B5-E53F-4935-AD08-DFFB59D87137}" type="slidenum">
              <a:rPr lang="en-US"/>
              <a:pPr/>
              <a:t>‹#›</a:t>
            </a:fld>
            <a:endParaRPr lang="en-US"/>
          </a:p>
        </p:txBody>
      </p:sp>
    </p:spTree>
    <p:extLst>
      <p:ext uri="{BB962C8B-B14F-4D97-AF65-F5344CB8AC3E}">
        <p14:creationId xmlns:p14="http://schemas.microsoft.com/office/powerpoint/2010/main" val="9254392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5BCDF95-BF54-4BCF-88E0-80E3E06C135F}" type="slidenum">
              <a:rPr lang="en-US"/>
              <a:pPr/>
              <a:t>‹#›</a:t>
            </a:fld>
            <a:endParaRPr lang="en-US"/>
          </a:p>
        </p:txBody>
      </p:sp>
    </p:spTree>
    <p:extLst>
      <p:ext uri="{BB962C8B-B14F-4D97-AF65-F5344CB8AC3E}">
        <p14:creationId xmlns:p14="http://schemas.microsoft.com/office/powerpoint/2010/main" val="7197503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6D57EA9-1443-46DB-91F3-CD8074BC0463}" type="slidenum">
              <a:rPr lang="en-US"/>
              <a:pPr/>
              <a:t>‹#›</a:t>
            </a:fld>
            <a:endParaRPr lang="en-US"/>
          </a:p>
        </p:txBody>
      </p:sp>
    </p:spTree>
    <p:extLst>
      <p:ext uri="{BB962C8B-B14F-4D97-AF65-F5344CB8AC3E}">
        <p14:creationId xmlns:p14="http://schemas.microsoft.com/office/powerpoint/2010/main" val="2309177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1930400" y="1295400"/>
            <a:ext cx="47752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6908800" y="1295400"/>
            <a:ext cx="47752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CB24A7B-5427-4139-B11E-3F6EA56EBEB4}" type="slidenum">
              <a:rPr lang="en-US"/>
              <a:pPr/>
              <a:t>‹#›</a:t>
            </a:fld>
            <a:endParaRPr lang="en-US"/>
          </a:p>
        </p:txBody>
      </p:sp>
    </p:spTree>
    <p:extLst>
      <p:ext uri="{BB962C8B-B14F-4D97-AF65-F5344CB8AC3E}">
        <p14:creationId xmlns:p14="http://schemas.microsoft.com/office/powerpoint/2010/main" val="14050693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B805265-9B5F-453C-9E03-73E712282D53}" type="slidenum">
              <a:rPr lang="en-US"/>
              <a:pPr/>
              <a:t>‹#›</a:t>
            </a:fld>
            <a:endParaRPr lang="en-US"/>
          </a:p>
        </p:txBody>
      </p:sp>
    </p:spTree>
    <p:extLst>
      <p:ext uri="{BB962C8B-B14F-4D97-AF65-F5344CB8AC3E}">
        <p14:creationId xmlns:p14="http://schemas.microsoft.com/office/powerpoint/2010/main" val="3682106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5D2928E-B04D-4DB0-AFD5-93FC441CE8CB}" type="slidenum">
              <a:rPr lang="en-US"/>
              <a:pPr/>
              <a:t>‹#›</a:t>
            </a:fld>
            <a:endParaRPr lang="en-US"/>
          </a:p>
        </p:txBody>
      </p:sp>
    </p:spTree>
    <p:extLst>
      <p:ext uri="{BB962C8B-B14F-4D97-AF65-F5344CB8AC3E}">
        <p14:creationId xmlns:p14="http://schemas.microsoft.com/office/powerpoint/2010/main" val="18852412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1060074-83A3-4E51-BA74-6EAFA26350F9}" type="slidenum">
              <a:rPr lang="en-US"/>
              <a:pPr/>
              <a:t>‹#›</a:t>
            </a:fld>
            <a:endParaRPr lang="en-US"/>
          </a:p>
        </p:txBody>
      </p:sp>
    </p:spTree>
    <p:extLst>
      <p:ext uri="{BB962C8B-B14F-4D97-AF65-F5344CB8AC3E}">
        <p14:creationId xmlns:p14="http://schemas.microsoft.com/office/powerpoint/2010/main" val="29716841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FF4E776-FC42-4B7A-AAE2-3CFCA81C20FF}" type="slidenum">
              <a:rPr lang="en-US"/>
              <a:pPr/>
              <a:t>‹#›</a:t>
            </a:fld>
            <a:endParaRPr lang="en-US"/>
          </a:p>
        </p:txBody>
      </p:sp>
    </p:spTree>
    <p:extLst>
      <p:ext uri="{BB962C8B-B14F-4D97-AF65-F5344CB8AC3E}">
        <p14:creationId xmlns:p14="http://schemas.microsoft.com/office/powerpoint/2010/main" val="2529235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3380D9-8D0E-469B-8123-85E85F4F6264}" type="datetimeFigureOut">
              <a:rPr lang="en-ID" smtClean="0"/>
              <a:t>21/02/2025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CF6A84DE-15AC-4991-AF47-2517B4BD532A}" type="slidenum">
              <a:rPr lang="en-ID" smtClean="0"/>
              <a:t>‹#›</a:t>
            </a:fld>
            <a:endParaRPr lang="en-ID"/>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865005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id-ID"/>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7B1113F-7A16-482B-9470-BA740DA59B74}" type="slidenum">
              <a:rPr lang="en-US"/>
              <a:pPr/>
              <a:t>‹#›</a:t>
            </a:fld>
            <a:endParaRPr lang="en-US"/>
          </a:p>
        </p:txBody>
      </p:sp>
    </p:spTree>
    <p:extLst>
      <p:ext uri="{BB962C8B-B14F-4D97-AF65-F5344CB8AC3E}">
        <p14:creationId xmlns:p14="http://schemas.microsoft.com/office/powerpoint/2010/main" val="6783706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89F99F8-E3FA-41D2-9641-AADA82D79A55}" type="slidenum">
              <a:rPr lang="en-US"/>
              <a:pPr/>
              <a:t>‹#›</a:t>
            </a:fld>
            <a:endParaRPr lang="en-US"/>
          </a:p>
        </p:txBody>
      </p:sp>
    </p:spTree>
    <p:extLst>
      <p:ext uri="{BB962C8B-B14F-4D97-AF65-F5344CB8AC3E}">
        <p14:creationId xmlns:p14="http://schemas.microsoft.com/office/powerpoint/2010/main" val="36676133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20200" y="228600"/>
            <a:ext cx="2463800" cy="6019800"/>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1828800" y="228600"/>
            <a:ext cx="7188200" cy="6019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22F4BA7-F6AD-45E3-9D71-15EA714AFB64}" type="slidenum">
              <a:rPr lang="en-US"/>
              <a:pPr/>
              <a:t>‹#›</a:t>
            </a:fld>
            <a:endParaRPr lang="en-US"/>
          </a:p>
        </p:txBody>
      </p:sp>
    </p:spTree>
    <p:extLst>
      <p:ext uri="{BB962C8B-B14F-4D97-AF65-F5344CB8AC3E}">
        <p14:creationId xmlns:p14="http://schemas.microsoft.com/office/powerpoint/2010/main" val="668720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3380D9-8D0E-469B-8123-85E85F4F6264}" type="datetimeFigureOut">
              <a:rPr lang="en-ID" smtClean="0"/>
              <a:t>21/02/2025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CF6A84DE-15AC-4991-AF47-2517B4BD532A}" type="slidenum">
              <a:rPr lang="en-ID" smtClean="0"/>
              <a:t>‹#›</a:t>
            </a:fld>
            <a:endParaRPr lang="en-ID"/>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93374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3380D9-8D0E-469B-8123-85E85F4F6264}" type="datetimeFigureOut">
              <a:rPr lang="en-ID" smtClean="0"/>
              <a:t>21/02/2025</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CF6A84DE-15AC-4991-AF47-2517B4BD532A}" type="slidenum">
              <a:rPr lang="en-ID" smtClean="0"/>
              <a:t>‹#›</a:t>
            </a:fld>
            <a:endParaRPr lang="en-ID"/>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37049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3380D9-8D0E-469B-8123-85E85F4F6264}" type="datetimeFigureOut">
              <a:rPr lang="en-ID" smtClean="0"/>
              <a:t>21/02/2025</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CF6A84DE-15AC-4991-AF47-2517B4BD532A}" type="slidenum">
              <a:rPr lang="en-ID" smtClean="0"/>
              <a:t>‹#›</a:t>
            </a:fld>
            <a:endParaRPr lang="en-ID"/>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19144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3380D9-8D0E-469B-8123-85E85F4F6264}" type="datetimeFigureOut">
              <a:rPr lang="en-ID" smtClean="0"/>
              <a:t>21/02/2025</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CF6A84DE-15AC-4991-AF47-2517B4BD532A}" type="slidenum">
              <a:rPr lang="en-ID" smtClean="0"/>
              <a:t>‹#›</a:t>
            </a:fld>
            <a:endParaRPr lang="en-ID"/>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37747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380D9-8D0E-469B-8123-85E85F4F6264}" type="datetimeFigureOut">
              <a:rPr lang="en-ID" smtClean="0"/>
              <a:t>21/02/2025</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CF6A84DE-15AC-4991-AF47-2517B4BD532A}" type="slidenum">
              <a:rPr lang="en-ID" smtClean="0"/>
              <a:t>‹#›</a:t>
            </a:fld>
            <a:endParaRPr lang="en-ID"/>
          </a:p>
        </p:txBody>
      </p:sp>
    </p:spTree>
    <p:extLst>
      <p:ext uri="{BB962C8B-B14F-4D97-AF65-F5344CB8AC3E}">
        <p14:creationId xmlns:p14="http://schemas.microsoft.com/office/powerpoint/2010/main" val="2780957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3380D9-8D0E-469B-8123-85E85F4F6264}" type="datetimeFigureOut">
              <a:rPr lang="en-ID" smtClean="0"/>
              <a:t>21/02/2025</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CF6A84DE-15AC-4991-AF47-2517B4BD532A}" type="slidenum">
              <a:rPr lang="en-ID" smtClean="0"/>
              <a:t>‹#›</a:t>
            </a:fld>
            <a:endParaRPr lang="en-ID"/>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84000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AA3380D9-8D0E-469B-8123-85E85F4F6264}" type="datetimeFigureOut">
              <a:rPr lang="en-ID" smtClean="0"/>
              <a:t>21/02/2025</a:t>
            </a:fld>
            <a:endParaRPr lang="en-ID"/>
          </a:p>
        </p:txBody>
      </p:sp>
      <p:sp>
        <p:nvSpPr>
          <p:cNvPr id="6" name="Footer Placeholder 5"/>
          <p:cNvSpPr>
            <a:spLocks noGrp="1"/>
          </p:cNvSpPr>
          <p:nvPr>
            <p:ph type="ftr" sz="quarter" idx="11"/>
          </p:nvPr>
        </p:nvSpPr>
        <p:spPr>
          <a:xfrm>
            <a:off x="1447382" y="318640"/>
            <a:ext cx="5541004" cy="320931"/>
          </a:xfrm>
        </p:spPr>
        <p:txBody>
          <a:bodyPr/>
          <a:lstStyle/>
          <a:p>
            <a:endParaRPr lang="en-ID"/>
          </a:p>
        </p:txBody>
      </p:sp>
      <p:sp>
        <p:nvSpPr>
          <p:cNvPr id="7" name="Slide Number Placeholder 6"/>
          <p:cNvSpPr>
            <a:spLocks noGrp="1"/>
          </p:cNvSpPr>
          <p:nvPr>
            <p:ph type="sldNum" sz="quarter" idx="12"/>
          </p:nvPr>
        </p:nvSpPr>
        <p:spPr/>
        <p:txBody>
          <a:bodyPr/>
          <a:lstStyle/>
          <a:p>
            <a:fld id="{CF6A84DE-15AC-4991-AF47-2517B4BD532A}" type="slidenum">
              <a:rPr lang="en-ID" smtClean="0"/>
              <a:t>‹#›</a:t>
            </a:fld>
            <a:endParaRPr lang="en-ID"/>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9245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A3380D9-8D0E-469B-8123-85E85F4F6264}" type="datetimeFigureOut">
              <a:rPr lang="en-ID" smtClean="0"/>
              <a:t>21/02/2025</a:t>
            </a:fld>
            <a:endParaRPr lang="en-ID"/>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D"/>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CF6A84DE-15AC-4991-AF47-2517B4BD532A}" type="slidenum">
              <a:rPr lang="en-ID" smtClean="0"/>
              <a:t>‹#›</a:t>
            </a:fld>
            <a:endParaRPr lang="en-ID"/>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58752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828800" y="228600"/>
            <a:ext cx="98552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930400" y="1295400"/>
            <a:ext cx="9753600" cy="4953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133600" y="6400800"/>
            <a:ext cx="1828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p>
        </p:txBody>
      </p:sp>
      <p:sp>
        <p:nvSpPr>
          <p:cNvPr id="1029" name="Rectangle 5"/>
          <p:cNvSpPr>
            <a:spLocks noGrp="1" noChangeArrowheads="1"/>
          </p:cNvSpPr>
          <p:nvPr>
            <p:ph type="ftr" sz="quarter" idx="3"/>
          </p:nvPr>
        </p:nvSpPr>
        <p:spPr bwMode="auto">
          <a:xfrm>
            <a:off x="5552018" y="6400800"/>
            <a:ext cx="277918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1030" name="Rectangle 6"/>
          <p:cNvSpPr>
            <a:spLocks noGrp="1" noChangeArrowheads="1"/>
          </p:cNvSpPr>
          <p:nvPr>
            <p:ph type="sldNum" sz="quarter" idx="4"/>
          </p:nvPr>
        </p:nvSpPr>
        <p:spPr bwMode="auto">
          <a:xfrm>
            <a:off x="9855200" y="6400800"/>
            <a:ext cx="1828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83FCD63D-E8C7-4BE0-8B5B-D3456190B1D2}" type="slidenum">
              <a:rPr lang="en-US"/>
              <a:pPr/>
              <a:t>‹#›</a:t>
            </a:fld>
            <a:endParaRPr lang="en-US"/>
          </a:p>
        </p:txBody>
      </p:sp>
    </p:spTree>
    <p:extLst>
      <p:ext uri="{BB962C8B-B14F-4D97-AF65-F5344CB8AC3E}">
        <p14:creationId xmlns:p14="http://schemas.microsoft.com/office/powerpoint/2010/main" val="36897317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a:solidFill>
            <a:schemeClr val="tx1"/>
          </a:solidFill>
          <a:latin typeface="+mj-lt"/>
          <a:ea typeface="+mj-ea"/>
          <a:cs typeface="+mj-cs"/>
        </a:defRPr>
      </a:lvl1pPr>
      <a:lvl2pPr algn="l" rtl="0" eaLnBrk="1" fontAlgn="base" hangingPunct="1">
        <a:spcBef>
          <a:spcPct val="0"/>
        </a:spcBef>
        <a:spcAft>
          <a:spcPct val="0"/>
        </a:spcAft>
        <a:defRPr sz="4000">
          <a:solidFill>
            <a:schemeClr val="tx1"/>
          </a:solidFill>
          <a:latin typeface="Arial" charset="0"/>
        </a:defRPr>
      </a:lvl2pPr>
      <a:lvl3pPr algn="l" rtl="0" eaLnBrk="1" fontAlgn="base" hangingPunct="1">
        <a:spcBef>
          <a:spcPct val="0"/>
        </a:spcBef>
        <a:spcAft>
          <a:spcPct val="0"/>
        </a:spcAft>
        <a:defRPr sz="4000">
          <a:solidFill>
            <a:schemeClr val="tx1"/>
          </a:solidFill>
          <a:latin typeface="Arial" charset="0"/>
        </a:defRPr>
      </a:lvl3pPr>
      <a:lvl4pPr algn="l" rtl="0" eaLnBrk="1" fontAlgn="base" hangingPunct="1">
        <a:spcBef>
          <a:spcPct val="0"/>
        </a:spcBef>
        <a:spcAft>
          <a:spcPct val="0"/>
        </a:spcAft>
        <a:defRPr sz="4000">
          <a:solidFill>
            <a:schemeClr val="tx1"/>
          </a:solidFill>
          <a:latin typeface="Arial" charset="0"/>
        </a:defRPr>
      </a:lvl4pPr>
      <a:lvl5pPr algn="l" rtl="0" eaLnBrk="1" fontAlgn="base" hangingPunct="1">
        <a:spcBef>
          <a:spcPct val="0"/>
        </a:spcBef>
        <a:spcAft>
          <a:spcPct val="0"/>
        </a:spcAft>
        <a:defRPr sz="4000">
          <a:solidFill>
            <a:schemeClr val="tx1"/>
          </a:solidFill>
          <a:latin typeface="Arial" charset="0"/>
        </a:defRPr>
      </a:lvl5pPr>
      <a:lvl6pPr marL="457200" algn="l" rtl="0" eaLnBrk="1" fontAlgn="base" hangingPunct="1">
        <a:spcBef>
          <a:spcPct val="0"/>
        </a:spcBef>
        <a:spcAft>
          <a:spcPct val="0"/>
        </a:spcAft>
        <a:defRPr sz="4000">
          <a:solidFill>
            <a:schemeClr val="tx1"/>
          </a:solidFill>
          <a:latin typeface="Arial" charset="0"/>
        </a:defRPr>
      </a:lvl6pPr>
      <a:lvl7pPr marL="914400" algn="l" rtl="0" eaLnBrk="1" fontAlgn="base" hangingPunct="1">
        <a:spcBef>
          <a:spcPct val="0"/>
        </a:spcBef>
        <a:spcAft>
          <a:spcPct val="0"/>
        </a:spcAft>
        <a:defRPr sz="4000">
          <a:solidFill>
            <a:schemeClr val="tx1"/>
          </a:solidFill>
          <a:latin typeface="Arial" charset="0"/>
        </a:defRPr>
      </a:lvl7pPr>
      <a:lvl8pPr marL="1371600" algn="l" rtl="0" eaLnBrk="1" fontAlgn="base" hangingPunct="1">
        <a:spcBef>
          <a:spcPct val="0"/>
        </a:spcBef>
        <a:spcAft>
          <a:spcPct val="0"/>
        </a:spcAft>
        <a:defRPr sz="4000">
          <a:solidFill>
            <a:schemeClr val="tx1"/>
          </a:solidFill>
          <a:latin typeface="Arial" charset="0"/>
        </a:defRPr>
      </a:lvl8pPr>
      <a:lvl9pPr marL="1828800" algn="l" rtl="0" eaLnBrk="1" fontAlgn="base" hangingPunct="1">
        <a:spcBef>
          <a:spcPct val="0"/>
        </a:spcBef>
        <a:spcAft>
          <a:spcPct val="0"/>
        </a:spcAft>
        <a:defRPr sz="4000">
          <a:solidFill>
            <a:schemeClr val="tx1"/>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3.xml"/><Relationship Id="rId5" Type="http://schemas.openxmlformats.org/officeDocument/2006/relationships/image" Target="../media/image7.png"/><Relationship Id="rId4" Type="http://schemas.openxmlformats.org/officeDocument/2006/relationships/image" Target="../media/image6.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35125" y="1277603"/>
            <a:ext cx="8941981" cy="890825"/>
          </a:xfrm>
        </p:spPr>
        <p:txBody>
          <a:bodyPr/>
          <a:lstStyle/>
          <a:p>
            <a:r>
              <a:rPr lang="en-US" sz="5400" dirty="0"/>
              <a:t>S</a:t>
            </a:r>
            <a:r>
              <a:rPr lang="id-ID" sz="5400" dirty="0"/>
              <a:t>TRATEGI MERAIH AKREDITASI UNGGUL</a:t>
            </a:r>
          </a:p>
        </p:txBody>
      </p:sp>
      <p:sp>
        <p:nvSpPr>
          <p:cNvPr id="4" name="Title 1">
            <a:extLst>
              <a:ext uri="{FF2B5EF4-FFF2-40B4-BE49-F238E27FC236}">
                <a16:creationId xmlns:a16="http://schemas.microsoft.com/office/drawing/2014/main" id="{C9C8D7D6-16B1-45B8-A1DA-79E50CC3F235}"/>
              </a:ext>
            </a:extLst>
          </p:cNvPr>
          <p:cNvSpPr txBox="1">
            <a:spLocks/>
          </p:cNvSpPr>
          <p:nvPr/>
        </p:nvSpPr>
        <p:spPr bwMode="auto">
          <a:xfrm>
            <a:off x="2316957" y="378839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tx1"/>
                </a:solidFill>
                <a:latin typeface="+mj-lt"/>
                <a:ea typeface="+mj-ea"/>
                <a:cs typeface="+mj-cs"/>
              </a:defRPr>
            </a:lvl1pPr>
            <a:lvl2pPr algn="l" rtl="0" eaLnBrk="1" fontAlgn="base" hangingPunct="1">
              <a:spcBef>
                <a:spcPct val="0"/>
              </a:spcBef>
              <a:spcAft>
                <a:spcPct val="0"/>
              </a:spcAft>
              <a:defRPr sz="4000">
                <a:solidFill>
                  <a:schemeClr val="tx1"/>
                </a:solidFill>
                <a:latin typeface="Arial" charset="0"/>
              </a:defRPr>
            </a:lvl2pPr>
            <a:lvl3pPr algn="l" rtl="0" eaLnBrk="1" fontAlgn="base" hangingPunct="1">
              <a:spcBef>
                <a:spcPct val="0"/>
              </a:spcBef>
              <a:spcAft>
                <a:spcPct val="0"/>
              </a:spcAft>
              <a:defRPr sz="4000">
                <a:solidFill>
                  <a:schemeClr val="tx1"/>
                </a:solidFill>
                <a:latin typeface="Arial" charset="0"/>
              </a:defRPr>
            </a:lvl3pPr>
            <a:lvl4pPr algn="l" rtl="0" eaLnBrk="1" fontAlgn="base" hangingPunct="1">
              <a:spcBef>
                <a:spcPct val="0"/>
              </a:spcBef>
              <a:spcAft>
                <a:spcPct val="0"/>
              </a:spcAft>
              <a:defRPr sz="4000">
                <a:solidFill>
                  <a:schemeClr val="tx1"/>
                </a:solidFill>
                <a:latin typeface="Arial" charset="0"/>
              </a:defRPr>
            </a:lvl4pPr>
            <a:lvl5pPr algn="l" rtl="0" eaLnBrk="1" fontAlgn="base" hangingPunct="1">
              <a:spcBef>
                <a:spcPct val="0"/>
              </a:spcBef>
              <a:spcAft>
                <a:spcPct val="0"/>
              </a:spcAft>
              <a:defRPr sz="4000">
                <a:solidFill>
                  <a:schemeClr val="tx1"/>
                </a:solidFill>
                <a:latin typeface="Arial" charset="0"/>
              </a:defRPr>
            </a:lvl5pPr>
            <a:lvl6pPr marL="457200" algn="l" rtl="0" eaLnBrk="1" fontAlgn="base" hangingPunct="1">
              <a:spcBef>
                <a:spcPct val="0"/>
              </a:spcBef>
              <a:spcAft>
                <a:spcPct val="0"/>
              </a:spcAft>
              <a:defRPr sz="4000">
                <a:solidFill>
                  <a:schemeClr val="tx1"/>
                </a:solidFill>
                <a:latin typeface="Arial" charset="0"/>
              </a:defRPr>
            </a:lvl6pPr>
            <a:lvl7pPr marL="914400" algn="l" rtl="0" eaLnBrk="1" fontAlgn="base" hangingPunct="1">
              <a:spcBef>
                <a:spcPct val="0"/>
              </a:spcBef>
              <a:spcAft>
                <a:spcPct val="0"/>
              </a:spcAft>
              <a:defRPr sz="4000">
                <a:solidFill>
                  <a:schemeClr val="tx1"/>
                </a:solidFill>
                <a:latin typeface="Arial" charset="0"/>
              </a:defRPr>
            </a:lvl7pPr>
            <a:lvl8pPr marL="1371600" algn="l" rtl="0" eaLnBrk="1" fontAlgn="base" hangingPunct="1">
              <a:spcBef>
                <a:spcPct val="0"/>
              </a:spcBef>
              <a:spcAft>
                <a:spcPct val="0"/>
              </a:spcAft>
              <a:defRPr sz="4000">
                <a:solidFill>
                  <a:schemeClr val="tx1"/>
                </a:solidFill>
                <a:latin typeface="Arial" charset="0"/>
              </a:defRPr>
            </a:lvl8pPr>
            <a:lvl9pPr marL="1828800" algn="l" rtl="0" eaLnBrk="1" fontAlgn="base" hangingPunct="1">
              <a:spcBef>
                <a:spcPct val="0"/>
              </a:spcBef>
              <a:spcAft>
                <a:spcPct val="0"/>
              </a:spcAft>
              <a:defRPr sz="4000">
                <a:solidFill>
                  <a:schemeClr val="tx1"/>
                </a:solidFill>
                <a:latin typeface="Arial" charset="0"/>
              </a:defRPr>
            </a:lvl9pPr>
          </a:lstStyle>
          <a:p>
            <a:pPr defTabSz="914400"/>
            <a:r>
              <a:rPr lang="en-US" sz="2800" kern="0" dirty="0"/>
              <a:t>Oleh: </a:t>
            </a:r>
          </a:p>
          <a:p>
            <a:pPr defTabSz="914400"/>
            <a:r>
              <a:rPr lang="id-ID" sz="2800" kern="0" dirty="0"/>
              <a:t>Dudy Imanuddin Effendi</a:t>
            </a:r>
          </a:p>
        </p:txBody>
      </p:sp>
      <p:sp>
        <p:nvSpPr>
          <p:cNvPr id="2" name="TextBox 1">
            <a:extLst>
              <a:ext uri="{FF2B5EF4-FFF2-40B4-BE49-F238E27FC236}">
                <a16:creationId xmlns:a16="http://schemas.microsoft.com/office/drawing/2014/main" id="{EC1EE9E3-F40A-B269-D494-3B16B1FB1BA7}"/>
              </a:ext>
            </a:extLst>
          </p:cNvPr>
          <p:cNvSpPr txBox="1"/>
          <p:nvPr/>
        </p:nvSpPr>
        <p:spPr>
          <a:xfrm>
            <a:off x="8941982" y="5699052"/>
            <a:ext cx="4486940" cy="369332"/>
          </a:xfrm>
          <a:prstGeom prst="rect">
            <a:avLst/>
          </a:prstGeom>
          <a:noFill/>
        </p:spPr>
        <p:txBody>
          <a:bodyPr wrap="square" rtlCol="0">
            <a:spAutoFit/>
          </a:bodyPr>
          <a:lstStyle/>
          <a:p>
            <a:r>
              <a:rPr lang="id-ID" dirty="0"/>
              <a:t>Ngaji Konseling 2 PABKI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a:t>Pendidikan/ Pengajaran</a:t>
            </a:r>
          </a:p>
        </p:txBody>
      </p:sp>
      <p:sp>
        <p:nvSpPr>
          <p:cNvPr id="3" name="Content Placeholder 2"/>
          <p:cNvSpPr>
            <a:spLocks noGrp="1"/>
          </p:cNvSpPr>
          <p:nvPr>
            <p:ph idx="1"/>
          </p:nvPr>
        </p:nvSpPr>
        <p:spPr/>
        <p:txBody>
          <a:bodyPr/>
          <a:lstStyle/>
          <a:p>
            <a:r>
              <a:rPr lang="id-ID" dirty="0"/>
              <a:t>Absensi  mahasiswa 16 x pertemuan</a:t>
            </a:r>
          </a:p>
          <a:p>
            <a:r>
              <a:rPr lang="id-ID" dirty="0"/>
              <a:t>Absensi dosen 16 x pertemuan</a:t>
            </a:r>
          </a:p>
          <a:p>
            <a:r>
              <a:rPr lang="id-ID" dirty="0"/>
              <a:t>Nilau UTS &amp; UAS </a:t>
            </a:r>
          </a:p>
          <a:p>
            <a:r>
              <a:rPr lang="id-ID" dirty="0"/>
              <a:t>RPS</a:t>
            </a:r>
          </a:p>
          <a:p>
            <a:r>
              <a:rPr lang="id-ID" dirty="0"/>
              <a:t>Handout</a:t>
            </a:r>
          </a:p>
          <a:p>
            <a:r>
              <a:rPr lang="id-ID" dirty="0"/>
              <a:t>Lembar bimbingan</a:t>
            </a:r>
          </a:p>
          <a:p>
            <a:r>
              <a:rPr lang="id-ID" dirty="0"/>
              <a:t>Nilai ujian komprehensip/munaqosah</a:t>
            </a:r>
          </a:p>
          <a:p>
            <a:r>
              <a:rPr lang="id-ID" dirty="0"/>
              <a:t>Hasil evaluasi belajar</a:t>
            </a:r>
            <a:endParaRPr lang="en-US" dirty="0"/>
          </a:p>
          <a:p>
            <a:r>
              <a:rPr lang="en-US" dirty="0"/>
              <a:t>Hasil </a:t>
            </a:r>
            <a:r>
              <a:rPr lang="en-US" dirty="0" err="1"/>
              <a:t>belajar</a:t>
            </a:r>
            <a:r>
              <a:rPr lang="id-ID"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Penelitian</a:t>
            </a:r>
          </a:p>
        </p:txBody>
      </p:sp>
      <p:sp>
        <p:nvSpPr>
          <p:cNvPr id="3" name="Content Placeholder 2"/>
          <p:cNvSpPr>
            <a:spLocks noGrp="1"/>
          </p:cNvSpPr>
          <p:nvPr>
            <p:ph idx="1"/>
          </p:nvPr>
        </p:nvSpPr>
        <p:spPr/>
        <p:txBody>
          <a:bodyPr/>
          <a:lstStyle/>
          <a:p>
            <a:r>
              <a:rPr lang="id-ID" dirty="0"/>
              <a:t>Penelitian selaras dengan visi Prodi</a:t>
            </a:r>
          </a:p>
          <a:p>
            <a:r>
              <a:rPr lang="id-ID" dirty="0"/>
              <a:t>Surat Keputusan kegiatan penelitian</a:t>
            </a:r>
          </a:p>
          <a:p>
            <a:r>
              <a:rPr lang="id-ID" dirty="0"/>
              <a:t>Dokumen kontrak penelitian</a:t>
            </a:r>
          </a:p>
          <a:p>
            <a:r>
              <a:rPr lang="id-ID" dirty="0"/>
              <a:t>Naskah penelitian</a:t>
            </a:r>
          </a:p>
          <a:p>
            <a:r>
              <a:rPr lang="id-ID" dirty="0"/>
              <a:t>Pelibatan mahasiswa dalam penelitian dosen</a:t>
            </a:r>
            <a:endParaRPr lang="en-US" dirty="0"/>
          </a:p>
          <a:p>
            <a:r>
              <a:rPr lang="en-US" dirty="0"/>
              <a:t>Output &amp; </a:t>
            </a:r>
            <a:r>
              <a:rPr lang="en-US" dirty="0" err="1"/>
              <a:t>Tagihan</a:t>
            </a:r>
            <a:r>
              <a:rPr lang="en-US" dirty="0"/>
              <a:t> (ISBN, HAKI, </a:t>
            </a:r>
            <a:r>
              <a:rPr lang="en-US" dirty="0" err="1"/>
              <a:t>Jurnal</a:t>
            </a:r>
            <a:r>
              <a:rPr lang="en-US" dirty="0"/>
              <a:t>)</a:t>
            </a:r>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376222"/>
            <a:ext cx="7391400" cy="838200"/>
          </a:xfrm>
        </p:spPr>
        <p:txBody>
          <a:bodyPr/>
          <a:lstStyle/>
          <a:p>
            <a:pPr algn="ctr"/>
            <a:r>
              <a:rPr lang="id-ID" dirty="0"/>
              <a:t>Pengabdian kepada Masyarakat</a:t>
            </a:r>
          </a:p>
        </p:txBody>
      </p:sp>
      <p:sp>
        <p:nvSpPr>
          <p:cNvPr id="3" name="Content Placeholder 2"/>
          <p:cNvSpPr>
            <a:spLocks noGrp="1"/>
          </p:cNvSpPr>
          <p:nvPr>
            <p:ph idx="1"/>
          </p:nvPr>
        </p:nvSpPr>
        <p:spPr>
          <a:xfrm>
            <a:off x="2971800" y="1547834"/>
            <a:ext cx="7315200" cy="4953000"/>
          </a:xfrm>
        </p:spPr>
        <p:txBody>
          <a:bodyPr/>
          <a:lstStyle/>
          <a:p>
            <a:r>
              <a:rPr lang="id-ID" dirty="0"/>
              <a:t>Kegiatan PkM selaras dengan visi Prodi</a:t>
            </a:r>
          </a:p>
          <a:p>
            <a:r>
              <a:rPr lang="id-ID" dirty="0"/>
              <a:t>Surat Keputusan kegiatan </a:t>
            </a:r>
          </a:p>
          <a:p>
            <a:r>
              <a:rPr lang="id-ID" dirty="0"/>
              <a:t>Dokumen kontrak PkM</a:t>
            </a:r>
          </a:p>
          <a:p>
            <a:r>
              <a:rPr lang="id-ID" dirty="0"/>
              <a:t>Laporan PkM</a:t>
            </a:r>
          </a:p>
          <a:p>
            <a:r>
              <a:rPr lang="id-ID" dirty="0"/>
              <a:t>Pelibatan mahasiswa dalam PkM</a:t>
            </a:r>
            <a:endParaRPr lang="en-US" dirty="0"/>
          </a:p>
          <a:p>
            <a:r>
              <a:rPr lang="en-US" dirty="0"/>
              <a:t>Output &amp; </a:t>
            </a:r>
            <a:r>
              <a:rPr lang="en-US" dirty="0" err="1"/>
              <a:t>Tagihan</a:t>
            </a:r>
            <a:r>
              <a:rPr lang="en-US" dirty="0"/>
              <a:t> (ISBN, HAKI, </a:t>
            </a:r>
            <a:r>
              <a:rPr lang="en-US" dirty="0" err="1"/>
              <a:t>Jurnal</a:t>
            </a:r>
            <a:r>
              <a:rPr lang="en-US" dirty="0"/>
              <a:t>)</a:t>
            </a:r>
            <a:endParaRPr lang="id-ID" dirty="0"/>
          </a:p>
          <a:p>
            <a:endParaRPr lang="id-ID" dirty="0"/>
          </a:p>
          <a:p>
            <a:endParaRPr lang="id-ID" dirty="0"/>
          </a:p>
          <a:p>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a:t>Strategi  </a:t>
            </a:r>
          </a:p>
        </p:txBody>
      </p:sp>
      <p:sp>
        <p:nvSpPr>
          <p:cNvPr id="3" name="Content Placeholder 2"/>
          <p:cNvSpPr>
            <a:spLocks noGrp="1"/>
          </p:cNvSpPr>
          <p:nvPr>
            <p:ph idx="1"/>
          </p:nvPr>
        </p:nvSpPr>
        <p:spPr/>
        <p:txBody>
          <a:bodyPr/>
          <a:lstStyle/>
          <a:p>
            <a:r>
              <a:rPr lang="en-US" sz="2800" dirty="0" err="1"/>
              <a:t>Membangun</a:t>
            </a:r>
            <a:r>
              <a:rPr lang="en-US" sz="2800" dirty="0"/>
              <a:t> dan </a:t>
            </a:r>
            <a:r>
              <a:rPr lang="en-US" sz="2800" dirty="0" err="1"/>
              <a:t>memelihara</a:t>
            </a:r>
            <a:r>
              <a:rPr lang="en-US" sz="2800" dirty="0"/>
              <a:t> Website </a:t>
            </a:r>
            <a:r>
              <a:rPr lang="en-US" sz="2800" dirty="0" err="1"/>
              <a:t>institusi</a:t>
            </a:r>
            <a:r>
              <a:rPr lang="en-US" sz="2800" dirty="0"/>
              <a:t> dan Prodi</a:t>
            </a:r>
          </a:p>
          <a:p>
            <a:r>
              <a:rPr lang="en-US" sz="2800" dirty="0" err="1"/>
              <a:t>Digitalisasi</a:t>
            </a:r>
            <a:r>
              <a:rPr lang="en-US" sz="2800" dirty="0"/>
              <a:t> data dan </a:t>
            </a:r>
            <a:r>
              <a:rPr lang="en-US" sz="2800" dirty="0" err="1"/>
              <a:t>lengkapi</a:t>
            </a:r>
            <a:r>
              <a:rPr lang="en-US" sz="2800" dirty="0"/>
              <a:t> </a:t>
            </a:r>
            <a:r>
              <a:rPr lang="en-US" sz="2800" dirty="0" err="1"/>
              <a:t>forlap</a:t>
            </a:r>
            <a:r>
              <a:rPr lang="en-US" sz="2800" dirty="0"/>
              <a:t> </a:t>
            </a:r>
            <a:r>
              <a:rPr lang="en-US" sz="2800" dirty="0" err="1"/>
              <a:t>Dikti</a:t>
            </a:r>
            <a:endParaRPr lang="en-US" sz="2800" dirty="0"/>
          </a:p>
          <a:p>
            <a:r>
              <a:rPr lang="en-US" sz="2800" dirty="0" err="1"/>
              <a:t>Mulai</a:t>
            </a:r>
            <a:r>
              <a:rPr lang="en-US" sz="2800" dirty="0"/>
              <a:t> </a:t>
            </a:r>
            <a:r>
              <a:rPr lang="en-US" sz="2800" dirty="0" err="1"/>
              <a:t>dari</a:t>
            </a:r>
            <a:r>
              <a:rPr lang="en-US" sz="2800" dirty="0"/>
              <a:t> </a:t>
            </a:r>
            <a:r>
              <a:rPr lang="en-US" sz="2800" dirty="0" err="1"/>
              <a:t>Renstra</a:t>
            </a:r>
            <a:r>
              <a:rPr lang="en-US" sz="2800" dirty="0"/>
              <a:t>, </a:t>
            </a:r>
            <a:r>
              <a:rPr lang="en-US" sz="2800" dirty="0" err="1"/>
              <a:t>Renop</a:t>
            </a:r>
            <a:endParaRPr lang="en-US" sz="2800" dirty="0"/>
          </a:p>
          <a:p>
            <a:r>
              <a:rPr lang="en-US" sz="2800" dirty="0" err="1"/>
              <a:t>Duplikasi</a:t>
            </a:r>
            <a:r>
              <a:rPr lang="en-US" sz="2800" dirty="0"/>
              <a:t> format </a:t>
            </a:r>
            <a:r>
              <a:rPr lang="id-ID" sz="2800" dirty="0"/>
              <a:t>LKD/BKD</a:t>
            </a:r>
          </a:p>
          <a:p>
            <a:r>
              <a:rPr lang="id-ID" sz="2800" dirty="0"/>
              <a:t>Tertib administrasi</a:t>
            </a:r>
          </a:p>
          <a:p>
            <a:r>
              <a:rPr lang="id-ID" sz="2800" dirty="0"/>
              <a:t>Tertib substansi</a:t>
            </a:r>
          </a:p>
          <a:p>
            <a:r>
              <a:rPr lang="id-ID" sz="2800" dirty="0"/>
              <a:t>K</a:t>
            </a:r>
            <a:r>
              <a:rPr lang="en-US" sz="2800" dirty="0" err="1"/>
              <a:t>erjasama</a:t>
            </a:r>
            <a:r>
              <a:rPr lang="en-US" sz="2800" dirty="0"/>
              <a:t> dan </a:t>
            </a:r>
            <a:r>
              <a:rPr lang="en-US" sz="2800" dirty="0" err="1"/>
              <a:t>laporan</a:t>
            </a:r>
            <a:r>
              <a:rPr lang="en-US" sz="2800" dirty="0"/>
              <a:t> </a:t>
            </a:r>
            <a:r>
              <a:rPr lang="en-US" sz="2800" dirty="0" err="1"/>
              <a:t>tindaklanjut</a:t>
            </a:r>
            <a:endParaRPr lang="en-US" sz="2800" dirty="0"/>
          </a:p>
          <a:p>
            <a:r>
              <a:rPr lang="en-US" sz="2800" dirty="0" err="1"/>
              <a:t>Bagi</a:t>
            </a:r>
            <a:r>
              <a:rPr lang="en-US" sz="2800" dirty="0"/>
              <a:t> </a:t>
            </a:r>
            <a:r>
              <a:rPr lang="en-US" sz="2800" dirty="0" err="1"/>
              <a:t>Tugas</a:t>
            </a:r>
            <a:endParaRPr lang="id-ID" sz="2800" dirty="0"/>
          </a:p>
          <a:p>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7E529-FC05-4F6C-AB6D-CD9A0472DCCC}"/>
              </a:ext>
            </a:extLst>
          </p:cNvPr>
          <p:cNvSpPr>
            <a:spLocks noGrp="1"/>
          </p:cNvSpPr>
          <p:nvPr>
            <p:ph type="title"/>
          </p:nvPr>
        </p:nvSpPr>
        <p:spPr/>
        <p:txBody>
          <a:bodyPr/>
          <a:lstStyle/>
          <a:p>
            <a:r>
              <a:rPr lang="en-US" dirty="0" err="1"/>
              <a:t>Pembagian</a:t>
            </a:r>
            <a:r>
              <a:rPr lang="en-US" dirty="0"/>
              <a:t> </a:t>
            </a:r>
            <a:r>
              <a:rPr lang="en-US" dirty="0" err="1"/>
              <a:t>Tugas</a:t>
            </a:r>
            <a:endParaRPr lang="id-ID" dirty="0"/>
          </a:p>
        </p:txBody>
      </p:sp>
      <p:graphicFrame>
        <p:nvGraphicFramePr>
          <p:cNvPr id="4" name="Table 4">
            <a:extLst>
              <a:ext uri="{FF2B5EF4-FFF2-40B4-BE49-F238E27FC236}">
                <a16:creationId xmlns:a16="http://schemas.microsoft.com/office/drawing/2014/main" id="{40396608-9424-4366-98A4-8FE9737F1826}"/>
              </a:ext>
            </a:extLst>
          </p:cNvPr>
          <p:cNvGraphicFramePr>
            <a:graphicFrameLocks noGrp="1"/>
          </p:cNvGraphicFramePr>
          <p:nvPr>
            <p:ph idx="1"/>
          </p:nvPr>
        </p:nvGraphicFramePr>
        <p:xfrm>
          <a:off x="2915399" y="980728"/>
          <a:ext cx="7084640" cy="5461000"/>
        </p:xfrm>
        <a:graphic>
          <a:graphicData uri="http://schemas.openxmlformats.org/drawingml/2006/table">
            <a:tbl>
              <a:tblPr firstRow="1" bandRow="1">
                <a:tableStyleId>{5940675A-B579-460E-94D1-54222C63F5DA}</a:tableStyleId>
              </a:tblPr>
              <a:tblGrid>
                <a:gridCol w="2692152">
                  <a:extLst>
                    <a:ext uri="{9D8B030D-6E8A-4147-A177-3AD203B41FA5}">
                      <a16:colId xmlns:a16="http://schemas.microsoft.com/office/drawing/2014/main" val="4050828205"/>
                    </a:ext>
                  </a:extLst>
                </a:gridCol>
                <a:gridCol w="4392488">
                  <a:extLst>
                    <a:ext uri="{9D8B030D-6E8A-4147-A177-3AD203B41FA5}">
                      <a16:colId xmlns:a16="http://schemas.microsoft.com/office/drawing/2014/main" val="202135577"/>
                    </a:ext>
                  </a:extLst>
                </a:gridCol>
              </a:tblGrid>
              <a:tr h="370840">
                <a:tc>
                  <a:txBody>
                    <a:bodyPr/>
                    <a:lstStyle/>
                    <a:p>
                      <a:r>
                        <a:rPr lang="en-US" dirty="0"/>
                        <a:t>Nama</a:t>
                      </a:r>
                      <a:endParaRPr lang="id-ID" dirty="0"/>
                    </a:p>
                  </a:txBody>
                  <a:tcPr/>
                </a:tc>
                <a:tc>
                  <a:txBody>
                    <a:bodyPr/>
                    <a:lstStyle/>
                    <a:p>
                      <a:r>
                        <a:rPr lang="en-US" dirty="0" err="1"/>
                        <a:t>Tugas</a:t>
                      </a:r>
                      <a:endParaRPr lang="id-ID" dirty="0"/>
                    </a:p>
                  </a:txBody>
                  <a:tcPr/>
                </a:tc>
                <a:extLst>
                  <a:ext uri="{0D108BD9-81ED-4DB2-BD59-A6C34878D82A}">
                    <a16:rowId xmlns:a16="http://schemas.microsoft.com/office/drawing/2014/main" val="2928827059"/>
                  </a:ext>
                </a:extLst>
              </a:tr>
              <a:tr h="370840">
                <a:tc>
                  <a:txBody>
                    <a:bodyPr/>
                    <a:lstStyle/>
                    <a:p>
                      <a:endParaRPr lang="id-ID" dirty="0"/>
                    </a:p>
                  </a:txBody>
                  <a:tcPr/>
                </a:tc>
                <a:tc>
                  <a:txBody>
                    <a:bodyPr/>
                    <a:lstStyle/>
                    <a:p>
                      <a:r>
                        <a:rPr lang="en-US" dirty="0"/>
                        <a:t>LKA </a:t>
                      </a:r>
                      <a:r>
                        <a:rPr lang="en-US" dirty="0" err="1"/>
                        <a:t>Kualitatif</a:t>
                      </a:r>
                      <a:r>
                        <a:rPr lang="en-US" dirty="0"/>
                        <a:t> &amp; </a:t>
                      </a:r>
                      <a:r>
                        <a:rPr lang="en-US" dirty="0" err="1"/>
                        <a:t>Kuantitatif</a:t>
                      </a:r>
                      <a:endParaRPr lang="id-ID" dirty="0"/>
                    </a:p>
                  </a:txBody>
                  <a:tcPr/>
                </a:tc>
                <a:extLst>
                  <a:ext uri="{0D108BD9-81ED-4DB2-BD59-A6C34878D82A}">
                    <a16:rowId xmlns:a16="http://schemas.microsoft.com/office/drawing/2014/main" val="1396428526"/>
                  </a:ext>
                </a:extLst>
              </a:tr>
              <a:tr h="370840">
                <a:tc>
                  <a:txBody>
                    <a:bodyPr/>
                    <a:lstStyle/>
                    <a:p>
                      <a:endParaRPr lang="id-ID" dirty="0"/>
                    </a:p>
                  </a:txBody>
                  <a:tcPr/>
                </a:tc>
                <a:tc>
                  <a:txBody>
                    <a:bodyPr/>
                    <a:lstStyle/>
                    <a:p>
                      <a:r>
                        <a:rPr lang="en-US" dirty="0"/>
                        <a:t>LED:</a:t>
                      </a:r>
                      <a:endParaRPr lang="id-ID" dirty="0"/>
                    </a:p>
                  </a:txBody>
                  <a:tcPr/>
                </a:tc>
                <a:extLst>
                  <a:ext uri="{0D108BD9-81ED-4DB2-BD59-A6C34878D82A}">
                    <a16:rowId xmlns:a16="http://schemas.microsoft.com/office/drawing/2014/main" val="119878592"/>
                  </a:ext>
                </a:extLst>
              </a:tr>
              <a:tr h="370840">
                <a:tc>
                  <a:txBody>
                    <a:bodyPr/>
                    <a:lstStyle/>
                    <a:p>
                      <a:endParaRPr lang="id-ID" dirty="0"/>
                    </a:p>
                  </a:txBody>
                  <a:tcPr/>
                </a:tc>
                <a:tc>
                  <a:txBody>
                    <a:bodyPr/>
                    <a:lstStyle/>
                    <a:p>
                      <a:pPr marL="0" indent="0">
                        <a:buFont typeface="+mj-lt"/>
                        <a:buNone/>
                      </a:pPr>
                      <a:r>
                        <a:rPr lang="en-US" sz="1800" dirty="0" err="1"/>
                        <a:t>Pendahuluan</a:t>
                      </a:r>
                      <a:r>
                        <a:rPr lang="en-US" sz="1800" dirty="0"/>
                        <a:t> dan </a:t>
                      </a:r>
                      <a:r>
                        <a:rPr lang="en-US" sz="1800" dirty="0" err="1"/>
                        <a:t>Kriteria</a:t>
                      </a:r>
                      <a:r>
                        <a:rPr lang="en-US" sz="1800" dirty="0"/>
                        <a:t> 1: Tata </a:t>
                      </a:r>
                      <a:r>
                        <a:rPr lang="en-US" sz="1800" dirty="0" err="1"/>
                        <a:t>Pamong</a:t>
                      </a:r>
                      <a:r>
                        <a:rPr lang="en-US" sz="1800" dirty="0"/>
                        <a:t> dan </a:t>
                      </a:r>
                      <a:r>
                        <a:rPr lang="en-US" sz="1800" dirty="0" err="1"/>
                        <a:t>Kerjasama</a:t>
                      </a:r>
                      <a:endParaRPr lang="en-US" sz="1800" dirty="0"/>
                    </a:p>
                  </a:txBody>
                  <a:tcPr/>
                </a:tc>
                <a:extLst>
                  <a:ext uri="{0D108BD9-81ED-4DB2-BD59-A6C34878D82A}">
                    <a16:rowId xmlns:a16="http://schemas.microsoft.com/office/drawing/2014/main" val="647638980"/>
                  </a:ext>
                </a:extLst>
              </a:tr>
              <a:tr h="370840">
                <a:tc>
                  <a:txBody>
                    <a:bodyPr/>
                    <a:lstStyle/>
                    <a:p>
                      <a:endParaRPr lang="id-ID"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800" dirty="0" err="1"/>
                        <a:t>Kriteria</a:t>
                      </a:r>
                      <a:r>
                        <a:rPr lang="en-US" sz="1800" dirty="0"/>
                        <a:t> 2: </a:t>
                      </a:r>
                      <a:r>
                        <a:rPr lang="en-US" sz="1800" dirty="0" err="1"/>
                        <a:t>Mahasiswa</a:t>
                      </a:r>
                      <a:endParaRPr lang="en-US" sz="1800" dirty="0"/>
                    </a:p>
                  </a:txBody>
                  <a:tcPr/>
                </a:tc>
                <a:extLst>
                  <a:ext uri="{0D108BD9-81ED-4DB2-BD59-A6C34878D82A}">
                    <a16:rowId xmlns:a16="http://schemas.microsoft.com/office/drawing/2014/main" val="1488540994"/>
                  </a:ext>
                </a:extLst>
              </a:tr>
              <a:tr h="370840">
                <a:tc>
                  <a:txBody>
                    <a:bodyPr/>
                    <a:lstStyle/>
                    <a:p>
                      <a:endParaRPr lang="id-ID" dirty="0"/>
                    </a:p>
                  </a:txBody>
                  <a:tcPr/>
                </a:tc>
                <a:tc>
                  <a:txBody>
                    <a:bodyPr/>
                    <a:lstStyle/>
                    <a:p>
                      <a:pPr marL="0" indent="0">
                        <a:buFont typeface="+mj-lt"/>
                        <a:buNone/>
                      </a:pPr>
                      <a:r>
                        <a:rPr lang="en-US" sz="1800" dirty="0" err="1"/>
                        <a:t>Kriteria</a:t>
                      </a:r>
                      <a:r>
                        <a:rPr lang="en-US" sz="1800" dirty="0"/>
                        <a:t> 3: SDM</a:t>
                      </a:r>
                    </a:p>
                  </a:txBody>
                  <a:tcPr/>
                </a:tc>
                <a:extLst>
                  <a:ext uri="{0D108BD9-81ED-4DB2-BD59-A6C34878D82A}">
                    <a16:rowId xmlns:a16="http://schemas.microsoft.com/office/drawing/2014/main" val="844245019"/>
                  </a:ext>
                </a:extLst>
              </a:tr>
              <a:tr h="370840">
                <a:tc>
                  <a:txBody>
                    <a:bodyPr/>
                    <a:lstStyle/>
                    <a:p>
                      <a:endParaRPr lang="id-ID" dirty="0"/>
                    </a:p>
                  </a:txBody>
                  <a:tcPr/>
                </a:tc>
                <a:tc>
                  <a:txBody>
                    <a:bodyPr/>
                    <a:lstStyle/>
                    <a:p>
                      <a:pPr marL="0" indent="0">
                        <a:buFont typeface="+mj-lt"/>
                        <a:buNone/>
                      </a:pPr>
                      <a:r>
                        <a:rPr lang="en-US" sz="1800" dirty="0" err="1"/>
                        <a:t>Kriteria</a:t>
                      </a:r>
                      <a:r>
                        <a:rPr lang="en-US" sz="1800" dirty="0"/>
                        <a:t> 4: </a:t>
                      </a:r>
                      <a:r>
                        <a:rPr lang="en-US" sz="1800" dirty="0" err="1"/>
                        <a:t>Keuangan</a:t>
                      </a:r>
                      <a:r>
                        <a:rPr lang="en-US" sz="1800" dirty="0"/>
                        <a:t> dan </a:t>
                      </a:r>
                      <a:r>
                        <a:rPr lang="en-US" sz="1800" dirty="0" err="1"/>
                        <a:t>Sarpras</a:t>
                      </a:r>
                      <a:endParaRPr lang="en-US" sz="1800" dirty="0"/>
                    </a:p>
                  </a:txBody>
                  <a:tcPr/>
                </a:tc>
                <a:extLst>
                  <a:ext uri="{0D108BD9-81ED-4DB2-BD59-A6C34878D82A}">
                    <a16:rowId xmlns:a16="http://schemas.microsoft.com/office/drawing/2014/main" val="3180196337"/>
                  </a:ext>
                </a:extLst>
              </a:tr>
              <a:tr h="370840">
                <a:tc>
                  <a:txBody>
                    <a:bodyPr/>
                    <a:lstStyle/>
                    <a:p>
                      <a:endParaRPr lang="id-ID" dirty="0"/>
                    </a:p>
                  </a:txBody>
                  <a:tcPr/>
                </a:tc>
                <a:tc>
                  <a:txBody>
                    <a:bodyPr/>
                    <a:lstStyle/>
                    <a:p>
                      <a:pPr marL="0" indent="0">
                        <a:buFont typeface="+mj-lt"/>
                        <a:buNone/>
                      </a:pPr>
                      <a:r>
                        <a:rPr lang="en-US" sz="1800" dirty="0" err="1"/>
                        <a:t>Kriteria</a:t>
                      </a:r>
                      <a:r>
                        <a:rPr lang="en-US" sz="1800" dirty="0"/>
                        <a:t> 5: Pendidikan</a:t>
                      </a:r>
                    </a:p>
                  </a:txBody>
                  <a:tcPr/>
                </a:tc>
                <a:extLst>
                  <a:ext uri="{0D108BD9-81ED-4DB2-BD59-A6C34878D82A}">
                    <a16:rowId xmlns:a16="http://schemas.microsoft.com/office/drawing/2014/main" val="4106022330"/>
                  </a:ext>
                </a:extLst>
              </a:tr>
              <a:tr h="370840">
                <a:tc>
                  <a:txBody>
                    <a:bodyPr/>
                    <a:lstStyle/>
                    <a:p>
                      <a:endParaRPr lang="id-ID" dirty="0"/>
                    </a:p>
                  </a:txBody>
                  <a:tcPr/>
                </a:tc>
                <a:tc>
                  <a:txBody>
                    <a:bodyPr/>
                    <a:lstStyle/>
                    <a:p>
                      <a:pPr marL="0" indent="0">
                        <a:buFont typeface="+mj-lt"/>
                        <a:buNone/>
                      </a:pPr>
                      <a:r>
                        <a:rPr lang="en-US" dirty="0" err="1"/>
                        <a:t>Kriteria</a:t>
                      </a:r>
                      <a:r>
                        <a:rPr lang="en-US" dirty="0"/>
                        <a:t> 6: </a:t>
                      </a:r>
                      <a:r>
                        <a:rPr lang="en-US" dirty="0" err="1"/>
                        <a:t>Penelitian</a:t>
                      </a:r>
                      <a:endParaRPr lang="en-US" dirty="0"/>
                    </a:p>
                  </a:txBody>
                  <a:tcPr/>
                </a:tc>
                <a:extLst>
                  <a:ext uri="{0D108BD9-81ED-4DB2-BD59-A6C34878D82A}">
                    <a16:rowId xmlns:a16="http://schemas.microsoft.com/office/drawing/2014/main" val="3824032499"/>
                  </a:ext>
                </a:extLst>
              </a:tr>
              <a:tr h="370840">
                <a:tc>
                  <a:txBody>
                    <a:bodyPr/>
                    <a:lstStyle/>
                    <a:p>
                      <a:endParaRPr lang="id-ID" dirty="0"/>
                    </a:p>
                  </a:txBody>
                  <a:tcPr/>
                </a:tc>
                <a:tc>
                  <a:txBody>
                    <a:bodyPr/>
                    <a:lstStyle/>
                    <a:p>
                      <a:pPr marL="0" indent="0">
                        <a:buFont typeface="+mj-lt"/>
                        <a:buNone/>
                      </a:pPr>
                      <a:r>
                        <a:rPr lang="en-US" sz="1800" dirty="0" err="1"/>
                        <a:t>Kriteria</a:t>
                      </a:r>
                      <a:r>
                        <a:rPr lang="en-US" sz="1800" dirty="0"/>
                        <a:t> 7: </a:t>
                      </a:r>
                      <a:r>
                        <a:rPr lang="en-US" sz="1800" dirty="0" err="1"/>
                        <a:t>PkM</a:t>
                      </a:r>
                      <a:endParaRPr lang="en-US" sz="1800" dirty="0"/>
                    </a:p>
                  </a:txBody>
                  <a:tcPr/>
                </a:tc>
                <a:extLst>
                  <a:ext uri="{0D108BD9-81ED-4DB2-BD59-A6C34878D82A}">
                    <a16:rowId xmlns:a16="http://schemas.microsoft.com/office/drawing/2014/main" val="2921372277"/>
                  </a:ext>
                </a:extLst>
              </a:tr>
              <a:tr h="370840">
                <a:tc>
                  <a:txBody>
                    <a:bodyPr/>
                    <a:lstStyle/>
                    <a:p>
                      <a:endParaRPr lang="id-ID" dirty="0"/>
                    </a:p>
                  </a:txBody>
                  <a:tcPr/>
                </a:tc>
                <a:tc>
                  <a:txBody>
                    <a:bodyPr/>
                    <a:lstStyle/>
                    <a:p>
                      <a:pPr marL="0" indent="0">
                        <a:buFont typeface="+mj-lt"/>
                        <a:buNone/>
                      </a:pPr>
                      <a:r>
                        <a:rPr lang="en-US" sz="1800" dirty="0" err="1"/>
                        <a:t>Kriteria</a:t>
                      </a:r>
                      <a:r>
                        <a:rPr lang="en-US" sz="1800" dirty="0"/>
                        <a:t> 8: </a:t>
                      </a:r>
                      <a:r>
                        <a:rPr lang="en-US" sz="1800" dirty="0" err="1"/>
                        <a:t>Luaran</a:t>
                      </a:r>
                      <a:r>
                        <a:rPr lang="en-US" sz="1800" dirty="0"/>
                        <a:t> dan </a:t>
                      </a:r>
                      <a:r>
                        <a:rPr lang="en-US" sz="1800" dirty="0" err="1"/>
                        <a:t>Capaian</a:t>
                      </a:r>
                      <a:r>
                        <a:rPr lang="en-US" sz="1800" dirty="0"/>
                        <a:t> </a:t>
                      </a:r>
                      <a:r>
                        <a:rPr lang="en-US" sz="1800" dirty="0" err="1"/>
                        <a:t>Tridharma</a:t>
                      </a:r>
                      <a:endParaRPr lang="en-US" sz="1800" dirty="0"/>
                    </a:p>
                  </a:txBody>
                  <a:tcPr/>
                </a:tc>
                <a:extLst>
                  <a:ext uri="{0D108BD9-81ED-4DB2-BD59-A6C34878D82A}">
                    <a16:rowId xmlns:a16="http://schemas.microsoft.com/office/drawing/2014/main" val="2557517191"/>
                  </a:ext>
                </a:extLst>
              </a:tr>
              <a:tr h="370840">
                <a:tc>
                  <a:txBody>
                    <a:bodyPr/>
                    <a:lstStyle/>
                    <a:p>
                      <a:endParaRPr lang="id-ID" dirty="0"/>
                    </a:p>
                  </a:txBody>
                  <a:tcPr/>
                </a:tc>
                <a:tc>
                  <a:txBody>
                    <a:bodyPr/>
                    <a:lstStyle/>
                    <a:p>
                      <a:pPr marL="0" indent="0">
                        <a:buFont typeface="+mj-lt"/>
                        <a:buNone/>
                      </a:pPr>
                      <a:endParaRPr lang="id-ID" dirty="0"/>
                    </a:p>
                  </a:txBody>
                  <a:tcPr/>
                </a:tc>
                <a:extLst>
                  <a:ext uri="{0D108BD9-81ED-4DB2-BD59-A6C34878D82A}">
                    <a16:rowId xmlns:a16="http://schemas.microsoft.com/office/drawing/2014/main" val="3378893478"/>
                  </a:ext>
                </a:extLst>
              </a:tr>
              <a:tr h="370840">
                <a:tc>
                  <a:txBody>
                    <a:bodyPr/>
                    <a:lstStyle/>
                    <a:p>
                      <a:endParaRPr lang="id-ID" dirty="0"/>
                    </a:p>
                  </a:txBody>
                  <a:tcPr/>
                </a:tc>
                <a:tc>
                  <a:txBody>
                    <a:bodyPr/>
                    <a:lstStyle/>
                    <a:p>
                      <a:pPr marL="0" indent="0">
                        <a:buFont typeface="+mj-lt"/>
                        <a:buNone/>
                      </a:pPr>
                      <a:endParaRPr lang="id-ID" sz="1800" dirty="0"/>
                    </a:p>
                  </a:txBody>
                  <a:tcPr/>
                </a:tc>
                <a:extLst>
                  <a:ext uri="{0D108BD9-81ED-4DB2-BD59-A6C34878D82A}">
                    <a16:rowId xmlns:a16="http://schemas.microsoft.com/office/drawing/2014/main" val="1112590509"/>
                  </a:ext>
                </a:extLst>
              </a:tr>
              <a:tr h="370840">
                <a:tc>
                  <a:txBody>
                    <a:bodyPr/>
                    <a:lstStyle/>
                    <a:p>
                      <a:endParaRPr lang="id-ID" dirty="0"/>
                    </a:p>
                  </a:txBody>
                  <a:tcPr/>
                </a:tc>
                <a:tc>
                  <a:txBody>
                    <a:bodyPr/>
                    <a:lstStyle/>
                    <a:p>
                      <a:r>
                        <a:rPr lang="en-US" dirty="0" err="1"/>
                        <a:t>Pengelola</a:t>
                      </a:r>
                      <a:r>
                        <a:rPr lang="en-US" dirty="0"/>
                        <a:t> website, data digital dan SIM</a:t>
                      </a:r>
                      <a:endParaRPr lang="id-ID" dirty="0"/>
                    </a:p>
                  </a:txBody>
                  <a:tcPr/>
                </a:tc>
                <a:extLst>
                  <a:ext uri="{0D108BD9-81ED-4DB2-BD59-A6C34878D82A}">
                    <a16:rowId xmlns:a16="http://schemas.microsoft.com/office/drawing/2014/main" val="1814547493"/>
                  </a:ext>
                </a:extLst>
              </a:tr>
            </a:tbl>
          </a:graphicData>
        </a:graphic>
      </p:graphicFrame>
    </p:spTree>
    <p:extLst>
      <p:ext uri="{BB962C8B-B14F-4D97-AF65-F5344CB8AC3E}">
        <p14:creationId xmlns:p14="http://schemas.microsoft.com/office/powerpoint/2010/main" val="11912391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7E529-FC05-4F6C-AB6D-CD9A0472DCCC}"/>
              </a:ext>
            </a:extLst>
          </p:cNvPr>
          <p:cNvSpPr>
            <a:spLocks noGrp="1"/>
          </p:cNvSpPr>
          <p:nvPr>
            <p:ph type="title"/>
          </p:nvPr>
        </p:nvSpPr>
        <p:spPr/>
        <p:txBody>
          <a:bodyPr/>
          <a:lstStyle/>
          <a:p>
            <a:r>
              <a:rPr lang="en-US" dirty="0" err="1"/>
              <a:t>Pembagian</a:t>
            </a:r>
            <a:r>
              <a:rPr lang="en-US" dirty="0"/>
              <a:t> </a:t>
            </a:r>
            <a:r>
              <a:rPr lang="en-US" dirty="0" err="1"/>
              <a:t>Tugas</a:t>
            </a:r>
            <a:endParaRPr lang="id-ID" dirty="0"/>
          </a:p>
        </p:txBody>
      </p:sp>
      <p:graphicFrame>
        <p:nvGraphicFramePr>
          <p:cNvPr id="4" name="Table 4">
            <a:extLst>
              <a:ext uri="{FF2B5EF4-FFF2-40B4-BE49-F238E27FC236}">
                <a16:creationId xmlns:a16="http://schemas.microsoft.com/office/drawing/2014/main" id="{40396608-9424-4366-98A4-8FE9737F1826}"/>
              </a:ext>
            </a:extLst>
          </p:cNvPr>
          <p:cNvGraphicFramePr>
            <a:graphicFrameLocks noGrp="1"/>
          </p:cNvGraphicFramePr>
          <p:nvPr>
            <p:ph idx="1"/>
          </p:nvPr>
        </p:nvGraphicFramePr>
        <p:xfrm>
          <a:off x="2915399" y="980728"/>
          <a:ext cx="7084640" cy="5775960"/>
        </p:xfrm>
        <a:graphic>
          <a:graphicData uri="http://schemas.openxmlformats.org/drawingml/2006/table">
            <a:tbl>
              <a:tblPr firstRow="1" bandRow="1">
                <a:tableStyleId>{5940675A-B579-460E-94D1-54222C63F5DA}</a:tableStyleId>
              </a:tblPr>
              <a:tblGrid>
                <a:gridCol w="2692152">
                  <a:extLst>
                    <a:ext uri="{9D8B030D-6E8A-4147-A177-3AD203B41FA5}">
                      <a16:colId xmlns:a16="http://schemas.microsoft.com/office/drawing/2014/main" val="4050828205"/>
                    </a:ext>
                  </a:extLst>
                </a:gridCol>
                <a:gridCol w="4392488">
                  <a:extLst>
                    <a:ext uri="{9D8B030D-6E8A-4147-A177-3AD203B41FA5}">
                      <a16:colId xmlns:a16="http://schemas.microsoft.com/office/drawing/2014/main" val="202135577"/>
                    </a:ext>
                  </a:extLst>
                </a:gridCol>
              </a:tblGrid>
              <a:tr h="370840">
                <a:tc>
                  <a:txBody>
                    <a:bodyPr/>
                    <a:lstStyle/>
                    <a:p>
                      <a:r>
                        <a:rPr lang="en-US" dirty="0"/>
                        <a:t>Nama</a:t>
                      </a:r>
                      <a:endParaRPr lang="id-ID" dirty="0"/>
                    </a:p>
                  </a:txBody>
                  <a:tcPr/>
                </a:tc>
                <a:tc>
                  <a:txBody>
                    <a:bodyPr/>
                    <a:lstStyle/>
                    <a:p>
                      <a:r>
                        <a:rPr lang="en-US" dirty="0" err="1"/>
                        <a:t>Tugas</a:t>
                      </a:r>
                      <a:endParaRPr lang="id-ID" dirty="0"/>
                    </a:p>
                  </a:txBody>
                  <a:tcPr/>
                </a:tc>
                <a:extLst>
                  <a:ext uri="{0D108BD9-81ED-4DB2-BD59-A6C34878D82A}">
                    <a16:rowId xmlns:a16="http://schemas.microsoft.com/office/drawing/2014/main" val="2928827059"/>
                  </a:ext>
                </a:extLst>
              </a:tr>
              <a:tr h="370840">
                <a:tc>
                  <a:txBody>
                    <a:bodyPr/>
                    <a:lstStyle/>
                    <a:p>
                      <a:endParaRPr lang="id-ID" dirty="0"/>
                    </a:p>
                  </a:txBody>
                  <a:tcPr/>
                </a:tc>
                <a:tc>
                  <a:txBody>
                    <a:bodyPr/>
                    <a:lstStyle/>
                    <a:p>
                      <a:r>
                        <a:rPr lang="en-US" dirty="0"/>
                        <a:t>Operator HAKI, ISBN, google scholar,  dan </a:t>
                      </a:r>
                      <a:r>
                        <a:rPr lang="en-US" dirty="0" err="1"/>
                        <a:t>Jafung</a:t>
                      </a:r>
                      <a:r>
                        <a:rPr lang="en-US" dirty="0"/>
                        <a:t> </a:t>
                      </a:r>
                      <a:endParaRPr lang="id-ID" dirty="0"/>
                    </a:p>
                  </a:txBody>
                  <a:tcPr/>
                </a:tc>
                <a:extLst>
                  <a:ext uri="{0D108BD9-81ED-4DB2-BD59-A6C34878D82A}">
                    <a16:rowId xmlns:a16="http://schemas.microsoft.com/office/drawing/2014/main" val="1396428526"/>
                  </a:ext>
                </a:extLst>
              </a:tr>
              <a:tr h="370840">
                <a:tc>
                  <a:txBody>
                    <a:bodyPr/>
                    <a:lstStyle/>
                    <a:p>
                      <a:endParaRPr lang="id-ID" dirty="0"/>
                    </a:p>
                  </a:txBody>
                  <a:tcPr/>
                </a:tc>
                <a:tc>
                  <a:txBody>
                    <a:bodyPr/>
                    <a:lstStyle/>
                    <a:p>
                      <a:r>
                        <a:rPr lang="en-US" dirty="0" err="1"/>
                        <a:t>Mengkordinir</a:t>
                      </a:r>
                      <a:r>
                        <a:rPr lang="en-US" dirty="0"/>
                        <a:t> </a:t>
                      </a:r>
                      <a:r>
                        <a:rPr lang="en-US" dirty="0" err="1"/>
                        <a:t>dokumen</a:t>
                      </a:r>
                      <a:r>
                        <a:rPr lang="en-US" dirty="0"/>
                        <a:t> </a:t>
                      </a:r>
                      <a:r>
                        <a:rPr lang="en-US" dirty="0" err="1"/>
                        <a:t>pendidikan</a:t>
                      </a:r>
                      <a:r>
                        <a:rPr lang="en-US" dirty="0"/>
                        <a:t>/</a:t>
                      </a:r>
                      <a:r>
                        <a:rPr lang="en-US" dirty="0" err="1"/>
                        <a:t>pengajaran</a:t>
                      </a:r>
                      <a:r>
                        <a:rPr lang="en-US" dirty="0"/>
                        <a:t> dan </a:t>
                      </a:r>
                      <a:r>
                        <a:rPr lang="en-US" dirty="0" err="1"/>
                        <a:t>hasil</a:t>
                      </a:r>
                      <a:r>
                        <a:rPr lang="en-US" dirty="0"/>
                        <a:t> </a:t>
                      </a:r>
                      <a:r>
                        <a:rPr lang="en-US" dirty="0" err="1"/>
                        <a:t>belajar</a:t>
                      </a:r>
                      <a:r>
                        <a:rPr lang="en-US" dirty="0"/>
                        <a:t> (</a:t>
                      </a:r>
                      <a:r>
                        <a:rPr lang="en-US" dirty="0" err="1"/>
                        <a:t>absen</a:t>
                      </a:r>
                      <a:r>
                        <a:rPr lang="en-US" dirty="0"/>
                        <a:t> </a:t>
                      </a:r>
                      <a:r>
                        <a:rPr lang="en-US" dirty="0" err="1"/>
                        <a:t>dosen</a:t>
                      </a:r>
                      <a:r>
                        <a:rPr lang="en-US" dirty="0"/>
                        <a:t>, </a:t>
                      </a:r>
                      <a:r>
                        <a:rPr lang="en-US" dirty="0" err="1"/>
                        <a:t>absensi</a:t>
                      </a:r>
                      <a:r>
                        <a:rPr lang="en-US" dirty="0"/>
                        <a:t> </a:t>
                      </a:r>
                      <a:r>
                        <a:rPr lang="en-US" dirty="0" err="1"/>
                        <a:t>mhs</a:t>
                      </a:r>
                      <a:r>
                        <a:rPr lang="en-US" dirty="0"/>
                        <a:t>, RPS, </a:t>
                      </a:r>
                      <a:r>
                        <a:rPr lang="en-US" dirty="0" err="1"/>
                        <a:t>buku</a:t>
                      </a:r>
                      <a:r>
                        <a:rPr lang="en-US" dirty="0"/>
                        <a:t> </a:t>
                      </a:r>
                      <a:r>
                        <a:rPr lang="en-US" dirty="0" err="1"/>
                        <a:t>daras</a:t>
                      </a:r>
                      <a:r>
                        <a:rPr lang="en-US" dirty="0"/>
                        <a:t>, </a:t>
                      </a:r>
                      <a:r>
                        <a:rPr lang="en-US" dirty="0" err="1"/>
                        <a:t>buku</a:t>
                      </a:r>
                      <a:r>
                        <a:rPr lang="en-US" dirty="0"/>
                        <a:t> </a:t>
                      </a:r>
                      <a:r>
                        <a:rPr lang="en-US" dirty="0" err="1"/>
                        <a:t>karya</a:t>
                      </a:r>
                      <a:r>
                        <a:rPr lang="en-US" dirty="0"/>
                        <a:t> </a:t>
                      </a:r>
                      <a:r>
                        <a:rPr lang="en-US" dirty="0" err="1"/>
                        <a:t>mhs</a:t>
                      </a:r>
                      <a:r>
                        <a:rPr lang="en-US" dirty="0"/>
                        <a:t>)</a:t>
                      </a:r>
                      <a:endParaRPr lang="id-ID" dirty="0"/>
                    </a:p>
                  </a:txBody>
                  <a:tcPr/>
                </a:tc>
                <a:extLst>
                  <a:ext uri="{0D108BD9-81ED-4DB2-BD59-A6C34878D82A}">
                    <a16:rowId xmlns:a16="http://schemas.microsoft.com/office/drawing/2014/main" val="119878592"/>
                  </a:ext>
                </a:extLst>
              </a:tr>
              <a:tr h="370840">
                <a:tc>
                  <a:txBody>
                    <a:bodyPr/>
                    <a:lstStyle/>
                    <a:p>
                      <a:endParaRPr lang="id-ID" dirty="0"/>
                    </a:p>
                  </a:txBody>
                  <a:tcPr/>
                </a:tc>
                <a:tc>
                  <a:txBody>
                    <a:bodyPr/>
                    <a:lstStyle/>
                    <a:p>
                      <a:pPr marL="0" indent="0">
                        <a:buFont typeface="+mj-lt"/>
                        <a:buNone/>
                      </a:pPr>
                      <a:r>
                        <a:rPr lang="en-US" dirty="0" err="1"/>
                        <a:t>Melengkapi</a:t>
                      </a:r>
                      <a:r>
                        <a:rPr lang="en-US" dirty="0"/>
                        <a:t> </a:t>
                      </a:r>
                      <a:r>
                        <a:rPr lang="en-US" dirty="0" err="1"/>
                        <a:t>dokumen</a:t>
                      </a:r>
                      <a:r>
                        <a:rPr lang="en-US" dirty="0"/>
                        <a:t> </a:t>
                      </a:r>
                      <a:r>
                        <a:rPr lang="en-US" dirty="0" err="1"/>
                        <a:t>penelitian</a:t>
                      </a:r>
                      <a:r>
                        <a:rPr lang="en-US" dirty="0"/>
                        <a:t> dan </a:t>
                      </a:r>
                      <a:r>
                        <a:rPr lang="en-US" dirty="0" err="1"/>
                        <a:t>pengabdian</a:t>
                      </a:r>
                      <a:endParaRPr lang="en-US" sz="1800" dirty="0"/>
                    </a:p>
                  </a:txBody>
                  <a:tcPr/>
                </a:tc>
                <a:extLst>
                  <a:ext uri="{0D108BD9-81ED-4DB2-BD59-A6C34878D82A}">
                    <a16:rowId xmlns:a16="http://schemas.microsoft.com/office/drawing/2014/main" val="647638980"/>
                  </a:ext>
                </a:extLst>
              </a:tr>
              <a:tr h="370840">
                <a:tc>
                  <a:txBody>
                    <a:bodyPr/>
                    <a:lstStyle/>
                    <a:p>
                      <a:endParaRPr lang="id-ID" dirty="0"/>
                    </a:p>
                  </a:txBody>
                  <a:tcPr/>
                </a:tc>
                <a:tc>
                  <a:txBody>
                    <a:bodyPr/>
                    <a:lstStyle/>
                    <a:p>
                      <a:pPr marL="0" indent="0">
                        <a:buFont typeface="+mj-lt"/>
                        <a:buNone/>
                      </a:pPr>
                      <a:r>
                        <a:rPr lang="en-US" sz="1800" dirty="0" err="1"/>
                        <a:t>Mengelola</a:t>
                      </a:r>
                      <a:r>
                        <a:rPr lang="en-US" sz="1800" dirty="0"/>
                        <a:t> OJS</a:t>
                      </a:r>
                    </a:p>
                  </a:txBody>
                  <a:tcPr/>
                </a:tc>
                <a:extLst>
                  <a:ext uri="{0D108BD9-81ED-4DB2-BD59-A6C34878D82A}">
                    <a16:rowId xmlns:a16="http://schemas.microsoft.com/office/drawing/2014/main" val="1488540994"/>
                  </a:ext>
                </a:extLst>
              </a:tr>
              <a:tr h="370840">
                <a:tc>
                  <a:txBody>
                    <a:bodyPr/>
                    <a:lstStyle/>
                    <a:p>
                      <a:endParaRPr lang="id-ID" dirty="0"/>
                    </a:p>
                  </a:txBody>
                  <a:tcPr/>
                </a:tc>
                <a:tc>
                  <a:txBody>
                    <a:bodyPr/>
                    <a:lstStyle/>
                    <a:p>
                      <a:pPr marL="0" indent="0">
                        <a:buFont typeface="+mj-lt"/>
                        <a:buNone/>
                      </a:pPr>
                      <a:r>
                        <a:rPr lang="en-US" sz="1800" dirty="0" err="1"/>
                        <a:t>Menghimpun</a:t>
                      </a:r>
                      <a:r>
                        <a:rPr lang="en-US" sz="1800" dirty="0"/>
                        <a:t> data </a:t>
                      </a:r>
                      <a:r>
                        <a:rPr lang="en-US" sz="1800" dirty="0" err="1"/>
                        <a:t>dokumen</a:t>
                      </a:r>
                      <a:r>
                        <a:rPr lang="en-US" sz="1800" dirty="0"/>
                        <a:t> proses </a:t>
                      </a:r>
                      <a:r>
                        <a:rPr lang="en-US" sz="1800" dirty="0" err="1"/>
                        <a:t>manajerial</a:t>
                      </a:r>
                      <a:r>
                        <a:rPr lang="en-US" sz="1800" dirty="0"/>
                        <a:t> </a:t>
                      </a:r>
                    </a:p>
                  </a:txBody>
                  <a:tcPr/>
                </a:tc>
                <a:extLst>
                  <a:ext uri="{0D108BD9-81ED-4DB2-BD59-A6C34878D82A}">
                    <a16:rowId xmlns:a16="http://schemas.microsoft.com/office/drawing/2014/main" val="844245019"/>
                  </a:ext>
                </a:extLst>
              </a:tr>
              <a:tr h="370840">
                <a:tc>
                  <a:txBody>
                    <a:bodyPr/>
                    <a:lstStyle/>
                    <a:p>
                      <a:endParaRPr lang="id-ID" dirty="0"/>
                    </a:p>
                  </a:txBody>
                  <a:tcPr/>
                </a:tc>
                <a:tc>
                  <a:txBody>
                    <a:bodyPr/>
                    <a:lstStyle/>
                    <a:p>
                      <a:pPr marL="0" indent="0">
                        <a:buFont typeface="+mj-lt"/>
                        <a:buNone/>
                      </a:pPr>
                      <a:r>
                        <a:rPr lang="en-US" sz="1800" dirty="0" err="1"/>
                        <a:t>Aktif</a:t>
                      </a:r>
                      <a:r>
                        <a:rPr lang="en-US" sz="1800" dirty="0"/>
                        <a:t> dan </a:t>
                      </a:r>
                      <a:r>
                        <a:rPr lang="en-US" sz="1800" dirty="0" err="1"/>
                        <a:t>mendaftarkan</a:t>
                      </a:r>
                      <a:r>
                        <a:rPr lang="en-US" sz="1800" dirty="0"/>
                        <a:t> </a:t>
                      </a:r>
                      <a:r>
                        <a:rPr lang="en-US" sz="1800" dirty="0" err="1"/>
                        <a:t>seluruh</a:t>
                      </a:r>
                      <a:r>
                        <a:rPr lang="en-US" sz="1800" dirty="0"/>
                        <a:t> </a:t>
                      </a:r>
                      <a:r>
                        <a:rPr lang="en-US" sz="1800" dirty="0" err="1"/>
                        <a:t>dosen</a:t>
                      </a:r>
                      <a:r>
                        <a:rPr lang="en-US" sz="1800" dirty="0"/>
                        <a:t> pada </a:t>
                      </a:r>
                      <a:r>
                        <a:rPr lang="en-US" sz="1800" dirty="0" err="1"/>
                        <a:t>organisasi</a:t>
                      </a:r>
                      <a:r>
                        <a:rPr lang="en-US" sz="1800" dirty="0"/>
                        <a:t> </a:t>
                      </a:r>
                      <a:r>
                        <a:rPr lang="en-US" sz="1800" dirty="0" err="1"/>
                        <a:t>asosiasi</a:t>
                      </a:r>
                      <a:r>
                        <a:rPr lang="en-US" sz="1800" dirty="0"/>
                        <a:t> </a:t>
                      </a:r>
                      <a:r>
                        <a:rPr lang="en-US" sz="1800" dirty="0" err="1"/>
                        <a:t>profesi</a:t>
                      </a:r>
                      <a:r>
                        <a:rPr lang="en-US" sz="1800" dirty="0"/>
                        <a:t>  </a:t>
                      </a:r>
                    </a:p>
                  </a:txBody>
                  <a:tcPr/>
                </a:tc>
                <a:extLst>
                  <a:ext uri="{0D108BD9-81ED-4DB2-BD59-A6C34878D82A}">
                    <a16:rowId xmlns:a16="http://schemas.microsoft.com/office/drawing/2014/main" val="3180196337"/>
                  </a:ext>
                </a:extLst>
              </a:tr>
              <a:tr h="370840">
                <a:tc>
                  <a:txBody>
                    <a:bodyPr/>
                    <a:lstStyle/>
                    <a:p>
                      <a:endParaRPr lang="id-ID" dirty="0"/>
                    </a:p>
                  </a:txBody>
                  <a:tcPr/>
                </a:tc>
                <a:tc>
                  <a:txBody>
                    <a:bodyPr/>
                    <a:lstStyle/>
                    <a:p>
                      <a:pPr marL="0" indent="0">
                        <a:buFont typeface="+mj-lt"/>
                        <a:buNone/>
                      </a:pPr>
                      <a:r>
                        <a:rPr lang="en-US" sz="1800" dirty="0" err="1"/>
                        <a:t>Menanggungjawabi</a:t>
                      </a:r>
                      <a:r>
                        <a:rPr lang="en-US" sz="1800" dirty="0"/>
                        <a:t> </a:t>
                      </a:r>
                      <a:r>
                        <a:rPr lang="en-US" sz="1800" dirty="0" err="1"/>
                        <a:t>sarana</a:t>
                      </a:r>
                      <a:r>
                        <a:rPr lang="en-US" sz="1800" dirty="0"/>
                        <a:t> dan </a:t>
                      </a:r>
                      <a:r>
                        <a:rPr lang="en-US" sz="1800" dirty="0" err="1"/>
                        <a:t>prasarana</a:t>
                      </a:r>
                      <a:r>
                        <a:rPr lang="en-US" sz="1800" dirty="0"/>
                        <a:t> (</a:t>
                      </a:r>
                      <a:r>
                        <a:rPr lang="en-US" sz="1800" dirty="0" err="1"/>
                        <a:t>ruang</a:t>
                      </a:r>
                      <a:r>
                        <a:rPr lang="en-US" sz="1800" dirty="0"/>
                        <a:t> </a:t>
                      </a:r>
                      <a:r>
                        <a:rPr lang="en-US" sz="1800" dirty="0" err="1"/>
                        <a:t>rapat</a:t>
                      </a:r>
                      <a:r>
                        <a:rPr lang="en-US" sz="1800" dirty="0"/>
                        <a:t>, </a:t>
                      </a:r>
                      <a:r>
                        <a:rPr lang="en-US" sz="1800" dirty="0" err="1"/>
                        <a:t>videotron</a:t>
                      </a:r>
                      <a:r>
                        <a:rPr lang="en-US" sz="1800" dirty="0"/>
                        <a:t>, APAR, </a:t>
                      </a:r>
                      <a:r>
                        <a:rPr lang="en-US" sz="1800" dirty="0" err="1"/>
                        <a:t>dll</a:t>
                      </a:r>
                      <a:r>
                        <a:rPr lang="en-US" sz="1800" dirty="0"/>
                        <a:t>)</a:t>
                      </a:r>
                    </a:p>
                  </a:txBody>
                  <a:tcPr/>
                </a:tc>
                <a:extLst>
                  <a:ext uri="{0D108BD9-81ED-4DB2-BD59-A6C34878D82A}">
                    <a16:rowId xmlns:a16="http://schemas.microsoft.com/office/drawing/2014/main" val="4106022330"/>
                  </a:ext>
                </a:extLst>
              </a:tr>
              <a:tr h="370840">
                <a:tc>
                  <a:txBody>
                    <a:bodyPr/>
                    <a:lstStyle/>
                    <a:p>
                      <a:endParaRPr lang="id-ID" dirty="0"/>
                    </a:p>
                  </a:txBody>
                  <a:tcPr/>
                </a:tc>
                <a:tc>
                  <a:txBody>
                    <a:bodyPr/>
                    <a:lstStyle/>
                    <a:p>
                      <a:endParaRPr lang="id-ID" dirty="0"/>
                    </a:p>
                  </a:txBody>
                  <a:tcPr/>
                </a:tc>
                <a:extLst>
                  <a:ext uri="{0D108BD9-81ED-4DB2-BD59-A6C34878D82A}">
                    <a16:rowId xmlns:a16="http://schemas.microsoft.com/office/drawing/2014/main" val="1814547493"/>
                  </a:ext>
                </a:extLst>
              </a:tr>
            </a:tbl>
          </a:graphicData>
        </a:graphic>
      </p:graphicFrame>
    </p:spTree>
    <p:extLst>
      <p:ext uri="{BB962C8B-B14F-4D97-AF65-F5344CB8AC3E}">
        <p14:creationId xmlns:p14="http://schemas.microsoft.com/office/powerpoint/2010/main" val="2798525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7E529-FC05-4F6C-AB6D-CD9A0472DCCC}"/>
              </a:ext>
            </a:extLst>
          </p:cNvPr>
          <p:cNvSpPr>
            <a:spLocks noGrp="1"/>
          </p:cNvSpPr>
          <p:nvPr>
            <p:ph type="title"/>
          </p:nvPr>
        </p:nvSpPr>
        <p:spPr/>
        <p:txBody>
          <a:bodyPr/>
          <a:lstStyle/>
          <a:p>
            <a:r>
              <a:rPr lang="en-US" dirty="0" err="1"/>
              <a:t>Pembagian</a:t>
            </a:r>
            <a:r>
              <a:rPr lang="en-US" dirty="0"/>
              <a:t> </a:t>
            </a:r>
            <a:r>
              <a:rPr lang="en-US" dirty="0" err="1"/>
              <a:t>Tugas</a:t>
            </a:r>
            <a:endParaRPr lang="id-ID" dirty="0"/>
          </a:p>
        </p:txBody>
      </p:sp>
      <p:graphicFrame>
        <p:nvGraphicFramePr>
          <p:cNvPr id="4" name="Table 4">
            <a:extLst>
              <a:ext uri="{FF2B5EF4-FFF2-40B4-BE49-F238E27FC236}">
                <a16:creationId xmlns:a16="http://schemas.microsoft.com/office/drawing/2014/main" id="{40396608-9424-4366-98A4-8FE9737F1826}"/>
              </a:ext>
            </a:extLst>
          </p:cNvPr>
          <p:cNvGraphicFramePr>
            <a:graphicFrameLocks noGrp="1"/>
          </p:cNvGraphicFramePr>
          <p:nvPr>
            <p:ph idx="1"/>
          </p:nvPr>
        </p:nvGraphicFramePr>
        <p:xfrm>
          <a:off x="2915399" y="980728"/>
          <a:ext cx="7084640" cy="5811520"/>
        </p:xfrm>
        <a:graphic>
          <a:graphicData uri="http://schemas.openxmlformats.org/drawingml/2006/table">
            <a:tbl>
              <a:tblPr firstRow="1" bandRow="1">
                <a:tableStyleId>{21E4AEA4-8DFA-4A89-87EB-49C32662AFE0}</a:tableStyleId>
              </a:tblPr>
              <a:tblGrid>
                <a:gridCol w="2692152">
                  <a:extLst>
                    <a:ext uri="{9D8B030D-6E8A-4147-A177-3AD203B41FA5}">
                      <a16:colId xmlns:a16="http://schemas.microsoft.com/office/drawing/2014/main" val="4050828205"/>
                    </a:ext>
                  </a:extLst>
                </a:gridCol>
                <a:gridCol w="4392488">
                  <a:extLst>
                    <a:ext uri="{9D8B030D-6E8A-4147-A177-3AD203B41FA5}">
                      <a16:colId xmlns:a16="http://schemas.microsoft.com/office/drawing/2014/main" val="202135577"/>
                    </a:ext>
                  </a:extLst>
                </a:gridCol>
              </a:tblGrid>
              <a:tr h="370840">
                <a:tc>
                  <a:txBody>
                    <a:bodyPr/>
                    <a:lstStyle/>
                    <a:p>
                      <a:r>
                        <a:rPr lang="en-US" dirty="0"/>
                        <a:t>Nama</a:t>
                      </a:r>
                      <a:endParaRPr lang="id-ID" dirty="0"/>
                    </a:p>
                  </a:txBody>
                  <a:tcPr/>
                </a:tc>
                <a:tc>
                  <a:txBody>
                    <a:bodyPr/>
                    <a:lstStyle/>
                    <a:p>
                      <a:r>
                        <a:rPr lang="en-US" dirty="0" err="1"/>
                        <a:t>Tugas</a:t>
                      </a:r>
                      <a:endParaRPr lang="id-ID" dirty="0"/>
                    </a:p>
                  </a:txBody>
                  <a:tcPr/>
                </a:tc>
                <a:extLst>
                  <a:ext uri="{0D108BD9-81ED-4DB2-BD59-A6C34878D82A}">
                    <a16:rowId xmlns:a16="http://schemas.microsoft.com/office/drawing/2014/main" val="2928827059"/>
                  </a:ext>
                </a:extLst>
              </a:tr>
              <a:tr h="370840">
                <a:tc>
                  <a:txBody>
                    <a:bodyPr/>
                    <a:lstStyle/>
                    <a:p>
                      <a:endParaRPr lang="id-ID" dirty="0"/>
                    </a:p>
                  </a:txBody>
                  <a:tcPr/>
                </a:tc>
                <a:tc>
                  <a:txBody>
                    <a:bodyPr/>
                    <a:lstStyle/>
                    <a:p>
                      <a:r>
                        <a:rPr lang="en-US" dirty="0" err="1"/>
                        <a:t>Pustakawan</a:t>
                      </a:r>
                      <a:r>
                        <a:rPr lang="en-US" dirty="0"/>
                        <a:t>, </a:t>
                      </a:r>
                      <a:r>
                        <a:rPr lang="en-US" dirty="0" err="1"/>
                        <a:t>digilib</a:t>
                      </a:r>
                      <a:r>
                        <a:rPr lang="en-US" dirty="0"/>
                        <a:t>, dan </a:t>
                      </a:r>
                      <a:r>
                        <a:rPr lang="en-US" dirty="0" err="1"/>
                        <a:t>laboran</a:t>
                      </a:r>
                      <a:endParaRPr lang="id-ID" dirty="0"/>
                    </a:p>
                  </a:txBody>
                  <a:tcPr/>
                </a:tc>
                <a:extLst>
                  <a:ext uri="{0D108BD9-81ED-4DB2-BD59-A6C34878D82A}">
                    <a16:rowId xmlns:a16="http://schemas.microsoft.com/office/drawing/2014/main" val="1396428526"/>
                  </a:ext>
                </a:extLst>
              </a:tr>
              <a:tr h="370840">
                <a:tc>
                  <a:txBody>
                    <a:bodyPr/>
                    <a:lstStyle/>
                    <a:p>
                      <a:endParaRPr lang="id-ID" dirty="0"/>
                    </a:p>
                  </a:txBody>
                  <a:tcPr/>
                </a:tc>
                <a:tc>
                  <a:txBody>
                    <a:bodyPr/>
                    <a:lstStyle/>
                    <a:p>
                      <a:r>
                        <a:rPr lang="en-US" dirty="0" err="1"/>
                        <a:t>Mengumpulkan</a:t>
                      </a:r>
                      <a:r>
                        <a:rPr lang="en-US" dirty="0"/>
                        <a:t> data </a:t>
                      </a:r>
                      <a:r>
                        <a:rPr lang="en-US" dirty="0" err="1"/>
                        <a:t>prestasi</a:t>
                      </a:r>
                      <a:r>
                        <a:rPr lang="en-US" dirty="0"/>
                        <a:t> </a:t>
                      </a:r>
                      <a:r>
                        <a:rPr lang="en-US" dirty="0" err="1"/>
                        <a:t>mahasiswa</a:t>
                      </a:r>
                      <a:r>
                        <a:rPr lang="en-US" dirty="0"/>
                        <a:t>, </a:t>
                      </a:r>
                      <a:r>
                        <a:rPr lang="en-US" dirty="0" err="1"/>
                        <a:t>mahasiswa</a:t>
                      </a:r>
                      <a:r>
                        <a:rPr lang="en-US" dirty="0"/>
                        <a:t> </a:t>
                      </a:r>
                      <a:r>
                        <a:rPr lang="en-US" dirty="0" err="1"/>
                        <a:t>teladan</a:t>
                      </a:r>
                      <a:r>
                        <a:rPr lang="en-US" dirty="0"/>
                        <a:t>, </a:t>
                      </a:r>
                      <a:r>
                        <a:rPr lang="en-US" dirty="0" err="1"/>
                        <a:t>dosen</a:t>
                      </a:r>
                      <a:r>
                        <a:rPr lang="en-US" dirty="0"/>
                        <a:t> </a:t>
                      </a:r>
                      <a:r>
                        <a:rPr lang="en-US" dirty="0" err="1"/>
                        <a:t>teladan</a:t>
                      </a:r>
                      <a:r>
                        <a:rPr lang="en-US" dirty="0"/>
                        <a:t>, dan IKA </a:t>
                      </a:r>
                      <a:endParaRPr lang="id-ID" dirty="0"/>
                    </a:p>
                  </a:txBody>
                  <a:tcPr/>
                </a:tc>
                <a:extLst>
                  <a:ext uri="{0D108BD9-81ED-4DB2-BD59-A6C34878D82A}">
                    <a16:rowId xmlns:a16="http://schemas.microsoft.com/office/drawing/2014/main" val="119878592"/>
                  </a:ext>
                </a:extLst>
              </a:tr>
              <a:tr h="370840">
                <a:tc>
                  <a:txBody>
                    <a:bodyPr/>
                    <a:lstStyle/>
                    <a:p>
                      <a:endParaRPr lang="id-ID" dirty="0"/>
                    </a:p>
                  </a:txBody>
                  <a:tcPr/>
                </a:tc>
                <a:tc>
                  <a:txBody>
                    <a:bodyPr/>
                    <a:lstStyle/>
                    <a:p>
                      <a:pPr marL="0" indent="0">
                        <a:buFont typeface="+mj-lt"/>
                        <a:buNone/>
                      </a:pPr>
                      <a:r>
                        <a:rPr lang="en-US" sz="1800" dirty="0"/>
                        <a:t>Daftar account SAPTO, </a:t>
                      </a:r>
                      <a:r>
                        <a:rPr lang="en-US" sz="1800" dirty="0" err="1"/>
                        <a:t>pengadaan</a:t>
                      </a:r>
                      <a:r>
                        <a:rPr lang="en-US" sz="1800" dirty="0"/>
                        <a:t> </a:t>
                      </a:r>
                      <a:r>
                        <a:rPr lang="en-US" sz="1800" dirty="0" err="1"/>
                        <a:t>lampiran</a:t>
                      </a:r>
                      <a:r>
                        <a:rPr lang="en-US" sz="1800" dirty="0"/>
                        <a:t>, </a:t>
                      </a:r>
                      <a:r>
                        <a:rPr lang="en-US" sz="1800" dirty="0" err="1"/>
                        <a:t>surat</a:t>
                      </a:r>
                      <a:r>
                        <a:rPr lang="en-US" sz="1800" dirty="0"/>
                        <a:t> </a:t>
                      </a:r>
                      <a:r>
                        <a:rPr lang="en-US" sz="1800" dirty="0" err="1"/>
                        <a:t>pernyataan</a:t>
                      </a:r>
                      <a:r>
                        <a:rPr lang="en-US" sz="1800" dirty="0"/>
                        <a:t>, </a:t>
                      </a:r>
                      <a:r>
                        <a:rPr lang="en-US" sz="1800" dirty="0" err="1"/>
                        <a:t>surat</a:t>
                      </a:r>
                      <a:r>
                        <a:rPr lang="en-US" sz="1800" dirty="0"/>
                        <a:t> </a:t>
                      </a:r>
                      <a:r>
                        <a:rPr lang="en-US" sz="1800" dirty="0" err="1"/>
                        <a:t>pengantar</a:t>
                      </a:r>
                      <a:r>
                        <a:rPr lang="en-US" sz="1800" dirty="0"/>
                        <a:t> </a:t>
                      </a:r>
                      <a:r>
                        <a:rPr lang="en-US" sz="1800" dirty="0" err="1"/>
                        <a:t>dari</a:t>
                      </a:r>
                      <a:r>
                        <a:rPr lang="en-US" sz="1800" dirty="0"/>
                        <a:t> </a:t>
                      </a:r>
                      <a:r>
                        <a:rPr lang="en-US" sz="1800" dirty="0" err="1"/>
                        <a:t>pimpinan</a:t>
                      </a:r>
                      <a:r>
                        <a:rPr lang="en-US" sz="1800" dirty="0"/>
                        <a:t>, </a:t>
                      </a:r>
                      <a:r>
                        <a:rPr lang="en-US" sz="1800" dirty="0" err="1"/>
                        <a:t>izin</a:t>
                      </a:r>
                      <a:r>
                        <a:rPr lang="en-US" sz="1800" dirty="0"/>
                        <a:t> </a:t>
                      </a:r>
                      <a:r>
                        <a:rPr lang="en-US" sz="1800" dirty="0" err="1"/>
                        <a:t>pendirian</a:t>
                      </a:r>
                      <a:r>
                        <a:rPr lang="en-US" sz="1800" dirty="0"/>
                        <a:t> PS dan RIP, </a:t>
                      </a:r>
                      <a:r>
                        <a:rPr lang="en-US" sz="1800" dirty="0" err="1"/>
                        <a:t>renstra</a:t>
                      </a:r>
                      <a:r>
                        <a:rPr lang="en-US" sz="1800" dirty="0"/>
                        <a:t>, </a:t>
                      </a:r>
                      <a:r>
                        <a:rPr lang="en-US" sz="1800" dirty="0" err="1"/>
                        <a:t>statuta</a:t>
                      </a:r>
                      <a:r>
                        <a:rPr lang="en-US" sz="1800" dirty="0"/>
                        <a:t> </a:t>
                      </a:r>
                    </a:p>
                  </a:txBody>
                  <a:tcPr/>
                </a:tc>
                <a:extLst>
                  <a:ext uri="{0D108BD9-81ED-4DB2-BD59-A6C34878D82A}">
                    <a16:rowId xmlns:a16="http://schemas.microsoft.com/office/drawing/2014/main" val="647638980"/>
                  </a:ext>
                </a:extLst>
              </a:tr>
              <a:tr h="370840">
                <a:tc>
                  <a:txBody>
                    <a:bodyPr/>
                    <a:lstStyle/>
                    <a:p>
                      <a:endParaRPr lang="id-ID" dirty="0"/>
                    </a:p>
                  </a:txBody>
                  <a:tcPr/>
                </a:tc>
                <a:tc>
                  <a:txBody>
                    <a:bodyPr/>
                    <a:lstStyle/>
                    <a:p>
                      <a:pPr marL="0" indent="0">
                        <a:buFont typeface="+mj-lt"/>
                        <a:buNone/>
                      </a:pPr>
                      <a:r>
                        <a:rPr lang="en-US" sz="1800" dirty="0" err="1"/>
                        <a:t>Menyusun</a:t>
                      </a:r>
                      <a:r>
                        <a:rPr lang="en-US" sz="1800" dirty="0"/>
                        <a:t> </a:t>
                      </a:r>
                      <a:r>
                        <a:rPr lang="en-US" sz="1800" dirty="0" err="1"/>
                        <a:t>dokumen</a:t>
                      </a:r>
                      <a:r>
                        <a:rPr lang="en-US" sz="1800" dirty="0"/>
                        <a:t> SOP, SPM, SPMI</a:t>
                      </a:r>
                    </a:p>
                  </a:txBody>
                  <a:tcPr/>
                </a:tc>
                <a:extLst>
                  <a:ext uri="{0D108BD9-81ED-4DB2-BD59-A6C34878D82A}">
                    <a16:rowId xmlns:a16="http://schemas.microsoft.com/office/drawing/2014/main" val="1488540994"/>
                  </a:ext>
                </a:extLst>
              </a:tr>
              <a:tr h="370840">
                <a:tc>
                  <a:txBody>
                    <a:bodyPr/>
                    <a:lstStyle/>
                    <a:p>
                      <a:endParaRPr lang="id-ID" dirty="0"/>
                    </a:p>
                  </a:txBody>
                  <a:tcPr/>
                </a:tc>
                <a:tc>
                  <a:txBody>
                    <a:bodyPr/>
                    <a:lstStyle/>
                    <a:p>
                      <a:pPr marL="0" indent="0">
                        <a:buFont typeface="+mj-lt"/>
                        <a:buNone/>
                      </a:pPr>
                      <a:endParaRPr lang="en-US" sz="1800" dirty="0"/>
                    </a:p>
                  </a:txBody>
                  <a:tcPr/>
                </a:tc>
                <a:extLst>
                  <a:ext uri="{0D108BD9-81ED-4DB2-BD59-A6C34878D82A}">
                    <a16:rowId xmlns:a16="http://schemas.microsoft.com/office/drawing/2014/main" val="844245019"/>
                  </a:ext>
                </a:extLst>
              </a:tr>
              <a:tr h="370840">
                <a:tc>
                  <a:txBody>
                    <a:bodyPr/>
                    <a:lstStyle/>
                    <a:p>
                      <a:endParaRPr lang="id-ID" dirty="0"/>
                    </a:p>
                  </a:txBody>
                  <a:tcPr/>
                </a:tc>
                <a:tc>
                  <a:txBody>
                    <a:bodyPr/>
                    <a:lstStyle/>
                    <a:p>
                      <a:pPr marL="0" indent="0">
                        <a:buFont typeface="+mj-lt"/>
                        <a:buNone/>
                      </a:pPr>
                      <a:endParaRPr lang="en-US" sz="1800" dirty="0"/>
                    </a:p>
                  </a:txBody>
                  <a:tcPr/>
                </a:tc>
                <a:extLst>
                  <a:ext uri="{0D108BD9-81ED-4DB2-BD59-A6C34878D82A}">
                    <a16:rowId xmlns:a16="http://schemas.microsoft.com/office/drawing/2014/main" val="3180196337"/>
                  </a:ext>
                </a:extLst>
              </a:tr>
              <a:tr h="370840">
                <a:tc>
                  <a:txBody>
                    <a:bodyPr/>
                    <a:lstStyle/>
                    <a:p>
                      <a:endParaRPr lang="id-ID" dirty="0"/>
                    </a:p>
                  </a:txBody>
                  <a:tcPr/>
                </a:tc>
                <a:tc>
                  <a:txBody>
                    <a:bodyPr/>
                    <a:lstStyle/>
                    <a:p>
                      <a:pPr marL="0" indent="0">
                        <a:buFont typeface="+mj-lt"/>
                        <a:buNone/>
                      </a:pPr>
                      <a:endParaRPr lang="en-US" sz="1800" dirty="0"/>
                    </a:p>
                  </a:txBody>
                  <a:tcPr/>
                </a:tc>
                <a:extLst>
                  <a:ext uri="{0D108BD9-81ED-4DB2-BD59-A6C34878D82A}">
                    <a16:rowId xmlns:a16="http://schemas.microsoft.com/office/drawing/2014/main" val="4106022330"/>
                  </a:ext>
                </a:extLst>
              </a:tr>
              <a:tr h="370840">
                <a:tc>
                  <a:txBody>
                    <a:bodyPr/>
                    <a:lstStyle/>
                    <a:p>
                      <a:endParaRPr lang="id-ID" dirty="0"/>
                    </a:p>
                  </a:txBody>
                  <a:tcPr/>
                </a:tc>
                <a:tc>
                  <a:txBody>
                    <a:bodyPr/>
                    <a:lstStyle/>
                    <a:p>
                      <a:endParaRPr lang="id-ID" dirty="0"/>
                    </a:p>
                  </a:txBody>
                  <a:tcPr/>
                </a:tc>
                <a:extLst>
                  <a:ext uri="{0D108BD9-81ED-4DB2-BD59-A6C34878D82A}">
                    <a16:rowId xmlns:a16="http://schemas.microsoft.com/office/drawing/2014/main" val="1814547493"/>
                  </a:ext>
                </a:extLst>
              </a:tr>
              <a:tr h="370840">
                <a:tc>
                  <a:txBody>
                    <a:bodyPr/>
                    <a:lstStyle/>
                    <a:p>
                      <a:endParaRPr lang="id-ID" dirty="0"/>
                    </a:p>
                  </a:txBody>
                  <a:tcPr/>
                </a:tc>
                <a:tc>
                  <a:txBody>
                    <a:bodyPr/>
                    <a:lstStyle/>
                    <a:p>
                      <a:endParaRPr lang="id-ID" dirty="0"/>
                    </a:p>
                  </a:txBody>
                  <a:tcPr/>
                </a:tc>
                <a:extLst>
                  <a:ext uri="{0D108BD9-81ED-4DB2-BD59-A6C34878D82A}">
                    <a16:rowId xmlns:a16="http://schemas.microsoft.com/office/drawing/2014/main" val="4171735588"/>
                  </a:ext>
                </a:extLst>
              </a:tr>
              <a:tr h="370840">
                <a:tc>
                  <a:txBody>
                    <a:bodyPr/>
                    <a:lstStyle/>
                    <a:p>
                      <a:endParaRPr lang="id-ID" dirty="0"/>
                    </a:p>
                  </a:txBody>
                  <a:tcPr/>
                </a:tc>
                <a:tc>
                  <a:txBody>
                    <a:bodyPr/>
                    <a:lstStyle/>
                    <a:p>
                      <a:endParaRPr lang="id-ID" dirty="0"/>
                    </a:p>
                  </a:txBody>
                  <a:tcPr/>
                </a:tc>
                <a:extLst>
                  <a:ext uri="{0D108BD9-81ED-4DB2-BD59-A6C34878D82A}">
                    <a16:rowId xmlns:a16="http://schemas.microsoft.com/office/drawing/2014/main" val="3282164755"/>
                  </a:ext>
                </a:extLst>
              </a:tr>
              <a:tr h="370840">
                <a:tc>
                  <a:txBody>
                    <a:bodyPr/>
                    <a:lstStyle/>
                    <a:p>
                      <a:endParaRPr lang="id-ID" dirty="0"/>
                    </a:p>
                  </a:txBody>
                  <a:tcPr/>
                </a:tc>
                <a:tc>
                  <a:txBody>
                    <a:bodyPr/>
                    <a:lstStyle/>
                    <a:p>
                      <a:endParaRPr lang="id-ID" dirty="0"/>
                    </a:p>
                  </a:txBody>
                  <a:tcPr/>
                </a:tc>
                <a:extLst>
                  <a:ext uri="{0D108BD9-81ED-4DB2-BD59-A6C34878D82A}">
                    <a16:rowId xmlns:a16="http://schemas.microsoft.com/office/drawing/2014/main" val="764383963"/>
                  </a:ext>
                </a:extLst>
              </a:tr>
            </a:tbl>
          </a:graphicData>
        </a:graphic>
      </p:graphicFrame>
    </p:spTree>
    <p:extLst>
      <p:ext uri="{BB962C8B-B14F-4D97-AF65-F5344CB8AC3E}">
        <p14:creationId xmlns:p14="http://schemas.microsoft.com/office/powerpoint/2010/main" val="1095223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12">
            <a:extLst>
              <a:ext uri="{FF2B5EF4-FFF2-40B4-BE49-F238E27FC236}">
                <a16:creationId xmlns:a16="http://schemas.microsoft.com/office/drawing/2014/main" id="{A53A60C2-A606-4895-B3A3-AF762180C5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114800"/>
            <a:ext cx="27432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8" name="Picture 13">
            <a:extLst>
              <a:ext uri="{FF2B5EF4-FFF2-40B4-BE49-F238E27FC236}">
                <a16:creationId xmlns:a16="http://schemas.microsoft.com/office/drawing/2014/main" id="{2D1A55F3-6BC4-4678-B7CC-8153A1741A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4114800"/>
            <a:ext cx="66294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9" name="Picture 2">
            <a:extLst>
              <a:ext uri="{FF2B5EF4-FFF2-40B4-BE49-F238E27FC236}">
                <a16:creationId xmlns:a16="http://schemas.microsoft.com/office/drawing/2014/main" id="{7560843E-2D3A-4139-8F26-9468CB00CE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45376" y="0"/>
            <a:ext cx="3222625" cy="447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0" name="Title 1">
            <a:extLst>
              <a:ext uri="{FF2B5EF4-FFF2-40B4-BE49-F238E27FC236}">
                <a16:creationId xmlns:a16="http://schemas.microsoft.com/office/drawing/2014/main" id="{A8586A2A-F3CC-4E15-8229-6238C5842AA4}"/>
              </a:ext>
            </a:extLst>
          </p:cNvPr>
          <p:cNvSpPr>
            <a:spLocks noGrp="1"/>
          </p:cNvSpPr>
          <p:nvPr>
            <p:ph type="title"/>
          </p:nvPr>
        </p:nvSpPr>
        <p:spPr/>
        <p:txBody>
          <a:bodyPr/>
          <a:lstStyle/>
          <a:p>
            <a:r>
              <a:rPr lang="en-US" altLang="id-ID"/>
              <a:t>&gt;&gt;&gt; Mengapa SAPTO?</a:t>
            </a:r>
          </a:p>
        </p:txBody>
      </p:sp>
      <p:sp>
        <p:nvSpPr>
          <p:cNvPr id="14341" name="Content Placeholder 2">
            <a:extLst>
              <a:ext uri="{FF2B5EF4-FFF2-40B4-BE49-F238E27FC236}">
                <a16:creationId xmlns:a16="http://schemas.microsoft.com/office/drawing/2014/main" id="{5B451AF9-9E75-487F-9652-35D7D4BA9C15}"/>
              </a:ext>
            </a:extLst>
          </p:cNvPr>
          <p:cNvSpPr>
            <a:spLocks noGrp="1"/>
          </p:cNvSpPr>
          <p:nvPr>
            <p:ph idx="1"/>
          </p:nvPr>
        </p:nvSpPr>
        <p:spPr>
          <a:xfrm>
            <a:off x="2401416" y="631230"/>
            <a:ext cx="5638800" cy="4525963"/>
          </a:xfrm>
        </p:spPr>
        <p:txBody>
          <a:bodyPr/>
          <a:lstStyle/>
          <a:p>
            <a:endParaRPr lang="en-US" altLang="id-ID" dirty="0"/>
          </a:p>
          <a:p>
            <a:r>
              <a:rPr lang="en-US" altLang="id-ID" b="1" dirty="0" err="1"/>
              <a:t>meningkatkan</a:t>
            </a:r>
            <a:r>
              <a:rPr lang="en-US" altLang="id-ID" b="1" dirty="0"/>
              <a:t> </a:t>
            </a:r>
            <a:r>
              <a:rPr lang="en-US" altLang="id-ID" b="1" dirty="0" err="1"/>
              <a:t>efisiensi</a:t>
            </a:r>
            <a:r>
              <a:rPr lang="en-US" altLang="id-ID" b="1" dirty="0"/>
              <a:t> dan </a:t>
            </a:r>
            <a:r>
              <a:rPr lang="en-US" altLang="id-ID" b="1" dirty="0" err="1"/>
              <a:t>kualitas</a:t>
            </a:r>
            <a:r>
              <a:rPr lang="en-US" altLang="id-ID" b="1" dirty="0"/>
              <a:t> proses </a:t>
            </a:r>
            <a:r>
              <a:rPr lang="en-US" altLang="id-ID" b="1" dirty="0" err="1"/>
              <a:t>akreditasi</a:t>
            </a:r>
            <a:endParaRPr lang="en-US" altLang="id-ID" b="1" dirty="0"/>
          </a:p>
        </p:txBody>
      </p:sp>
      <p:pic>
        <p:nvPicPr>
          <p:cNvPr id="14342" name="Picture 8">
            <a:extLst>
              <a:ext uri="{FF2B5EF4-FFF2-40B4-BE49-F238E27FC236}">
                <a16:creationId xmlns:a16="http://schemas.microsoft.com/office/drawing/2014/main" id="{FC5631D4-FB66-4156-8C5D-D483CF1FECC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800" y="5303838"/>
            <a:ext cx="2114550" cy="155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40633-48D3-408C-817C-392A9C083788}"/>
              </a:ext>
            </a:extLst>
          </p:cNvPr>
          <p:cNvSpPr>
            <a:spLocks noGrp="1"/>
          </p:cNvSpPr>
          <p:nvPr>
            <p:ph type="ctrTitle"/>
          </p:nvPr>
        </p:nvSpPr>
        <p:spPr/>
        <p:txBody>
          <a:bodyPr/>
          <a:lstStyle/>
          <a:p>
            <a:pPr algn="ctr"/>
            <a:r>
              <a:rPr lang="en-US" dirty="0" err="1"/>
              <a:t>Standar</a:t>
            </a:r>
            <a:r>
              <a:rPr lang="en-US" dirty="0"/>
              <a:t> </a:t>
            </a:r>
            <a:r>
              <a:rPr lang="en-US" dirty="0" err="1"/>
              <a:t>Pengisian</a:t>
            </a:r>
            <a:r>
              <a:rPr lang="en-US" dirty="0"/>
              <a:t> Data LKPS</a:t>
            </a:r>
            <a:endParaRPr lang="en-ID" dirty="0"/>
          </a:p>
        </p:txBody>
      </p:sp>
      <p:sp>
        <p:nvSpPr>
          <p:cNvPr id="3" name="Subtitle 2">
            <a:extLst>
              <a:ext uri="{FF2B5EF4-FFF2-40B4-BE49-F238E27FC236}">
                <a16:creationId xmlns:a16="http://schemas.microsoft.com/office/drawing/2014/main" id="{87208440-9A59-4C30-83B6-51A27384E41C}"/>
              </a:ext>
            </a:extLst>
          </p:cNvPr>
          <p:cNvSpPr>
            <a:spLocks noGrp="1"/>
          </p:cNvSpPr>
          <p:nvPr>
            <p:ph type="subTitle" idx="1"/>
          </p:nvPr>
        </p:nvSpPr>
        <p:spPr/>
        <p:txBody>
          <a:bodyPr/>
          <a:lstStyle/>
          <a:p>
            <a:endParaRPr lang="en-ID" dirty="0"/>
          </a:p>
        </p:txBody>
      </p:sp>
    </p:spTree>
    <p:extLst>
      <p:ext uri="{BB962C8B-B14F-4D97-AF65-F5344CB8AC3E}">
        <p14:creationId xmlns:p14="http://schemas.microsoft.com/office/powerpoint/2010/main" val="1686752919"/>
      </p:ext>
    </p:extLst>
  </p:cSld>
  <p:clrMapOvr>
    <a:masterClrMapping/>
  </p:clrMapOvr>
  <p:transition spd="med">
    <p:pull/>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79FEB-19C2-41D6-9361-5C3FA95FB1C4}"/>
              </a:ext>
            </a:extLst>
          </p:cNvPr>
          <p:cNvSpPr>
            <a:spLocks noGrp="1"/>
          </p:cNvSpPr>
          <p:nvPr>
            <p:ph type="title"/>
          </p:nvPr>
        </p:nvSpPr>
        <p:spPr/>
        <p:txBody>
          <a:bodyPr/>
          <a:lstStyle/>
          <a:p>
            <a:r>
              <a:rPr lang="en-US" dirty="0" err="1"/>
              <a:t>Syarat</a:t>
            </a:r>
            <a:r>
              <a:rPr lang="en-US" dirty="0"/>
              <a:t> </a:t>
            </a:r>
            <a:r>
              <a:rPr lang="en-US" dirty="0" err="1"/>
              <a:t>Perlu</a:t>
            </a:r>
            <a:r>
              <a:rPr lang="en-US" dirty="0"/>
              <a:t> </a:t>
            </a:r>
            <a:r>
              <a:rPr lang="en-US" dirty="0" err="1"/>
              <a:t>Terakreditasi</a:t>
            </a:r>
            <a:endParaRPr lang="en-ID" dirty="0"/>
          </a:p>
        </p:txBody>
      </p:sp>
      <p:sp>
        <p:nvSpPr>
          <p:cNvPr id="3" name="Content Placeholder 2">
            <a:extLst>
              <a:ext uri="{FF2B5EF4-FFF2-40B4-BE49-F238E27FC236}">
                <a16:creationId xmlns:a16="http://schemas.microsoft.com/office/drawing/2014/main" id="{CFD34F3F-1D85-4387-B2E4-9AC46D9F7756}"/>
              </a:ext>
            </a:extLst>
          </p:cNvPr>
          <p:cNvSpPr>
            <a:spLocks noGrp="1"/>
          </p:cNvSpPr>
          <p:nvPr>
            <p:ph idx="1"/>
          </p:nvPr>
        </p:nvSpPr>
        <p:spPr/>
        <p:txBody>
          <a:bodyPr/>
          <a:lstStyle/>
          <a:p>
            <a:pPr marL="514350" indent="-514350">
              <a:buFont typeface="+mj-lt"/>
              <a:buAutoNum type="arabicPeriod"/>
            </a:pPr>
            <a:r>
              <a:rPr lang="en-ID" dirty="0"/>
              <a:t>Skor </a:t>
            </a:r>
            <a:r>
              <a:rPr lang="en-ID" dirty="0" err="1"/>
              <a:t>butir</a:t>
            </a:r>
            <a:r>
              <a:rPr lang="en-ID" dirty="0"/>
              <a:t> </a:t>
            </a:r>
            <a:r>
              <a:rPr lang="en-ID" dirty="0" err="1"/>
              <a:t>penilaian</a:t>
            </a:r>
            <a:r>
              <a:rPr lang="en-ID" dirty="0"/>
              <a:t> </a:t>
            </a:r>
            <a:r>
              <a:rPr lang="en-ID" dirty="0" err="1"/>
              <a:t>Penjaminan</a:t>
            </a:r>
            <a:r>
              <a:rPr lang="en-ID" dirty="0"/>
              <a:t> </a:t>
            </a:r>
            <a:r>
              <a:rPr lang="en-ID" dirty="0" err="1"/>
              <a:t>Mutu</a:t>
            </a:r>
            <a:r>
              <a:rPr lang="en-ID" dirty="0"/>
              <a:t> (</a:t>
            </a:r>
            <a:r>
              <a:rPr lang="en-ID" dirty="0" err="1"/>
              <a:t>keterlaksanaan</a:t>
            </a:r>
            <a:r>
              <a:rPr lang="en-ID" dirty="0"/>
              <a:t> </a:t>
            </a:r>
            <a:r>
              <a:rPr lang="en-ID" dirty="0" err="1"/>
              <a:t>Sistem</a:t>
            </a:r>
            <a:r>
              <a:rPr lang="en-ID" dirty="0"/>
              <a:t> </a:t>
            </a:r>
            <a:r>
              <a:rPr lang="en-ID" dirty="0" err="1"/>
              <a:t>Penjaminan</a:t>
            </a:r>
            <a:r>
              <a:rPr lang="en-ID" dirty="0"/>
              <a:t> </a:t>
            </a:r>
            <a:r>
              <a:rPr lang="en-ID" dirty="0" err="1"/>
              <a:t>Mutu</a:t>
            </a:r>
            <a:r>
              <a:rPr lang="en-ID" dirty="0"/>
              <a:t> Internal, </a:t>
            </a:r>
            <a:r>
              <a:rPr lang="en-ID" dirty="0" err="1"/>
              <a:t>akademik</a:t>
            </a:r>
            <a:r>
              <a:rPr lang="en-ID" dirty="0"/>
              <a:t> dan non </a:t>
            </a:r>
            <a:r>
              <a:rPr lang="en-ID" dirty="0" err="1"/>
              <a:t>akademik</a:t>
            </a:r>
            <a:r>
              <a:rPr lang="en-ID" dirty="0"/>
              <a:t>) ≥ 2,0</a:t>
            </a:r>
          </a:p>
          <a:p>
            <a:pPr marL="514350" indent="-514350">
              <a:buFont typeface="+mj-lt"/>
              <a:buAutoNum type="arabicPeriod"/>
            </a:pPr>
            <a:r>
              <a:rPr lang="en-ID" dirty="0"/>
              <a:t>Skor </a:t>
            </a:r>
            <a:r>
              <a:rPr lang="en-ID" dirty="0" err="1"/>
              <a:t>butir</a:t>
            </a:r>
            <a:r>
              <a:rPr lang="en-ID" dirty="0"/>
              <a:t> </a:t>
            </a:r>
            <a:r>
              <a:rPr lang="en-ID" dirty="0" err="1"/>
              <a:t>penilaian</a:t>
            </a:r>
            <a:r>
              <a:rPr lang="en-ID" dirty="0"/>
              <a:t> </a:t>
            </a:r>
            <a:r>
              <a:rPr lang="en-ID" dirty="0" err="1"/>
              <a:t>Kecukupan</a:t>
            </a:r>
            <a:r>
              <a:rPr lang="en-ID" dirty="0"/>
              <a:t> </a:t>
            </a:r>
            <a:r>
              <a:rPr lang="en-ID" dirty="0" err="1"/>
              <a:t>Jumlah</a:t>
            </a:r>
            <a:r>
              <a:rPr lang="en-ID" dirty="0"/>
              <a:t> DTPS ≥ 2,0</a:t>
            </a:r>
          </a:p>
          <a:p>
            <a:pPr marL="514350" indent="-514350">
              <a:buFont typeface="+mj-lt"/>
              <a:buAutoNum type="arabicPeriod"/>
            </a:pPr>
            <a:r>
              <a:rPr lang="en-ID" dirty="0"/>
              <a:t>Skor </a:t>
            </a:r>
            <a:r>
              <a:rPr lang="en-ID" dirty="0" err="1"/>
              <a:t>butir</a:t>
            </a:r>
            <a:r>
              <a:rPr lang="en-ID" dirty="0"/>
              <a:t> </a:t>
            </a:r>
            <a:r>
              <a:rPr lang="en-ID" dirty="0" err="1"/>
              <a:t>penilaian</a:t>
            </a:r>
            <a:r>
              <a:rPr lang="en-ID" dirty="0"/>
              <a:t> </a:t>
            </a:r>
            <a:r>
              <a:rPr lang="en-ID" dirty="0" err="1"/>
              <a:t>Kurikulum</a:t>
            </a:r>
            <a:r>
              <a:rPr lang="en-ID" dirty="0"/>
              <a:t> (</a:t>
            </a:r>
            <a:r>
              <a:rPr lang="en-ID" dirty="0" err="1"/>
              <a:t>keterlibatan</a:t>
            </a:r>
            <a:r>
              <a:rPr lang="en-ID" dirty="0"/>
              <a:t> </a:t>
            </a:r>
            <a:r>
              <a:rPr lang="en-ID" dirty="0" err="1"/>
              <a:t>pemangku</a:t>
            </a:r>
            <a:r>
              <a:rPr lang="en-ID" dirty="0"/>
              <a:t> </a:t>
            </a:r>
            <a:r>
              <a:rPr lang="en-ID" dirty="0" err="1"/>
              <a:t>kepentingan</a:t>
            </a:r>
            <a:r>
              <a:rPr lang="en-ID" dirty="0"/>
              <a:t> </a:t>
            </a:r>
            <a:r>
              <a:rPr lang="en-ID" dirty="0" err="1"/>
              <a:t>dalam</a:t>
            </a:r>
            <a:r>
              <a:rPr lang="en-ID" dirty="0"/>
              <a:t> proses </a:t>
            </a:r>
            <a:r>
              <a:rPr lang="en-ID" dirty="0" err="1"/>
              <a:t>evaluasi</a:t>
            </a:r>
            <a:r>
              <a:rPr lang="en-ID" dirty="0"/>
              <a:t> dan </a:t>
            </a:r>
            <a:r>
              <a:rPr lang="en-ID" dirty="0" err="1"/>
              <a:t>pemutakhiran</a:t>
            </a:r>
            <a:r>
              <a:rPr lang="en-ID" dirty="0"/>
              <a:t> </a:t>
            </a:r>
            <a:r>
              <a:rPr lang="en-ID" dirty="0" err="1"/>
              <a:t>kurikulum</a:t>
            </a:r>
            <a:r>
              <a:rPr lang="en-ID" dirty="0"/>
              <a:t>, </a:t>
            </a:r>
            <a:r>
              <a:rPr lang="en-ID" dirty="0" err="1"/>
              <a:t>kesesuaian</a:t>
            </a:r>
            <a:r>
              <a:rPr lang="en-ID" dirty="0"/>
              <a:t> </a:t>
            </a:r>
            <a:r>
              <a:rPr lang="en-ID" dirty="0" err="1"/>
              <a:t>capaian</a:t>
            </a:r>
            <a:r>
              <a:rPr lang="en-ID" dirty="0"/>
              <a:t> </a:t>
            </a:r>
            <a:r>
              <a:rPr lang="en-ID" dirty="0" err="1"/>
              <a:t>pembelajaran</a:t>
            </a:r>
            <a:r>
              <a:rPr lang="en-ID" dirty="0"/>
              <a:t> </a:t>
            </a:r>
            <a:r>
              <a:rPr lang="en-ID" dirty="0" err="1"/>
              <a:t>dengan</a:t>
            </a:r>
            <a:r>
              <a:rPr lang="en-ID" dirty="0"/>
              <a:t> </a:t>
            </a:r>
            <a:r>
              <a:rPr lang="en-ID" dirty="0" err="1"/>
              <a:t>profil</a:t>
            </a:r>
            <a:r>
              <a:rPr lang="en-ID" dirty="0"/>
              <a:t> </a:t>
            </a:r>
            <a:r>
              <a:rPr lang="en-ID" dirty="0" err="1"/>
              <a:t>lulusan</a:t>
            </a:r>
            <a:r>
              <a:rPr lang="en-ID" dirty="0"/>
              <a:t> dan </a:t>
            </a:r>
            <a:r>
              <a:rPr lang="en-ID" dirty="0" err="1"/>
              <a:t>jenjang</a:t>
            </a:r>
            <a:r>
              <a:rPr lang="en-ID" dirty="0"/>
              <a:t> KKNI/SKKNI, </a:t>
            </a:r>
            <a:r>
              <a:rPr lang="en-ID" dirty="0" err="1"/>
              <a:t>ketepatan</a:t>
            </a:r>
            <a:r>
              <a:rPr lang="en-ID" dirty="0"/>
              <a:t> </a:t>
            </a:r>
            <a:r>
              <a:rPr lang="en-ID" dirty="0" err="1"/>
              <a:t>struktur</a:t>
            </a:r>
            <a:r>
              <a:rPr lang="en-ID" dirty="0"/>
              <a:t> </a:t>
            </a:r>
            <a:r>
              <a:rPr lang="en-ID" dirty="0" err="1"/>
              <a:t>kurikulum</a:t>
            </a:r>
            <a:r>
              <a:rPr lang="en-ID" dirty="0"/>
              <a:t> </a:t>
            </a:r>
            <a:r>
              <a:rPr lang="en-ID" dirty="0" err="1"/>
              <a:t>dalam</a:t>
            </a:r>
            <a:r>
              <a:rPr lang="en-ID" dirty="0"/>
              <a:t> </a:t>
            </a:r>
            <a:r>
              <a:rPr lang="en-ID" dirty="0" err="1"/>
              <a:t>pembentukan</a:t>
            </a:r>
            <a:r>
              <a:rPr lang="en-ID" dirty="0"/>
              <a:t> </a:t>
            </a:r>
            <a:r>
              <a:rPr lang="en-ID" dirty="0" err="1"/>
              <a:t>capaian</a:t>
            </a:r>
            <a:r>
              <a:rPr lang="en-ID" dirty="0"/>
              <a:t> </a:t>
            </a:r>
            <a:r>
              <a:rPr lang="en-ID" dirty="0" err="1"/>
              <a:t>pembelajaran</a:t>
            </a:r>
            <a:r>
              <a:rPr lang="en-ID" dirty="0"/>
              <a:t>) ≥ 2,0</a:t>
            </a:r>
          </a:p>
        </p:txBody>
      </p:sp>
    </p:spTree>
    <p:extLst>
      <p:ext uri="{BB962C8B-B14F-4D97-AF65-F5344CB8AC3E}">
        <p14:creationId xmlns:p14="http://schemas.microsoft.com/office/powerpoint/2010/main" val="3592446956"/>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0CCD7-1282-4193-8BE0-48FA370DE1A9}"/>
              </a:ext>
            </a:extLst>
          </p:cNvPr>
          <p:cNvSpPr>
            <a:spLocks noGrp="1"/>
          </p:cNvSpPr>
          <p:nvPr>
            <p:ph type="title"/>
          </p:nvPr>
        </p:nvSpPr>
        <p:spPr/>
        <p:txBody>
          <a:bodyPr/>
          <a:lstStyle/>
          <a:p>
            <a:pPr algn="ctr"/>
            <a:r>
              <a:rPr lang="id-ID" dirty="0"/>
              <a:t>Ciptakan Atmosper Akademik dan Budaya Unggul di Prodi</a:t>
            </a:r>
            <a:endParaRPr lang="en-ID" dirty="0"/>
          </a:p>
        </p:txBody>
      </p:sp>
      <p:graphicFrame>
        <p:nvGraphicFramePr>
          <p:cNvPr id="5" name="Diagram 4">
            <a:extLst>
              <a:ext uri="{FF2B5EF4-FFF2-40B4-BE49-F238E27FC236}">
                <a16:creationId xmlns:a16="http://schemas.microsoft.com/office/drawing/2014/main" id="{3451F0AF-56BE-3561-5937-F15CC73F0088}"/>
              </a:ext>
            </a:extLst>
          </p:cNvPr>
          <p:cNvGraphicFramePr/>
          <p:nvPr>
            <p:extLst>
              <p:ext uri="{D42A27DB-BD31-4B8C-83A1-F6EECF244321}">
                <p14:modId xmlns:p14="http://schemas.microsoft.com/office/powerpoint/2010/main" val="3601554998"/>
              </p:ext>
            </p:extLst>
          </p:nvPr>
        </p:nvGraphicFramePr>
        <p:xfrm>
          <a:off x="1828800" y="1210733"/>
          <a:ext cx="968626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71591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19C1C-8E27-493F-8950-37C609D27EBB}"/>
              </a:ext>
            </a:extLst>
          </p:cNvPr>
          <p:cNvSpPr>
            <a:spLocks noGrp="1"/>
          </p:cNvSpPr>
          <p:nvPr>
            <p:ph type="title"/>
          </p:nvPr>
        </p:nvSpPr>
        <p:spPr/>
        <p:txBody>
          <a:bodyPr/>
          <a:lstStyle/>
          <a:p>
            <a:pPr algn="ctr"/>
            <a:r>
              <a:rPr lang="en-ID" dirty="0"/>
              <a:t>Program </a:t>
            </a:r>
            <a:r>
              <a:rPr lang="en-ID" dirty="0" err="1"/>
              <a:t>Sarjana</a:t>
            </a:r>
            <a:r>
              <a:rPr lang="en-ID" dirty="0"/>
              <a:t>/</a:t>
            </a:r>
            <a:r>
              <a:rPr lang="en-ID" dirty="0" err="1"/>
              <a:t>Sarjana</a:t>
            </a:r>
            <a:r>
              <a:rPr lang="en-ID" dirty="0"/>
              <a:t> </a:t>
            </a:r>
            <a:r>
              <a:rPr lang="en-ID" dirty="0" err="1"/>
              <a:t>Terapan</a:t>
            </a:r>
            <a:r>
              <a:rPr lang="en-ID" dirty="0"/>
              <a:t>: </a:t>
            </a:r>
            <a:br>
              <a:rPr lang="en-ID" dirty="0"/>
            </a:br>
            <a:r>
              <a:rPr lang="en-ID" dirty="0"/>
              <a:t>BAIK </a:t>
            </a:r>
            <a:r>
              <a:rPr lang="en-ID" dirty="0" err="1"/>
              <a:t>Sekali</a:t>
            </a:r>
            <a:endParaRPr lang="en-ID" dirty="0"/>
          </a:p>
        </p:txBody>
      </p:sp>
      <p:sp>
        <p:nvSpPr>
          <p:cNvPr id="3" name="Content Placeholder 2">
            <a:extLst>
              <a:ext uri="{FF2B5EF4-FFF2-40B4-BE49-F238E27FC236}">
                <a16:creationId xmlns:a16="http://schemas.microsoft.com/office/drawing/2014/main" id="{A5098A3B-33DC-48E2-8723-AD47992804A8}"/>
              </a:ext>
            </a:extLst>
          </p:cNvPr>
          <p:cNvSpPr>
            <a:spLocks noGrp="1"/>
          </p:cNvSpPr>
          <p:nvPr>
            <p:ph idx="1"/>
          </p:nvPr>
        </p:nvSpPr>
        <p:spPr/>
        <p:txBody>
          <a:bodyPr/>
          <a:lstStyle/>
          <a:p>
            <a:pPr marL="514350" indent="-514350">
              <a:buFont typeface="+mj-lt"/>
              <a:buAutoNum type="arabicPeriod"/>
            </a:pPr>
            <a:r>
              <a:rPr lang="en-ID" dirty="0"/>
              <a:t>Skor </a:t>
            </a:r>
            <a:r>
              <a:rPr lang="en-ID" dirty="0" err="1"/>
              <a:t>butir</a:t>
            </a:r>
            <a:r>
              <a:rPr lang="en-ID" dirty="0"/>
              <a:t> </a:t>
            </a:r>
            <a:r>
              <a:rPr lang="en-ID" dirty="0" err="1"/>
              <a:t>penilaian</a:t>
            </a:r>
            <a:r>
              <a:rPr lang="en-ID" dirty="0"/>
              <a:t> </a:t>
            </a:r>
            <a:r>
              <a:rPr lang="en-ID" dirty="0" err="1"/>
              <a:t>Kualifikasi</a:t>
            </a:r>
            <a:r>
              <a:rPr lang="en-ID" dirty="0"/>
              <a:t> </a:t>
            </a:r>
            <a:r>
              <a:rPr lang="en-ID" dirty="0" err="1"/>
              <a:t>Akademik</a:t>
            </a:r>
            <a:r>
              <a:rPr lang="en-ID" dirty="0"/>
              <a:t> DTPS (</a:t>
            </a:r>
            <a:r>
              <a:rPr lang="en-ID" dirty="0" err="1"/>
              <a:t>dosen</a:t>
            </a:r>
            <a:r>
              <a:rPr lang="en-ID" dirty="0"/>
              <a:t> </a:t>
            </a:r>
            <a:r>
              <a:rPr lang="en-ID" dirty="0" err="1"/>
              <a:t>tetap</a:t>
            </a:r>
            <a:r>
              <a:rPr lang="en-ID" dirty="0"/>
              <a:t> </a:t>
            </a:r>
            <a:r>
              <a:rPr lang="en-ID" dirty="0" err="1"/>
              <a:t>perguruan</a:t>
            </a:r>
            <a:r>
              <a:rPr lang="en-ID" dirty="0"/>
              <a:t> </a:t>
            </a:r>
            <a:r>
              <a:rPr lang="en-ID" dirty="0" err="1"/>
              <a:t>tinggi</a:t>
            </a:r>
            <a:r>
              <a:rPr lang="en-ID" dirty="0"/>
              <a:t> yang </a:t>
            </a:r>
            <a:r>
              <a:rPr lang="en-ID" dirty="0" err="1"/>
              <a:t>ditugaskan</a:t>
            </a:r>
            <a:r>
              <a:rPr lang="en-ID" dirty="0"/>
              <a:t> </a:t>
            </a:r>
            <a:r>
              <a:rPr lang="en-ID" dirty="0" err="1"/>
              <a:t>sebagai</a:t>
            </a:r>
            <a:r>
              <a:rPr lang="en-ID" dirty="0"/>
              <a:t> </a:t>
            </a:r>
            <a:r>
              <a:rPr lang="en-ID" dirty="0" err="1"/>
              <a:t>pengampu</a:t>
            </a:r>
            <a:r>
              <a:rPr lang="en-ID" dirty="0"/>
              <a:t> </a:t>
            </a:r>
            <a:r>
              <a:rPr lang="en-ID" dirty="0" err="1"/>
              <a:t>mata</a:t>
            </a:r>
            <a:r>
              <a:rPr lang="en-ID" dirty="0"/>
              <a:t> </a:t>
            </a:r>
            <a:r>
              <a:rPr lang="en-ID" dirty="0" err="1"/>
              <a:t>kuliah</a:t>
            </a:r>
            <a:r>
              <a:rPr lang="en-ID" dirty="0"/>
              <a:t> </a:t>
            </a:r>
            <a:r>
              <a:rPr lang="en-ID" dirty="0" err="1"/>
              <a:t>dengan</a:t>
            </a:r>
            <a:r>
              <a:rPr lang="en-ID" dirty="0"/>
              <a:t> </a:t>
            </a:r>
            <a:r>
              <a:rPr lang="en-ID" dirty="0" err="1"/>
              <a:t>bidang</a:t>
            </a:r>
            <a:r>
              <a:rPr lang="en-ID" dirty="0"/>
              <a:t> </a:t>
            </a:r>
            <a:r>
              <a:rPr lang="en-ID" dirty="0" err="1"/>
              <a:t>keahlian</a:t>
            </a:r>
            <a:r>
              <a:rPr lang="en-ID" dirty="0"/>
              <a:t> yang </a:t>
            </a:r>
            <a:r>
              <a:rPr lang="en-ID" dirty="0" err="1"/>
              <a:t>sesuai</a:t>
            </a:r>
            <a:r>
              <a:rPr lang="en-ID" dirty="0"/>
              <a:t> </a:t>
            </a:r>
            <a:r>
              <a:rPr lang="en-ID" dirty="0" err="1"/>
              <a:t>dengan</a:t>
            </a:r>
            <a:r>
              <a:rPr lang="en-ID" dirty="0"/>
              <a:t> </a:t>
            </a:r>
            <a:r>
              <a:rPr lang="en-ID" dirty="0" err="1"/>
              <a:t>kompetensi</a:t>
            </a:r>
            <a:r>
              <a:rPr lang="en-ID" dirty="0"/>
              <a:t> inti program </a:t>
            </a:r>
            <a:r>
              <a:rPr lang="en-ID" dirty="0" err="1"/>
              <a:t>studi</a:t>
            </a:r>
            <a:r>
              <a:rPr lang="en-ID" dirty="0"/>
              <a:t> yang </a:t>
            </a:r>
            <a:r>
              <a:rPr lang="en-ID" dirty="0" err="1"/>
              <a:t>diakreditasi</a:t>
            </a:r>
            <a:r>
              <a:rPr lang="en-ID" dirty="0"/>
              <a:t>) ≥ 3.0 (25%)</a:t>
            </a:r>
          </a:p>
          <a:p>
            <a:pPr marL="514350" indent="-514350">
              <a:buFont typeface="+mj-lt"/>
              <a:buAutoNum type="arabicPeriod"/>
            </a:pPr>
            <a:r>
              <a:rPr lang="en-ID" dirty="0"/>
              <a:t>Skor </a:t>
            </a:r>
            <a:r>
              <a:rPr lang="en-ID" dirty="0" err="1"/>
              <a:t>butir</a:t>
            </a:r>
            <a:r>
              <a:rPr lang="en-ID" dirty="0"/>
              <a:t> </a:t>
            </a:r>
            <a:r>
              <a:rPr lang="en-ID" dirty="0" err="1"/>
              <a:t>penilaian</a:t>
            </a:r>
            <a:r>
              <a:rPr lang="en-ID" dirty="0"/>
              <a:t> </a:t>
            </a:r>
            <a:r>
              <a:rPr lang="en-ID" dirty="0" err="1"/>
              <a:t>Jabatan</a:t>
            </a:r>
            <a:r>
              <a:rPr lang="en-ID" dirty="0"/>
              <a:t> </a:t>
            </a:r>
            <a:r>
              <a:rPr lang="en-ID" dirty="0" err="1"/>
              <a:t>Akademik</a:t>
            </a:r>
            <a:r>
              <a:rPr lang="en-ID" dirty="0"/>
              <a:t> DTPS (</a:t>
            </a:r>
            <a:r>
              <a:rPr lang="en-ID" dirty="0" err="1"/>
              <a:t>dosen</a:t>
            </a:r>
            <a:r>
              <a:rPr lang="en-ID" dirty="0"/>
              <a:t> </a:t>
            </a:r>
            <a:r>
              <a:rPr lang="en-ID" dirty="0" err="1"/>
              <a:t>tetap</a:t>
            </a:r>
            <a:r>
              <a:rPr lang="en-ID" dirty="0"/>
              <a:t> </a:t>
            </a:r>
            <a:r>
              <a:rPr lang="en-ID" dirty="0" err="1"/>
              <a:t>perguruan</a:t>
            </a:r>
            <a:r>
              <a:rPr lang="en-ID" dirty="0"/>
              <a:t> </a:t>
            </a:r>
            <a:r>
              <a:rPr lang="en-ID" dirty="0" err="1"/>
              <a:t>tinggi</a:t>
            </a:r>
            <a:r>
              <a:rPr lang="en-ID" dirty="0"/>
              <a:t> yang </a:t>
            </a:r>
            <a:r>
              <a:rPr lang="en-ID" dirty="0" err="1"/>
              <a:t>ditugaskan</a:t>
            </a:r>
            <a:r>
              <a:rPr lang="en-ID" dirty="0"/>
              <a:t> </a:t>
            </a:r>
            <a:r>
              <a:rPr lang="en-ID" dirty="0" err="1"/>
              <a:t>sebagai</a:t>
            </a:r>
            <a:r>
              <a:rPr lang="en-ID" dirty="0"/>
              <a:t> </a:t>
            </a:r>
            <a:r>
              <a:rPr lang="en-ID" dirty="0" err="1"/>
              <a:t>pengampu</a:t>
            </a:r>
            <a:r>
              <a:rPr lang="en-ID" dirty="0"/>
              <a:t> </a:t>
            </a:r>
            <a:r>
              <a:rPr lang="en-ID" dirty="0" err="1"/>
              <a:t>mata</a:t>
            </a:r>
            <a:r>
              <a:rPr lang="en-ID" dirty="0"/>
              <a:t> </a:t>
            </a:r>
            <a:r>
              <a:rPr lang="en-ID" dirty="0" err="1"/>
              <a:t>kuliah</a:t>
            </a:r>
            <a:r>
              <a:rPr lang="en-ID" dirty="0"/>
              <a:t> </a:t>
            </a:r>
            <a:r>
              <a:rPr lang="en-ID" dirty="0" err="1"/>
              <a:t>dengan</a:t>
            </a:r>
            <a:r>
              <a:rPr lang="en-ID" dirty="0"/>
              <a:t> </a:t>
            </a:r>
            <a:r>
              <a:rPr lang="en-ID" dirty="0" err="1"/>
              <a:t>bidang</a:t>
            </a:r>
            <a:r>
              <a:rPr lang="en-ID" dirty="0"/>
              <a:t> </a:t>
            </a:r>
            <a:r>
              <a:rPr lang="en-ID" dirty="0" err="1"/>
              <a:t>keahlian</a:t>
            </a:r>
            <a:r>
              <a:rPr lang="en-ID" dirty="0"/>
              <a:t> yang </a:t>
            </a:r>
            <a:r>
              <a:rPr lang="en-ID" dirty="0" err="1"/>
              <a:t>sesuai</a:t>
            </a:r>
            <a:r>
              <a:rPr lang="en-ID" dirty="0"/>
              <a:t> </a:t>
            </a:r>
            <a:r>
              <a:rPr lang="en-ID" dirty="0" err="1"/>
              <a:t>dengan</a:t>
            </a:r>
            <a:r>
              <a:rPr lang="en-ID" dirty="0"/>
              <a:t> </a:t>
            </a:r>
            <a:r>
              <a:rPr lang="en-ID" dirty="0" err="1"/>
              <a:t>kompetensi</a:t>
            </a:r>
            <a:r>
              <a:rPr lang="en-ID" dirty="0"/>
              <a:t> inti program </a:t>
            </a:r>
            <a:r>
              <a:rPr lang="en-ID" dirty="0" err="1"/>
              <a:t>studi</a:t>
            </a:r>
            <a:r>
              <a:rPr lang="en-ID" dirty="0"/>
              <a:t> yang </a:t>
            </a:r>
            <a:r>
              <a:rPr lang="en-ID" dirty="0" err="1"/>
              <a:t>diakreditasi</a:t>
            </a:r>
            <a:r>
              <a:rPr lang="en-ID" dirty="0"/>
              <a:t>) ≥ 3,0 (35%)</a:t>
            </a:r>
          </a:p>
          <a:p>
            <a:pPr marL="514350" indent="-514350">
              <a:buFont typeface="+mj-lt"/>
              <a:buAutoNum type="arabicPeriod"/>
            </a:pPr>
            <a:r>
              <a:rPr lang="en-ID" dirty="0"/>
              <a:t>Skor </a:t>
            </a:r>
            <a:r>
              <a:rPr lang="en-ID" dirty="0" err="1"/>
              <a:t>butir</a:t>
            </a:r>
            <a:r>
              <a:rPr lang="en-ID" dirty="0"/>
              <a:t> </a:t>
            </a:r>
            <a:r>
              <a:rPr lang="en-ID" dirty="0" err="1"/>
              <a:t>penilaian</a:t>
            </a:r>
            <a:r>
              <a:rPr lang="en-ID" dirty="0"/>
              <a:t> Waktu </a:t>
            </a:r>
            <a:r>
              <a:rPr lang="en-ID" dirty="0" err="1"/>
              <a:t>Tunggu</a:t>
            </a:r>
            <a:r>
              <a:rPr lang="en-ID" dirty="0"/>
              <a:t> ≥ 3,0 (50%)</a:t>
            </a:r>
          </a:p>
          <a:p>
            <a:pPr marL="514350" indent="-514350">
              <a:buFont typeface="+mj-lt"/>
              <a:buAutoNum type="arabicPeriod"/>
            </a:pPr>
            <a:r>
              <a:rPr lang="en-ID" dirty="0"/>
              <a:t>Skor </a:t>
            </a:r>
            <a:r>
              <a:rPr lang="en-ID" dirty="0" err="1"/>
              <a:t>butir</a:t>
            </a:r>
            <a:r>
              <a:rPr lang="en-ID" dirty="0"/>
              <a:t> </a:t>
            </a:r>
            <a:r>
              <a:rPr lang="en-ID" dirty="0" err="1"/>
              <a:t>penilaian</a:t>
            </a:r>
            <a:r>
              <a:rPr lang="en-ID" dirty="0"/>
              <a:t> </a:t>
            </a:r>
            <a:r>
              <a:rPr lang="en-ID" dirty="0" err="1"/>
              <a:t>Kesesuaian</a:t>
            </a:r>
            <a:r>
              <a:rPr lang="en-ID" dirty="0"/>
              <a:t> </a:t>
            </a:r>
            <a:r>
              <a:rPr lang="en-ID" dirty="0" err="1"/>
              <a:t>Bidang</a:t>
            </a:r>
            <a:r>
              <a:rPr lang="en-ID" dirty="0"/>
              <a:t> </a:t>
            </a:r>
            <a:r>
              <a:rPr lang="en-ID" dirty="0" err="1"/>
              <a:t>Kerja</a:t>
            </a:r>
            <a:r>
              <a:rPr lang="en-ID" dirty="0"/>
              <a:t> ≥ 3,0 (50%)</a:t>
            </a:r>
          </a:p>
        </p:txBody>
      </p:sp>
    </p:spTree>
    <p:extLst>
      <p:ext uri="{BB962C8B-B14F-4D97-AF65-F5344CB8AC3E}">
        <p14:creationId xmlns:p14="http://schemas.microsoft.com/office/powerpoint/2010/main" val="1062972293"/>
      </p:ext>
    </p:extLst>
  </p:cSld>
  <p:clrMapOvr>
    <a:masterClrMapping/>
  </p:clrMapOvr>
  <p:transition spd="slow">
    <p:cove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19C1C-8E27-493F-8950-37C609D27EBB}"/>
              </a:ext>
            </a:extLst>
          </p:cNvPr>
          <p:cNvSpPr>
            <a:spLocks noGrp="1"/>
          </p:cNvSpPr>
          <p:nvPr>
            <p:ph type="title"/>
          </p:nvPr>
        </p:nvSpPr>
        <p:spPr/>
        <p:txBody>
          <a:bodyPr/>
          <a:lstStyle/>
          <a:p>
            <a:pPr algn="ctr"/>
            <a:r>
              <a:rPr lang="en-ID" dirty="0"/>
              <a:t>Program </a:t>
            </a:r>
            <a:r>
              <a:rPr lang="en-ID" dirty="0" err="1"/>
              <a:t>Sarjana</a:t>
            </a:r>
            <a:r>
              <a:rPr lang="en-ID" dirty="0"/>
              <a:t>/</a:t>
            </a:r>
            <a:r>
              <a:rPr lang="en-ID" dirty="0" err="1"/>
              <a:t>Sarjana</a:t>
            </a:r>
            <a:r>
              <a:rPr lang="en-ID" dirty="0"/>
              <a:t> </a:t>
            </a:r>
            <a:r>
              <a:rPr lang="en-ID" dirty="0" err="1"/>
              <a:t>Terapan</a:t>
            </a:r>
            <a:r>
              <a:rPr lang="en-ID" dirty="0"/>
              <a:t>: </a:t>
            </a:r>
            <a:br>
              <a:rPr lang="en-ID" dirty="0"/>
            </a:br>
            <a:r>
              <a:rPr lang="en-ID" dirty="0"/>
              <a:t>UNGGUL</a:t>
            </a:r>
          </a:p>
        </p:txBody>
      </p:sp>
      <p:sp>
        <p:nvSpPr>
          <p:cNvPr id="3" name="Content Placeholder 2">
            <a:extLst>
              <a:ext uri="{FF2B5EF4-FFF2-40B4-BE49-F238E27FC236}">
                <a16:creationId xmlns:a16="http://schemas.microsoft.com/office/drawing/2014/main" id="{A5098A3B-33DC-48E2-8723-AD47992804A8}"/>
              </a:ext>
            </a:extLst>
          </p:cNvPr>
          <p:cNvSpPr>
            <a:spLocks noGrp="1"/>
          </p:cNvSpPr>
          <p:nvPr>
            <p:ph idx="1"/>
          </p:nvPr>
        </p:nvSpPr>
        <p:spPr/>
        <p:txBody>
          <a:bodyPr/>
          <a:lstStyle/>
          <a:p>
            <a:pPr marL="514350" indent="-514350">
              <a:buFont typeface="+mj-lt"/>
              <a:buAutoNum type="arabicPeriod"/>
            </a:pPr>
            <a:r>
              <a:rPr lang="en-ID" dirty="0"/>
              <a:t>Skor </a:t>
            </a:r>
            <a:r>
              <a:rPr lang="en-ID" dirty="0" err="1"/>
              <a:t>butir</a:t>
            </a:r>
            <a:r>
              <a:rPr lang="en-ID" dirty="0"/>
              <a:t> </a:t>
            </a:r>
            <a:r>
              <a:rPr lang="en-ID" dirty="0" err="1"/>
              <a:t>penilaian</a:t>
            </a:r>
            <a:r>
              <a:rPr lang="en-ID" dirty="0"/>
              <a:t> </a:t>
            </a:r>
            <a:r>
              <a:rPr lang="en-ID" dirty="0" err="1"/>
              <a:t>Kualifikasi</a:t>
            </a:r>
            <a:r>
              <a:rPr lang="en-ID" dirty="0"/>
              <a:t> </a:t>
            </a:r>
            <a:r>
              <a:rPr lang="en-ID" dirty="0" err="1"/>
              <a:t>Akademik</a:t>
            </a:r>
            <a:r>
              <a:rPr lang="en-ID" dirty="0"/>
              <a:t> DTPS (</a:t>
            </a:r>
            <a:r>
              <a:rPr lang="en-ID" dirty="0" err="1"/>
              <a:t>dosen</a:t>
            </a:r>
            <a:r>
              <a:rPr lang="en-ID" dirty="0"/>
              <a:t> </a:t>
            </a:r>
            <a:r>
              <a:rPr lang="en-ID" dirty="0" err="1"/>
              <a:t>tetap</a:t>
            </a:r>
            <a:r>
              <a:rPr lang="en-ID" dirty="0"/>
              <a:t> </a:t>
            </a:r>
            <a:r>
              <a:rPr lang="en-ID" dirty="0" err="1"/>
              <a:t>perguruan</a:t>
            </a:r>
            <a:r>
              <a:rPr lang="en-ID" dirty="0"/>
              <a:t> </a:t>
            </a:r>
            <a:r>
              <a:rPr lang="en-ID" dirty="0" err="1"/>
              <a:t>tinggi</a:t>
            </a:r>
            <a:r>
              <a:rPr lang="en-ID" dirty="0"/>
              <a:t> yang </a:t>
            </a:r>
            <a:r>
              <a:rPr lang="en-ID" dirty="0" err="1"/>
              <a:t>ditugaskan</a:t>
            </a:r>
            <a:r>
              <a:rPr lang="en-ID" dirty="0"/>
              <a:t> </a:t>
            </a:r>
            <a:r>
              <a:rPr lang="en-ID" dirty="0" err="1"/>
              <a:t>sebagai</a:t>
            </a:r>
            <a:r>
              <a:rPr lang="en-ID" dirty="0"/>
              <a:t> </a:t>
            </a:r>
            <a:r>
              <a:rPr lang="en-ID" dirty="0" err="1"/>
              <a:t>pengampu</a:t>
            </a:r>
            <a:r>
              <a:rPr lang="en-ID" dirty="0"/>
              <a:t> </a:t>
            </a:r>
            <a:r>
              <a:rPr lang="en-ID" dirty="0" err="1"/>
              <a:t>mata</a:t>
            </a:r>
            <a:r>
              <a:rPr lang="en-ID" dirty="0"/>
              <a:t> </a:t>
            </a:r>
            <a:r>
              <a:rPr lang="en-ID" dirty="0" err="1"/>
              <a:t>kuliah</a:t>
            </a:r>
            <a:r>
              <a:rPr lang="en-ID" dirty="0"/>
              <a:t> </a:t>
            </a:r>
            <a:r>
              <a:rPr lang="en-ID" dirty="0" err="1"/>
              <a:t>dengan</a:t>
            </a:r>
            <a:r>
              <a:rPr lang="en-ID" dirty="0"/>
              <a:t> </a:t>
            </a:r>
            <a:r>
              <a:rPr lang="en-ID" dirty="0" err="1"/>
              <a:t>bidang</a:t>
            </a:r>
            <a:r>
              <a:rPr lang="en-ID" dirty="0"/>
              <a:t> </a:t>
            </a:r>
            <a:r>
              <a:rPr lang="en-ID" dirty="0" err="1"/>
              <a:t>keahlian</a:t>
            </a:r>
            <a:r>
              <a:rPr lang="en-ID" dirty="0"/>
              <a:t> yang </a:t>
            </a:r>
            <a:r>
              <a:rPr lang="en-ID" dirty="0" err="1"/>
              <a:t>sesuai</a:t>
            </a:r>
            <a:r>
              <a:rPr lang="en-ID" dirty="0"/>
              <a:t> </a:t>
            </a:r>
            <a:r>
              <a:rPr lang="en-ID" dirty="0" err="1"/>
              <a:t>dengan</a:t>
            </a:r>
            <a:r>
              <a:rPr lang="en-ID" dirty="0"/>
              <a:t> </a:t>
            </a:r>
            <a:r>
              <a:rPr lang="en-ID" dirty="0" err="1"/>
              <a:t>kompetensi</a:t>
            </a:r>
            <a:r>
              <a:rPr lang="en-ID" dirty="0"/>
              <a:t> inti program </a:t>
            </a:r>
            <a:r>
              <a:rPr lang="en-ID" dirty="0" err="1"/>
              <a:t>studi</a:t>
            </a:r>
            <a:r>
              <a:rPr lang="en-ID" dirty="0"/>
              <a:t> yang </a:t>
            </a:r>
            <a:r>
              <a:rPr lang="en-ID" dirty="0" err="1"/>
              <a:t>diakreditasi</a:t>
            </a:r>
            <a:r>
              <a:rPr lang="en-ID" dirty="0"/>
              <a:t>) ≥ 3.5 (40%)-19.</a:t>
            </a:r>
          </a:p>
          <a:p>
            <a:pPr marL="514350" indent="-514350">
              <a:buFont typeface="+mj-lt"/>
              <a:buAutoNum type="arabicPeriod"/>
            </a:pPr>
            <a:r>
              <a:rPr lang="en-ID" dirty="0"/>
              <a:t>Skor </a:t>
            </a:r>
            <a:r>
              <a:rPr lang="en-ID" dirty="0" err="1"/>
              <a:t>butir</a:t>
            </a:r>
            <a:r>
              <a:rPr lang="en-ID" dirty="0"/>
              <a:t> </a:t>
            </a:r>
            <a:r>
              <a:rPr lang="en-ID" dirty="0" err="1"/>
              <a:t>penilaian</a:t>
            </a:r>
            <a:r>
              <a:rPr lang="en-ID" dirty="0"/>
              <a:t> </a:t>
            </a:r>
            <a:r>
              <a:rPr lang="en-ID" dirty="0" err="1"/>
              <a:t>Jabatan</a:t>
            </a:r>
            <a:r>
              <a:rPr lang="en-ID" dirty="0"/>
              <a:t> </a:t>
            </a:r>
            <a:r>
              <a:rPr lang="en-ID" dirty="0" err="1"/>
              <a:t>Akademik</a:t>
            </a:r>
            <a:r>
              <a:rPr lang="en-ID" dirty="0"/>
              <a:t> DTPS (</a:t>
            </a:r>
            <a:r>
              <a:rPr lang="en-ID" dirty="0" err="1"/>
              <a:t>dosen</a:t>
            </a:r>
            <a:r>
              <a:rPr lang="en-ID" dirty="0"/>
              <a:t> </a:t>
            </a:r>
            <a:r>
              <a:rPr lang="en-ID" dirty="0" err="1"/>
              <a:t>tetap</a:t>
            </a:r>
            <a:r>
              <a:rPr lang="en-ID" dirty="0"/>
              <a:t> </a:t>
            </a:r>
            <a:r>
              <a:rPr lang="en-ID" dirty="0" err="1"/>
              <a:t>perguruan</a:t>
            </a:r>
            <a:r>
              <a:rPr lang="en-ID" dirty="0"/>
              <a:t> </a:t>
            </a:r>
            <a:r>
              <a:rPr lang="en-ID" dirty="0" err="1"/>
              <a:t>tinggi</a:t>
            </a:r>
            <a:r>
              <a:rPr lang="en-ID" dirty="0"/>
              <a:t> yang </a:t>
            </a:r>
            <a:r>
              <a:rPr lang="en-ID" dirty="0" err="1"/>
              <a:t>ditugaskan</a:t>
            </a:r>
            <a:r>
              <a:rPr lang="en-ID" dirty="0"/>
              <a:t> </a:t>
            </a:r>
            <a:r>
              <a:rPr lang="en-ID" dirty="0" err="1"/>
              <a:t>sebagai</a:t>
            </a:r>
            <a:r>
              <a:rPr lang="en-ID" dirty="0"/>
              <a:t> </a:t>
            </a:r>
            <a:r>
              <a:rPr lang="en-ID" dirty="0" err="1"/>
              <a:t>pengampu</a:t>
            </a:r>
            <a:r>
              <a:rPr lang="en-ID" dirty="0"/>
              <a:t> </a:t>
            </a:r>
            <a:r>
              <a:rPr lang="en-ID" dirty="0" err="1"/>
              <a:t>mata</a:t>
            </a:r>
            <a:r>
              <a:rPr lang="en-ID" dirty="0"/>
              <a:t> </a:t>
            </a:r>
            <a:r>
              <a:rPr lang="en-ID" dirty="0" err="1"/>
              <a:t>kuliah</a:t>
            </a:r>
            <a:r>
              <a:rPr lang="en-ID" dirty="0"/>
              <a:t> </a:t>
            </a:r>
            <a:r>
              <a:rPr lang="en-ID" dirty="0" err="1"/>
              <a:t>dengan</a:t>
            </a:r>
            <a:r>
              <a:rPr lang="en-ID" dirty="0"/>
              <a:t> </a:t>
            </a:r>
            <a:r>
              <a:rPr lang="en-ID" dirty="0" err="1"/>
              <a:t>bidang</a:t>
            </a:r>
            <a:r>
              <a:rPr lang="en-ID" dirty="0"/>
              <a:t> </a:t>
            </a:r>
            <a:r>
              <a:rPr lang="en-ID" dirty="0" err="1"/>
              <a:t>keahlian</a:t>
            </a:r>
            <a:r>
              <a:rPr lang="en-ID" dirty="0"/>
              <a:t> yang </a:t>
            </a:r>
            <a:r>
              <a:rPr lang="en-ID" dirty="0" err="1"/>
              <a:t>sesuai</a:t>
            </a:r>
            <a:r>
              <a:rPr lang="en-ID" dirty="0"/>
              <a:t> </a:t>
            </a:r>
            <a:r>
              <a:rPr lang="en-ID" dirty="0" err="1"/>
              <a:t>dengan</a:t>
            </a:r>
            <a:r>
              <a:rPr lang="en-ID" dirty="0"/>
              <a:t> </a:t>
            </a:r>
            <a:r>
              <a:rPr lang="en-ID" dirty="0" err="1"/>
              <a:t>kompetensi</a:t>
            </a:r>
            <a:r>
              <a:rPr lang="en-ID" dirty="0"/>
              <a:t> inti program </a:t>
            </a:r>
            <a:r>
              <a:rPr lang="en-ID" dirty="0" err="1"/>
              <a:t>studi</a:t>
            </a:r>
            <a:r>
              <a:rPr lang="en-ID" dirty="0"/>
              <a:t> yang </a:t>
            </a:r>
            <a:r>
              <a:rPr lang="en-ID" dirty="0" err="1"/>
              <a:t>diakreditasi</a:t>
            </a:r>
            <a:r>
              <a:rPr lang="en-ID" dirty="0"/>
              <a:t>) ≥ 3,5 (70%)</a:t>
            </a:r>
          </a:p>
          <a:p>
            <a:pPr marL="514350" indent="-514350">
              <a:buFont typeface="+mj-lt"/>
              <a:buAutoNum type="arabicPeriod"/>
            </a:pPr>
            <a:r>
              <a:rPr lang="en-ID" dirty="0"/>
              <a:t>Skor </a:t>
            </a:r>
            <a:r>
              <a:rPr lang="en-ID" dirty="0" err="1"/>
              <a:t>butir</a:t>
            </a:r>
            <a:r>
              <a:rPr lang="en-ID" dirty="0"/>
              <a:t> </a:t>
            </a:r>
            <a:r>
              <a:rPr lang="en-ID" dirty="0" err="1"/>
              <a:t>penilaian</a:t>
            </a:r>
            <a:r>
              <a:rPr lang="en-ID" dirty="0"/>
              <a:t> Waktu </a:t>
            </a:r>
            <a:r>
              <a:rPr lang="en-ID" dirty="0" err="1"/>
              <a:t>Tunggu</a:t>
            </a:r>
            <a:r>
              <a:rPr lang="en-ID" dirty="0"/>
              <a:t> ≥ 3,5 (60%)</a:t>
            </a:r>
          </a:p>
          <a:p>
            <a:pPr marL="514350" indent="-514350">
              <a:buFont typeface="+mj-lt"/>
              <a:buAutoNum type="arabicPeriod"/>
            </a:pPr>
            <a:r>
              <a:rPr lang="en-ID" dirty="0"/>
              <a:t>Skor </a:t>
            </a:r>
            <a:r>
              <a:rPr lang="en-ID" dirty="0" err="1"/>
              <a:t>butir</a:t>
            </a:r>
            <a:r>
              <a:rPr lang="en-ID" dirty="0"/>
              <a:t> </a:t>
            </a:r>
            <a:r>
              <a:rPr lang="en-ID" dirty="0" err="1"/>
              <a:t>penilaian</a:t>
            </a:r>
            <a:r>
              <a:rPr lang="en-ID" dirty="0"/>
              <a:t> </a:t>
            </a:r>
            <a:r>
              <a:rPr lang="en-ID" dirty="0" err="1"/>
              <a:t>Kesesuaian</a:t>
            </a:r>
            <a:r>
              <a:rPr lang="en-ID" dirty="0"/>
              <a:t> </a:t>
            </a:r>
            <a:r>
              <a:rPr lang="en-ID" dirty="0" err="1"/>
              <a:t>Bidang</a:t>
            </a:r>
            <a:r>
              <a:rPr lang="en-ID" dirty="0"/>
              <a:t> </a:t>
            </a:r>
            <a:r>
              <a:rPr lang="en-ID" dirty="0" err="1"/>
              <a:t>Kerja</a:t>
            </a:r>
            <a:r>
              <a:rPr lang="en-ID" dirty="0"/>
              <a:t> ≥ 3,5 (60%)</a:t>
            </a:r>
          </a:p>
        </p:txBody>
      </p:sp>
    </p:spTree>
    <p:extLst>
      <p:ext uri="{BB962C8B-B14F-4D97-AF65-F5344CB8AC3E}">
        <p14:creationId xmlns:p14="http://schemas.microsoft.com/office/powerpoint/2010/main" val="39207015"/>
      </p:ext>
    </p:extLst>
  </p:cSld>
  <p:clrMapOvr>
    <a:masterClrMapping/>
  </p:clrMapOvr>
  <p:transition spd="slow">
    <p:cove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0ED27-15B7-4051-B997-EECFB593B223}"/>
              </a:ext>
            </a:extLst>
          </p:cNvPr>
          <p:cNvSpPr>
            <a:spLocks noGrp="1"/>
          </p:cNvSpPr>
          <p:nvPr>
            <p:ph type="title"/>
          </p:nvPr>
        </p:nvSpPr>
        <p:spPr/>
        <p:txBody>
          <a:bodyPr/>
          <a:lstStyle/>
          <a:p>
            <a:r>
              <a:rPr lang="en-ID" dirty="0" err="1"/>
              <a:t>Kualifikasi</a:t>
            </a:r>
            <a:r>
              <a:rPr lang="en-ID" dirty="0"/>
              <a:t> </a:t>
            </a:r>
            <a:r>
              <a:rPr lang="en-ID" dirty="0" err="1"/>
              <a:t>akademik</a:t>
            </a:r>
            <a:r>
              <a:rPr lang="en-ID" dirty="0"/>
              <a:t> DTPS:</a:t>
            </a:r>
          </a:p>
        </p:txBody>
      </p:sp>
      <p:sp>
        <p:nvSpPr>
          <p:cNvPr id="3" name="Content Placeholder 2">
            <a:extLst>
              <a:ext uri="{FF2B5EF4-FFF2-40B4-BE49-F238E27FC236}">
                <a16:creationId xmlns:a16="http://schemas.microsoft.com/office/drawing/2014/main" id="{66843E4C-E7DD-4BCC-98E7-75D1FEC91FF3}"/>
              </a:ext>
            </a:extLst>
          </p:cNvPr>
          <p:cNvSpPr>
            <a:spLocks noGrp="1"/>
          </p:cNvSpPr>
          <p:nvPr>
            <p:ph idx="1"/>
          </p:nvPr>
        </p:nvSpPr>
        <p:spPr/>
        <p:txBody>
          <a:bodyPr/>
          <a:lstStyle/>
          <a:p>
            <a:pPr marL="0" indent="0">
              <a:buNone/>
            </a:pPr>
            <a:r>
              <a:rPr lang="en-ID" dirty="0" err="1"/>
              <a:t>Persentase</a:t>
            </a:r>
            <a:r>
              <a:rPr lang="en-ID" dirty="0"/>
              <a:t> </a:t>
            </a:r>
            <a:r>
              <a:rPr lang="en-ID" dirty="0" err="1"/>
              <a:t>dosen</a:t>
            </a:r>
            <a:r>
              <a:rPr lang="en-ID" dirty="0"/>
              <a:t> S3.</a:t>
            </a:r>
          </a:p>
          <a:p>
            <a:pPr marL="0" indent="0">
              <a:buNone/>
            </a:pPr>
            <a:endParaRPr lang="en-ID" dirty="0"/>
          </a:p>
        </p:txBody>
      </p:sp>
      <p:graphicFrame>
        <p:nvGraphicFramePr>
          <p:cNvPr id="4" name="Table 4">
            <a:extLst>
              <a:ext uri="{FF2B5EF4-FFF2-40B4-BE49-F238E27FC236}">
                <a16:creationId xmlns:a16="http://schemas.microsoft.com/office/drawing/2014/main" id="{4956ABAA-799A-473A-AF95-20A16879F3B8}"/>
              </a:ext>
            </a:extLst>
          </p:cNvPr>
          <p:cNvGraphicFramePr>
            <a:graphicFrameLocks noGrp="1"/>
          </p:cNvGraphicFramePr>
          <p:nvPr/>
        </p:nvGraphicFramePr>
        <p:xfrm>
          <a:off x="838199" y="2349683"/>
          <a:ext cx="7918175" cy="2494280"/>
        </p:xfrm>
        <a:graphic>
          <a:graphicData uri="http://schemas.openxmlformats.org/drawingml/2006/table">
            <a:tbl>
              <a:tblPr firstRow="1" bandRow="1">
                <a:tableStyleId>{5C22544A-7EE6-4342-B048-85BDC9FD1C3A}</a:tableStyleId>
              </a:tblPr>
              <a:tblGrid>
                <a:gridCol w="1397718">
                  <a:extLst>
                    <a:ext uri="{9D8B030D-6E8A-4147-A177-3AD203B41FA5}">
                      <a16:colId xmlns:a16="http://schemas.microsoft.com/office/drawing/2014/main" val="735684896"/>
                    </a:ext>
                  </a:extLst>
                </a:gridCol>
                <a:gridCol w="4174822">
                  <a:extLst>
                    <a:ext uri="{9D8B030D-6E8A-4147-A177-3AD203B41FA5}">
                      <a16:colId xmlns:a16="http://schemas.microsoft.com/office/drawing/2014/main" val="1182758376"/>
                    </a:ext>
                  </a:extLst>
                </a:gridCol>
                <a:gridCol w="2345635">
                  <a:extLst>
                    <a:ext uri="{9D8B030D-6E8A-4147-A177-3AD203B41FA5}">
                      <a16:colId xmlns:a16="http://schemas.microsoft.com/office/drawing/2014/main" val="348715413"/>
                    </a:ext>
                  </a:extLst>
                </a:gridCol>
              </a:tblGrid>
              <a:tr h="370840">
                <a:tc>
                  <a:txBody>
                    <a:bodyPr/>
                    <a:lstStyle/>
                    <a:p>
                      <a:pPr algn="ctr"/>
                      <a:r>
                        <a:rPr lang="en-US" dirty="0"/>
                        <a:t>No</a:t>
                      </a:r>
                      <a:endParaRPr lang="en-ID" dirty="0"/>
                    </a:p>
                  </a:txBody>
                  <a:tcPr/>
                </a:tc>
                <a:tc>
                  <a:txBody>
                    <a:bodyPr/>
                    <a:lstStyle/>
                    <a:p>
                      <a:pPr algn="ctr"/>
                      <a:r>
                        <a:rPr lang="en-US" dirty="0" err="1"/>
                        <a:t>Persentase</a:t>
                      </a:r>
                      <a:r>
                        <a:rPr lang="en-US" dirty="0"/>
                        <a:t> </a:t>
                      </a:r>
                    </a:p>
                    <a:p>
                      <a:pPr algn="ctr"/>
                      <a:r>
                        <a:rPr lang="en-US" dirty="0" err="1"/>
                        <a:t>Jumlah</a:t>
                      </a:r>
                      <a:r>
                        <a:rPr lang="en-US" dirty="0"/>
                        <a:t> </a:t>
                      </a:r>
                      <a:r>
                        <a:rPr lang="en-US" dirty="0" err="1"/>
                        <a:t>Dosen</a:t>
                      </a:r>
                      <a:r>
                        <a:rPr lang="en-US" dirty="0"/>
                        <a:t> S3</a:t>
                      </a:r>
                      <a:endParaRPr lang="en-ID" dirty="0"/>
                    </a:p>
                  </a:txBody>
                  <a:tcPr/>
                </a:tc>
                <a:tc>
                  <a:txBody>
                    <a:bodyPr/>
                    <a:lstStyle/>
                    <a:p>
                      <a:pPr algn="ctr"/>
                      <a:r>
                        <a:rPr lang="en-US" dirty="0"/>
                        <a:t>Nilai</a:t>
                      </a:r>
                      <a:endParaRPr lang="en-ID" dirty="0"/>
                    </a:p>
                  </a:txBody>
                  <a:tcPr/>
                </a:tc>
                <a:extLst>
                  <a:ext uri="{0D108BD9-81ED-4DB2-BD59-A6C34878D82A}">
                    <a16:rowId xmlns:a16="http://schemas.microsoft.com/office/drawing/2014/main" val="1275471752"/>
                  </a:ext>
                </a:extLst>
              </a:tr>
              <a:tr h="370840">
                <a:tc>
                  <a:txBody>
                    <a:bodyPr/>
                    <a:lstStyle/>
                    <a:p>
                      <a:pPr algn="ctr"/>
                      <a:r>
                        <a:rPr lang="en-US" dirty="0"/>
                        <a:t>1</a:t>
                      </a:r>
                      <a:endParaRPr lang="en-ID" dirty="0"/>
                    </a:p>
                  </a:txBody>
                  <a:tcPr/>
                </a:tc>
                <a:tc>
                  <a:txBody>
                    <a:bodyPr/>
                    <a:lstStyle/>
                    <a:p>
                      <a:pPr algn="ctr"/>
                      <a:r>
                        <a:rPr lang="en-US" dirty="0"/>
                        <a:t>10 %</a:t>
                      </a:r>
                      <a:endParaRPr lang="en-ID" dirty="0"/>
                    </a:p>
                  </a:txBody>
                  <a:tcPr/>
                </a:tc>
                <a:tc>
                  <a:txBody>
                    <a:bodyPr/>
                    <a:lstStyle/>
                    <a:p>
                      <a:pPr algn="ctr"/>
                      <a:r>
                        <a:rPr lang="en-US" dirty="0"/>
                        <a:t>2,40</a:t>
                      </a:r>
                      <a:endParaRPr lang="en-ID" dirty="0"/>
                    </a:p>
                  </a:txBody>
                  <a:tcPr/>
                </a:tc>
                <a:extLst>
                  <a:ext uri="{0D108BD9-81ED-4DB2-BD59-A6C34878D82A}">
                    <a16:rowId xmlns:a16="http://schemas.microsoft.com/office/drawing/2014/main" val="1865876729"/>
                  </a:ext>
                </a:extLst>
              </a:tr>
              <a:tr h="370840">
                <a:tc>
                  <a:txBody>
                    <a:bodyPr/>
                    <a:lstStyle/>
                    <a:p>
                      <a:pPr algn="ctr"/>
                      <a:r>
                        <a:rPr lang="en-US" dirty="0"/>
                        <a:t>2</a:t>
                      </a:r>
                      <a:endParaRPr lang="en-ID" dirty="0"/>
                    </a:p>
                  </a:txBody>
                  <a:tcPr/>
                </a:tc>
                <a:tc>
                  <a:txBody>
                    <a:bodyPr/>
                    <a:lstStyle/>
                    <a:p>
                      <a:pPr algn="ctr"/>
                      <a:r>
                        <a:rPr lang="en-US" dirty="0"/>
                        <a:t>20 %</a:t>
                      </a:r>
                      <a:endParaRPr lang="en-ID" dirty="0"/>
                    </a:p>
                  </a:txBody>
                  <a:tcPr/>
                </a:tc>
                <a:tc>
                  <a:txBody>
                    <a:bodyPr/>
                    <a:lstStyle/>
                    <a:p>
                      <a:pPr algn="ctr"/>
                      <a:r>
                        <a:rPr lang="en-US" dirty="0"/>
                        <a:t>2,80</a:t>
                      </a:r>
                      <a:endParaRPr lang="en-ID" dirty="0"/>
                    </a:p>
                  </a:txBody>
                  <a:tcPr/>
                </a:tc>
                <a:extLst>
                  <a:ext uri="{0D108BD9-81ED-4DB2-BD59-A6C34878D82A}">
                    <a16:rowId xmlns:a16="http://schemas.microsoft.com/office/drawing/2014/main" val="2847111392"/>
                  </a:ext>
                </a:extLst>
              </a:tr>
              <a:tr h="370840">
                <a:tc>
                  <a:txBody>
                    <a:bodyPr/>
                    <a:lstStyle/>
                    <a:p>
                      <a:pPr algn="ctr"/>
                      <a:r>
                        <a:rPr lang="en-US" dirty="0"/>
                        <a:t>3</a:t>
                      </a:r>
                      <a:endParaRPr lang="en-ID" dirty="0"/>
                    </a:p>
                  </a:txBody>
                  <a:tcPr/>
                </a:tc>
                <a:tc>
                  <a:txBody>
                    <a:bodyPr/>
                    <a:lstStyle/>
                    <a:p>
                      <a:pPr algn="ctr"/>
                      <a:r>
                        <a:rPr lang="en-US" dirty="0"/>
                        <a:t>30 %</a:t>
                      </a:r>
                      <a:endParaRPr lang="en-ID" dirty="0"/>
                    </a:p>
                  </a:txBody>
                  <a:tcPr/>
                </a:tc>
                <a:tc>
                  <a:txBody>
                    <a:bodyPr/>
                    <a:lstStyle/>
                    <a:p>
                      <a:pPr algn="ctr"/>
                      <a:r>
                        <a:rPr lang="en-US" dirty="0"/>
                        <a:t>3,20</a:t>
                      </a:r>
                      <a:endParaRPr lang="en-ID" dirty="0"/>
                    </a:p>
                  </a:txBody>
                  <a:tcPr/>
                </a:tc>
                <a:extLst>
                  <a:ext uri="{0D108BD9-81ED-4DB2-BD59-A6C34878D82A}">
                    <a16:rowId xmlns:a16="http://schemas.microsoft.com/office/drawing/2014/main" val="3496106858"/>
                  </a:ext>
                </a:extLst>
              </a:tr>
              <a:tr h="370840">
                <a:tc>
                  <a:txBody>
                    <a:bodyPr/>
                    <a:lstStyle/>
                    <a:p>
                      <a:pPr algn="ctr"/>
                      <a:r>
                        <a:rPr lang="en-US" dirty="0"/>
                        <a:t>4</a:t>
                      </a:r>
                      <a:endParaRPr lang="en-ID" dirty="0"/>
                    </a:p>
                  </a:txBody>
                  <a:tcPr/>
                </a:tc>
                <a:tc>
                  <a:txBody>
                    <a:bodyPr/>
                    <a:lstStyle/>
                    <a:p>
                      <a:pPr algn="ctr"/>
                      <a:r>
                        <a:rPr lang="en-US" dirty="0"/>
                        <a:t>40 %</a:t>
                      </a:r>
                      <a:endParaRPr lang="en-ID" dirty="0"/>
                    </a:p>
                  </a:txBody>
                  <a:tcPr/>
                </a:tc>
                <a:tc>
                  <a:txBody>
                    <a:bodyPr/>
                    <a:lstStyle/>
                    <a:p>
                      <a:pPr algn="ctr"/>
                      <a:r>
                        <a:rPr lang="en-US" dirty="0"/>
                        <a:t>3,60</a:t>
                      </a:r>
                      <a:endParaRPr lang="en-ID" dirty="0"/>
                    </a:p>
                  </a:txBody>
                  <a:tcPr/>
                </a:tc>
                <a:extLst>
                  <a:ext uri="{0D108BD9-81ED-4DB2-BD59-A6C34878D82A}">
                    <a16:rowId xmlns:a16="http://schemas.microsoft.com/office/drawing/2014/main" val="4078647668"/>
                  </a:ext>
                </a:extLst>
              </a:tr>
              <a:tr h="370840">
                <a:tc>
                  <a:txBody>
                    <a:bodyPr/>
                    <a:lstStyle/>
                    <a:p>
                      <a:pPr algn="ctr"/>
                      <a:r>
                        <a:rPr lang="en-US" dirty="0"/>
                        <a:t>5</a:t>
                      </a:r>
                      <a:endParaRPr lang="en-ID" dirty="0"/>
                    </a:p>
                  </a:txBody>
                  <a:tcPr/>
                </a:tc>
                <a:tc>
                  <a:txBody>
                    <a:bodyPr/>
                    <a:lstStyle/>
                    <a:p>
                      <a:pPr algn="ctr"/>
                      <a:r>
                        <a:rPr lang="en-US" dirty="0"/>
                        <a:t>50 %</a:t>
                      </a:r>
                      <a:endParaRPr lang="en-ID" dirty="0"/>
                    </a:p>
                  </a:txBody>
                  <a:tcPr/>
                </a:tc>
                <a:tc>
                  <a:txBody>
                    <a:bodyPr/>
                    <a:lstStyle/>
                    <a:p>
                      <a:pPr algn="ctr"/>
                      <a:r>
                        <a:rPr lang="en-US" dirty="0"/>
                        <a:t>4,00</a:t>
                      </a:r>
                      <a:endParaRPr lang="en-ID" dirty="0"/>
                    </a:p>
                  </a:txBody>
                  <a:tcPr/>
                </a:tc>
                <a:extLst>
                  <a:ext uri="{0D108BD9-81ED-4DB2-BD59-A6C34878D82A}">
                    <a16:rowId xmlns:a16="http://schemas.microsoft.com/office/drawing/2014/main" val="4290739656"/>
                  </a:ext>
                </a:extLst>
              </a:tr>
            </a:tbl>
          </a:graphicData>
        </a:graphic>
      </p:graphicFrame>
    </p:spTree>
    <p:extLst>
      <p:ext uri="{BB962C8B-B14F-4D97-AF65-F5344CB8AC3E}">
        <p14:creationId xmlns:p14="http://schemas.microsoft.com/office/powerpoint/2010/main" val="318501596"/>
      </p:ext>
    </p:extLst>
  </p:cSld>
  <p:clrMapOvr>
    <a:masterClrMapping/>
  </p:clrMapOvr>
  <p:transition spd="med">
    <p:pull/>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33861-8E15-4576-95D7-CD0134A83707}"/>
              </a:ext>
            </a:extLst>
          </p:cNvPr>
          <p:cNvSpPr>
            <a:spLocks noGrp="1"/>
          </p:cNvSpPr>
          <p:nvPr>
            <p:ph type="title"/>
          </p:nvPr>
        </p:nvSpPr>
        <p:spPr/>
        <p:txBody>
          <a:bodyPr/>
          <a:lstStyle/>
          <a:p>
            <a:r>
              <a:rPr lang="en-ID" dirty="0" err="1"/>
              <a:t>Jabatan</a:t>
            </a:r>
            <a:r>
              <a:rPr lang="en-ID" dirty="0"/>
              <a:t> </a:t>
            </a:r>
            <a:r>
              <a:rPr lang="en-ID" dirty="0" err="1"/>
              <a:t>akademik</a:t>
            </a:r>
            <a:r>
              <a:rPr lang="en-ID" dirty="0"/>
              <a:t> DTPS:</a:t>
            </a:r>
          </a:p>
        </p:txBody>
      </p:sp>
      <p:sp>
        <p:nvSpPr>
          <p:cNvPr id="3" name="Content Placeholder 2">
            <a:extLst>
              <a:ext uri="{FF2B5EF4-FFF2-40B4-BE49-F238E27FC236}">
                <a16:creationId xmlns:a16="http://schemas.microsoft.com/office/drawing/2014/main" id="{09F6A5C5-D1AE-4A84-A4A8-C926D9C26C3C}"/>
              </a:ext>
            </a:extLst>
          </p:cNvPr>
          <p:cNvSpPr>
            <a:spLocks noGrp="1"/>
          </p:cNvSpPr>
          <p:nvPr>
            <p:ph idx="1"/>
          </p:nvPr>
        </p:nvSpPr>
        <p:spPr>
          <a:xfrm>
            <a:off x="838200" y="1892203"/>
            <a:ext cx="10515600" cy="4351338"/>
          </a:xfrm>
        </p:spPr>
        <p:txBody>
          <a:bodyPr/>
          <a:lstStyle/>
          <a:p>
            <a:pPr marL="0" indent="0">
              <a:buNone/>
            </a:pPr>
            <a:r>
              <a:rPr lang="en-ID" dirty="0" err="1"/>
              <a:t>Persentase</a:t>
            </a:r>
            <a:r>
              <a:rPr lang="en-ID" dirty="0"/>
              <a:t> GB, LK, dan L </a:t>
            </a:r>
            <a:r>
              <a:rPr lang="en-ID" dirty="0" err="1"/>
              <a:t>untuk</a:t>
            </a:r>
            <a:r>
              <a:rPr lang="en-ID" dirty="0"/>
              <a:t> Program </a:t>
            </a:r>
            <a:r>
              <a:rPr lang="en-ID" dirty="0" err="1"/>
              <a:t>Sarjana</a:t>
            </a:r>
            <a:r>
              <a:rPr lang="en-ID" dirty="0"/>
              <a:t>/</a:t>
            </a:r>
            <a:r>
              <a:rPr lang="en-ID" dirty="0" err="1"/>
              <a:t>Sarjana</a:t>
            </a:r>
            <a:r>
              <a:rPr lang="en-ID" dirty="0"/>
              <a:t> </a:t>
            </a:r>
            <a:r>
              <a:rPr lang="en-ID" dirty="0" err="1"/>
              <a:t>Terapan</a:t>
            </a:r>
            <a:r>
              <a:rPr lang="en-ID" dirty="0"/>
              <a:t>, dan Diploma </a:t>
            </a:r>
            <a:r>
              <a:rPr lang="en-ID" dirty="0" err="1"/>
              <a:t>jika</a:t>
            </a:r>
            <a:r>
              <a:rPr lang="en-ID" dirty="0"/>
              <a:t> </a:t>
            </a:r>
            <a:r>
              <a:rPr lang="en-ID" dirty="0" err="1"/>
              <a:t>mencapai</a:t>
            </a:r>
            <a:r>
              <a:rPr lang="en-ID" dirty="0"/>
              <a:t> 70% </a:t>
            </a:r>
            <a:r>
              <a:rPr lang="en-ID" dirty="0" err="1"/>
              <a:t>maka</a:t>
            </a:r>
            <a:r>
              <a:rPr lang="en-ID" dirty="0"/>
              <a:t> </a:t>
            </a:r>
            <a:r>
              <a:rPr lang="en-ID" dirty="0" err="1"/>
              <a:t>nilai</a:t>
            </a:r>
            <a:r>
              <a:rPr lang="en-ID" dirty="0"/>
              <a:t> 4</a:t>
            </a:r>
          </a:p>
          <a:p>
            <a:pPr marL="0" indent="0">
              <a:buNone/>
            </a:pPr>
            <a:endParaRPr lang="en-ID" dirty="0"/>
          </a:p>
          <a:p>
            <a:pPr marL="0" indent="0">
              <a:buNone/>
            </a:pPr>
            <a:endParaRPr lang="en-ID" dirty="0"/>
          </a:p>
        </p:txBody>
      </p:sp>
      <p:graphicFrame>
        <p:nvGraphicFramePr>
          <p:cNvPr id="4" name="Table 4">
            <a:extLst>
              <a:ext uri="{FF2B5EF4-FFF2-40B4-BE49-F238E27FC236}">
                <a16:creationId xmlns:a16="http://schemas.microsoft.com/office/drawing/2014/main" id="{84D1307E-3709-4240-A63E-5FCE177976CC}"/>
              </a:ext>
            </a:extLst>
          </p:cNvPr>
          <p:cNvGraphicFramePr>
            <a:graphicFrameLocks noGrp="1"/>
          </p:cNvGraphicFramePr>
          <p:nvPr/>
        </p:nvGraphicFramePr>
        <p:xfrm>
          <a:off x="978452" y="2905981"/>
          <a:ext cx="8483599" cy="3337560"/>
        </p:xfrm>
        <a:graphic>
          <a:graphicData uri="http://schemas.openxmlformats.org/drawingml/2006/table">
            <a:tbl>
              <a:tblPr firstRow="1" bandRow="1">
                <a:tableStyleId>{5C22544A-7EE6-4342-B048-85BDC9FD1C3A}</a:tableStyleId>
              </a:tblPr>
              <a:tblGrid>
                <a:gridCol w="823769">
                  <a:extLst>
                    <a:ext uri="{9D8B030D-6E8A-4147-A177-3AD203B41FA5}">
                      <a16:colId xmlns:a16="http://schemas.microsoft.com/office/drawing/2014/main" val="1729630730"/>
                    </a:ext>
                  </a:extLst>
                </a:gridCol>
                <a:gridCol w="6183103">
                  <a:extLst>
                    <a:ext uri="{9D8B030D-6E8A-4147-A177-3AD203B41FA5}">
                      <a16:colId xmlns:a16="http://schemas.microsoft.com/office/drawing/2014/main" val="3572572631"/>
                    </a:ext>
                  </a:extLst>
                </a:gridCol>
                <a:gridCol w="1476727">
                  <a:extLst>
                    <a:ext uri="{9D8B030D-6E8A-4147-A177-3AD203B41FA5}">
                      <a16:colId xmlns:a16="http://schemas.microsoft.com/office/drawing/2014/main" val="2055780081"/>
                    </a:ext>
                  </a:extLst>
                </a:gridCol>
              </a:tblGrid>
              <a:tr h="370840">
                <a:tc>
                  <a:txBody>
                    <a:bodyPr/>
                    <a:lstStyle/>
                    <a:p>
                      <a:pPr algn="ctr"/>
                      <a:r>
                        <a:rPr lang="en-US" dirty="0"/>
                        <a:t>No</a:t>
                      </a:r>
                      <a:endParaRPr lang="en-ID" dirty="0"/>
                    </a:p>
                  </a:txBody>
                  <a:tcPr/>
                </a:tc>
                <a:tc>
                  <a:txBody>
                    <a:bodyPr/>
                    <a:lstStyle/>
                    <a:p>
                      <a:pPr algn="ctr"/>
                      <a:r>
                        <a:rPr lang="en-US" dirty="0" err="1"/>
                        <a:t>Jumlah</a:t>
                      </a:r>
                      <a:r>
                        <a:rPr lang="en-US" dirty="0"/>
                        <a:t> </a:t>
                      </a:r>
                      <a:r>
                        <a:rPr lang="en-US" dirty="0" err="1"/>
                        <a:t>Persentase</a:t>
                      </a:r>
                      <a:r>
                        <a:rPr lang="en-US" dirty="0"/>
                        <a:t> GB, LK, dan L</a:t>
                      </a:r>
                      <a:endParaRPr lang="en-ID" dirty="0"/>
                    </a:p>
                  </a:txBody>
                  <a:tcPr/>
                </a:tc>
                <a:tc>
                  <a:txBody>
                    <a:bodyPr/>
                    <a:lstStyle/>
                    <a:p>
                      <a:pPr algn="ctr"/>
                      <a:r>
                        <a:rPr lang="en-US" dirty="0"/>
                        <a:t>Score Nilai</a:t>
                      </a:r>
                      <a:endParaRPr lang="en-ID" dirty="0"/>
                    </a:p>
                  </a:txBody>
                  <a:tcPr/>
                </a:tc>
                <a:extLst>
                  <a:ext uri="{0D108BD9-81ED-4DB2-BD59-A6C34878D82A}">
                    <a16:rowId xmlns:a16="http://schemas.microsoft.com/office/drawing/2014/main" val="3274010456"/>
                  </a:ext>
                </a:extLst>
              </a:tr>
              <a:tr h="370840">
                <a:tc>
                  <a:txBody>
                    <a:bodyPr/>
                    <a:lstStyle/>
                    <a:p>
                      <a:pPr algn="ctr"/>
                      <a:r>
                        <a:rPr lang="en-US" dirty="0"/>
                        <a:t>1</a:t>
                      </a:r>
                      <a:endParaRPr lang="en-ID" dirty="0"/>
                    </a:p>
                  </a:txBody>
                  <a:tcPr/>
                </a:tc>
                <a:tc>
                  <a:txBody>
                    <a:bodyPr/>
                    <a:lstStyle/>
                    <a:p>
                      <a:pPr algn="ctr"/>
                      <a:r>
                        <a:rPr lang="en-US" dirty="0"/>
                        <a:t>70%</a:t>
                      </a:r>
                      <a:endParaRPr lang="en-ID" dirty="0"/>
                    </a:p>
                  </a:txBody>
                  <a:tcPr/>
                </a:tc>
                <a:tc>
                  <a:txBody>
                    <a:bodyPr/>
                    <a:lstStyle/>
                    <a:p>
                      <a:pPr algn="ctr"/>
                      <a:r>
                        <a:rPr lang="en-US" dirty="0"/>
                        <a:t>4</a:t>
                      </a:r>
                      <a:endParaRPr lang="en-ID" dirty="0"/>
                    </a:p>
                  </a:txBody>
                  <a:tcPr/>
                </a:tc>
                <a:extLst>
                  <a:ext uri="{0D108BD9-81ED-4DB2-BD59-A6C34878D82A}">
                    <a16:rowId xmlns:a16="http://schemas.microsoft.com/office/drawing/2014/main" val="238735032"/>
                  </a:ext>
                </a:extLst>
              </a:tr>
              <a:tr h="370840">
                <a:tc>
                  <a:txBody>
                    <a:bodyPr/>
                    <a:lstStyle/>
                    <a:p>
                      <a:pPr algn="ctr"/>
                      <a:r>
                        <a:rPr lang="en-US" dirty="0"/>
                        <a:t>2</a:t>
                      </a:r>
                      <a:endParaRPr lang="en-ID" dirty="0"/>
                    </a:p>
                  </a:txBody>
                  <a:tcPr/>
                </a:tc>
                <a:tc>
                  <a:txBody>
                    <a:bodyPr/>
                    <a:lstStyle/>
                    <a:p>
                      <a:pPr algn="ctr"/>
                      <a:r>
                        <a:rPr lang="en-US" dirty="0"/>
                        <a:t>60%</a:t>
                      </a:r>
                      <a:endParaRPr lang="en-ID" dirty="0"/>
                    </a:p>
                  </a:txBody>
                  <a:tcPr/>
                </a:tc>
                <a:tc>
                  <a:txBody>
                    <a:bodyPr/>
                    <a:lstStyle/>
                    <a:p>
                      <a:pPr algn="ctr"/>
                      <a:r>
                        <a:rPr lang="en-US" dirty="0"/>
                        <a:t>3,71</a:t>
                      </a:r>
                      <a:endParaRPr lang="en-ID" dirty="0"/>
                    </a:p>
                  </a:txBody>
                  <a:tcPr/>
                </a:tc>
                <a:extLst>
                  <a:ext uri="{0D108BD9-81ED-4DB2-BD59-A6C34878D82A}">
                    <a16:rowId xmlns:a16="http://schemas.microsoft.com/office/drawing/2014/main" val="4232108215"/>
                  </a:ext>
                </a:extLst>
              </a:tr>
              <a:tr h="370840">
                <a:tc>
                  <a:txBody>
                    <a:bodyPr/>
                    <a:lstStyle/>
                    <a:p>
                      <a:pPr algn="ctr"/>
                      <a:r>
                        <a:rPr lang="en-US" dirty="0"/>
                        <a:t>3</a:t>
                      </a:r>
                      <a:endParaRPr lang="en-ID" dirty="0"/>
                    </a:p>
                  </a:txBody>
                  <a:tcPr/>
                </a:tc>
                <a:tc>
                  <a:txBody>
                    <a:bodyPr/>
                    <a:lstStyle/>
                    <a:p>
                      <a:pPr algn="ctr"/>
                      <a:r>
                        <a:rPr lang="en-US" dirty="0"/>
                        <a:t>50%</a:t>
                      </a:r>
                      <a:endParaRPr lang="en-ID" dirty="0"/>
                    </a:p>
                  </a:txBody>
                  <a:tcPr/>
                </a:tc>
                <a:tc>
                  <a:txBody>
                    <a:bodyPr/>
                    <a:lstStyle/>
                    <a:p>
                      <a:pPr algn="ctr"/>
                      <a:r>
                        <a:rPr lang="en-US" dirty="0"/>
                        <a:t>3,43</a:t>
                      </a:r>
                      <a:endParaRPr lang="en-ID" dirty="0"/>
                    </a:p>
                  </a:txBody>
                  <a:tcPr/>
                </a:tc>
                <a:extLst>
                  <a:ext uri="{0D108BD9-81ED-4DB2-BD59-A6C34878D82A}">
                    <a16:rowId xmlns:a16="http://schemas.microsoft.com/office/drawing/2014/main" val="3437571758"/>
                  </a:ext>
                </a:extLst>
              </a:tr>
              <a:tr h="370840">
                <a:tc>
                  <a:txBody>
                    <a:bodyPr/>
                    <a:lstStyle/>
                    <a:p>
                      <a:pPr algn="ctr"/>
                      <a:r>
                        <a:rPr lang="en-US" dirty="0"/>
                        <a:t>4</a:t>
                      </a:r>
                      <a:endParaRPr lang="en-ID" dirty="0"/>
                    </a:p>
                  </a:txBody>
                  <a:tcPr/>
                </a:tc>
                <a:tc>
                  <a:txBody>
                    <a:bodyPr/>
                    <a:lstStyle/>
                    <a:p>
                      <a:pPr algn="ctr"/>
                      <a:r>
                        <a:rPr lang="en-US" dirty="0"/>
                        <a:t>40%</a:t>
                      </a:r>
                      <a:endParaRPr lang="en-ID" dirty="0"/>
                    </a:p>
                  </a:txBody>
                  <a:tcPr/>
                </a:tc>
                <a:tc>
                  <a:txBody>
                    <a:bodyPr/>
                    <a:lstStyle/>
                    <a:p>
                      <a:pPr algn="ctr"/>
                      <a:r>
                        <a:rPr lang="en-US" dirty="0"/>
                        <a:t>3,14</a:t>
                      </a:r>
                      <a:endParaRPr lang="en-ID" dirty="0"/>
                    </a:p>
                  </a:txBody>
                  <a:tcPr/>
                </a:tc>
                <a:extLst>
                  <a:ext uri="{0D108BD9-81ED-4DB2-BD59-A6C34878D82A}">
                    <a16:rowId xmlns:a16="http://schemas.microsoft.com/office/drawing/2014/main" val="1218504973"/>
                  </a:ext>
                </a:extLst>
              </a:tr>
              <a:tr h="370840">
                <a:tc>
                  <a:txBody>
                    <a:bodyPr/>
                    <a:lstStyle/>
                    <a:p>
                      <a:pPr algn="ctr"/>
                      <a:r>
                        <a:rPr lang="en-US" dirty="0"/>
                        <a:t>5</a:t>
                      </a:r>
                      <a:endParaRPr lang="en-ID" dirty="0"/>
                    </a:p>
                  </a:txBody>
                  <a:tcPr/>
                </a:tc>
                <a:tc>
                  <a:txBody>
                    <a:bodyPr/>
                    <a:lstStyle/>
                    <a:p>
                      <a:pPr algn="ctr"/>
                      <a:r>
                        <a:rPr lang="en-US" dirty="0"/>
                        <a:t>30%</a:t>
                      </a:r>
                      <a:endParaRPr lang="en-ID" dirty="0"/>
                    </a:p>
                  </a:txBody>
                  <a:tcPr/>
                </a:tc>
                <a:tc>
                  <a:txBody>
                    <a:bodyPr/>
                    <a:lstStyle/>
                    <a:p>
                      <a:pPr algn="ctr"/>
                      <a:r>
                        <a:rPr lang="en-US" dirty="0"/>
                        <a:t>2,86</a:t>
                      </a:r>
                      <a:endParaRPr lang="en-ID" dirty="0"/>
                    </a:p>
                  </a:txBody>
                  <a:tcPr/>
                </a:tc>
                <a:extLst>
                  <a:ext uri="{0D108BD9-81ED-4DB2-BD59-A6C34878D82A}">
                    <a16:rowId xmlns:a16="http://schemas.microsoft.com/office/drawing/2014/main" val="2955392129"/>
                  </a:ext>
                </a:extLst>
              </a:tr>
              <a:tr h="370840">
                <a:tc>
                  <a:txBody>
                    <a:bodyPr/>
                    <a:lstStyle/>
                    <a:p>
                      <a:pPr algn="ctr"/>
                      <a:r>
                        <a:rPr lang="en-US" dirty="0"/>
                        <a:t>6</a:t>
                      </a:r>
                      <a:endParaRPr lang="en-ID" dirty="0"/>
                    </a:p>
                  </a:txBody>
                  <a:tcPr/>
                </a:tc>
                <a:tc>
                  <a:txBody>
                    <a:bodyPr/>
                    <a:lstStyle/>
                    <a:p>
                      <a:pPr algn="ctr"/>
                      <a:r>
                        <a:rPr lang="en-US" dirty="0"/>
                        <a:t>20%</a:t>
                      </a:r>
                      <a:endParaRPr lang="en-ID" dirty="0"/>
                    </a:p>
                  </a:txBody>
                  <a:tcPr/>
                </a:tc>
                <a:tc>
                  <a:txBody>
                    <a:bodyPr/>
                    <a:lstStyle/>
                    <a:p>
                      <a:pPr algn="ctr"/>
                      <a:r>
                        <a:rPr lang="en-US" dirty="0"/>
                        <a:t>2,57</a:t>
                      </a:r>
                      <a:endParaRPr lang="en-ID" dirty="0"/>
                    </a:p>
                  </a:txBody>
                  <a:tcPr/>
                </a:tc>
                <a:extLst>
                  <a:ext uri="{0D108BD9-81ED-4DB2-BD59-A6C34878D82A}">
                    <a16:rowId xmlns:a16="http://schemas.microsoft.com/office/drawing/2014/main" val="802455868"/>
                  </a:ext>
                </a:extLst>
              </a:tr>
              <a:tr h="370840">
                <a:tc>
                  <a:txBody>
                    <a:bodyPr/>
                    <a:lstStyle/>
                    <a:p>
                      <a:pPr algn="ctr"/>
                      <a:r>
                        <a:rPr lang="en-US" dirty="0"/>
                        <a:t>7</a:t>
                      </a:r>
                      <a:endParaRPr lang="en-ID" dirty="0"/>
                    </a:p>
                  </a:txBody>
                  <a:tcPr/>
                </a:tc>
                <a:tc>
                  <a:txBody>
                    <a:bodyPr/>
                    <a:lstStyle/>
                    <a:p>
                      <a:pPr algn="ctr"/>
                      <a:r>
                        <a:rPr lang="en-US" dirty="0"/>
                        <a:t>10%</a:t>
                      </a:r>
                      <a:endParaRPr lang="en-ID" dirty="0"/>
                    </a:p>
                  </a:txBody>
                  <a:tcPr/>
                </a:tc>
                <a:tc>
                  <a:txBody>
                    <a:bodyPr/>
                    <a:lstStyle/>
                    <a:p>
                      <a:pPr algn="ctr"/>
                      <a:r>
                        <a:rPr lang="en-US" dirty="0"/>
                        <a:t>2,29</a:t>
                      </a:r>
                      <a:endParaRPr lang="en-ID" dirty="0"/>
                    </a:p>
                  </a:txBody>
                  <a:tcPr/>
                </a:tc>
                <a:extLst>
                  <a:ext uri="{0D108BD9-81ED-4DB2-BD59-A6C34878D82A}">
                    <a16:rowId xmlns:a16="http://schemas.microsoft.com/office/drawing/2014/main" val="4148985454"/>
                  </a:ext>
                </a:extLst>
              </a:tr>
              <a:tr h="370840">
                <a:tc>
                  <a:txBody>
                    <a:bodyPr/>
                    <a:lstStyle/>
                    <a:p>
                      <a:pPr algn="ctr"/>
                      <a:r>
                        <a:rPr lang="en-US" dirty="0"/>
                        <a:t>8</a:t>
                      </a:r>
                      <a:endParaRPr lang="en-ID" dirty="0"/>
                    </a:p>
                  </a:txBody>
                  <a:tcPr/>
                </a:tc>
                <a:tc>
                  <a:txBody>
                    <a:bodyPr/>
                    <a:lstStyle/>
                    <a:p>
                      <a:pPr algn="ctr"/>
                      <a:r>
                        <a:rPr lang="en-US" dirty="0"/>
                        <a:t>0%</a:t>
                      </a:r>
                      <a:endParaRPr lang="en-ID" dirty="0"/>
                    </a:p>
                  </a:txBody>
                  <a:tcPr/>
                </a:tc>
                <a:tc>
                  <a:txBody>
                    <a:bodyPr/>
                    <a:lstStyle/>
                    <a:p>
                      <a:pPr algn="ctr"/>
                      <a:r>
                        <a:rPr lang="en-US" dirty="0"/>
                        <a:t>2</a:t>
                      </a:r>
                      <a:endParaRPr lang="en-ID" dirty="0"/>
                    </a:p>
                  </a:txBody>
                  <a:tcPr/>
                </a:tc>
                <a:extLst>
                  <a:ext uri="{0D108BD9-81ED-4DB2-BD59-A6C34878D82A}">
                    <a16:rowId xmlns:a16="http://schemas.microsoft.com/office/drawing/2014/main" val="1972825321"/>
                  </a:ext>
                </a:extLst>
              </a:tr>
            </a:tbl>
          </a:graphicData>
        </a:graphic>
      </p:graphicFrame>
    </p:spTree>
    <p:extLst>
      <p:ext uri="{BB962C8B-B14F-4D97-AF65-F5344CB8AC3E}">
        <p14:creationId xmlns:p14="http://schemas.microsoft.com/office/powerpoint/2010/main" val="3004569179"/>
      </p:ext>
    </p:extLst>
  </p:cSld>
  <p:clrMapOvr>
    <a:masterClrMapping/>
  </p:clrMapOvr>
  <p:transition spd="med">
    <p:pull/>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84A42-FC02-4DFB-9F4F-F221684DDCA0}"/>
              </a:ext>
            </a:extLst>
          </p:cNvPr>
          <p:cNvSpPr>
            <a:spLocks noGrp="1"/>
          </p:cNvSpPr>
          <p:nvPr>
            <p:ph type="title"/>
          </p:nvPr>
        </p:nvSpPr>
        <p:spPr>
          <a:xfrm>
            <a:off x="758687" y="484394"/>
            <a:ext cx="10515600" cy="1325563"/>
          </a:xfrm>
        </p:spPr>
        <p:txBody>
          <a:bodyPr>
            <a:normAutofit fontScale="90000"/>
          </a:bodyPr>
          <a:lstStyle/>
          <a:p>
            <a:r>
              <a:rPr lang="en-ID" sz="3600" dirty="0" err="1"/>
              <a:t>Tabel</a:t>
            </a:r>
            <a:r>
              <a:rPr lang="en-ID" sz="3600" dirty="0"/>
              <a:t> 1.a.1) Kerjasama Pendidikan</a:t>
            </a:r>
            <a:br>
              <a:rPr lang="en-ID" sz="3600" dirty="0"/>
            </a:br>
            <a:r>
              <a:rPr lang="en-ID" sz="3600" dirty="0" err="1"/>
              <a:t>Tabel</a:t>
            </a:r>
            <a:r>
              <a:rPr lang="en-ID" sz="3600" dirty="0"/>
              <a:t> 1.a.2) Kerjasama </a:t>
            </a:r>
            <a:r>
              <a:rPr lang="en-ID" sz="3600" dirty="0" err="1"/>
              <a:t>Penelitian</a:t>
            </a:r>
            <a:br>
              <a:rPr lang="en-ID" sz="3600" dirty="0"/>
            </a:br>
            <a:r>
              <a:rPr lang="en-ID" sz="3600" dirty="0" err="1"/>
              <a:t>Tabel</a:t>
            </a:r>
            <a:r>
              <a:rPr lang="en-ID" sz="3600" dirty="0"/>
              <a:t> 1.a.3) Kerjasama </a:t>
            </a:r>
            <a:r>
              <a:rPr lang="en-ID" sz="3600" dirty="0" err="1"/>
              <a:t>Pengabdian</a:t>
            </a:r>
            <a:r>
              <a:rPr lang="en-ID" sz="3600" dirty="0"/>
              <a:t> </a:t>
            </a:r>
            <a:r>
              <a:rPr lang="en-ID" sz="3600" dirty="0" err="1"/>
              <a:t>kepada</a:t>
            </a:r>
            <a:r>
              <a:rPr lang="en-ID" sz="3600" dirty="0"/>
              <a:t> Masyarakat</a:t>
            </a:r>
          </a:p>
        </p:txBody>
      </p:sp>
      <p:graphicFrame>
        <p:nvGraphicFramePr>
          <p:cNvPr id="5" name="Table 5">
            <a:extLst>
              <a:ext uri="{FF2B5EF4-FFF2-40B4-BE49-F238E27FC236}">
                <a16:creationId xmlns:a16="http://schemas.microsoft.com/office/drawing/2014/main" id="{CD87AFD2-913B-415A-9C1E-D19142948DD4}"/>
              </a:ext>
            </a:extLst>
          </p:cNvPr>
          <p:cNvGraphicFramePr>
            <a:graphicFrameLocks noGrp="1"/>
          </p:cNvGraphicFramePr>
          <p:nvPr>
            <p:ph idx="1"/>
            <p:extLst>
              <p:ext uri="{D42A27DB-BD31-4B8C-83A1-F6EECF244321}">
                <p14:modId xmlns:p14="http://schemas.microsoft.com/office/powerpoint/2010/main" val="3257404492"/>
              </p:ext>
            </p:extLst>
          </p:nvPr>
        </p:nvGraphicFramePr>
        <p:xfrm>
          <a:off x="689113" y="1994590"/>
          <a:ext cx="10515600" cy="3383280"/>
        </p:xfrm>
        <a:graphic>
          <a:graphicData uri="http://schemas.openxmlformats.org/drawingml/2006/table">
            <a:tbl>
              <a:tblPr firstRow="1" bandRow="1">
                <a:tableStyleId>{5C22544A-7EE6-4342-B048-85BDC9FD1C3A}</a:tableStyleId>
              </a:tblPr>
              <a:tblGrid>
                <a:gridCol w="672548">
                  <a:extLst>
                    <a:ext uri="{9D8B030D-6E8A-4147-A177-3AD203B41FA5}">
                      <a16:colId xmlns:a16="http://schemas.microsoft.com/office/drawing/2014/main" val="2613770961"/>
                    </a:ext>
                  </a:extLst>
                </a:gridCol>
                <a:gridCol w="3985591">
                  <a:extLst>
                    <a:ext uri="{9D8B030D-6E8A-4147-A177-3AD203B41FA5}">
                      <a16:colId xmlns:a16="http://schemas.microsoft.com/office/drawing/2014/main" val="236571311"/>
                    </a:ext>
                  </a:extLst>
                </a:gridCol>
                <a:gridCol w="2941983">
                  <a:extLst>
                    <a:ext uri="{9D8B030D-6E8A-4147-A177-3AD203B41FA5}">
                      <a16:colId xmlns:a16="http://schemas.microsoft.com/office/drawing/2014/main" val="938242746"/>
                    </a:ext>
                  </a:extLst>
                </a:gridCol>
                <a:gridCol w="2915478">
                  <a:extLst>
                    <a:ext uri="{9D8B030D-6E8A-4147-A177-3AD203B41FA5}">
                      <a16:colId xmlns:a16="http://schemas.microsoft.com/office/drawing/2014/main" val="3336060939"/>
                    </a:ext>
                  </a:extLst>
                </a:gridCol>
              </a:tblGrid>
              <a:tr h="370840">
                <a:tc>
                  <a:txBody>
                    <a:bodyPr/>
                    <a:lstStyle/>
                    <a:p>
                      <a:pPr algn="ctr"/>
                      <a:r>
                        <a:rPr lang="en-US" sz="3200" dirty="0"/>
                        <a:t>No</a:t>
                      </a:r>
                      <a:endParaRPr lang="en-ID" sz="3200" dirty="0"/>
                    </a:p>
                  </a:txBody>
                  <a:tcPr/>
                </a:tc>
                <a:tc>
                  <a:txBody>
                    <a:bodyPr/>
                    <a:lstStyle/>
                    <a:p>
                      <a:pPr algn="ctr"/>
                      <a:r>
                        <a:rPr lang="en-US" sz="3200" dirty="0" err="1"/>
                        <a:t>Jumlah</a:t>
                      </a:r>
                      <a:r>
                        <a:rPr lang="en-US" sz="3200" dirty="0"/>
                        <a:t> Kerjasama</a:t>
                      </a:r>
                      <a:endParaRPr lang="en-ID" sz="3200" dirty="0"/>
                    </a:p>
                  </a:txBody>
                  <a:tcPr/>
                </a:tc>
                <a:tc>
                  <a:txBody>
                    <a:bodyPr/>
                    <a:lstStyle/>
                    <a:p>
                      <a:pPr algn="ctr"/>
                      <a:r>
                        <a:rPr lang="en-US" sz="3200" dirty="0" err="1"/>
                        <a:t>Jumlah</a:t>
                      </a:r>
                      <a:r>
                        <a:rPr lang="en-US" sz="3200" dirty="0"/>
                        <a:t> </a:t>
                      </a:r>
                      <a:r>
                        <a:rPr lang="en-US" sz="3200" dirty="0" err="1"/>
                        <a:t>Dosen</a:t>
                      </a:r>
                      <a:endParaRPr lang="en-ID" sz="3200" dirty="0"/>
                    </a:p>
                  </a:txBody>
                  <a:tcPr/>
                </a:tc>
                <a:tc>
                  <a:txBody>
                    <a:bodyPr/>
                    <a:lstStyle/>
                    <a:p>
                      <a:pPr algn="ctr"/>
                      <a:r>
                        <a:rPr lang="en-US" sz="3200" dirty="0"/>
                        <a:t>Nilai yang </a:t>
                      </a:r>
                      <a:r>
                        <a:rPr lang="en-US" sz="3200" dirty="0" err="1"/>
                        <a:t>diperoleh</a:t>
                      </a:r>
                      <a:endParaRPr lang="en-ID" sz="3200" dirty="0"/>
                    </a:p>
                  </a:txBody>
                  <a:tcPr/>
                </a:tc>
                <a:extLst>
                  <a:ext uri="{0D108BD9-81ED-4DB2-BD59-A6C34878D82A}">
                    <a16:rowId xmlns:a16="http://schemas.microsoft.com/office/drawing/2014/main" val="956704225"/>
                  </a:ext>
                </a:extLst>
              </a:tr>
              <a:tr h="370840">
                <a:tc>
                  <a:txBody>
                    <a:bodyPr/>
                    <a:lstStyle/>
                    <a:p>
                      <a:r>
                        <a:rPr lang="en-US" sz="3200" dirty="0"/>
                        <a:t>1</a:t>
                      </a:r>
                      <a:endParaRPr lang="en-ID" sz="3200" dirty="0"/>
                    </a:p>
                  </a:txBody>
                  <a:tcPr/>
                </a:tc>
                <a:tc>
                  <a:txBody>
                    <a:bodyPr/>
                    <a:lstStyle/>
                    <a:p>
                      <a:pPr algn="ctr"/>
                      <a:r>
                        <a:rPr lang="en-US" sz="3200" dirty="0"/>
                        <a:t>5</a:t>
                      </a:r>
                      <a:endParaRPr lang="en-ID" sz="3200" dirty="0"/>
                    </a:p>
                  </a:txBody>
                  <a:tcPr/>
                </a:tc>
                <a:tc>
                  <a:txBody>
                    <a:bodyPr/>
                    <a:lstStyle/>
                    <a:p>
                      <a:pPr algn="ctr"/>
                      <a:r>
                        <a:rPr lang="en-US" sz="3200" dirty="0"/>
                        <a:t>5 </a:t>
                      </a:r>
                      <a:r>
                        <a:rPr lang="en-US" sz="3200" dirty="0" err="1"/>
                        <a:t>s.d.</a:t>
                      </a:r>
                      <a:r>
                        <a:rPr lang="en-US" sz="3200" dirty="0"/>
                        <a:t> 7</a:t>
                      </a:r>
                      <a:endParaRPr lang="en-ID" sz="3200" dirty="0"/>
                    </a:p>
                  </a:txBody>
                  <a:tcPr/>
                </a:tc>
                <a:tc>
                  <a:txBody>
                    <a:bodyPr/>
                    <a:lstStyle/>
                    <a:p>
                      <a:pPr algn="ctr"/>
                      <a:r>
                        <a:rPr lang="en-US" sz="3200" dirty="0"/>
                        <a:t>4</a:t>
                      </a:r>
                      <a:endParaRPr lang="en-ID" sz="3200" dirty="0"/>
                    </a:p>
                  </a:txBody>
                  <a:tcPr/>
                </a:tc>
                <a:extLst>
                  <a:ext uri="{0D108BD9-81ED-4DB2-BD59-A6C34878D82A}">
                    <a16:rowId xmlns:a16="http://schemas.microsoft.com/office/drawing/2014/main" val="998672198"/>
                  </a:ext>
                </a:extLst>
              </a:tr>
              <a:tr h="370840">
                <a:tc>
                  <a:txBody>
                    <a:bodyPr/>
                    <a:lstStyle/>
                    <a:p>
                      <a:r>
                        <a:rPr lang="en-US" sz="3200" dirty="0"/>
                        <a:t>2</a:t>
                      </a:r>
                      <a:endParaRPr lang="en-ID" sz="3200" dirty="0"/>
                    </a:p>
                  </a:txBody>
                  <a:tcPr/>
                </a:tc>
                <a:tc>
                  <a:txBody>
                    <a:bodyPr/>
                    <a:lstStyle/>
                    <a:p>
                      <a:pPr algn="ctr"/>
                      <a:r>
                        <a:rPr lang="en-US" sz="3200" dirty="0"/>
                        <a:t>6</a:t>
                      </a:r>
                      <a:endParaRPr lang="en-ID" sz="3200" dirty="0"/>
                    </a:p>
                  </a:txBody>
                  <a:tcPr/>
                </a:tc>
                <a:tc>
                  <a:txBody>
                    <a:bodyPr/>
                    <a:lstStyle/>
                    <a:p>
                      <a:pPr algn="ctr"/>
                      <a:r>
                        <a:rPr lang="en-US" sz="3200" dirty="0"/>
                        <a:t>8 </a:t>
                      </a:r>
                      <a:r>
                        <a:rPr lang="en-US" sz="3200" dirty="0" err="1"/>
                        <a:t>s.d</a:t>
                      </a:r>
                      <a:r>
                        <a:rPr lang="en-US" sz="3200" dirty="0"/>
                        <a:t> 9</a:t>
                      </a:r>
                      <a:endParaRPr lang="en-ID" sz="3200" dirty="0"/>
                    </a:p>
                  </a:txBody>
                  <a:tcPr/>
                </a:tc>
                <a:tc>
                  <a:txBody>
                    <a:bodyPr/>
                    <a:lstStyle/>
                    <a:p>
                      <a:pPr algn="ctr"/>
                      <a:r>
                        <a:rPr lang="en-US" sz="3200" dirty="0"/>
                        <a:t>4</a:t>
                      </a:r>
                      <a:endParaRPr lang="en-ID" sz="3200" dirty="0"/>
                    </a:p>
                  </a:txBody>
                  <a:tcPr/>
                </a:tc>
                <a:extLst>
                  <a:ext uri="{0D108BD9-81ED-4DB2-BD59-A6C34878D82A}">
                    <a16:rowId xmlns:a16="http://schemas.microsoft.com/office/drawing/2014/main" val="115398861"/>
                  </a:ext>
                </a:extLst>
              </a:tr>
              <a:tr h="370840">
                <a:tc>
                  <a:txBody>
                    <a:bodyPr/>
                    <a:lstStyle/>
                    <a:p>
                      <a:r>
                        <a:rPr lang="en-US" sz="3200" dirty="0"/>
                        <a:t>3</a:t>
                      </a:r>
                      <a:endParaRPr lang="en-ID" sz="3200" dirty="0"/>
                    </a:p>
                  </a:txBody>
                  <a:tcPr/>
                </a:tc>
                <a:tc>
                  <a:txBody>
                    <a:bodyPr/>
                    <a:lstStyle/>
                    <a:p>
                      <a:pPr algn="ctr"/>
                      <a:r>
                        <a:rPr lang="en-US" sz="3200" dirty="0"/>
                        <a:t>7</a:t>
                      </a:r>
                      <a:endParaRPr lang="en-ID" sz="3200" dirty="0"/>
                    </a:p>
                  </a:txBody>
                  <a:tcPr/>
                </a:tc>
                <a:tc>
                  <a:txBody>
                    <a:bodyPr/>
                    <a:lstStyle/>
                    <a:p>
                      <a:pPr algn="ctr"/>
                      <a:r>
                        <a:rPr lang="en-US" sz="3200" dirty="0"/>
                        <a:t>10</a:t>
                      </a:r>
                      <a:endParaRPr lang="en-ID" sz="3200" dirty="0"/>
                    </a:p>
                  </a:txBody>
                  <a:tcPr/>
                </a:tc>
                <a:tc>
                  <a:txBody>
                    <a:bodyPr/>
                    <a:lstStyle/>
                    <a:p>
                      <a:pPr algn="ctr"/>
                      <a:r>
                        <a:rPr lang="en-US" sz="3200" dirty="0"/>
                        <a:t>4</a:t>
                      </a:r>
                      <a:endParaRPr lang="en-ID" sz="3200" dirty="0"/>
                    </a:p>
                  </a:txBody>
                  <a:tcPr/>
                </a:tc>
                <a:extLst>
                  <a:ext uri="{0D108BD9-81ED-4DB2-BD59-A6C34878D82A}">
                    <a16:rowId xmlns:a16="http://schemas.microsoft.com/office/drawing/2014/main" val="2766785148"/>
                  </a:ext>
                </a:extLst>
              </a:tr>
              <a:tr h="370840">
                <a:tc>
                  <a:txBody>
                    <a:bodyPr/>
                    <a:lstStyle/>
                    <a:p>
                      <a:r>
                        <a:rPr lang="en-US" sz="3200" dirty="0"/>
                        <a:t>4</a:t>
                      </a:r>
                      <a:endParaRPr lang="en-ID" sz="3200" dirty="0"/>
                    </a:p>
                  </a:txBody>
                  <a:tcPr/>
                </a:tc>
                <a:tc>
                  <a:txBody>
                    <a:bodyPr/>
                    <a:lstStyle/>
                    <a:p>
                      <a:pPr algn="ctr"/>
                      <a:r>
                        <a:rPr lang="en-US" sz="3200" dirty="0"/>
                        <a:t>8</a:t>
                      </a:r>
                      <a:endParaRPr lang="en-ID" sz="3200" dirty="0"/>
                    </a:p>
                  </a:txBody>
                  <a:tcPr/>
                </a:tc>
                <a:tc>
                  <a:txBody>
                    <a:bodyPr/>
                    <a:lstStyle/>
                    <a:p>
                      <a:pPr algn="ctr"/>
                      <a:r>
                        <a:rPr lang="en-US" sz="3200" dirty="0"/>
                        <a:t>11 </a:t>
                      </a:r>
                      <a:r>
                        <a:rPr lang="en-US" sz="3200" dirty="0" err="1"/>
                        <a:t>s.d</a:t>
                      </a:r>
                      <a:r>
                        <a:rPr lang="en-US" sz="3200" dirty="0"/>
                        <a:t> 12</a:t>
                      </a:r>
                      <a:endParaRPr lang="en-ID" sz="3200" dirty="0"/>
                    </a:p>
                  </a:txBody>
                  <a:tcPr/>
                </a:tc>
                <a:tc>
                  <a:txBody>
                    <a:bodyPr/>
                    <a:lstStyle/>
                    <a:p>
                      <a:pPr algn="ctr"/>
                      <a:r>
                        <a:rPr lang="en-US" sz="3200" dirty="0"/>
                        <a:t>4</a:t>
                      </a:r>
                      <a:endParaRPr lang="en-ID" sz="3200" dirty="0"/>
                    </a:p>
                  </a:txBody>
                  <a:tcPr/>
                </a:tc>
                <a:extLst>
                  <a:ext uri="{0D108BD9-81ED-4DB2-BD59-A6C34878D82A}">
                    <a16:rowId xmlns:a16="http://schemas.microsoft.com/office/drawing/2014/main" val="2866689320"/>
                  </a:ext>
                </a:extLst>
              </a:tr>
            </a:tbl>
          </a:graphicData>
        </a:graphic>
      </p:graphicFrame>
    </p:spTree>
    <p:extLst>
      <p:ext uri="{BB962C8B-B14F-4D97-AF65-F5344CB8AC3E}">
        <p14:creationId xmlns:p14="http://schemas.microsoft.com/office/powerpoint/2010/main" val="2318040022"/>
      </p:ext>
    </p:extLst>
  </p:cSld>
  <p:clrMapOvr>
    <a:masterClrMapping/>
  </p:clrMapOvr>
  <p:transition spd="med">
    <p:pull/>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0BAA8-0B93-4194-92EE-D42573A69C59}"/>
              </a:ext>
            </a:extLst>
          </p:cNvPr>
          <p:cNvSpPr>
            <a:spLocks noGrp="1"/>
          </p:cNvSpPr>
          <p:nvPr>
            <p:ph type="title"/>
          </p:nvPr>
        </p:nvSpPr>
        <p:spPr/>
        <p:txBody>
          <a:bodyPr/>
          <a:lstStyle/>
          <a:p>
            <a:r>
              <a:rPr lang="en-US" dirty="0"/>
              <a:t>Tingkat Kerjasama</a:t>
            </a:r>
            <a:endParaRPr lang="en-ID" dirty="0"/>
          </a:p>
        </p:txBody>
      </p:sp>
      <p:sp>
        <p:nvSpPr>
          <p:cNvPr id="3" name="Content Placeholder 2">
            <a:extLst>
              <a:ext uri="{FF2B5EF4-FFF2-40B4-BE49-F238E27FC236}">
                <a16:creationId xmlns:a16="http://schemas.microsoft.com/office/drawing/2014/main" id="{AD13A7EC-A4B1-428F-ACB8-48CE36EE46B6}"/>
              </a:ext>
            </a:extLst>
          </p:cNvPr>
          <p:cNvSpPr>
            <a:spLocks noGrp="1"/>
          </p:cNvSpPr>
          <p:nvPr>
            <p:ph idx="1"/>
          </p:nvPr>
        </p:nvSpPr>
        <p:spPr/>
        <p:txBody>
          <a:bodyPr/>
          <a:lstStyle/>
          <a:p>
            <a:r>
              <a:rPr lang="en-US" dirty="0"/>
              <a:t>Jika </a:t>
            </a:r>
            <a:r>
              <a:rPr lang="en-US" dirty="0" err="1"/>
              <a:t>ada</a:t>
            </a:r>
            <a:r>
              <a:rPr lang="en-US" dirty="0"/>
              <a:t> Kerjasama </a:t>
            </a:r>
            <a:r>
              <a:rPr lang="en-US" dirty="0" err="1"/>
              <a:t>internasional</a:t>
            </a:r>
            <a:r>
              <a:rPr lang="en-US" dirty="0"/>
              <a:t> </a:t>
            </a:r>
            <a:r>
              <a:rPr lang="en-US" dirty="0" err="1"/>
              <a:t>berjumlah</a:t>
            </a:r>
            <a:r>
              <a:rPr lang="en-US" dirty="0"/>
              <a:t> 2 </a:t>
            </a:r>
            <a:r>
              <a:rPr lang="en-US" dirty="0" err="1"/>
              <a:t>meskipun</a:t>
            </a:r>
            <a:r>
              <a:rPr lang="en-US" dirty="0"/>
              <a:t> </a:t>
            </a:r>
            <a:r>
              <a:rPr lang="en-US" dirty="0" err="1"/>
              <a:t>tidak</a:t>
            </a:r>
            <a:r>
              <a:rPr lang="en-US" dirty="0"/>
              <a:t> </a:t>
            </a:r>
            <a:r>
              <a:rPr lang="en-US" dirty="0" err="1"/>
              <a:t>ada</a:t>
            </a:r>
            <a:r>
              <a:rPr lang="en-US" dirty="0"/>
              <a:t> Kerjasama local dan </a:t>
            </a:r>
            <a:r>
              <a:rPr lang="en-US" dirty="0" err="1"/>
              <a:t>nasional</a:t>
            </a:r>
            <a:r>
              <a:rPr lang="en-US" dirty="0"/>
              <a:t> </a:t>
            </a:r>
            <a:r>
              <a:rPr lang="en-US" dirty="0" err="1"/>
              <a:t>mendapatkan</a:t>
            </a:r>
            <a:r>
              <a:rPr lang="en-US" dirty="0"/>
              <a:t> </a:t>
            </a:r>
            <a:r>
              <a:rPr lang="en-US" dirty="0" err="1"/>
              <a:t>nilai</a:t>
            </a:r>
            <a:r>
              <a:rPr lang="en-US" dirty="0"/>
              <a:t> 4</a:t>
            </a:r>
          </a:p>
          <a:p>
            <a:r>
              <a:rPr lang="en-US" dirty="0" err="1"/>
              <a:t>Standar</a:t>
            </a:r>
            <a:r>
              <a:rPr lang="en-US" dirty="0"/>
              <a:t> minimum Kerjasama level </a:t>
            </a:r>
            <a:r>
              <a:rPr lang="en-US" dirty="0" err="1"/>
              <a:t>internasional</a:t>
            </a:r>
            <a:r>
              <a:rPr lang="en-US" dirty="0"/>
              <a:t> </a:t>
            </a:r>
            <a:r>
              <a:rPr lang="en-US" dirty="0" err="1"/>
              <a:t>berjumlah</a:t>
            </a:r>
            <a:r>
              <a:rPr lang="en-US" dirty="0"/>
              <a:t>: 2</a:t>
            </a:r>
          </a:p>
          <a:p>
            <a:r>
              <a:rPr lang="en-US" dirty="0"/>
              <a:t>Jika </a:t>
            </a:r>
            <a:r>
              <a:rPr lang="en-US" dirty="0" err="1"/>
              <a:t>tidak</a:t>
            </a:r>
            <a:r>
              <a:rPr lang="en-US" dirty="0"/>
              <a:t> </a:t>
            </a:r>
            <a:r>
              <a:rPr lang="en-US" dirty="0" err="1"/>
              <a:t>ada</a:t>
            </a:r>
            <a:r>
              <a:rPr lang="en-US" dirty="0"/>
              <a:t> </a:t>
            </a:r>
            <a:r>
              <a:rPr lang="en-US" dirty="0" err="1"/>
              <a:t>internasional</a:t>
            </a:r>
            <a:r>
              <a:rPr lang="en-US" dirty="0"/>
              <a:t> minimal </a:t>
            </a:r>
            <a:r>
              <a:rPr lang="en-US" dirty="0" err="1"/>
              <a:t>nasional</a:t>
            </a:r>
            <a:r>
              <a:rPr lang="en-US" dirty="0"/>
              <a:t>: 2 </a:t>
            </a:r>
            <a:r>
              <a:rPr lang="en-US" dirty="0" err="1"/>
              <a:t>untuk</a:t>
            </a:r>
            <a:r>
              <a:rPr lang="en-US" dirty="0"/>
              <a:t> </a:t>
            </a:r>
            <a:r>
              <a:rPr lang="en-US" dirty="0" err="1"/>
              <a:t>mendapatkan</a:t>
            </a:r>
            <a:r>
              <a:rPr lang="en-US" dirty="0"/>
              <a:t> point 3</a:t>
            </a:r>
          </a:p>
          <a:p>
            <a:r>
              <a:rPr lang="en-US" dirty="0"/>
              <a:t>Jika </a:t>
            </a:r>
            <a:r>
              <a:rPr lang="en-US" dirty="0" err="1"/>
              <a:t>tidak</a:t>
            </a:r>
            <a:r>
              <a:rPr lang="en-US" dirty="0"/>
              <a:t> </a:t>
            </a:r>
            <a:r>
              <a:rPr lang="en-US" dirty="0" err="1"/>
              <a:t>ada</a:t>
            </a:r>
            <a:r>
              <a:rPr lang="en-US" dirty="0"/>
              <a:t> </a:t>
            </a:r>
            <a:r>
              <a:rPr lang="en-US" dirty="0" err="1"/>
              <a:t>nasional</a:t>
            </a:r>
            <a:r>
              <a:rPr lang="en-US" dirty="0"/>
              <a:t> minimal: 5 </a:t>
            </a:r>
            <a:r>
              <a:rPr lang="en-US" dirty="0" err="1"/>
              <a:t>untuk</a:t>
            </a:r>
            <a:r>
              <a:rPr lang="en-US" dirty="0"/>
              <a:t> </a:t>
            </a:r>
            <a:r>
              <a:rPr lang="en-US" dirty="0" err="1"/>
              <a:t>mendapatkan</a:t>
            </a:r>
            <a:r>
              <a:rPr lang="en-US" dirty="0"/>
              <a:t> point 3</a:t>
            </a:r>
            <a:endParaRPr lang="en-ID" dirty="0"/>
          </a:p>
        </p:txBody>
      </p:sp>
    </p:spTree>
    <p:extLst>
      <p:ext uri="{BB962C8B-B14F-4D97-AF65-F5344CB8AC3E}">
        <p14:creationId xmlns:p14="http://schemas.microsoft.com/office/powerpoint/2010/main" val="4227834442"/>
      </p:ext>
    </p:extLst>
  </p:cSld>
  <p:clrMapOvr>
    <a:masterClrMapping/>
  </p:clrMapOvr>
  <p:transition spd="med">
    <p:pull/>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D1DB7-F602-4ADD-8166-1B023493F461}"/>
              </a:ext>
            </a:extLst>
          </p:cNvPr>
          <p:cNvSpPr>
            <a:spLocks noGrp="1"/>
          </p:cNvSpPr>
          <p:nvPr>
            <p:ph type="title"/>
          </p:nvPr>
        </p:nvSpPr>
        <p:spPr/>
        <p:txBody>
          <a:bodyPr/>
          <a:lstStyle/>
          <a:p>
            <a:r>
              <a:rPr lang="en-US" dirty="0"/>
              <a:t>Bukti Kerjasama</a:t>
            </a:r>
            <a:endParaRPr lang="en-ID" dirty="0"/>
          </a:p>
        </p:txBody>
      </p:sp>
      <p:sp>
        <p:nvSpPr>
          <p:cNvPr id="3" name="Content Placeholder 2">
            <a:extLst>
              <a:ext uri="{FF2B5EF4-FFF2-40B4-BE49-F238E27FC236}">
                <a16:creationId xmlns:a16="http://schemas.microsoft.com/office/drawing/2014/main" id="{43099210-6A95-436D-8C0E-87347BE9B0C7}"/>
              </a:ext>
            </a:extLst>
          </p:cNvPr>
          <p:cNvSpPr>
            <a:spLocks noGrp="1"/>
          </p:cNvSpPr>
          <p:nvPr>
            <p:ph idx="1"/>
          </p:nvPr>
        </p:nvSpPr>
        <p:spPr/>
        <p:txBody>
          <a:bodyPr>
            <a:normAutofit fontScale="92500" lnSpcReduction="10000"/>
          </a:bodyPr>
          <a:lstStyle/>
          <a:p>
            <a:r>
              <a:rPr lang="fi-FI" sz="3600" dirty="0">
                <a:effectLst/>
                <a:latin typeface="Calibri" panose="020F0502020204030204" pitchFamily="34" charset="0"/>
                <a:ea typeface="Calibri" panose="020F0502020204030204" pitchFamily="34" charset="0"/>
                <a:cs typeface="Times New Roman" panose="02020603050405020304" pitchFamily="18" charset="0"/>
              </a:rPr>
              <a:t>Surat </a:t>
            </a:r>
            <a:r>
              <a:rPr lang="fi-FI" sz="3600" dirty="0" err="1">
                <a:effectLst/>
                <a:latin typeface="Calibri" panose="020F0502020204030204" pitchFamily="34" charset="0"/>
                <a:ea typeface="Calibri" panose="020F0502020204030204" pitchFamily="34" charset="0"/>
                <a:cs typeface="Times New Roman" panose="02020603050405020304" pitchFamily="18" charset="0"/>
              </a:rPr>
              <a:t>Penugasan</a:t>
            </a:r>
            <a:r>
              <a:rPr lang="fi-FI" sz="3600" dirty="0">
                <a:effectLst/>
                <a:latin typeface="Calibri" panose="020F0502020204030204" pitchFamily="34" charset="0"/>
                <a:ea typeface="Calibri" panose="020F0502020204030204" pitchFamily="34" charset="0"/>
                <a:cs typeface="Times New Roman" panose="02020603050405020304" pitchFamily="18" charset="0"/>
              </a:rPr>
              <a:t>, </a:t>
            </a:r>
          </a:p>
          <a:p>
            <a:r>
              <a:rPr lang="fi-FI" sz="3600" dirty="0">
                <a:effectLst/>
                <a:latin typeface="Calibri" panose="020F0502020204030204" pitchFamily="34" charset="0"/>
                <a:ea typeface="Calibri" panose="020F0502020204030204" pitchFamily="34" charset="0"/>
                <a:cs typeface="Times New Roman" panose="02020603050405020304" pitchFamily="18" charset="0"/>
              </a:rPr>
              <a:t>Surat </a:t>
            </a:r>
            <a:r>
              <a:rPr lang="fi-FI" sz="3600" dirty="0" err="1">
                <a:effectLst/>
                <a:latin typeface="Calibri" panose="020F0502020204030204" pitchFamily="34" charset="0"/>
                <a:ea typeface="Calibri" panose="020F0502020204030204" pitchFamily="34" charset="0"/>
                <a:cs typeface="Times New Roman" panose="02020603050405020304" pitchFamily="18" charset="0"/>
              </a:rPr>
              <a:t>Perjanjian</a:t>
            </a:r>
            <a:r>
              <a:rPr lang="fi-FI" sz="3600" dirty="0">
                <a:effectLst/>
                <a:latin typeface="Calibri" panose="020F0502020204030204" pitchFamily="34" charset="0"/>
                <a:ea typeface="Calibri" panose="020F0502020204030204" pitchFamily="34" charset="0"/>
                <a:cs typeface="Times New Roman" panose="02020603050405020304" pitchFamily="18" charset="0"/>
              </a:rPr>
              <a:t> </a:t>
            </a:r>
            <a:r>
              <a:rPr lang="fi-FI" sz="3600" dirty="0" err="1">
                <a:effectLst/>
                <a:latin typeface="Calibri" panose="020F0502020204030204" pitchFamily="34" charset="0"/>
                <a:ea typeface="Calibri" panose="020F0502020204030204" pitchFamily="34" charset="0"/>
                <a:cs typeface="Times New Roman" panose="02020603050405020304" pitchFamily="18" charset="0"/>
              </a:rPr>
              <a:t>Kerjasama</a:t>
            </a:r>
            <a:r>
              <a:rPr lang="fi-FI" sz="3600" dirty="0">
                <a:effectLst/>
                <a:latin typeface="Calibri" panose="020F0502020204030204" pitchFamily="34" charset="0"/>
                <a:ea typeface="Calibri" panose="020F0502020204030204" pitchFamily="34" charset="0"/>
                <a:cs typeface="Times New Roman" panose="02020603050405020304" pitchFamily="18" charset="0"/>
              </a:rPr>
              <a:t> (SPK), </a:t>
            </a:r>
          </a:p>
          <a:p>
            <a:r>
              <a:rPr lang="fi-FI" sz="3600" dirty="0" err="1">
                <a:latin typeface="Calibri" panose="020F0502020204030204" pitchFamily="34" charset="0"/>
                <a:ea typeface="Calibri" panose="020F0502020204030204" pitchFamily="34" charset="0"/>
                <a:cs typeface="Times New Roman" panose="02020603050405020304" pitchFamily="18" charset="0"/>
              </a:rPr>
              <a:t>B</a:t>
            </a:r>
            <a:r>
              <a:rPr lang="fi-FI" sz="3600" dirty="0" err="1">
                <a:effectLst/>
                <a:latin typeface="Calibri" panose="020F0502020204030204" pitchFamily="34" charset="0"/>
                <a:ea typeface="Calibri" panose="020F0502020204030204" pitchFamily="34" charset="0"/>
                <a:cs typeface="Times New Roman" panose="02020603050405020304" pitchFamily="18" charset="0"/>
              </a:rPr>
              <a:t>ukti-bukti</a:t>
            </a:r>
            <a:r>
              <a:rPr lang="fi-FI" sz="3600" dirty="0">
                <a:effectLst/>
                <a:latin typeface="Calibri" panose="020F0502020204030204" pitchFamily="34" charset="0"/>
                <a:ea typeface="Calibri" panose="020F0502020204030204" pitchFamily="34" charset="0"/>
                <a:cs typeface="Times New Roman" panose="02020603050405020304" pitchFamily="18" charset="0"/>
              </a:rPr>
              <a:t> </a:t>
            </a:r>
            <a:r>
              <a:rPr lang="fi-FI" sz="3600" dirty="0" err="1">
                <a:effectLst/>
                <a:latin typeface="Calibri" panose="020F0502020204030204" pitchFamily="34" charset="0"/>
                <a:ea typeface="Calibri" panose="020F0502020204030204" pitchFamily="34" charset="0"/>
                <a:cs typeface="Times New Roman" panose="02020603050405020304" pitchFamily="18" charset="0"/>
              </a:rPr>
              <a:t>pelaksanaan</a:t>
            </a:r>
            <a:r>
              <a:rPr lang="fi-FI" sz="3600" dirty="0">
                <a:effectLst/>
                <a:latin typeface="Calibri" panose="020F0502020204030204" pitchFamily="34" charset="0"/>
                <a:ea typeface="Calibri" panose="020F0502020204030204" pitchFamily="34" charset="0"/>
                <a:cs typeface="Times New Roman" panose="02020603050405020304" pitchFamily="18" charset="0"/>
              </a:rPr>
              <a:t> (</a:t>
            </a:r>
            <a:r>
              <a:rPr lang="fi-FI" sz="3600" dirty="0" err="1">
                <a:effectLst/>
                <a:latin typeface="Calibri" panose="020F0502020204030204" pitchFamily="34" charset="0"/>
                <a:ea typeface="Calibri" panose="020F0502020204030204" pitchFamily="34" charset="0"/>
                <a:cs typeface="Times New Roman" panose="02020603050405020304" pitchFamily="18" charset="0"/>
              </a:rPr>
              <a:t>laporan</a:t>
            </a:r>
            <a:r>
              <a:rPr lang="fi-FI" sz="3600" dirty="0">
                <a:effectLst/>
                <a:latin typeface="Calibri" panose="020F0502020204030204" pitchFamily="34" charset="0"/>
                <a:ea typeface="Calibri" panose="020F0502020204030204" pitchFamily="34" charset="0"/>
                <a:cs typeface="Times New Roman" panose="02020603050405020304" pitchFamily="18" charset="0"/>
              </a:rPr>
              <a:t>, </a:t>
            </a:r>
            <a:r>
              <a:rPr lang="fi-FI" sz="3600" dirty="0" err="1">
                <a:effectLst/>
                <a:latin typeface="Calibri" panose="020F0502020204030204" pitchFamily="34" charset="0"/>
                <a:ea typeface="Calibri" panose="020F0502020204030204" pitchFamily="34" charset="0"/>
                <a:cs typeface="Times New Roman" panose="02020603050405020304" pitchFamily="18" charset="0"/>
              </a:rPr>
              <a:t>hasil</a:t>
            </a:r>
            <a:r>
              <a:rPr lang="fi-FI" sz="3600" dirty="0">
                <a:effectLst/>
                <a:latin typeface="Calibri" panose="020F0502020204030204" pitchFamily="34" charset="0"/>
                <a:ea typeface="Calibri" panose="020F0502020204030204" pitchFamily="34" charset="0"/>
                <a:cs typeface="Times New Roman" panose="02020603050405020304" pitchFamily="18" charset="0"/>
              </a:rPr>
              <a:t> </a:t>
            </a:r>
            <a:r>
              <a:rPr lang="fi-FI" sz="3600" dirty="0" err="1">
                <a:effectLst/>
                <a:latin typeface="Calibri" panose="020F0502020204030204" pitchFamily="34" charset="0"/>
                <a:ea typeface="Calibri" panose="020F0502020204030204" pitchFamily="34" charset="0"/>
                <a:cs typeface="Times New Roman" panose="02020603050405020304" pitchFamily="18" charset="0"/>
              </a:rPr>
              <a:t>kerjasama</a:t>
            </a:r>
            <a:r>
              <a:rPr lang="fi-FI" sz="3600" dirty="0">
                <a:effectLst/>
                <a:latin typeface="Calibri" panose="020F0502020204030204" pitchFamily="34" charset="0"/>
                <a:ea typeface="Calibri" panose="020F0502020204030204" pitchFamily="34" charset="0"/>
                <a:cs typeface="Times New Roman" panose="02020603050405020304" pitchFamily="18" charset="0"/>
              </a:rPr>
              <a:t>, </a:t>
            </a:r>
            <a:r>
              <a:rPr lang="fi-FI" sz="3600" dirty="0" err="1">
                <a:effectLst/>
                <a:latin typeface="Calibri" panose="020F0502020204030204" pitchFamily="34" charset="0"/>
                <a:ea typeface="Calibri" panose="020F0502020204030204" pitchFamily="34" charset="0"/>
                <a:cs typeface="Times New Roman" panose="02020603050405020304" pitchFamily="18" charset="0"/>
              </a:rPr>
              <a:t>luaran</a:t>
            </a:r>
            <a:r>
              <a:rPr lang="fi-FI" sz="3600" dirty="0">
                <a:effectLst/>
                <a:latin typeface="Calibri" panose="020F0502020204030204" pitchFamily="34" charset="0"/>
                <a:ea typeface="Calibri" panose="020F0502020204030204" pitchFamily="34" charset="0"/>
                <a:cs typeface="Times New Roman" panose="02020603050405020304" pitchFamily="18" charset="0"/>
              </a:rPr>
              <a:t> </a:t>
            </a:r>
            <a:r>
              <a:rPr lang="fi-FI" sz="3600" dirty="0" err="1">
                <a:effectLst/>
                <a:latin typeface="Calibri" panose="020F0502020204030204" pitchFamily="34" charset="0"/>
                <a:ea typeface="Calibri" panose="020F0502020204030204" pitchFamily="34" charset="0"/>
                <a:cs typeface="Times New Roman" panose="02020603050405020304" pitchFamily="18" charset="0"/>
              </a:rPr>
              <a:t>kerjasama</a:t>
            </a:r>
            <a:r>
              <a:rPr lang="fi-FI" sz="3600" dirty="0">
                <a:effectLst/>
                <a:latin typeface="Calibri" panose="020F0502020204030204" pitchFamily="34" charset="0"/>
                <a:ea typeface="Calibri" panose="020F0502020204030204" pitchFamily="34" charset="0"/>
                <a:cs typeface="Times New Roman" panose="02020603050405020304" pitchFamily="18" charset="0"/>
              </a:rPr>
              <a:t>), </a:t>
            </a:r>
          </a:p>
          <a:p>
            <a:r>
              <a:rPr lang="fi-FI" sz="3600" dirty="0" err="1">
                <a:effectLst/>
                <a:latin typeface="Calibri" panose="020F0502020204030204" pitchFamily="34" charset="0"/>
                <a:ea typeface="Calibri" panose="020F0502020204030204" pitchFamily="34" charset="0"/>
                <a:cs typeface="Times New Roman" panose="02020603050405020304" pitchFamily="18" charset="0"/>
              </a:rPr>
              <a:t>atau</a:t>
            </a:r>
            <a:r>
              <a:rPr lang="fi-FI" sz="3600" dirty="0">
                <a:effectLst/>
                <a:latin typeface="Calibri" panose="020F0502020204030204" pitchFamily="34" charset="0"/>
                <a:ea typeface="Calibri" panose="020F0502020204030204" pitchFamily="34" charset="0"/>
                <a:cs typeface="Times New Roman" panose="02020603050405020304" pitchFamily="18" charset="0"/>
              </a:rPr>
              <a:t> </a:t>
            </a:r>
            <a:r>
              <a:rPr lang="fi-FI" sz="3600" dirty="0" err="1">
                <a:effectLst/>
                <a:latin typeface="Calibri" panose="020F0502020204030204" pitchFamily="34" charset="0"/>
                <a:ea typeface="Calibri" panose="020F0502020204030204" pitchFamily="34" charset="0"/>
                <a:cs typeface="Times New Roman" panose="02020603050405020304" pitchFamily="18" charset="0"/>
              </a:rPr>
              <a:t>bukti</a:t>
            </a:r>
            <a:r>
              <a:rPr lang="fi-FI" sz="3600" dirty="0">
                <a:effectLst/>
                <a:latin typeface="Calibri" panose="020F0502020204030204" pitchFamily="34" charset="0"/>
                <a:ea typeface="Calibri" panose="020F0502020204030204" pitchFamily="34" charset="0"/>
                <a:cs typeface="Times New Roman" panose="02020603050405020304" pitchFamily="18" charset="0"/>
              </a:rPr>
              <a:t> lain </a:t>
            </a:r>
            <a:r>
              <a:rPr lang="fi-FI" sz="3600" dirty="0" err="1">
                <a:effectLst/>
                <a:latin typeface="Calibri" panose="020F0502020204030204" pitchFamily="34" charset="0"/>
                <a:ea typeface="Calibri" panose="020F0502020204030204" pitchFamily="34" charset="0"/>
                <a:cs typeface="Times New Roman" panose="02020603050405020304" pitchFamily="18" charset="0"/>
              </a:rPr>
              <a:t>yang</a:t>
            </a:r>
            <a:r>
              <a:rPr lang="fi-FI" sz="3600" dirty="0">
                <a:effectLst/>
                <a:latin typeface="Calibri" panose="020F0502020204030204" pitchFamily="34" charset="0"/>
                <a:ea typeface="Calibri" panose="020F0502020204030204" pitchFamily="34" charset="0"/>
                <a:cs typeface="Times New Roman" panose="02020603050405020304" pitchFamily="18" charset="0"/>
              </a:rPr>
              <a:t> relevan.</a:t>
            </a:r>
            <a:endParaRPr lang="en-ID" sz="3600" dirty="0">
              <a:effectLst/>
              <a:latin typeface="Calibri" panose="020F0502020204030204" pitchFamily="34" charset="0"/>
              <a:ea typeface="Calibri" panose="020F0502020204030204" pitchFamily="34" charset="0"/>
              <a:cs typeface="Times New Roman" panose="02020603050405020304" pitchFamily="18" charset="0"/>
            </a:endParaRPr>
          </a:p>
          <a:p>
            <a:endParaRPr lang="en-ID" dirty="0"/>
          </a:p>
        </p:txBody>
      </p:sp>
    </p:spTree>
    <p:extLst>
      <p:ext uri="{BB962C8B-B14F-4D97-AF65-F5344CB8AC3E}">
        <p14:creationId xmlns:p14="http://schemas.microsoft.com/office/powerpoint/2010/main" val="165538467"/>
      </p:ext>
    </p:extLst>
  </p:cSld>
  <p:clrMapOvr>
    <a:masterClrMapping/>
  </p:clrMapOvr>
  <p:transition spd="med">
    <p:pull/>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D2F31-633E-4E95-B931-8EDE7CD2BA54}"/>
              </a:ext>
            </a:extLst>
          </p:cNvPr>
          <p:cNvSpPr>
            <a:spLocks noGrp="1"/>
          </p:cNvSpPr>
          <p:nvPr>
            <p:ph type="title"/>
          </p:nvPr>
        </p:nvSpPr>
        <p:spPr/>
        <p:txBody>
          <a:bodyPr/>
          <a:lstStyle/>
          <a:p>
            <a:r>
              <a:rPr lang="en-ID" dirty="0" err="1"/>
              <a:t>Tabel</a:t>
            </a:r>
            <a:r>
              <a:rPr lang="en-ID" dirty="0"/>
              <a:t> 2.a </a:t>
            </a:r>
            <a:r>
              <a:rPr lang="en-ID" dirty="0" err="1"/>
              <a:t>Seleksi</a:t>
            </a:r>
            <a:r>
              <a:rPr lang="en-ID" dirty="0"/>
              <a:t> </a:t>
            </a:r>
            <a:r>
              <a:rPr lang="en-ID" dirty="0" err="1"/>
              <a:t>Mahasiswa</a:t>
            </a:r>
            <a:r>
              <a:rPr lang="en-ID" dirty="0"/>
              <a:t> </a:t>
            </a:r>
            <a:r>
              <a:rPr lang="en-ID" dirty="0" err="1"/>
              <a:t>Baru</a:t>
            </a:r>
            <a:endParaRPr lang="en-ID" dirty="0"/>
          </a:p>
        </p:txBody>
      </p:sp>
      <p:graphicFrame>
        <p:nvGraphicFramePr>
          <p:cNvPr id="4" name="Table 4">
            <a:extLst>
              <a:ext uri="{FF2B5EF4-FFF2-40B4-BE49-F238E27FC236}">
                <a16:creationId xmlns:a16="http://schemas.microsoft.com/office/drawing/2014/main" id="{D9C047FF-BF4F-40E1-B1A8-FB60D68EBB8D}"/>
              </a:ext>
            </a:extLst>
          </p:cNvPr>
          <p:cNvGraphicFramePr>
            <a:graphicFrameLocks noGrp="1"/>
          </p:cNvGraphicFramePr>
          <p:nvPr>
            <p:ph idx="1"/>
            <p:extLst>
              <p:ext uri="{D42A27DB-BD31-4B8C-83A1-F6EECF244321}">
                <p14:modId xmlns:p14="http://schemas.microsoft.com/office/powerpoint/2010/main" val="861173634"/>
              </p:ext>
            </p:extLst>
          </p:nvPr>
        </p:nvGraphicFramePr>
        <p:xfrm>
          <a:off x="838200" y="1825625"/>
          <a:ext cx="7886700" cy="2494280"/>
        </p:xfrm>
        <a:graphic>
          <a:graphicData uri="http://schemas.openxmlformats.org/drawingml/2006/table">
            <a:tbl>
              <a:tblPr firstRow="1" bandRow="1">
                <a:tableStyleId>{5C22544A-7EE6-4342-B048-85BDC9FD1C3A}</a:tableStyleId>
              </a:tblPr>
              <a:tblGrid>
                <a:gridCol w="712304">
                  <a:extLst>
                    <a:ext uri="{9D8B030D-6E8A-4147-A177-3AD203B41FA5}">
                      <a16:colId xmlns:a16="http://schemas.microsoft.com/office/drawing/2014/main" val="1309030055"/>
                    </a:ext>
                  </a:extLst>
                </a:gridCol>
                <a:gridCol w="4545496">
                  <a:extLst>
                    <a:ext uri="{9D8B030D-6E8A-4147-A177-3AD203B41FA5}">
                      <a16:colId xmlns:a16="http://schemas.microsoft.com/office/drawing/2014/main" val="105007318"/>
                    </a:ext>
                  </a:extLst>
                </a:gridCol>
                <a:gridCol w="2628900">
                  <a:extLst>
                    <a:ext uri="{9D8B030D-6E8A-4147-A177-3AD203B41FA5}">
                      <a16:colId xmlns:a16="http://schemas.microsoft.com/office/drawing/2014/main" val="2824723499"/>
                    </a:ext>
                  </a:extLst>
                </a:gridCol>
              </a:tblGrid>
              <a:tr h="440497">
                <a:tc>
                  <a:txBody>
                    <a:bodyPr/>
                    <a:lstStyle/>
                    <a:p>
                      <a:r>
                        <a:rPr lang="en-US" dirty="0"/>
                        <a:t>No</a:t>
                      </a:r>
                      <a:endParaRPr lang="en-ID" dirty="0"/>
                    </a:p>
                  </a:txBody>
                  <a:tcPr/>
                </a:tc>
                <a:tc>
                  <a:txBody>
                    <a:bodyPr/>
                    <a:lstStyle/>
                    <a:p>
                      <a:r>
                        <a:rPr lang="en-US" dirty="0" err="1"/>
                        <a:t>Perbandingan</a:t>
                      </a:r>
                      <a:r>
                        <a:rPr lang="en-US" dirty="0"/>
                        <a:t> </a:t>
                      </a:r>
                      <a:r>
                        <a:rPr lang="en-US" dirty="0" err="1"/>
                        <a:t>Pendaftar</a:t>
                      </a:r>
                      <a:r>
                        <a:rPr lang="en-US" dirty="0"/>
                        <a:t> dan yang </a:t>
                      </a:r>
                      <a:r>
                        <a:rPr lang="en-US" dirty="0" err="1"/>
                        <a:t>diterima</a:t>
                      </a:r>
                      <a:endParaRPr lang="en-ID" dirty="0"/>
                    </a:p>
                  </a:txBody>
                  <a:tcPr/>
                </a:tc>
                <a:tc>
                  <a:txBody>
                    <a:bodyPr/>
                    <a:lstStyle/>
                    <a:p>
                      <a:r>
                        <a:rPr lang="en-US" dirty="0"/>
                        <a:t>Score Nilai</a:t>
                      </a:r>
                      <a:endParaRPr lang="en-ID" dirty="0"/>
                    </a:p>
                  </a:txBody>
                  <a:tcPr/>
                </a:tc>
                <a:extLst>
                  <a:ext uri="{0D108BD9-81ED-4DB2-BD59-A6C34878D82A}">
                    <a16:rowId xmlns:a16="http://schemas.microsoft.com/office/drawing/2014/main" val="1325389867"/>
                  </a:ext>
                </a:extLst>
              </a:tr>
              <a:tr h="370840">
                <a:tc>
                  <a:txBody>
                    <a:bodyPr/>
                    <a:lstStyle/>
                    <a:p>
                      <a:pPr algn="ctr"/>
                      <a:r>
                        <a:rPr lang="en-US" dirty="0"/>
                        <a:t>1</a:t>
                      </a:r>
                      <a:endParaRPr lang="en-ID" dirty="0"/>
                    </a:p>
                  </a:txBody>
                  <a:tcPr/>
                </a:tc>
                <a:tc>
                  <a:txBody>
                    <a:bodyPr/>
                    <a:lstStyle/>
                    <a:p>
                      <a:pPr algn="ctr"/>
                      <a:r>
                        <a:rPr lang="en-US" dirty="0"/>
                        <a:t>1:1</a:t>
                      </a:r>
                      <a:endParaRPr lang="en-ID" dirty="0"/>
                    </a:p>
                  </a:txBody>
                  <a:tcPr/>
                </a:tc>
                <a:tc>
                  <a:txBody>
                    <a:bodyPr/>
                    <a:lstStyle/>
                    <a:p>
                      <a:pPr algn="ctr"/>
                      <a:r>
                        <a:rPr lang="en-US" dirty="0"/>
                        <a:t>0,80</a:t>
                      </a:r>
                      <a:endParaRPr lang="en-ID" dirty="0"/>
                    </a:p>
                  </a:txBody>
                  <a:tcPr/>
                </a:tc>
                <a:extLst>
                  <a:ext uri="{0D108BD9-81ED-4DB2-BD59-A6C34878D82A}">
                    <a16:rowId xmlns:a16="http://schemas.microsoft.com/office/drawing/2014/main" val="4207853282"/>
                  </a:ext>
                </a:extLst>
              </a:tr>
              <a:tr h="370840">
                <a:tc>
                  <a:txBody>
                    <a:bodyPr/>
                    <a:lstStyle/>
                    <a:p>
                      <a:pPr algn="ctr"/>
                      <a:r>
                        <a:rPr lang="en-US" dirty="0"/>
                        <a:t>2</a:t>
                      </a:r>
                      <a:endParaRPr lang="en-ID" dirty="0"/>
                    </a:p>
                  </a:txBody>
                  <a:tcPr/>
                </a:tc>
                <a:tc>
                  <a:txBody>
                    <a:bodyPr/>
                    <a:lstStyle/>
                    <a:p>
                      <a:pPr algn="ctr"/>
                      <a:r>
                        <a:rPr lang="en-US" dirty="0"/>
                        <a:t>2:1</a:t>
                      </a:r>
                      <a:endParaRPr lang="en-ID" dirty="0"/>
                    </a:p>
                  </a:txBody>
                  <a:tcPr/>
                </a:tc>
                <a:tc>
                  <a:txBody>
                    <a:bodyPr/>
                    <a:lstStyle/>
                    <a:p>
                      <a:pPr algn="ctr"/>
                      <a:r>
                        <a:rPr lang="en-US" dirty="0"/>
                        <a:t>1,60</a:t>
                      </a:r>
                      <a:endParaRPr lang="en-ID" dirty="0"/>
                    </a:p>
                  </a:txBody>
                  <a:tcPr/>
                </a:tc>
                <a:extLst>
                  <a:ext uri="{0D108BD9-81ED-4DB2-BD59-A6C34878D82A}">
                    <a16:rowId xmlns:a16="http://schemas.microsoft.com/office/drawing/2014/main" val="216573152"/>
                  </a:ext>
                </a:extLst>
              </a:tr>
              <a:tr h="370840">
                <a:tc>
                  <a:txBody>
                    <a:bodyPr/>
                    <a:lstStyle/>
                    <a:p>
                      <a:pPr algn="ctr"/>
                      <a:r>
                        <a:rPr lang="en-US" dirty="0"/>
                        <a:t>3</a:t>
                      </a:r>
                      <a:endParaRPr lang="en-ID" dirty="0"/>
                    </a:p>
                  </a:txBody>
                  <a:tcPr/>
                </a:tc>
                <a:tc>
                  <a:txBody>
                    <a:bodyPr/>
                    <a:lstStyle/>
                    <a:p>
                      <a:pPr algn="ctr"/>
                      <a:r>
                        <a:rPr lang="en-US" dirty="0"/>
                        <a:t>3:1</a:t>
                      </a:r>
                      <a:endParaRPr lang="en-ID" dirty="0"/>
                    </a:p>
                  </a:txBody>
                  <a:tcPr/>
                </a:tc>
                <a:tc>
                  <a:txBody>
                    <a:bodyPr/>
                    <a:lstStyle/>
                    <a:p>
                      <a:pPr algn="ctr"/>
                      <a:r>
                        <a:rPr lang="en-US" dirty="0"/>
                        <a:t>2,40</a:t>
                      </a:r>
                      <a:endParaRPr lang="en-ID" dirty="0"/>
                    </a:p>
                  </a:txBody>
                  <a:tcPr/>
                </a:tc>
                <a:extLst>
                  <a:ext uri="{0D108BD9-81ED-4DB2-BD59-A6C34878D82A}">
                    <a16:rowId xmlns:a16="http://schemas.microsoft.com/office/drawing/2014/main" val="3362814325"/>
                  </a:ext>
                </a:extLst>
              </a:tr>
              <a:tr h="370840">
                <a:tc>
                  <a:txBody>
                    <a:bodyPr/>
                    <a:lstStyle/>
                    <a:p>
                      <a:pPr algn="ctr"/>
                      <a:r>
                        <a:rPr lang="en-US" dirty="0"/>
                        <a:t>4</a:t>
                      </a:r>
                      <a:endParaRPr lang="en-ID" dirty="0"/>
                    </a:p>
                  </a:txBody>
                  <a:tcPr/>
                </a:tc>
                <a:tc>
                  <a:txBody>
                    <a:bodyPr/>
                    <a:lstStyle/>
                    <a:p>
                      <a:pPr algn="ctr"/>
                      <a:r>
                        <a:rPr lang="en-US" dirty="0"/>
                        <a:t>4:1</a:t>
                      </a:r>
                      <a:endParaRPr lang="en-ID" dirty="0"/>
                    </a:p>
                  </a:txBody>
                  <a:tcPr/>
                </a:tc>
                <a:tc>
                  <a:txBody>
                    <a:bodyPr/>
                    <a:lstStyle/>
                    <a:p>
                      <a:pPr algn="ctr"/>
                      <a:r>
                        <a:rPr lang="en-US" dirty="0"/>
                        <a:t>3,20</a:t>
                      </a:r>
                      <a:endParaRPr lang="en-ID" dirty="0"/>
                    </a:p>
                  </a:txBody>
                  <a:tcPr/>
                </a:tc>
                <a:extLst>
                  <a:ext uri="{0D108BD9-81ED-4DB2-BD59-A6C34878D82A}">
                    <a16:rowId xmlns:a16="http://schemas.microsoft.com/office/drawing/2014/main" val="492801927"/>
                  </a:ext>
                </a:extLst>
              </a:tr>
              <a:tr h="370840">
                <a:tc>
                  <a:txBody>
                    <a:bodyPr/>
                    <a:lstStyle/>
                    <a:p>
                      <a:pPr algn="ctr"/>
                      <a:r>
                        <a:rPr lang="en-US" dirty="0"/>
                        <a:t>5</a:t>
                      </a:r>
                      <a:endParaRPr lang="en-ID" dirty="0"/>
                    </a:p>
                  </a:txBody>
                  <a:tcPr/>
                </a:tc>
                <a:tc>
                  <a:txBody>
                    <a:bodyPr/>
                    <a:lstStyle/>
                    <a:p>
                      <a:pPr algn="ctr"/>
                      <a:r>
                        <a:rPr lang="en-US" dirty="0"/>
                        <a:t>5:1</a:t>
                      </a:r>
                      <a:endParaRPr lang="en-ID" dirty="0"/>
                    </a:p>
                  </a:txBody>
                  <a:tcPr/>
                </a:tc>
                <a:tc>
                  <a:txBody>
                    <a:bodyPr/>
                    <a:lstStyle/>
                    <a:p>
                      <a:pPr algn="ctr"/>
                      <a:r>
                        <a:rPr lang="en-US" dirty="0"/>
                        <a:t>4,00</a:t>
                      </a:r>
                      <a:endParaRPr lang="en-ID" dirty="0"/>
                    </a:p>
                  </a:txBody>
                  <a:tcPr/>
                </a:tc>
                <a:extLst>
                  <a:ext uri="{0D108BD9-81ED-4DB2-BD59-A6C34878D82A}">
                    <a16:rowId xmlns:a16="http://schemas.microsoft.com/office/drawing/2014/main" val="3648425685"/>
                  </a:ext>
                </a:extLst>
              </a:tr>
            </a:tbl>
          </a:graphicData>
        </a:graphic>
      </p:graphicFrame>
    </p:spTree>
    <p:extLst>
      <p:ext uri="{BB962C8B-B14F-4D97-AF65-F5344CB8AC3E}">
        <p14:creationId xmlns:p14="http://schemas.microsoft.com/office/powerpoint/2010/main" val="1788632791"/>
      </p:ext>
    </p:extLst>
  </p:cSld>
  <p:clrMapOvr>
    <a:masterClrMapping/>
  </p:clrMapOvr>
  <p:transition spd="med">
    <p:pull/>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0D91F-1407-4226-8431-0CE5879FCFDD}"/>
              </a:ext>
            </a:extLst>
          </p:cNvPr>
          <p:cNvSpPr>
            <a:spLocks noGrp="1"/>
          </p:cNvSpPr>
          <p:nvPr>
            <p:ph type="title"/>
          </p:nvPr>
        </p:nvSpPr>
        <p:spPr>
          <a:xfrm>
            <a:off x="1451579" y="1253331"/>
            <a:ext cx="9603275" cy="1049235"/>
          </a:xfrm>
        </p:spPr>
        <p:txBody>
          <a:bodyPr/>
          <a:lstStyle/>
          <a:p>
            <a:r>
              <a:rPr lang="en-US" dirty="0"/>
              <a:t>Note:</a:t>
            </a:r>
            <a:endParaRPr lang="en-ID" dirty="0"/>
          </a:p>
        </p:txBody>
      </p:sp>
      <p:sp>
        <p:nvSpPr>
          <p:cNvPr id="3" name="Content Placeholder 2">
            <a:extLst>
              <a:ext uri="{FF2B5EF4-FFF2-40B4-BE49-F238E27FC236}">
                <a16:creationId xmlns:a16="http://schemas.microsoft.com/office/drawing/2014/main" id="{37F2B25F-291F-4263-879A-97A3C46F1992}"/>
              </a:ext>
            </a:extLst>
          </p:cNvPr>
          <p:cNvSpPr>
            <a:spLocks noGrp="1"/>
          </p:cNvSpPr>
          <p:nvPr>
            <p:ph idx="1"/>
          </p:nvPr>
        </p:nvSpPr>
        <p:spPr>
          <a:xfrm>
            <a:off x="838200" y="1925053"/>
            <a:ext cx="10515600" cy="3679616"/>
          </a:xfrm>
        </p:spPr>
        <p:txBody>
          <a:bodyPr>
            <a:normAutofit fontScale="85000" lnSpcReduction="20000"/>
          </a:bodyPr>
          <a:lstStyle/>
          <a:p>
            <a:r>
              <a:rPr lang="en-ID" dirty="0" err="1"/>
              <a:t>Seleksi</a:t>
            </a:r>
            <a:r>
              <a:rPr lang="en-ID" dirty="0"/>
              <a:t> </a:t>
            </a:r>
            <a:r>
              <a:rPr lang="en-ID" dirty="0" err="1"/>
              <a:t>mahasiswa</a:t>
            </a:r>
            <a:r>
              <a:rPr lang="en-ID" dirty="0"/>
              <a:t> </a:t>
            </a:r>
            <a:r>
              <a:rPr lang="en-ID" dirty="0" err="1"/>
              <a:t>baru</a:t>
            </a:r>
            <a:r>
              <a:rPr lang="en-ID" dirty="0"/>
              <a:t> </a:t>
            </a:r>
            <a:r>
              <a:rPr lang="en-ID" dirty="0" err="1"/>
              <a:t>menerapkan</a:t>
            </a:r>
            <a:r>
              <a:rPr lang="en-ID" dirty="0"/>
              <a:t> uji </a:t>
            </a:r>
            <a:r>
              <a:rPr lang="en-ID" dirty="0" err="1"/>
              <a:t>kognitif</a:t>
            </a:r>
            <a:r>
              <a:rPr lang="en-ID" dirty="0"/>
              <a:t>, uji aptitude dan </a:t>
            </a:r>
            <a:r>
              <a:rPr lang="en-ID" dirty="0" err="1"/>
              <a:t>bentuk</a:t>
            </a:r>
            <a:r>
              <a:rPr lang="en-ID" dirty="0"/>
              <a:t> uji lain yang </a:t>
            </a:r>
            <a:r>
              <a:rPr lang="en-ID" dirty="0" err="1"/>
              <a:t>relevan</a:t>
            </a:r>
            <a:r>
              <a:rPr lang="en-ID" dirty="0"/>
              <a:t> </a:t>
            </a:r>
            <a:r>
              <a:rPr lang="en-ID" dirty="0" err="1"/>
              <a:t>dengan</a:t>
            </a:r>
            <a:r>
              <a:rPr lang="en-ID" dirty="0"/>
              <a:t> </a:t>
            </a:r>
            <a:r>
              <a:rPr lang="en-ID" dirty="0" err="1"/>
              <a:t>karakteristik</a:t>
            </a:r>
            <a:r>
              <a:rPr lang="en-ID" dirty="0"/>
              <a:t> </a:t>
            </a:r>
            <a:r>
              <a:rPr lang="en-ID" dirty="0" err="1"/>
              <a:t>pembelajaran</a:t>
            </a:r>
            <a:r>
              <a:rPr lang="en-ID" dirty="0"/>
              <a:t> di PS. </a:t>
            </a:r>
          </a:p>
          <a:p>
            <a:r>
              <a:rPr lang="en-ID" dirty="0" err="1"/>
              <a:t>Keketatan</a:t>
            </a:r>
            <a:r>
              <a:rPr lang="en-ID" dirty="0"/>
              <a:t> </a:t>
            </a:r>
            <a:r>
              <a:rPr lang="en-ID" dirty="0" err="1"/>
              <a:t>seleksi</a:t>
            </a:r>
            <a:r>
              <a:rPr lang="en-ID" dirty="0"/>
              <a:t> </a:t>
            </a:r>
            <a:r>
              <a:rPr lang="en-ID" dirty="0" err="1"/>
              <a:t>mahasiswa</a:t>
            </a:r>
            <a:endParaRPr lang="en-ID" dirty="0"/>
          </a:p>
          <a:p>
            <a:r>
              <a:rPr lang="en-ID" dirty="0" err="1"/>
              <a:t>Khusus</a:t>
            </a:r>
            <a:r>
              <a:rPr lang="en-ID" dirty="0"/>
              <a:t> </a:t>
            </a:r>
            <a:r>
              <a:rPr lang="en-ID" dirty="0" err="1"/>
              <a:t>bagi</a:t>
            </a:r>
            <a:r>
              <a:rPr lang="en-ID" dirty="0"/>
              <a:t> PS </a:t>
            </a:r>
            <a:r>
              <a:rPr lang="en-ID" dirty="0" err="1"/>
              <a:t>dengan</a:t>
            </a:r>
            <a:r>
              <a:rPr lang="en-ID" dirty="0"/>
              <a:t> </a:t>
            </a:r>
            <a:r>
              <a:rPr lang="en-ID" dirty="0" err="1"/>
              <a:t>jumlah</a:t>
            </a:r>
            <a:r>
              <a:rPr lang="en-ID" dirty="0"/>
              <a:t> </a:t>
            </a:r>
            <a:r>
              <a:rPr lang="en-ID" dirty="0" err="1"/>
              <a:t>lulusan</a:t>
            </a:r>
            <a:r>
              <a:rPr lang="en-ID" dirty="0"/>
              <a:t> </a:t>
            </a:r>
            <a:r>
              <a:rPr lang="en-ID" dirty="0" err="1"/>
              <a:t>rendah</a:t>
            </a:r>
            <a:r>
              <a:rPr lang="en-ID" dirty="0"/>
              <a:t>, → </a:t>
            </a:r>
            <a:r>
              <a:rPr lang="en-ID" dirty="0" err="1"/>
              <a:t>jika</a:t>
            </a:r>
            <a:r>
              <a:rPr lang="en-ID" dirty="0"/>
              <a:t> </a:t>
            </a:r>
            <a:r>
              <a:rPr lang="en-ID" dirty="0" err="1"/>
              <a:t>selalu</a:t>
            </a:r>
            <a:r>
              <a:rPr lang="en-ID" dirty="0"/>
              <a:t> </a:t>
            </a:r>
            <a:r>
              <a:rPr lang="en-ID" dirty="0" err="1"/>
              <a:t>ada</a:t>
            </a:r>
            <a:r>
              <a:rPr lang="en-ID" dirty="0"/>
              <a:t> </a:t>
            </a:r>
            <a:r>
              <a:rPr lang="en-ID" dirty="0" err="1"/>
              <a:t>mahasiswa</a:t>
            </a:r>
            <a:r>
              <a:rPr lang="en-ID" dirty="0"/>
              <a:t> </a:t>
            </a:r>
            <a:r>
              <a:rPr lang="en-ID" dirty="0" err="1"/>
              <a:t>baru</a:t>
            </a:r>
            <a:r>
              <a:rPr lang="en-ID" dirty="0"/>
              <a:t> yang </a:t>
            </a:r>
            <a:r>
              <a:rPr lang="en-ID" dirty="0" err="1"/>
              <a:t>mendaftar</a:t>
            </a:r>
            <a:r>
              <a:rPr lang="en-ID" dirty="0"/>
              <a:t>. </a:t>
            </a:r>
          </a:p>
          <a:p>
            <a:r>
              <a:rPr lang="en-ID" dirty="0" err="1"/>
              <a:t>Animo</a:t>
            </a:r>
            <a:r>
              <a:rPr lang="en-ID" dirty="0"/>
              <a:t> </a:t>
            </a:r>
            <a:r>
              <a:rPr lang="en-ID" dirty="0" err="1"/>
              <a:t>calon</a:t>
            </a:r>
            <a:r>
              <a:rPr lang="en-ID" dirty="0"/>
              <a:t> </a:t>
            </a:r>
            <a:r>
              <a:rPr lang="en-ID" dirty="0" err="1"/>
              <a:t>mahasiswa</a:t>
            </a:r>
            <a:r>
              <a:rPr lang="en-ID" dirty="0"/>
              <a:t> yang </a:t>
            </a:r>
            <a:r>
              <a:rPr lang="en-ID" dirty="0" err="1"/>
              <a:t>ditunjukkan</a:t>
            </a:r>
            <a:r>
              <a:rPr lang="en-ID" dirty="0"/>
              <a:t> </a:t>
            </a:r>
            <a:r>
              <a:rPr lang="en-ID" dirty="0" err="1"/>
              <a:t>dengan</a:t>
            </a:r>
            <a:r>
              <a:rPr lang="en-ID" dirty="0"/>
              <a:t> </a:t>
            </a:r>
            <a:r>
              <a:rPr lang="en-ID" dirty="0" err="1"/>
              <a:t>adanya</a:t>
            </a:r>
            <a:r>
              <a:rPr lang="en-ID" dirty="0"/>
              <a:t> </a:t>
            </a:r>
            <a:r>
              <a:rPr lang="en-ID" dirty="0" err="1"/>
              <a:t>tren</a:t>
            </a:r>
            <a:r>
              <a:rPr lang="en-ID" dirty="0"/>
              <a:t> </a:t>
            </a:r>
            <a:r>
              <a:rPr lang="en-ID" dirty="0" err="1"/>
              <a:t>peningkatan</a:t>
            </a:r>
            <a:r>
              <a:rPr lang="en-ID" dirty="0"/>
              <a:t> </a:t>
            </a:r>
            <a:r>
              <a:rPr lang="en-ID" dirty="0" err="1"/>
              <a:t>jumlah</a:t>
            </a:r>
            <a:r>
              <a:rPr lang="en-ID" dirty="0"/>
              <a:t> </a:t>
            </a:r>
            <a:r>
              <a:rPr lang="en-ID" dirty="0" err="1"/>
              <a:t>pendaftar</a:t>
            </a:r>
            <a:r>
              <a:rPr lang="en-ID" dirty="0"/>
              <a:t> </a:t>
            </a:r>
            <a:r>
              <a:rPr lang="en-ID" dirty="0" err="1"/>
              <a:t>secara</a:t>
            </a:r>
            <a:r>
              <a:rPr lang="en-ID" dirty="0"/>
              <a:t> </a:t>
            </a:r>
            <a:r>
              <a:rPr lang="en-ID" dirty="0" err="1"/>
              <a:t>signifikan</a:t>
            </a:r>
            <a:r>
              <a:rPr lang="en-ID" dirty="0"/>
              <a:t> </a:t>
            </a:r>
            <a:r>
              <a:rPr lang="en-ID" dirty="0" err="1"/>
              <a:t>dalam</a:t>
            </a:r>
            <a:r>
              <a:rPr lang="en-ID" dirty="0"/>
              <a:t> 3 </a:t>
            </a:r>
            <a:r>
              <a:rPr lang="en-ID" dirty="0" err="1"/>
              <a:t>tahun</a:t>
            </a:r>
            <a:r>
              <a:rPr lang="en-ID" dirty="0"/>
              <a:t> </a:t>
            </a:r>
            <a:r>
              <a:rPr lang="en-ID" dirty="0" err="1"/>
              <a:t>terakhir</a:t>
            </a:r>
            <a:endParaRPr lang="en-ID" dirty="0"/>
          </a:p>
          <a:p>
            <a:r>
              <a:rPr lang="en-ID" dirty="0"/>
              <a:t>TS = </a:t>
            </a:r>
            <a:r>
              <a:rPr lang="en-ID" dirty="0" err="1"/>
              <a:t>Tahun</a:t>
            </a:r>
            <a:r>
              <a:rPr lang="en-ID" dirty="0"/>
              <a:t> </a:t>
            </a:r>
            <a:r>
              <a:rPr lang="en-ID" dirty="0" err="1"/>
              <a:t>akademik</a:t>
            </a:r>
            <a:r>
              <a:rPr lang="en-ID" dirty="0"/>
              <a:t> </a:t>
            </a:r>
            <a:r>
              <a:rPr lang="en-ID" dirty="0" err="1"/>
              <a:t>penuh</a:t>
            </a:r>
            <a:r>
              <a:rPr lang="en-ID" dirty="0"/>
              <a:t> </a:t>
            </a:r>
            <a:r>
              <a:rPr lang="en-ID" dirty="0" err="1"/>
              <a:t>terakhir</a:t>
            </a:r>
            <a:r>
              <a:rPr lang="en-ID" dirty="0"/>
              <a:t> </a:t>
            </a:r>
            <a:r>
              <a:rPr lang="en-ID" dirty="0" err="1"/>
              <a:t>saat</a:t>
            </a:r>
            <a:r>
              <a:rPr lang="en-ID" dirty="0"/>
              <a:t> </a:t>
            </a:r>
            <a:r>
              <a:rPr lang="en-ID" dirty="0" err="1"/>
              <a:t>pengisian</a:t>
            </a:r>
            <a:r>
              <a:rPr lang="en-ID" dirty="0"/>
              <a:t> </a:t>
            </a:r>
            <a:r>
              <a:rPr lang="en-ID" dirty="0" err="1"/>
              <a:t>borang</a:t>
            </a:r>
            <a:r>
              <a:rPr lang="en-ID" dirty="0"/>
              <a:t>.</a:t>
            </a:r>
          </a:p>
          <a:p>
            <a:r>
              <a:rPr lang="en-ID" dirty="0" err="1"/>
              <a:t>Jumlah</a:t>
            </a:r>
            <a:r>
              <a:rPr lang="en-ID" dirty="0"/>
              <a:t> </a:t>
            </a:r>
            <a:r>
              <a:rPr lang="en-ID" dirty="0" err="1"/>
              <a:t>mahasiswa</a:t>
            </a:r>
            <a:r>
              <a:rPr lang="en-ID" dirty="0"/>
              <a:t> </a:t>
            </a:r>
            <a:r>
              <a:rPr lang="en-ID" dirty="0" err="1"/>
              <a:t>asing</a:t>
            </a:r>
            <a:r>
              <a:rPr lang="en-ID" dirty="0"/>
              <a:t> </a:t>
            </a:r>
            <a:r>
              <a:rPr lang="en-ID" dirty="0" err="1"/>
              <a:t>adalah</a:t>
            </a:r>
            <a:r>
              <a:rPr lang="en-ID" dirty="0"/>
              <a:t> minimum 1% dan </a:t>
            </a:r>
            <a:r>
              <a:rPr lang="en-ID" dirty="0" err="1"/>
              <a:t>nilai</a:t>
            </a:r>
            <a:r>
              <a:rPr lang="en-ID" dirty="0"/>
              <a:t> : 4</a:t>
            </a:r>
          </a:p>
          <a:p>
            <a:r>
              <a:rPr lang="en-ID" dirty="0" err="1"/>
              <a:t>Mahasiswa</a:t>
            </a:r>
            <a:r>
              <a:rPr lang="en-ID" dirty="0"/>
              <a:t> </a:t>
            </a:r>
            <a:r>
              <a:rPr lang="en-ID" dirty="0" err="1"/>
              <a:t>asing</a:t>
            </a:r>
            <a:r>
              <a:rPr lang="en-ID" dirty="0"/>
              <a:t> </a:t>
            </a:r>
            <a:r>
              <a:rPr lang="en-ID" dirty="0" err="1"/>
              <a:t>paruh</a:t>
            </a:r>
            <a:r>
              <a:rPr lang="en-ID" dirty="0"/>
              <a:t> </a:t>
            </a:r>
            <a:r>
              <a:rPr lang="en-ID" dirty="0" err="1"/>
              <a:t>waktu</a:t>
            </a:r>
            <a:r>
              <a:rPr lang="en-ID" dirty="0"/>
              <a:t> </a:t>
            </a:r>
            <a:r>
              <a:rPr lang="en-ID" dirty="0" err="1"/>
              <a:t>adalah</a:t>
            </a:r>
            <a:r>
              <a:rPr lang="en-ID" dirty="0"/>
              <a:t> </a:t>
            </a:r>
            <a:r>
              <a:rPr lang="en-ID" dirty="0" err="1"/>
              <a:t>mahasiswa</a:t>
            </a:r>
            <a:r>
              <a:rPr lang="en-ID" dirty="0"/>
              <a:t> yang </a:t>
            </a:r>
            <a:r>
              <a:rPr lang="en-ID" dirty="0" err="1"/>
              <a:t>terdaftar</a:t>
            </a:r>
            <a:r>
              <a:rPr lang="en-ID" dirty="0"/>
              <a:t> di program </a:t>
            </a:r>
            <a:r>
              <a:rPr lang="en-ID" dirty="0" err="1"/>
              <a:t>studi</a:t>
            </a:r>
            <a:r>
              <a:rPr lang="en-ID" dirty="0"/>
              <a:t> </a:t>
            </a:r>
            <a:r>
              <a:rPr lang="en-ID" dirty="0" err="1"/>
              <a:t>untuk</a:t>
            </a:r>
            <a:r>
              <a:rPr lang="en-ID" dirty="0"/>
              <a:t> </a:t>
            </a:r>
            <a:r>
              <a:rPr lang="en-ID" dirty="0" err="1"/>
              <a:t>mengikuti</a:t>
            </a:r>
            <a:r>
              <a:rPr lang="en-ID" dirty="0"/>
              <a:t> </a:t>
            </a:r>
            <a:r>
              <a:rPr lang="en-ID" dirty="0" err="1"/>
              <a:t>kegiatan</a:t>
            </a:r>
            <a:r>
              <a:rPr lang="en-ID" dirty="0"/>
              <a:t> </a:t>
            </a:r>
            <a:r>
              <a:rPr lang="en-ID" dirty="0" err="1"/>
              <a:t>pertukaran</a:t>
            </a:r>
            <a:r>
              <a:rPr lang="en-ID" dirty="0"/>
              <a:t> </a:t>
            </a:r>
            <a:r>
              <a:rPr lang="en-ID" dirty="0" err="1"/>
              <a:t>studi</a:t>
            </a:r>
            <a:r>
              <a:rPr lang="en-ID" dirty="0"/>
              <a:t> (student exchange), Credit Earning Program (CEP), </a:t>
            </a:r>
            <a:r>
              <a:rPr lang="en-ID" dirty="0" err="1"/>
              <a:t>atau</a:t>
            </a:r>
            <a:r>
              <a:rPr lang="en-ID" dirty="0"/>
              <a:t> </a:t>
            </a:r>
            <a:r>
              <a:rPr lang="en-ID" dirty="0" err="1"/>
              <a:t>kegiatan</a:t>
            </a:r>
            <a:r>
              <a:rPr lang="en-ID" dirty="0"/>
              <a:t> </a:t>
            </a:r>
            <a:r>
              <a:rPr lang="en-ID" dirty="0" err="1"/>
              <a:t>sejenis</a:t>
            </a:r>
            <a:r>
              <a:rPr lang="en-ID" dirty="0"/>
              <a:t> yang </a:t>
            </a:r>
            <a:r>
              <a:rPr lang="en-ID" dirty="0" err="1"/>
              <a:t>relevan</a:t>
            </a:r>
            <a:r>
              <a:rPr lang="en-ID" dirty="0"/>
              <a:t> </a:t>
            </a:r>
          </a:p>
        </p:txBody>
      </p:sp>
    </p:spTree>
    <p:extLst>
      <p:ext uri="{BB962C8B-B14F-4D97-AF65-F5344CB8AC3E}">
        <p14:creationId xmlns:p14="http://schemas.microsoft.com/office/powerpoint/2010/main" val="2058578321"/>
      </p:ext>
    </p:extLst>
  </p:cSld>
  <p:clrMapOvr>
    <a:masterClrMapping/>
  </p:clrMapOvr>
  <p:transition spd="med">
    <p:pull/>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CCC2C-628B-45B5-9AD8-27FDBC51A0D3}"/>
              </a:ext>
            </a:extLst>
          </p:cNvPr>
          <p:cNvSpPr>
            <a:spLocks noGrp="1"/>
          </p:cNvSpPr>
          <p:nvPr>
            <p:ph type="title"/>
          </p:nvPr>
        </p:nvSpPr>
        <p:spPr/>
        <p:txBody>
          <a:bodyPr/>
          <a:lstStyle/>
          <a:p>
            <a:r>
              <a:rPr lang="en-US" dirty="0"/>
              <a:t>SDM</a:t>
            </a:r>
            <a:endParaRPr lang="en-ID" dirty="0"/>
          </a:p>
        </p:txBody>
      </p:sp>
      <p:sp>
        <p:nvSpPr>
          <p:cNvPr id="3" name="Content Placeholder 2">
            <a:extLst>
              <a:ext uri="{FF2B5EF4-FFF2-40B4-BE49-F238E27FC236}">
                <a16:creationId xmlns:a16="http://schemas.microsoft.com/office/drawing/2014/main" id="{C08224E8-F308-4501-9263-E910A567E015}"/>
              </a:ext>
            </a:extLst>
          </p:cNvPr>
          <p:cNvSpPr>
            <a:spLocks noGrp="1"/>
          </p:cNvSpPr>
          <p:nvPr>
            <p:ph idx="1"/>
          </p:nvPr>
        </p:nvSpPr>
        <p:spPr/>
        <p:txBody>
          <a:bodyPr/>
          <a:lstStyle/>
          <a:p>
            <a:r>
              <a:rPr lang="en-ID" dirty="0"/>
              <a:t>NDT = </a:t>
            </a:r>
            <a:r>
              <a:rPr lang="en-ID" dirty="0" err="1"/>
              <a:t>Jumlah</a:t>
            </a:r>
            <a:r>
              <a:rPr lang="en-ID" dirty="0"/>
              <a:t> </a:t>
            </a:r>
            <a:r>
              <a:rPr lang="en-ID" dirty="0" err="1"/>
              <a:t>Dosen</a:t>
            </a:r>
            <a:r>
              <a:rPr lang="en-ID" dirty="0"/>
              <a:t> </a:t>
            </a:r>
            <a:r>
              <a:rPr lang="en-ID" dirty="0" err="1"/>
              <a:t>Tetap</a:t>
            </a:r>
            <a:r>
              <a:rPr lang="en-ID" dirty="0"/>
              <a:t> </a:t>
            </a:r>
            <a:r>
              <a:rPr lang="en-ID" dirty="0" err="1"/>
              <a:t>Perguruan</a:t>
            </a:r>
            <a:r>
              <a:rPr lang="en-ID" dirty="0"/>
              <a:t> Tinggi yang </a:t>
            </a:r>
            <a:r>
              <a:rPr lang="en-ID" dirty="0" err="1"/>
              <a:t>ditugaskan</a:t>
            </a:r>
            <a:r>
              <a:rPr lang="en-ID" dirty="0"/>
              <a:t> </a:t>
            </a:r>
            <a:r>
              <a:rPr lang="en-ID" dirty="0" err="1"/>
              <a:t>sebagai</a:t>
            </a:r>
            <a:r>
              <a:rPr lang="en-ID" dirty="0"/>
              <a:t> </a:t>
            </a:r>
            <a:r>
              <a:rPr lang="en-ID" dirty="0" err="1"/>
              <a:t>pengampu</a:t>
            </a:r>
            <a:r>
              <a:rPr lang="en-ID" dirty="0"/>
              <a:t> </a:t>
            </a:r>
            <a:r>
              <a:rPr lang="en-ID" dirty="0" err="1"/>
              <a:t>mata</a:t>
            </a:r>
            <a:r>
              <a:rPr lang="en-ID" dirty="0"/>
              <a:t> </a:t>
            </a:r>
            <a:r>
              <a:rPr lang="en-ID" dirty="0" err="1"/>
              <a:t>kuliah</a:t>
            </a:r>
            <a:r>
              <a:rPr lang="en-ID" dirty="0"/>
              <a:t> di PS yang </a:t>
            </a:r>
            <a:r>
              <a:rPr lang="en-ID" dirty="0" err="1"/>
              <a:t>Diakreditasi</a:t>
            </a:r>
            <a:r>
              <a:rPr lang="en-ID" dirty="0"/>
              <a:t>. </a:t>
            </a:r>
          </a:p>
          <a:p>
            <a:r>
              <a:rPr lang="en-ID" dirty="0"/>
              <a:t>NDTPS = </a:t>
            </a:r>
            <a:r>
              <a:rPr lang="en-ID" dirty="0" err="1"/>
              <a:t>Jumlah</a:t>
            </a:r>
            <a:r>
              <a:rPr lang="en-ID" dirty="0"/>
              <a:t> </a:t>
            </a:r>
            <a:r>
              <a:rPr lang="en-ID" dirty="0" err="1"/>
              <a:t>Dosen</a:t>
            </a:r>
            <a:r>
              <a:rPr lang="en-ID" dirty="0"/>
              <a:t> </a:t>
            </a:r>
            <a:r>
              <a:rPr lang="en-ID" dirty="0" err="1"/>
              <a:t>Tetap</a:t>
            </a:r>
            <a:r>
              <a:rPr lang="en-ID" dirty="0"/>
              <a:t> </a:t>
            </a:r>
            <a:r>
              <a:rPr lang="en-ID" dirty="0" err="1"/>
              <a:t>Perguruan</a:t>
            </a:r>
            <a:r>
              <a:rPr lang="en-ID" dirty="0"/>
              <a:t> Tinggi yang </a:t>
            </a:r>
            <a:r>
              <a:rPr lang="en-ID" dirty="0" err="1"/>
              <a:t>ditugaskan</a:t>
            </a:r>
            <a:r>
              <a:rPr lang="en-ID" dirty="0"/>
              <a:t> </a:t>
            </a:r>
            <a:r>
              <a:rPr lang="en-ID" dirty="0" err="1"/>
              <a:t>mata</a:t>
            </a:r>
            <a:r>
              <a:rPr lang="en-ID" dirty="0"/>
              <a:t> </a:t>
            </a:r>
            <a:r>
              <a:rPr lang="en-ID" dirty="0" err="1"/>
              <a:t>kuliah</a:t>
            </a:r>
            <a:r>
              <a:rPr lang="en-ID" dirty="0"/>
              <a:t> </a:t>
            </a:r>
            <a:r>
              <a:rPr lang="en-ID" dirty="0" err="1"/>
              <a:t>dengan</a:t>
            </a:r>
            <a:r>
              <a:rPr lang="en-ID" dirty="0"/>
              <a:t> </a:t>
            </a:r>
            <a:r>
              <a:rPr lang="en-ID" dirty="0" err="1"/>
              <a:t>bidang</a:t>
            </a:r>
            <a:r>
              <a:rPr lang="en-ID" dirty="0"/>
              <a:t> </a:t>
            </a:r>
            <a:r>
              <a:rPr lang="en-ID" dirty="0" err="1"/>
              <a:t>keahlian</a:t>
            </a:r>
            <a:r>
              <a:rPr lang="en-ID" dirty="0"/>
              <a:t> yang </a:t>
            </a:r>
            <a:r>
              <a:rPr lang="en-ID" dirty="0" err="1"/>
              <a:t>sesuai</a:t>
            </a:r>
            <a:r>
              <a:rPr lang="en-ID" dirty="0"/>
              <a:t> </a:t>
            </a:r>
            <a:r>
              <a:rPr lang="en-ID" dirty="0" err="1"/>
              <a:t>dengan</a:t>
            </a:r>
            <a:r>
              <a:rPr lang="en-ID" dirty="0"/>
              <a:t> </a:t>
            </a:r>
            <a:r>
              <a:rPr lang="en-ID" dirty="0" err="1"/>
              <a:t>kompetensi</a:t>
            </a:r>
            <a:r>
              <a:rPr lang="en-ID" dirty="0"/>
              <a:t> inti Program </a:t>
            </a:r>
            <a:r>
              <a:rPr lang="en-ID" dirty="0" err="1"/>
              <a:t>Studi</a:t>
            </a:r>
            <a:r>
              <a:rPr lang="en-ID" dirty="0"/>
              <a:t> yang </a:t>
            </a:r>
            <a:r>
              <a:rPr lang="en-ID" dirty="0" err="1"/>
              <a:t>Diakreditasi</a:t>
            </a:r>
            <a:endParaRPr lang="en-ID" dirty="0"/>
          </a:p>
        </p:txBody>
      </p:sp>
    </p:spTree>
    <p:extLst>
      <p:ext uri="{BB962C8B-B14F-4D97-AF65-F5344CB8AC3E}">
        <p14:creationId xmlns:p14="http://schemas.microsoft.com/office/powerpoint/2010/main" val="926044648"/>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Jenis Tagihan Borang</a:t>
            </a:r>
            <a:r>
              <a:rPr lang="en-US" dirty="0"/>
              <a:t> IAPS</a:t>
            </a:r>
            <a:endParaRPr lang="id-ID"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28712457"/>
              </p:ext>
            </p:extLst>
          </p:nvPr>
        </p:nvGraphicFramePr>
        <p:xfrm>
          <a:off x="2971800" y="1295400"/>
          <a:ext cx="73152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EE68D-EB9A-4FBB-96AE-32326C3E5671}"/>
              </a:ext>
            </a:extLst>
          </p:cNvPr>
          <p:cNvSpPr>
            <a:spLocks noGrp="1"/>
          </p:cNvSpPr>
          <p:nvPr>
            <p:ph type="title"/>
          </p:nvPr>
        </p:nvSpPr>
        <p:spPr/>
        <p:txBody>
          <a:bodyPr/>
          <a:lstStyle/>
          <a:p>
            <a:r>
              <a:rPr lang="en-ID" dirty="0" err="1"/>
              <a:t>Kecukupan</a:t>
            </a:r>
            <a:r>
              <a:rPr lang="en-ID" dirty="0"/>
              <a:t> </a:t>
            </a:r>
            <a:r>
              <a:rPr lang="en-ID" dirty="0" err="1"/>
              <a:t>jumlah</a:t>
            </a:r>
            <a:r>
              <a:rPr lang="en-ID" dirty="0"/>
              <a:t> </a:t>
            </a:r>
            <a:r>
              <a:rPr lang="en-ID" dirty="0" err="1"/>
              <a:t>dosen</a:t>
            </a:r>
            <a:r>
              <a:rPr lang="en-ID" dirty="0"/>
              <a:t> </a:t>
            </a:r>
            <a:r>
              <a:rPr lang="en-ID" dirty="0" err="1"/>
              <a:t>tetap</a:t>
            </a:r>
            <a:r>
              <a:rPr lang="en-ID" dirty="0"/>
              <a:t> (NDTPS)</a:t>
            </a:r>
          </a:p>
        </p:txBody>
      </p:sp>
      <p:sp>
        <p:nvSpPr>
          <p:cNvPr id="3" name="Content Placeholder 2">
            <a:extLst>
              <a:ext uri="{FF2B5EF4-FFF2-40B4-BE49-F238E27FC236}">
                <a16:creationId xmlns:a16="http://schemas.microsoft.com/office/drawing/2014/main" id="{3AC4168A-D0D8-4769-BCB4-15EF4485FDD0}"/>
              </a:ext>
            </a:extLst>
          </p:cNvPr>
          <p:cNvSpPr>
            <a:spLocks noGrp="1"/>
          </p:cNvSpPr>
          <p:nvPr>
            <p:ph idx="1"/>
          </p:nvPr>
        </p:nvSpPr>
        <p:spPr/>
        <p:txBody>
          <a:bodyPr/>
          <a:lstStyle/>
          <a:p>
            <a:r>
              <a:rPr lang="en-ID" dirty="0"/>
              <a:t>5 orang </a:t>
            </a:r>
            <a:r>
              <a:rPr lang="en-ID" dirty="0" err="1"/>
              <a:t>dosen</a:t>
            </a:r>
            <a:r>
              <a:rPr lang="en-ID" dirty="0"/>
              <a:t> score : 3,33</a:t>
            </a:r>
          </a:p>
          <a:p>
            <a:r>
              <a:rPr lang="en-ID" dirty="0"/>
              <a:t>6-11 orang </a:t>
            </a:r>
            <a:r>
              <a:rPr lang="en-ID" dirty="0" err="1"/>
              <a:t>dosen</a:t>
            </a:r>
            <a:r>
              <a:rPr lang="en-ID" dirty="0"/>
              <a:t> score: 3,50</a:t>
            </a:r>
          </a:p>
          <a:p>
            <a:r>
              <a:rPr lang="en-ID" dirty="0"/>
              <a:t>12 ≥ orang </a:t>
            </a:r>
            <a:r>
              <a:rPr lang="en-ID" dirty="0" err="1"/>
              <a:t>dosen</a:t>
            </a:r>
            <a:r>
              <a:rPr lang="en-ID" dirty="0"/>
              <a:t> score: 4</a:t>
            </a:r>
          </a:p>
        </p:txBody>
      </p:sp>
    </p:spTree>
    <p:extLst>
      <p:ext uri="{BB962C8B-B14F-4D97-AF65-F5344CB8AC3E}">
        <p14:creationId xmlns:p14="http://schemas.microsoft.com/office/powerpoint/2010/main" val="2354111112"/>
      </p:ext>
    </p:extLst>
  </p:cSld>
  <p:clrMapOvr>
    <a:masterClrMapping/>
  </p:clrMapOvr>
  <p:transition spd="med">
    <p:pull/>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0ED27-15B7-4051-B997-EECFB593B223}"/>
              </a:ext>
            </a:extLst>
          </p:cNvPr>
          <p:cNvSpPr>
            <a:spLocks noGrp="1"/>
          </p:cNvSpPr>
          <p:nvPr>
            <p:ph type="title"/>
          </p:nvPr>
        </p:nvSpPr>
        <p:spPr/>
        <p:txBody>
          <a:bodyPr/>
          <a:lstStyle/>
          <a:p>
            <a:r>
              <a:rPr lang="en-ID" dirty="0" err="1"/>
              <a:t>Kualifikasi</a:t>
            </a:r>
            <a:r>
              <a:rPr lang="en-ID" dirty="0"/>
              <a:t> </a:t>
            </a:r>
            <a:r>
              <a:rPr lang="en-ID" dirty="0" err="1"/>
              <a:t>akademik</a:t>
            </a:r>
            <a:r>
              <a:rPr lang="en-ID" dirty="0"/>
              <a:t> DTPS:</a:t>
            </a:r>
          </a:p>
        </p:txBody>
      </p:sp>
      <p:sp>
        <p:nvSpPr>
          <p:cNvPr id="3" name="Content Placeholder 2">
            <a:extLst>
              <a:ext uri="{FF2B5EF4-FFF2-40B4-BE49-F238E27FC236}">
                <a16:creationId xmlns:a16="http://schemas.microsoft.com/office/drawing/2014/main" id="{66843E4C-E7DD-4BCC-98E7-75D1FEC91FF3}"/>
              </a:ext>
            </a:extLst>
          </p:cNvPr>
          <p:cNvSpPr>
            <a:spLocks noGrp="1"/>
          </p:cNvSpPr>
          <p:nvPr>
            <p:ph idx="1"/>
          </p:nvPr>
        </p:nvSpPr>
        <p:spPr/>
        <p:txBody>
          <a:bodyPr/>
          <a:lstStyle/>
          <a:p>
            <a:pPr marL="0" indent="0">
              <a:buNone/>
            </a:pPr>
            <a:r>
              <a:rPr lang="en-ID" dirty="0" err="1"/>
              <a:t>Persentase</a:t>
            </a:r>
            <a:r>
              <a:rPr lang="en-ID" dirty="0"/>
              <a:t> </a:t>
            </a:r>
            <a:r>
              <a:rPr lang="en-ID" dirty="0" err="1"/>
              <a:t>dosen</a:t>
            </a:r>
            <a:r>
              <a:rPr lang="en-ID" dirty="0"/>
              <a:t> S3.</a:t>
            </a:r>
          </a:p>
          <a:p>
            <a:pPr marL="0" indent="0">
              <a:buNone/>
            </a:pPr>
            <a:endParaRPr lang="en-ID" dirty="0"/>
          </a:p>
        </p:txBody>
      </p:sp>
      <p:graphicFrame>
        <p:nvGraphicFramePr>
          <p:cNvPr id="4" name="Table 4">
            <a:extLst>
              <a:ext uri="{FF2B5EF4-FFF2-40B4-BE49-F238E27FC236}">
                <a16:creationId xmlns:a16="http://schemas.microsoft.com/office/drawing/2014/main" id="{4956ABAA-799A-473A-AF95-20A16879F3B8}"/>
              </a:ext>
            </a:extLst>
          </p:cNvPr>
          <p:cNvGraphicFramePr>
            <a:graphicFrameLocks noGrp="1"/>
          </p:cNvGraphicFramePr>
          <p:nvPr>
            <p:extLst>
              <p:ext uri="{D42A27DB-BD31-4B8C-83A1-F6EECF244321}">
                <p14:modId xmlns:p14="http://schemas.microsoft.com/office/powerpoint/2010/main" val="3025899804"/>
              </p:ext>
            </p:extLst>
          </p:nvPr>
        </p:nvGraphicFramePr>
        <p:xfrm>
          <a:off x="838199" y="2349683"/>
          <a:ext cx="7918175" cy="2494280"/>
        </p:xfrm>
        <a:graphic>
          <a:graphicData uri="http://schemas.openxmlformats.org/drawingml/2006/table">
            <a:tbl>
              <a:tblPr firstRow="1" bandRow="1">
                <a:tableStyleId>{5C22544A-7EE6-4342-B048-85BDC9FD1C3A}</a:tableStyleId>
              </a:tblPr>
              <a:tblGrid>
                <a:gridCol w="1397718">
                  <a:extLst>
                    <a:ext uri="{9D8B030D-6E8A-4147-A177-3AD203B41FA5}">
                      <a16:colId xmlns:a16="http://schemas.microsoft.com/office/drawing/2014/main" val="735684896"/>
                    </a:ext>
                  </a:extLst>
                </a:gridCol>
                <a:gridCol w="4174822">
                  <a:extLst>
                    <a:ext uri="{9D8B030D-6E8A-4147-A177-3AD203B41FA5}">
                      <a16:colId xmlns:a16="http://schemas.microsoft.com/office/drawing/2014/main" val="1182758376"/>
                    </a:ext>
                  </a:extLst>
                </a:gridCol>
                <a:gridCol w="2345635">
                  <a:extLst>
                    <a:ext uri="{9D8B030D-6E8A-4147-A177-3AD203B41FA5}">
                      <a16:colId xmlns:a16="http://schemas.microsoft.com/office/drawing/2014/main" val="348715413"/>
                    </a:ext>
                  </a:extLst>
                </a:gridCol>
              </a:tblGrid>
              <a:tr h="370840">
                <a:tc>
                  <a:txBody>
                    <a:bodyPr/>
                    <a:lstStyle/>
                    <a:p>
                      <a:pPr algn="ctr"/>
                      <a:r>
                        <a:rPr lang="en-US" dirty="0"/>
                        <a:t>No</a:t>
                      </a:r>
                      <a:endParaRPr lang="en-ID" dirty="0"/>
                    </a:p>
                  </a:txBody>
                  <a:tcPr/>
                </a:tc>
                <a:tc>
                  <a:txBody>
                    <a:bodyPr/>
                    <a:lstStyle/>
                    <a:p>
                      <a:pPr algn="ctr"/>
                      <a:r>
                        <a:rPr lang="en-US" dirty="0" err="1"/>
                        <a:t>Persentase</a:t>
                      </a:r>
                      <a:r>
                        <a:rPr lang="en-US" dirty="0"/>
                        <a:t> </a:t>
                      </a:r>
                    </a:p>
                    <a:p>
                      <a:pPr algn="ctr"/>
                      <a:r>
                        <a:rPr lang="en-US" dirty="0" err="1"/>
                        <a:t>Jumlah</a:t>
                      </a:r>
                      <a:r>
                        <a:rPr lang="en-US" dirty="0"/>
                        <a:t> </a:t>
                      </a:r>
                      <a:r>
                        <a:rPr lang="en-US" dirty="0" err="1"/>
                        <a:t>Dosen</a:t>
                      </a:r>
                      <a:r>
                        <a:rPr lang="en-US" dirty="0"/>
                        <a:t> S3</a:t>
                      </a:r>
                      <a:endParaRPr lang="en-ID" dirty="0"/>
                    </a:p>
                  </a:txBody>
                  <a:tcPr/>
                </a:tc>
                <a:tc>
                  <a:txBody>
                    <a:bodyPr/>
                    <a:lstStyle/>
                    <a:p>
                      <a:pPr algn="ctr"/>
                      <a:r>
                        <a:rPr lang="en-US" dirty="0"/>
                        <a:t>Nilai</a:t>
                      </a:r>
                      <a:endParaRPr lang="en-ID" dirty="0"/>
                    </a:p>
                  </a:txBody>
                  <a:tcPr/>
                </a:tc>
                <a:extLst>
                  <a:ext uri="{0D108BD9-81ED-4DB2-BD59-A6C34878D82A}">
                    <a16:rowId xmlns:a16="http://schemas.microsoft.com/office/drawing/2014/main" val="1275471752"/>
                  </a:ext>
                </a:extLst>
              </a:tr>
              <a:tr h="370840">
                <a:tc>
                  <a:txBody>
                    <a:bodyPr/>
                    <a:lstStyle/>
                    <a:p>
                      <a:pPr algn="ctr"/>
                      <a:r>
                        <a:rPr lang="en-US" dirty="0"/>
                        <a:t>1</a:t>
                      </a:r>
                      <a:endParaRPr lang="en-ID" dirty="0"/>
                    </a:p>
                  </a:txBody>
                  <a:tcPr/>
                </a:tc>
                <a:tc>
                  <a:txBody>
                    <a:bodyPr/>
                    <a:lstStyle/>
                    <a:p>
                      <a:pPr algn="ctr"/>
                      <a:r>
                        <a:rPr lang="en-US" dirty="0"/>
                        <a:t>10 %</a:t>
                      </a:r>
                      <a:endParaRPr lang="en-ID" dirty="0"/>
                    </a:p>
                  </a:txBody>
                  <a:tcPr/>
                </a:tc>
                <a:tc>
                  <a:txBody>
                    <a:bodyPr/>
                    <a:lstStyle/>
                    <a:p>
                      <a:pPr algn="ctr"/>
                      <a:r>
                        <a:rPr lang="en-US" dirty="0"/>
                        <a:t>2,40</a:t>
                      </a:r>
                      <a:endParaRPr lang="en-ID" dirty="0"/>
                    </a:p>
                  </a:txBody>
                  <a:tcPr/>
                </a:tc>
                <a:extLst>
                  <a:ext uri="{0D108BD9-81ED-4DB2-BD59-A6C34878D82A}">
                    <a16:rowId xmlns:a16="http://schemas.microsoft.com/office/drawing/2014/main" val="1865876729"/>
                  </a:ext>
                </a:extLst>
              </a:tr>
              <a:tr h="370840">
                <a:tc>
                  <a:txBody>
                    <a:bodyPr/>
                    <a:lstStyle/>
                    <a:p>
                      <a:pPr algn="ctr"/>
                      <a:r>
                        <a:rPr lang="en-US" dirty="0"/>
                        <a:t>2</a:t>
                      </a:r>
                      <a:endParaRPr lang="en-ID" dirty="0"/>
                    </a:p>
                  </a:txBody>
                  <a:tcPr/>
                </a:tc>
                <a:tc>
                  <a:txBody>
                    <a:bodyPr/>
                    <a:lstStyle/>
                    <a:p>
                      <a:pPr algn="ctr"/>
                      <a:r>
                        <a:rPr lang="en-US" dirty="0"/>
                        <a:t>20 %</a:t>
                      </a:r>
                      <a:endParaRPr lang="en-ID" dirty="0"/>
                    </a:p>
                  </a:txBody>
                  <a:tcPr/>
                </a:tc>
                <a:tc>
                  <a:txBody>
                    <a:bodyPr/>
                    <a:lstStyle/>
                    <a:p>
                      <a:pPr algn="ctr"/>
                      <a:r>
                        <a:rPr lang="en-US" dirty="0"/>
                        <a:t>2,80</a:t>
                      </a:r>
                      <a:endParaRPr lang="en-ID" dirty="0"/>
                    </a:p>
                  </a:txBody>
                  <a:tcPr/>
                </a:tc>
                <a:extLst>
                  <a:ext uri="{0D108BD9-81ED-4DB2-BD59-A6C34878D82A}">
                    <a16:rowId xmlns:a16="http://schemas.microsoft.com/office/drawing/2014/main" val="2847111392"/>
                  </a:ext>
                </a:extLst>
              </a:tr>
              <a:tr h="370840">
                <a:tc>
                  <a:txBody>
                    <a:bodyPr/>
                    <a:lstStyle/>
                    <a:p>
                      <a:pPr algn="ctr"/>
                      <a:r>
                        <a:rPr lang="en-US" dirty="0"/>
                        <a:t>3</a:t>
                      </a:r>
                      <a:endParaRPr lang="en-ID" dirty="0"/>
                    </a:p>
                  </a:txBody>
                  <a:tcPr/>
                </a:tc>
                <a:tc>
                  <a:txBody>
                    <a:bodyPr/>
                    <a:lstStyle/>
                    <a:p>
                      <a:pPr algn="ctr"/>
                      <a:r>
                        <a:rPr lang="en-US" dirty="0"/>
                        <a:t>30 %</a:t>
                      </a:r>
                      <a:endParaRPr lang="en-ID" dirty="0"/>
                    </a:p>
                  </a:txBody>
                  <a:tcPr/>
                </a:tc>
                <a:tc>
                  <a:txBody>
                    <a:bodyPr/>
                    <a:lstStyle/>
                    <a:p>
                      <a:pPr algn="ctr"/>
                      <a:r>
                        <a:rPr lang="en-US" dirty="0"/>
                        <a:t>3,20</a:t>
                      </a:r>
                      <a:endParaRPr lang="en-ID" dirty="0"/>
                    </a:p>
                  </a:txBody>
                  <a:tcPr/>
                </a:tc>
                <a:extLst>
                  <a:ext uri="{0D108BD9-81ED-4DB2-BD59-A6C34878D82A}">
                    <a16:rowId xmlns:a16="http://schemas.microsoft.com/office/drawing/2014/main" val="3496106858"/>
                  </a:ext>
                </a:extLst>
              </a:tr>
              <a:tr h="370840">
                <a:tc>
                  <a:txBody>
                    <a:bodyPr/>
                    <a:lstStyle/>
                    <a:p>
                      <a:pPr algn="ctr"/>
                      <a:r>
                        <a:rPr lang="en-US" dirty="0"/>
                        <a:t>4</a:t>
                      </a:r>
                      <a:endParaRPr lang="en-ID" dirty="0"/>
                    </a:p>
                  </a:txBody>
                  <a:tcPr/>
                </a:tc>
                <a:tc>
                  <a:txBody>
                    <a:bodyPr/>
                    <a:lstStyle/>
                    <a:p>
                      <a:pPr algn="ctr"/>
                      <a:r>
                        <a:rPr lang="en-US" dirty="0"/>
                        <a:t>40 %</a:t>
                      </a:r>
                      <a:endParaRPr lang="en-ID" dirty="0"/>
                    </a:p>
                  </a:txBody>
                  <a:tcPr/>
                </a:tc>
                <a:tc>
                  <a:txBody>
                    <a:bodyPr/>
                    <a:lstStyle/>
                    <a:p>
                      <a:pPr algn="ctr"/>
                      <a:r>
                        <a:rPr lang="en-US" dirty="0"/>
                        <a:t>3,60</a:t>
                      </a:r>
                      <a:endParaRPr lang="en-ID" dirty="0"/>
                    </a:p>
                  </a:txBody>
                  <a:tcPr/>
                </a:tc>
                <a:extLst>
                  <a:ext uri="{0D108BD9-81ED-4DB2-BD59-A6C34878D82A}">
                    <a16:rowId xmlns:a16="http://schemas.microsoft.com/office/drawing/2014/main" val="4078647668"/>
                  </a:ext>
                </a:extLst>
              </a:tr>
              <a:tr h="370840">
                <a:tc>
                  <a:txBody>
                    <a:bodyPr/>
                    <a:lstStyle/>
                    <a:p>
                      <a:pPr algn="ctr"/>
                      <a:r>
                        <a:rPr lang="en-US" dirty="0"/>
                        <a:t>5</a:t>
                      </a:r>
                      <a:endParaRPr lang="en-ID" dirty="0"/>
                    </a:p>
                  </a:txBody>
                  <a:tcPr/>
                </a:tc>
                <a:tc>
                  <a:txBody>
                    <a:bodyPr/>
                    <a:lstStyle/>
                    <a:p>
                      <a:pPr algn="ctr"/>
                      <a:r>
                        <a:rPr lang="en-US" dirty="0"/>
                        <a:t>50 %</a:t>
                      </a:r>
                      <a:endParaRPr lang="en-ID" dirty="0"/>
                    </a:p>
                  </a:txBody>
                  <a:tcPr/>
                </a:tc>
                <a:tc>
                  <a:txBody>
                    <a:bodyPr/>
                    <a:lstStyle/>
                    <a:p>
                      <a:pPr algn="ctr"/>
                      <a:r>
                        <a:rPr lang="en-US" dirty="0"/>
                        <a:t>4,00</a:t>
                      </a:r>
                      <a:endParaRPr lang="en-ID" dirty="0"/>
                    </a:p>
                  </a:txBody>
                  <a:tcPr/>
                </a:tc>
                <a:extLst>
                  <a:ext uri="{0D108BD9-81ED-4DB2-BD59-A6C34878D82A}">
                    <a16:rowId xmlns:a16="http://schemas.microsoft.com/office/drawing/2014/main" val="4290739656"/>
                  </a:ext>
                </a:extLst>
              </a:tr>
            </a:tbl>
          </a:graphicData>
        </a:graphic>
      </p:graphicFrame>
    </p:spTree>
    <p:extLst>
      <p:ext uri="{BB962C8B-B14F-4D97-AF65-F5344CB8AC3E}">
        <p14:creationId xmlns:p14="http://schemas.microsoft.com/office/powerpoint/2010/main" val="2504488537"/>
      </p:ext>
    </p:extLst>
  </p:cSld>
  <p:clrMapOvr>
    <a:masterClrMapping/>
  </p:clrMapOvr>
  <p:transition spd="med">
    <p:pull/>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33861-8E15-4576-95D7-CD0134A83707}"/>
              </a:ext>
            </a:extLst>
          </p:cNvPr>
          <p:cNvSpPr>
            <a:spLocks noGrp="1"/>
          </p:cNvSpPr>
          <p:nvPr>
            <p:ph type="title"/>
          </p:nvPr>
        </p:nvSpPr>
        <p:spPr/>
        <p:txBody>
          <a:bodyPr/>
          <a:lstStyle/>
          <a:p>
            <a:r>
              <a:rPr lang="en-ID" dirty="0" err="1"/>
              <a:t>Jabatan</a:t>
            </a:r>
            <a:r>
              <a:rPr lang="en-ID" dirty="0"/>
              <a:t> </a:t>
            </a:r>
            <a:r>
              <a:rPr lang="en-ID" dirty="0" err="1"/>
              <a:t>akademik</a:t>
            </a:r>
            <a:r>
              <a:rPr lang="en-ID" dirty="0"/>
              <a:t> DTPS:</a:t>
            </a:r>
          </a:p>
        </p:txBody>
      </p:sp>
      <p:sp>
        <p:nvSpPr>
          <p:cNvPr id="3" name="Content Placeholder 2">
            <a:extLst>
              <a:ext uri="{FF2B5EF4-FFF2-40B4-BE49-F238E27FC236}">
                <a16:creationId xmlns:a16="http://schemas.microsoft.com/office/drawing/2014/main" id="{09F6A5C5-D1AE-4A84-A4A8-C926D9C26C3C}"/>
              </a:ext>
            </a:extLst>
          </p:cNvPr>
          <p:cNvSpPr>
            <a:spLocks noGrp="1"/>
          </p:cNvSpPr>
          <p:nvPr>
            <p:ph idx="1"/>
          </p:nvPr>
        </p:nvSpPr>
        <p:spPr>
          <a:xfrm>
            <a:off x="838200" y="1892203"/>
            <a:ext cx="10515600" cy="4351338"/>
          </a:xfrm>
        </p:spPr>
        <p:txBody>
          <a:bodyPr/>
          <a:lstStyle/>
          <a:p>
            <a:pPr marL="0" indent="0">
              <a:buNone/>
            </a:pPr>
            <a:r>
              <a:rPr lang="en-ID" dirty="0" err="1"/>
              <a:t>Persentase</a:t>
            </a:r>
            <a:r>
              <a:rPr lang="en-ID" dirty="0"/>
              <a:t> GB, LK, dan L </a:t>
            </a:r>
            <a:r>
              <a:rPr lang="en-ID" dirty="0" err="1"/>
              <a:t>untuk</a:t>
            </a:r>
            <a:r>
              <a:rPr lang="en-ID" dirty="0"/>
              <a:t> Program </a:t>
            </a:r>
            <a:r>
              <a:rPr lang="en-ID" dirty="0" err="1"/>
              <a:t>Sarjana</a:t>
            </a:r>
            <a:r>
              <a:rPr lang="en-ID" dirty="0"/>
              <a:t>/</a:t>
            </a:r>
            <a:r>
              <a:rPr lang="en-ID" dirty="0" err="1"/>
              <a:t>Sarjana</a:t>
            </a:r>
            <a:r>
              <a:rPr lang="en-ID" dirty="0"/>
              <a:t> </a:t>
            </a:r>
            <a:r>
              <a:rPr lang="en-ID" dirty="0" err="1"/>
              <a:t>Terapan</a:t>
            </a:r>
            <a:r>
              <a:rPr lang="en-ID" dirty="0"/>
              <a:t>, dan Diploma </a:t>
            </a:r>
            <a:r>
              <a:rPr lang="en-ID" dirty="0" err="1"/>
              <a:t>jika</a:t>
            </a:r>
            <a:r>
              <a:rPr lang="en-ID" dirty="0"/>
              <a:t> </a:t>
            </a:r>
            <a:r>
              <a:rPr lang="en-ID" dirty="0" err="1"/>
              <a:t>mencapai</a:t>
            </a:r>
            <a:r>
              <a:rPr lang="en-ID" dirty="0"/>
              <a:t> 70% </a:t>
            </a:r>
            <a:r>
              <a:rPr lang="en-ID" dirty="0" err="1"/>
              <a:t>maka</a:t>
            </a:r>
            <a:r>
              <a:rPr lang="en-ID" dirty="0"/>
              <a:t> </a:t>
            </a:r>
            <a:r>
              <a:rPr lang="en-ID" dirty="0" err="1"/>
              <a:t>nilai</a:t>
            </a:r>
            <a:r>
              <a:rPr lang="en-ID" dirty="0"/>
              <a:t> 4</a:t>
            </a:r>
          </a:p>
          <a:p>
            <a:pPr marL="0" indent="0">
              <a:buNone/>
            </a:pPr>
            <a:endParaRPr lang="en-ID" dirty="0"/>
          </a:p>
          <a:p>
            <a:pPr marL="0" indent="0">
              <a:buNone/>
            </a:pPr>
            <a:endParaRPr lang="en-ID" dirty="0"/>
          </a:p>
        </p:txBody>
      </p:sp>
      <p:graphicFrame>
        <p:nvGraphicFramePr>
          <p:cNvPr id="4" name="Table 4">
            <a:extLst>
              <a:ext uri="{FF2B5EF4-FFF2-40B4-BE49-F238E27FC236}">
                <a16:creationId xmlns:a16="http://schemas.microsoft.com/office/drawing/2014/main" id="{84D1307E-3709-4240-A63E-5FCE177976CC}"/>
              </a:ext>
            </a:extLst>
          </p:cNvPr>
          <p:cNvGraphicFramePr>
            <a:graphicFrameLocks noGrp="1"/>
          </p:cNvGraphicFramePr>
          <p:nvPr>
            <p:extLst>
              <p:ext uri="{D42A27DB-BD31-4B8C-83A1-F6EECF244321}">
                <p14:modId xmlns:p14="http://schemas.microsoft.com/office/powerpoint/2010/main" val="3129502894"/>
              </p:ext>
            </p:extLst>
          </p:nvPr>
        </p:nvGraphicFramePr>
        <p:xfrm>
          <a:off x="978452" y="2905981"/>
          <a:ext cx="8483599" cy="3337560"/>
        </p:xfrm>
        <a:graphic>
          <a:graphicData uri="http://schemas.openxmlformats.org/drawingml/2006/table">
            <a:tbl>
              <a:tblPr firstRow="1" bandRow="1">
                <a:tableStyleId>{5C22544A-7EE6-4342-B048-85BDC9FD1C3A}</a:tableStyleId>
              </a:tblPr>
              <a:tblGrid>
                <a:gridCol w="823769">
                  <a:extLst>
                    <a:ext uri="{9D8B030D-6E8A-4147-A177-3AD203B41FA5}">
                      <a16:colId xmlns:a16="http://schemas.microsoft.com/office/drawing/2014/main" val="1729630730"/>
                    </a:ext>
                  </a:extLst>
                </a:gridCol>
                <a:gridCol w="6183103">
                  <a:extLst>
                    <a:ext uri="{9D8B030D-6E8A-4147-A177-3AD203B41FA5}">
                      <a16:colId xmlns:a16="http://schemas.microsoft.com/office/drawing/2014/main" val="3572572631"/>
                    </a:ext>
                  </a:extLst>
                </a:gridCol>
                <a:gridCol w="1476727">
                  <a:extLst>
                    <a:ext uri="{9D8B030D-6E8A-4147-A177-3AD203B41FA5}">
                      <a16:colId xmlns:a16="http://schemas.microsoft.com/office/drawing/2014/main" val="2055780081"/>
                    </a:ext>
                  </a:extLst>
                </a:gridCol>
              </a:tblGrid>
              <a:tr h="370840">
                <a:tc>
                  <a:txBody>
                    <a:bodyPr/>
                    <a:lstStyle/>
                    <a:p>
                      <a:pPr algn="ctr"/>
                      <a:r>
                        <a:rPr lang="en-US" dirty="0"/>
                        <a:t>No</a:t>
                      </a:r>
                      <a:endParaRPr lang="en-ID" dirty="0"/>
                    </a:p>
                  </a:txBody>
                  <a:tcPr/>
                </a:tc>
                <a:tc>
                  <a:txBody>
                    <a:bodyPr/>
                    <a:lstStyle/>
                    <a:p>
                      <a:pPr algn="ctr"/>
                      <a:r>
                        <a:rPr lang="en-US" dirty="0" err="1"/>
                        <a:t>Jumlah</a:t>
                      </a:r>
                      <a:r>
                        <a:rPr lang="en-US" dirty="0"/>
                        <a:t> </a:t>
                      </a:r>
                      <a:r>
                        <a:rPr lang="en-US" dirty="0" err="1"/>
                        <a:t>Persentase</a:t>
                      </a:r>
                      <a:r>
                        <a:rPr lang="en-US" dirty="0"/>
                        <a:t> GB, LK, dan L</a:t>
                      </a:r>
                      <a:endParaRPr lang="en-ID" dirty="0"/>
                    </a:p>
                  </a:txBody>
                  <a:tcPr/>
                </a:tc>
                <a:tc>
                  <a:txBody>
                    <a:bodyPr/>
                    <a:lstStyle/>
                    <a:p>
                      <a:pPr algn="ctr"/>
                      <a:r>
                        <a:rPr lang="en-US" dirty="0"/>
                        <a:t>Score Nilai</a:t>
                      </a:r>
                      <a:endParaRPr lang="en-ID" dirty="0"/>
                    </a:p>
                  </a:txBody>
                  <a:tcPr/>
                </a:tc>
                <a:extLst>
                  <a:ext uri="{0D108BD9-81ED-4DB2-BD59-A6C34878D82A}">
                    <a16:rowId xmlns:a16="http://schemas.microsoft.com/office/drawing/2014/main" val="3274010456"/>
                  </a:ext>
                </a:extLst>
              </a:tr>
              <a:tr h="370840">
                <a:tc>
                  <a:txBody>
                    <a:bodyPr/>
                    <a:lstStyle/>
                    <a:p>
                      <a:pPr algn="ctr"/>
                      <a:r>
                        <a:rPr lang="en-US" dirty="0"/>
                        <a:t>1</a:t>
                      </a:r>
                      <a:endParaRPr lang="en-ID" dirty="0"/>
                    </a:p>
                  </a:txBody>
                  <a:tcPr/>
                </a:tc>
                <a:tc>
                  <a:txBody>
                    <a:bodyPr/>
                    <a:lstStyle/>
                    <a:p>
                      <a:pPr algn="ctr"/>
                      <a:r>
                        <a:rPr lang="en-US" dirty="0"/>
                        <a:t>70%</a:t>
                      </a:r>
                      <a:endParaRPr lang="en-ID" dirty="0"/>
                    </a:p>
                  </a:txBody>
                  <a:tcPr/>
                </a:tc>
                <a:tc>
                  <a:txBody>
                    <a:bodyPr/>
                    <a:lstStyle/>
                    <a:p>
                      <a:pPr algn="ctr"/>
                      <a:r>
                        <a:rPr lang="en-US" dirty="0"/>
                        <a:t>4</a:t>
                      </a:r>
                      <a:endParaRPr lang="en-ID" dirty="0"/>
                    </a:p>
                  </a:txBody>
                  <a:tcPr/>
                </a:tc>
                <a:extLst>
                  <a:ext uri="{0D108BD9-81ED-4DB2-BD59-A6C34878D82A}">
                    <a16:rowId xmlns:a16="http://schemas.microsoft.com/office/drawing/2014/main" val="238735032"/>
                  </a:ext>
                </a:extLst>
              </a:tr>
              <a:tr h="370840">
                <a:tc>
                  <a:txBody>
                    <a:bodyPr/>
                    <a:lstStyle/>
                    <a:p>
                      <a:pPr algn="ctr"/>
                      <a:r>
                        <a:rPr lang="en-US" dirty="0"/>
                        <a:t>2</a:t>
                      </a:r>
                      <a:endParaRPr lang="en-ID" dirty="0"/>
                    </a:p>
                  </a:txBody>
                  <a:tcPr/>
                </a:tc>
                <a:tc>
                  <a:txBody>
                    <a:bodyPr/>
                    <a:lstStyle/>
                    <a:p>
                      <a:pPr algn="ctr"/>
                      <a:r>
                        <a:rPr lang="en-US" dirty="0"/>
                        <a:t>60%</a:t>
                      </a:r>
                      <a:endParaRPr lang="en-ID" dirty="0"/>
                    </a:p>
                  </a:txBody>
                  <a:tcPr/>
                </a:tc>
                <a:tc>
                  <a:txBody>
                    <a:bodyPr/>
                    <a:lstStyle/>
                    <a:p>
                      <a:pPr algn="ctr"/>
                      <a:r>
                        <a:rPr lang="en-US" dirty="0"/>
                        <a:t>3,71</a:t>
                      </a:r>
                      <a:endParaRPr lang="en-ID" dirty="0"/>
                    </a:p>
                  </a:txBody>
                  <a:tcPr/>
                </a:tc>
                <a:extLst>
                  <a:ext uri="{0D108BD9-81ED-4DB2-BD59-A6C34878D82A}">
                    <a16:rowId xmlns:a16="http://schemas.microsoft.com/office/drawing/2014/main" val="4232108215"/>
                  </a:ext>
                </a:extLst>
              </a:tr>
              <a:tr h="370840">
                <a:tc>
                  <a:txBody>
                    <a:bodyPr/>
                    <a:lstStyle/>
                    <a:p>
                      <a:pPr algn="ctr"/>
                      <a:r>
                        <a:rPr lang="en-US" dirty="0"/>
                        <a:t>3</a:t>
                      </a:r>
                      <a:endParaRPr lang="en-ID" dirty="0"/>
                    </a:p>
                  </a:txBody>
                  <a:tcPr/>
                </a:tc>
                <a:tc>
                  <a:txBody>
                    <a:bodyPr/>
                    <a:lstStyle/>
                    <a:p>
                      <a:pPr algn="ctr"/>
                      <a:r>
                        <a:rPr lang="en-US" dirty="0"/>
                        <a:t>50%</a:t>
                      </a:r>
                      <a:endParaRPr lang="en-ID" dirty="0"/>
                    </a:p>
                  </a:txBody>
                  <a:tcPr/>
                </a:tc>
                <a:tc>
                  <a:txBody>
                    <a:bodyPr/>
                    <a:lstStyle/>
                    <a:p>
                      <a:pPr algn="ctr"/>
                      <a:r>
                        <a:rPr lang="en-US" dirty="0"/>
                        <a:t>3,43</a:t>
                      </a:r>
                      <a:endParaRPr lang="en-ID" dirty="0"/>
                    </a:p>
                  </a:txBody>
                  <a:tcPr/>
                </a:tc>
                <a:extLst>
                  <a:ext uri="{0D108BD9-81ED-4DB2-BD59-A6C34878D82A}">
                    <a16:rowId xmlns:a16="http://schemas.microsoft.com/office/drawing/2014/main" val="3437571758"/>
                  </a:ext>
                </a:extLst>
              </a:tr>
              <a:tr h="370840">
                <a:tc>
                  <a:txBody>
                    <a:bodyPr/>
                    <a:lstStyle/>
                    <a:p>
                      <a:pPr algn="ctr"/>
                      <a:r>
                        <a:rPr lang="en-US" dirty="0"/>
                        <a:t>4</a:t>
                      </a:r>
                      <a:endParaRPr lang="en-ID" dirty="0"/>
                    </a:p>
                  </a:txBody>
                  <a:tcPr/>
                </a:tc>
                <a:tc>
                  <a:txBody>
                    <a:bodyPr/>
                    <a:lstStyle/>
                    <a:p>
                      <a:pPr algn="ctr"/>
                      <a:r>
                        <a:rPr lang="en-US" dirty="0"/>
                        <a:t>40%</a:t>
                      </a:r>
                      <a:endParaRPr lang="en-ID" dirty="0"/>
                    </a:p>
                  </a:txBody>
                  <a:tcPr/>
                </a:tc>
                <a:tc>
                  <a:txBody>
                    <a:bodyPr/>
                    <a:lstStyle/>
                    <a:p>
                      <a:pPr algn="ctr"/>
                      <a:r>
                        <a:rPr lang="en-US" dirty="0"/>
                        <a:t>3,14</a:t>
                      </a:r>
                      <a:endParaRPr lang="en-ID" dirty="0"/>
                    </a:p>
                  </a:txBody>
                  <a:tcPr/>
                </a:tc>
                <a:extLst>
                  <a:ext uri="{0D108BD9-81ED-4DB2-BD59-A6C34878D82A}">
                    <a16:rowId xmlns:a16="http://schemas.microsoft.com/office/drawing/2014/main" val="1218504973"/>
                  </a:ext>
                </a:extLst>
              </a:tr>
              <a:tr h="370840">
                <a:tc>
                  <a:txBody>
                    <a:bodyPr/>
                    <a:lstStyle/>
                    <a:p>
                      <a:pPr algn="ctr"/>
                      <a:r>
                        <a:rPr lang="en-US" dirty="0"/>
                        <a:t>5</a:t>
                      </a:r>
                      <a:endParaRPr lang="en-ID" dirty="0"/>
                    </a:p>
                  </a:txBody>
                  <a:tcPr/>
                </a:tc>
                <a:tc>
                  <a:txBody>
                    <a:bodyPr/>
                    <a:lstStyle/>
                    <a:p>
                      <a:pPr algn="ctr"/>
                      <a:r>
                        <a:rPr lang="en-US" dirty="0"/>
                        <a:t>30%</a:t>
                      </a:r>
                      <a:endParaRPr lang="en-ID" dirty="0"/>
                    </a:p>
                  </a:txBody>
                  <a:tcPr/>
                </a:tc>
                <a:tc>
                  <a:txBody>
                    <a:bodyPr/>
                    <a:lstStyle/>
                    <a:p>
                      <a:pPr algn="ctr"/>
                      <a:r>
                        <a:rPr lang="en-US" dirty="0"/>
                        <a:t>2,86</a:t>
                      </a:r>
                      <a:endParaRPr lang="en-ID" dirty="0"/>
                    </a:p>
                  </a:txBody>
                  <a:tcPr/>
                </a:tc>
                <a:extLst>
                  <a:ext uri="{0D108BD9-81ED-4DB2-BD59-A6C34878D82A}">
                    <a16:rowId xmlns:a16="http://schemas.microsoft.com/office/drawing/2014/main" val="2955392129"/>
                  </a:ext>
                </a:extLst>
              </a:tr>
              <a:tr h="370840">
                <a:tc>
                  <a:txBody>
                    <a:bodyPr/>
                    <a:lstStyle/>
                    <a:p>
                      <a:pPr algn="ctr"/>
                      <a:r>
                        <a:rPr lang="en-US" dirty="0"/>
                        <a:t>6</a:t>
                      </a:r>
                      <a:endParaRPr lang="en-ID" dirty="0"/>
                    </a:p>
                  </a:txBody>
                  <a:tcPr/>
                </a:tc>
                <a:tc>
                  <a:txBody>
                    <a:bodyPr/>
                    <a:lstStyle/>
                    <a:p>
                      <a:pPr algn="ctr"/>
                      <a:r>
                        <a:rPr lang="en-US" dirty="0"/>
                        <a:t>20%</a:t>
                      </a:r>
                      <a:endParaRPr lang="en-ID" dirty="0"/>
                    </a:p>
                  </a:txBody>
                  <a:tcPr/>
                </a:tc>
                <a:tc>
                  <a:txBody>
                    <a:bodyPr/>
                    <a:lstStyle/>
                    <a:p>
                      <a:pPr algn="ctr"/>
                      <a:r>
                        <a:rPr lang="en-US" dirty="0"/>
                        <a:t>2,57</a:t>
                      </a:r>
                      <a:endParaRPr lang="en-ID" dirty="0"/>
                    </a:p>
                  </a:txBody>
                  <a:tcPr/>
                </a:tc>
                <a:extLst>
                  <a:ext uri="{0D108BD9-81ED-4DB2-BD59-A6C34878D82A}">
                    <a16:rowId xmlns:a16="http://schemas.microsoft.com/office/drawing/2014/main" val="802455868"/>
                  </a:ext>
                </a:extLst>
              </a:tr>
              <a:tr h="370840">
                <a:tc>
                  <a:txBody>
                    <a:bodyPr/>
                    <a:lstStyle/>
                    <a:p>
                      <a:pPr algn="ctr"/>
                      <a:r>
                        <a:rPr lang="en-US" dirty="0"/>
                        <a:t>7</a:t>
                      </a:r>
                      <a:endParaRPr lang="en-ID" dirty="0"/>
                    </a:p>
                  </a:txBody>
                  <a:tcPr/>
                </a:tc>
                <a:tc>
                  <a:txBody>
                    <a:bodyPr/>
                    <a:lstStyle/>
                    <a:p>
                      <a:pPr algn="ctr"/>
                      <a:r>
                        <a:rPr lang="en-US" dirty="0"/>
                        <a:t>10%</a:t>
                      </a:r>
                      <a:endParaRPr lang="en-ID" dirty="0"/>
                    </a:p>
                  </a:txBody>
                  <a:tcPr/>
                </a:tc>
                <a:tc>
                  <a:txBody>
                    <a:bodyPr/>
                    <a:lstStyle/>
                    <a:p>
                      <a:pPr algn="ctr"/>
                      <a:r>
                        <a:rPr lang="en-US" dirty="0"/>
                        <a:t>2,29</a:t>
                      </a:r>
                      <a:endParaRPr lang="en-ID" dirty="0"/>
                    </a:p>
                  </a:txBody>
                  <a:tcPr/>
                </a:tc>
                <a:extLst>
                  <a:ext uri="{0D108BD9-81ED-4DB2-BD59-A6C34878D82A}">
                    <a16:rowId xmlns:a16="http://schemas.microsoft.com/office/drawing/2014/main" val="4148985454"/>
                  </a:ext>
                </a:extLst>
              </a:tr>
              <a:tr h="370840">
                <a:tc>
                  <a:txBody>
                    <a:bodyPr/>
                    <a:lstStyle/>
                    <a:p>
                      <a:pPr algn="ctr"/>
                      <a:r>
                        <a:rPr lang="en-US" dirty="0"/>
                        <a:t>8</a:t>
                      </a:r>
                      <a:endParaRPr lang="en-ID" dirty="0"/>
                    </a:p>
                  </a:txBody>
                  <a:tcPr/>
                </a:tc>
                <a:tc>
                  <a:txBody>
                    <a:bodyPr/>
                    <a:lstStyle/>
                    <a:p>
                      <a:pPr algn="ctr"/>
                      <a:r>
                        <a:rPr lang="en-US" dirty="0"/>
                        <a:t>0%</a:t>
                      </a:r>
                      <a:endParaRPr lang="en-ID" dirty="0"/>
                    </a:p>
                  </a:txBody>
                  <a:tcPr/>
                </a:tc>
                <a:tc>
                  <a:txBody>
                    <a:bodyPr/>
                    <a:lstStyle/>
                    <a:p>
                      <a:pPr algn="ctr"/>
                      <a:r>
                        <a:rPr lang="en-US" dirty="0"/>
                        <a:t>2</a:t>
                      </a:r>
                      <a:endParaRPr lang="en-ID" dirty="0"/>
                    </a:p>
                  </a:txBody>
                  <a:tcPr/>
                </a:tc>
                <a:extLst>
                  <a:ext uri="{0D108BD9-81ED-4DB2-BD59-A6C34878D82A}">
                    <a16:rowId xmlns:a16="http://schemas.microsoft.com/office/drawing/2014/main" val="1972825321"/>
                  </a:ext>
                </a:extLst>
              </a:tr>
            </a:tbl>
          </a:graphicData>
        </a:graphic>
      </p:graphicFrame>
    </p:spTree>
    <p:extLst>
      <p:ext uri="{BB962C8B-B14F-4D97-AF65-F5344CB8AC3E}">
        <p14:creationId xmlns:p14="http://schemas.microsoft.com/office/powerpoint/2010/main" val="1130434653"/>
      </p:ext>
    </p:extLst>
  </p:cSld>
  <p:clrMapOvr>
    <a:masterClrMapping/>
  </p:clrMapOvr>
  <p:transition spd="med">
    <p:pull/>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71F5B-4787-4BCA-AB9C-9C558E0F8E16}"/>
              </a:ext>
            </a:extLst>
          </p:cNvPr>
          <p:cNvSpPr>
            <a:spLocks noGrp="1"/>
          </p:cNvSpPr>
          <p:nvPr>
            <p:ph type="title"/>
          </p:nvPr>
        </p:nvSpPr>
        <p:spPr/>
        <p:txBody>
          <a:bodyPr/>
          <a:lstStyle/>
          <a:p>
            <a:r>
              <a:rPr lang="id-ID" dirty="0"/>
              <a:t>MASA STUDI DAN SERAPAN LULUSAN </a:t>
            </a:r>
            <a:endParaRPr lang="en-ID" dirty="0"/>
          </a:p>
        </p:txBody>
      </p:sp>
      <p:sp>
        <p:nvSpPr>
          <p:cNvPr id="3" name="Content Placeholder 2">
            <a:extLst>
              <a:ext uri="{FF2B5EF4-FFF2-40B4-BE49-F238E27FC236}">
                <a16:creationId xmlns:a16="http://schemas.microsoft.com/office/drawing/2014/main" id="{FDE85FAA-7DBA-4F22-A574-878906FBC534}"/>
              </a:ext>
            </a:extLst>
          </p:cNvPr>
          <p:cNvSpPr>
            <a:spLocks noGrp="1"/>
          </p:cNvSpPr>
          <p:nvPr>
            <p:ph idx="1"/>
          </p:nvPr>
        </p:nvSpPr>
        <p:spPr/>
        <p:txBody>
          <a:bodyPr/>
          <a:lstStyle/>
          <a:p>
            <a:r>
              <a:rPr lang="en-US" dirty="0"/>
              <a:t>Rata-rata masa </a:t>
            </a:r>
            <a:r>
              <a:rPr lang="en-US" dirty="0" err="1"/>
              <a:t>studi</a:t>
            </a:r>
            <a:r>
              <a:rPr lang="en-US" dirty="0"/>
              <a:t>=4 </a:t>
            </a:r>
            <a:r>
              <a:rPr lang="en-US" dirty="0" err="1"/>
              <a:t>tahun</a:t>
            </a:r>
            <a:endParaRPr lang="en-US" dirty="0"/>
          </a:p>
          <a:p>
            <a:r>
              <a:rPr lang="en-ID" dirty="0" err="1"/>
              <a:t>Persentase</a:t>
            </a:r>
            <a:r>
              <a:rPr lang="en-ID" dirty="0"/>
              <a:t> </a:t>
            </a:r>
            <a:r>
              <a:rPr lang="en-ID" dirty="0" err="1"/>
              <a:t>kelulusan</a:t>
            </a:r>
            <a:r>
              <a:rPr lang="en-ID" dirty="0"/>
              <a:t> </a:t>
            </a:r>
            <a:r>
              <a:rPr lang="en-ID" dirty="0" err="1"/>
              <a:t>tepat</a:t>
            </a:r>
            <a:r>
              <a:rPr lang="en-ID" dirty="0"/>
              <a:t> </a:t>
            </a:r>
            <a:r>
              <a:rPr lang="en-ID" dirty="0" err="1"/>
              <a:t>waktu</a:t>
            </a:r>
            <a:r>
              <a:rPr lang="en-US" dirty="0"/>
              <a:t> minimum 50% </a:t>
            </a:r>
            <a:r>
              <a:rPr lang="en-US" dirty="0" err="1"/>
              <a:t>dari</a:t>
            </a:r>
            <a:r>
              <a:rPr lang="en-US" dirty="0"/>
              <a:t> </a:t>
            </a:r>
            <a:r>
              <a:rPr lang="en-US" dirty="0" err="1"/>
              <a:t>mahasiswa</a:t>
            </a:r>
            <a:r>
              <a:rPr lang="en-US" dirty="0"/>
              <a:t> </a:t>
            </a:r>
            <a:r>
              <a:rPr lang="en-US" dirty="0" err="1"/>
              <a:t>tiap</a:t>
            </a:r>
            <a:r>
              <a:rPr lang="en-US" dirty="0"/>
              <a:t> Angkatan</a:t>
            </a:r>
          </a:p>
          <a:p>
            <a:r>
              <a:rPr lang="en-ID" dirty="0" err="1"/>
              <a:t>Persentase</a:t>
            </a:r>
            <a:r>
              <a:rPr lang="en-ID" dirty="0"/>
              <a:t> </a:t>
            </a:r>
            <a:r>
              <a:rPr lang="en-ID" dirty="0" err="1"/>
              <a:t>keberhasilan</a:t>
            </a:r>
            <a:r>
              <a:rPr lang="en-ID" dirty="0"/>
              <a:t> </a:t>
            </a:r>
            <a:r>
              <a:rPr lang="en-ID" dirty="0" err="1"/>
              <a:t>studi</a:t>
            </a:r>
            <a:r>
              <a:rPr lang="en-US" dirty="0"/>
              <a:t> </a:t>
            </a:r>
            <a:r>
              <a:rPr lang="en-US" dirty="0" err="1"/>
              <a:t>lebih</a:t>
            </a:r>
            <a:r>
              <a:rPr lang="en-US" dirty="0"/>
              <a:t> </a:t>
            </a:r>
            <a:r>
              <a:rPr lang="en-US" dirty="0" err="1"/>
              <a:t>dari</a:t>
            </a:r>
            <a:r>
              <a:rPr lang="en-US" dirty="0"/>
              <a:t> 85%</a:t>
            </a:r>
          </a:p>
          <a:p>
            <a:r>
              <a:rPr lang="en-ID" dirty="0"/>
              <a:t>Waktu </a:t>
            </a:r>
            <a:r>
              <a:rPr lang="en-ID" dirty="0" err="1"/>
              <a:t>tunggu</a:t>
            </a:r>
            <a:r>
              <a:rPr lang="en-ID" dirty="0"/>
              <a:t> </a:t>
            </a:r>
            <a:r>
              <a:rPr lang="en-ID" dirty="0" err="1"/>
              <a:t>lulusan</a:t>
            </a:r>
            <a:r>
              <a:rPr lang="en-ID" dirty="0"/>
              <a:t> </a:t>
            </a:r>
            <a:r>
              <a:rPr lang="en-ID" dirty="0" err="1"/>
              <a:t>untuk</a:t>
            </a:r>
            <a:r>
              <a:rPr lang="en-ID" dirty="0"/>
              <a:t> </a:t>
            </a:r>
            <a:r>
              <a:rPr lang="en-ID" dirty="0" err="1"/>
              <a:t>mendapatkan</a:t>
            </a:r>
            <a:r>
              <a:rPr lang="en-ID" dirty="0"/>
              <a:t> </a:t>
            </a:r>
            <a:r>
              <a:rPr lang="en-ID" dirty="0" err="1"/>
              <a:t>pekerjaan</a:t>
            </a:r>
            <a:r>
              <a:rPr lang="en-ID" dirty="0"/>
              <a:t> </a:t>
            </a:r>
            <a:r>
              <a:rPr lang="en-ID" dirty="0" err="1"/>
              <a:t>pertama</a:t>
            </a:r>
            <a:r>
              <a:rPr lang="en-ID" dirty="0"/>
              <a:t> </a:t>
            </a:r>
            <a:r>
              <a:rPr lang="en-ID" dirty="0" err="1"/>
              <a:t>dalam</a:t>
            </a:r>
            <a:r>
              <a:rPr lang="en-ID" dirty="0"/>
              <a:t> 3 </a:t>
            </a:r>
            <a:r>
              <a:rPr lang="en-ID" dirty="0" err="1"/>
              <a:t>tahun</a:t>
            </a:r>
            <a:r>
              <a:rPr lang="en-ID" dirty="0"/>
              <a:t>, </a:t>
            </a:r>
            <a:r>
              <a:rPr lang="en-ID" dirty="0" err="1"/>
              <a:t>mulai</a:t>
            </a:r>
            <a:r>
              <a:rPr lang="en-ID" dirty="0"/>
              <a:t> TS-4 </a:t>
            </a:r>
            <a:r>
              <a:rPr lang="en-ID" dirty="0" err="1"/>
              <a:t>s.d.</a:t>
            </a:r>
            <a:r>
              <a:rPr lang="en-ID" dirty="0"/>
              <a:t> TS-2.  </a:t>
            </a:r>
            <a:r>
              <a:rPr lang="en-ID" b="1" dirty="0"/>
              <a:t>minimum 6 </a:t>
            </a:r>
            <a:r>
              <a:rPr lang="en-ID" b="1" dirty="0" err="1"/>
              <a:t>bulan</a:t>
            </a:r>
            <a:endParaRPr lang="en-ID" b="1" dirty="0"/>
          </a:p>
          <a:p>
            <a:r>
              <a:rPr lang="en-ID" dirty="0" err="1"/>
              <a:t>Kesesuaian</a:t>
            </a:r>
            <a:r>
              <a:rPr lang="en-ID" dirty="0"/>
              <a:t> </a:t>
            </a:r>
            <a:r>
              <a:rPr lang="en-ID" dirty="0" err="1"/>
              <a:t>bidang</a:t>
            </a:r>
            <a:r>
              <a:rPr lang="en-ID" dirty="0"/>
              <a:t> </a:t>
            </a:r>
            <a:r>
              <a:rPr lang="en-ID" dirty="0" err="1"/>
              <a:t>kerja</a:t>
            </a:r>
            <a:r>
              <a:rPr lang="en-ID" dirty="0"/>
              <a:t> </a:t>
            </a:r>
            <a:r>
              <a:rPr lang="en-ID" dirty="0" err="1"/>
              <a:t>lulusan</a:t>
            </a:r>
            <a:r>
              <a:rPr lang="en-ID" dirty="0"/>
              <a:t> </a:t>
            </a:r>
            <a:r>
              <a:rPr lang="en-ID" dirty="0" err="1"/>
              <a:t>saat</a:t>
            </a:r>
            <a:r>
              <a:rPr lang="en-ID" dirty="0"/>
              <a:t> </a:t>
            </a:r>
            <a:r>
              <a:rPr lang="en-ID" dirty="0" err="1"/>
              <a:t>mendapatkan</a:t>
            </a:r>
            <a:r>
              <a:rPr lang="en-ID" dirty="0"/>
              <a:t> </a:t>
            </a:r>
            <a:r>
              <a:rPr lang="en-ID" dirty="0" err="1"/>
              <a:t>pekerjaan</a:t>
            </a:r>
            <a:r>
              <a:rPr lang="en-ID" dirty="0"/>
              <a:t> </a:t>
            </a:r>
            <a:r>
              <a:rPr lang="en-ID" dirty="0" err="1"/>
              <a:t>pertama</a:t>
            </a:r>
            <a:r>
              <a:rPr lang="en-ID" dirty="0"/>
              <a:t> </a:t>
            </a:r>
            <a:r>
              <a:rPr lang="en-ID" dirty="0" err="1"/>
              <a:t>dalam</a:t>
            </a:r>
            <a:r>
              <a:rPr lang="en-ID" dirty="0"/>
              <a:t> 3 </a:t>
            </a:r>
            <a:r>
              <a:rPr lang="en-ID" dirty="0" err="1"/>
              <a:t>tahun</a:t>
            </a:r>
            <a:r>
              <a:rPr lang="en-ID" dirty="0"/>
              <a:t>, </a:t>
            </a:r>
            <a:r>
              <a:rPr lang="en-ID" dirty="0" err="1"/>
              <a:t>mulai</a:t>
            </a:r>
            <a:r>
              <a:rPr lang="en-ID" dirty="0"/>
              <a:t> TS-4 </a:t>
            </a:r>
            <a:r>
              <a:rPr lang="en-ID" dirty="0" err="1"/>
              <a:t>s.d.</a:t>
            </a:r>
            <a:r>
              <a:rPr lang="en-ID" dirty="0"/>
              <a:t> TS-2.</a:t>
            </a:r>
            <a:r>
              <a:rPr lang="en-ID" b="1" dirty="0"/>
              <a:t> minimum 60%</a:t>
            </a:r>
            <a:endParaRPr lang="en-US" b="1" dirty="0"/>
          </a:p>
          <a:p>
            <a:endParaRPr lang="en-US" dirty="0"/>
          </a:p>
          <a:p>
            <a:pPr marL="0" indent="0">
              <a:buNone/>
            </a:pPr>
            <a:endParaRPr lang="en-US" dirty="0"/>
          </a:p>
          <a:p>
            <a:endParaRPr lang="en-ID" dirty="0"/>
          </a:p>
        </p:txBody>
      </p:sp>
    </p:spTree>
    <p:extLst>
      <p:ext uri="{BB962C8B-B14F-4D97-AF65-F5344CB8AC3E}">
        <p14:creationId xmlns:p14="http://schemas.microsoft.com/office/powerpoint/2010/main" val="4201619629"/>
      </p:ext>
    </p:extLst>
  </p:cSld>
  <p:clrMapOvr>
    <a:masterClrMapping/>
  </p:clrMapOvr>
  <p:transition spd="med">
    <p:pull/>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B60BF-82CA-43AF-AEA7-92F30DEB97CA}"/>
              </a:ext>
            </a:extLst>
          </p:cNvPr>
          <p:cNvSpPr>
            <a:spLocks noGrp="1"/>
          </p:cNvSpPr>
          <p:nvPr>
            <p:ph type="title"/>
          </p:nvPr>
        </p:nvSpPr>
        <p:spPr/>
        <p:txBody>
          <a:bodyPr/>
          <a:lstStyle/>
          <a:p>
            <a:r>
              <a:rPr lang="en-ID" dirty="0" err="1"/>
              <a:t>Ekuivalensi</a:t>
            </a:r>
            <a:r>
              <a:rPr lang="en-ID" dirty="0"/>
              <a:t> Waktu </a:t>
            </a:r>
            <a:r>
              <a:rPr lang="en-ID" dirty="0" err="1"/>
              <a:t>Mengajar</a:t>
            </a:r>
            <a:r>
              <a:rPr lang="id-ID" dirty="0"/>
              <a:t> DOSEN</a:t>
            </a:r>
            <a:endParaRPr lang="en-ID" dirty="0"/>
          </a:p>
        </p:txBody>
      </p:sp>
      <p:sp>
        <p:nvSpPr>
          <p:cNvPr id="3" name="Content Placeholder 2">
            <a:extLst>
              <a:ext uri="{FF2B5EF4-FFF2-40B4-BE49-F238E27FC236}">
                <a16:creationId xmlns:a16="http://schemas.microsoft.com/office/drawing/2014/main" id="{35829086-6AD6-4839-8932-888E4A06007E}"/>
              </a:ext>
            </a:extLst>
          </p:cNvPr>
          <p:cNvSpPr>
            <a:spLocks noGrp="1"/>
          </p:cNvSpPr>
          <p:nvPr>
            <p:ph idx="1"/>
          </p:nvPr>
        </p:nvSpPr>
        <p:spPr/>
        <p:txBody>
          <a:bodyPr/>
          <a:lstStyle/>
          <a:p>
            <a:pPr marL="0" indent="0">
              <a:buNone/>
            </a:pPr>
            <a:r>
              <a:rPr lang="en-ID" dirty="0" err="1"/>
              <a:t>Ekuivalensi</a:t>
            </a:r>
            <a:r>
              <a:rPr lang="en-ID" dirty="0"/>
              <a:t> Waktu </a:t>
            </a:r>
            <a:r>
              <a:rPr lang="en-ID" dirty="0" err="1"/>
              <a:t>Mengajar</a:t>
            </a:r>
            <a:r>
              <a:rPr lang="en-ID" dirty="0"/>
              <a:t> </a:t>
            </a:r>
            <a:r>
              <a:rPr lang="en-ID" dirty="0" err="1"/>
              <a:t>Penuh</a:t>
            </a:r>
            <a:r>
              <a:rPr lang="en-ID" dirty="0"/>
              <a:t> DTPS, </a:t>
            </a:r>
          </a:p>
          <a:p>
            <a:r>
              <a:rPr lang="en-ID" dirty="0"/>
              <a:t> 12 - 16 SKS score 4</a:t>
            </a:r>
          </a:p>
        </p:txBody>
      </p:sp>
    </p:spTree>
    <p:extLst>
      <p:ext uri="{BB962C8B-B14F-4D97-AF65-F5344CB8AC3E}">
        <p14:creationId xmlns:p14="http://schemas.microsoft.com/office/powerpoint/2010/main" val="3183312736"/>
      </p:ext>
    </p:extLst>
  </p:cSld>
  <p:clrMapOvr>
    <a:masterClrMapping/>
  </p:clrMapOvr>
  <p:transition spd="med">
    <p:pull/>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2C5A-D206-427C-928C-2E9276067902}"/>
              </a:ext>
            </a:extLst>
          </p:cNvPr>
          <p:cNvSpPr>
            <a:spLocks noGrp="1"/>
          </p:cNvSpPr>
          <p:nvPr>
            <p:ph type="title"/>
          </p:nvPr>
        </p:nvSpPr>
        <p:spPr/>
        <p:txBody>
          <a:bodyPr/>
          <a:lstStyle/>
          <a:p>
            <a:r>
              <a:rPr lang="id-ID" dirty="0"/>
              <a:t>PERBANDINGAN DT DENGAN DTT</a:t>
            </a:r>
            <a:endParaRPr lang="en-ID" dirty="0"/>
          </a:p>
        </p:txBody>
      </p:sp>
      <p:sp>
        <p:nvSpPr>
          <p:cNvPr id="3" name="Content Placeholder 2">
            <a:extLst>
              <a:ext uri="{FF2B5EF4-FFF2-40B4-BE49-F238E27FC236}">
                <a16:creationId xmlns:a16="http://schemas.microsoft.com/office/drawing/2014/main" id="{CB4D1E21-B464-4072-AF90-A0C223942EE6}"/>
              </a:ext>
            </a:extLst>
          </p:cNvPr>
          <p:cNvSpPr>
            <a:spLocks noGrp="1"/>
          </p:cNvSpPr>
          <p:nvPr>
            <p:ph idx="1"/>
          </p:nvPr>
        </p:nvSpPr>
        <p:spPr/>
        <p:txBody>
          <a:bodyPr/>
          <a:lstStyle/>
          <a:p>
            <a:r>
              <a:rPr lang="en-ID" dirty="0" err="1"/>
              <a:t>Dosen</a:t>
            </a:r>
            <a:r>
              <a:rPr lang="en-ID" dirty="0"/>
              <a:t> </a:t>
            </a:r>
            <a:r>
              <a:rPr lang="en-ID" dirty="0" err="1"/>
              <a:t>Tidak</a:t>
            </a:r>
            <a:r>
              <a:rPr lang="en-ID" dirty="0"/>
              <a:t> </a:t>
            </a:r>
            <a:r>
              <a:rPr lang="en-ID" dirty="0" err="1"/>
              <a:t>Tetap</a:t>
            </a:r>
            <a:r>
              <a:rPr lang="en-ID" dirty="0"/>
              <a:t> (DTT) </a:t>
            </a:r>
            <a:r>
              <a:rPr lang="en-ID" dirty="0" err="1"/>
              <a:t>bukan</a:t>
            </a:r>
            <a:r>
              <a:rPr lang="en-ID" dirty="0"/>
              <a:t> </a:t>
            </a:r>
            <a:r>
              <a:rPr lang="en-ID" dirty="0" err="1"/>
              <a:t>dosen</a:t>
            </a:r>
            <a:r>
              <a:rPr lang="en-ID" dirty="0"/>
              <a:t> </a:t>
            </a:r>
            <a:r>
              <a:rPr lang="en-ID" dirty="0" err="1"/>
              <a:t>tetap</a:t>
            </a:r>
            <a:r>
              <a:rPr lang="en-ID" dirty="0"/>
              <a:t> PT. </a:t>
            </a:r>
          </a:p>
          <a:p>
            <a:r>
              <a:rPr lang="en-ID" dirty="0" err="1"/>
              <a:t>Persentase</a:t>
            </a:r>
            <a:r>
              <a:rPr lang="en-ID" dirty="0"/>
              <a:t> </a:t>
            </a:r>
            <a:r>
              <a:rPr lang="en-ID" dirty="0" err="1"/>
              <a:t>Jumlah</a:t>
            </a:r>
            <a:r>
              <a:rPr lang="en-ID" dirty="0"/>
              <a:t> DTT </a:t>
            </a:r>
            <a:r>
              <a:rPr lang="en-ID" dirty="0" err="1"/>
              <a:t>terhadap</a:t>
            </a:r>
            <a:r>
              <a:rPr lang="en-ID" dirty="0"/>
              <a:t> </a:t>
            </a:r>
            <a:r>
              <a:rPr lang="en-ID" dirty="0" err="1"/>
              <a:t>jumlah</a:t>
            </a:r>
            <a:r>
              <a:rPr lang="en-ID" dirty="0"/>
              <a:t> (DT + DTT) &lt;= 10%. </a:t>
            </a:r>
          </a:p>
          <a:p>
            <a:r>
              <a:rPr lang="en-ID" dirty="0"/>
              <a:t>Jika </a:t>
            </a:r>
            <a:r>
              <a:rPr lang="en-ID" dirty="0" err="1"/>
              <a:t>tidak</a:t>
            </a:r>
            <a:r>
              <a:rPr lang="en-ID" dirty="0"/>
              <a:t> </a:t>
            </a:r>
            <a:r>
              <a:rPr lang="en-ID" dirty="0" err="1"/>
              <a:t>ada</a:t>
            </a:r>
            <a:r>
              <a:rPr lang="en-ID" dirty="0"/>
              <a:t> </a:t>
            </a:r>
            <a:r>
              <a:rPr lang="en-ID" dirty="0" err="1"/>
              <a:t>dosen</a:t>
            </a:r>
            <a:r>
              <a:rPr lang="en-ID" dirty="0"/>
              <a:t> </a:t>
            </a:r>
            <a:r>
              <a:rPr lang="en-ID" dirty="0" err="1"/>
              <a:t>tidak</a:t>
            </a:r>
            <a:r>
              <a:rPr lang="en-ID" dirty="0"/>
              <a:t> </a:t>
            </a:r>
            <a:r>
              <a:rPr lang="en-ID" dirty="0" err="1"/>
              <a:t>tetap</a:t>
            </a:r>
            <a:r>
              <a:rPr lang="en-ID" dirty="0"/>
              <a:t> score: 4</a:t>
            </a:r>
          </a:p>
          <a:p>
            <a:r>
              <a:rPr lang="en-ID" dirty="0"/>
              <a:t>Rata-rata </a:t>
            </a:r>
            <a:r>
              <a:rPr lang="en-ID" dirty="0" err="1"/>
              <a:t>bimbingan</a:t>
            </a:r>
            <a:r>
              <a:rPr lang="en-ID" dirty="0"/>
              <a:t> </a:t>
            </a:r>
            <a:r>
              <a:rPr lang="en-ID" dirty="0" err="1"/>
              <a:t>dosen</a:t>
            </a:r>
            <a:r>
              <a:rPr lang="en-ID" dirty="0"/>
              <a:t> </a:t>
            </a:r>
            <a:r>
              <a:rPr lang="en-ID" dirty="0" err="1"/>
              <a:t>maksimal</a:t>
            </a:r>
            <a:r>
              <a:rPr lang="en-ID" dirty="0"/>
              <a:t> 6 orang (</a:t>
            </a:r>
            <a:r>
              <a:rPr lang="en-ID" dirty="0" err="1"/>
              <a:t>untuk</a:t>
            </a:r>
            <a:r>
              <a:rPr lang="en-ID" dirty="0"/>
              <a:t> </a:t>
            </a:r>
            <a:r>
              <a:rPr lang="en-ID" dirty="0" err="1"/>
              <a:t>Jumlah</a:t>
            </a:r>
            <a:r>
              <a:rPr lang="en-ID" dirty="0"/>
              <a:t> </a:t>
            </a:r>
            <a:r>
              <a:rPr lang="en-ID" dirty="0" err="1"/>
              <a:t>Mahasiswa</a:t>
            </a:r>
            <a:r>
              <a:rPr lang="en-ID" dirty="0"/>
              <a:t> yang </a:t>
            </a:r>
            <a:r>
              <a:rPr lang="en-ID" dirty="0" err="1"/>
              <a:t>Dibimbing</a:t>
            </a:r>
            <a:r>
              <a:rPr lang="en-ID" dirty="0"/>
              <a:t> </a:t>
            </a:r>
            <a:r>
              <a:rPr lang="en-ID" dirty="0" err="1"/>
              <a:t>dalam</a:t>
            </a:r>
            <a:r>
              <a:rPr lang="en-ID" dirty="0"/>
              <a:t> PS yang </a:t>
            </a:r>
            <a:r>
              <a:rPr lang="en-ID" dirty="0" err="1"/>
              <a:t>diakreditasi</a:t>
            </a:r>
            <a:r>
              <a:rPr lang="en-ID" dirty="0"/>
              <a:t> </a:t>
            </a:r>
            <a:r>
              <a:rPr lang="en-ID" dirty="0" err="1"/>
              <a:t>maupun</a:t>
            </a:r>
            <a:r>
              <a:rPr lang="en-ID" dirty="0"/>
              <a:t> PS </a:t>
            </a:r>
            <a:r>
              <a:rPr lang="en-ID" dirty="0" err="1"/>
              <a:t>Lainnya</a:t>
            </a:r>
            <a:r>
              <a:rPr lang="en-ID" dirty="0"/>
              <a:t>) score: 4</a:t>
            </a:r>
          </a:p>
        </p:txBody>
      </p:sp>
    </p:spTree>
    <p:extLst>
      <p:ext uri="{BB962C8B-B14F-4D97-AF65-F5344CB8AC3E}">
        <p14:creationId xmlns:p14="http://schemas.microsoft.com/office/powerpoint/2010/main" val="4274299389"/>
      </p:ext>
    </p:extLst>
  </p:cSld>
  <p:clrMapOvr>
    <a:masterClrMapping/>
  </p:clrMapOvr>
  <p:transition spd="med">
    <p:pull/>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02B7-D8F3-4633-AD45-535E3ADF9A7F}"/>
              </a:ext>
            </a:extLst>
          </p:cNvPr>
          <p:cNvSpPr>
            <a:spLocks noGrp="1"/>
          </p:cNvSpPr>
          <p:nvPr>
            <p:ph type="title"/>
          </p:nvPr>
        </p:nvSpPr>
        <p:spPr/>
        <p:txBody>
          <a:bodyPr/>
          <a:lstStyle/>
          <a:p>
            <a:r>
              <a:rPr lang="en-US" dirty="0" err="1"/>
              <a:t>Rekognisi</a:t>
            </a:r>
            <a:r>
              <a:rPr lang="en-US" dirty="0"/>
              <a:t> </a:t>
            </a:r>
            <a:r>
              <a:rPr lang="en-US" dirty="0" err="1"/>
              <a:t>dosen</a:t>
            </a:r>
            <a:endParaRPr lang="en-ID" dirty="0"/>
          </a:p>
        </p:txBody>
      </p:sp>
      <p:sp>
        <p:nvSpPr>
          <p:cNvPr id="3" name="Content Placeholder 2">
            <a:extLst>
              <a:ext uri="{FF2B5EF4-FFF2-40B4-BE49-F238E27FC236}">
                <a16:creationId xmlns:a16="http://schemas.microsoft.com/office/drawing/2014/main" id="{7415B891-DE97-41EF-AD04-B31E72498A1A}"/>
              </a:ext>
            </a:extLst>
          </p:cNvPr>
          <p:cNvSpPr>
            <a:spLocks noGrp="1"/>
          </p:cNvSpPr>
          <p:nvPr>
            <p:ph idx="1"/>
          </p:nvPr>
        </p:nvSpPr>
        <p:spPr/>
        <p:txBody>
          <a:bodyPr>
            <a:normAutofit fontScale="85000" lnSpcReduction="20000"/>
          </a:bodyPr>
          <a:lstStyle/>
          <a:p>
            <a:r>
              <a:rPr lang="en-ID" dirty="0" err="1"/>
              <a:t>Menjadi</a:t>
            </a:r>
            <a:r>
              <a:rPr lang="en-ID" dirty="0"/>
              <a:t> visiting lecturer </a:t>
            </a:r>
            <a:r>
              <a:rPr lang="en-ID" dirty="0" err="1"/>
              <a:t>atau</a:t>
            </a:r>
            <a:r>
              <a:rPr lang="en-ID" dirty="0"/>
              <a:t> visiting scholar di program </a:t>
            </a:r>
            <a:r>
              <a:rPr lang="en-ID" dirty="0" err="1"/>
              <a:t>studi</a:t>
            </a:r>
            <a:r>
              <a:rPr lang="en-ID" dirty="0"/>
              <a:t>/</a:t>
            </a:r>
            <a:r>
              <a:rPr lang="en-ID" dirty="0" err="1"/>
              <a:t>perguruan</a:t>
            </a:r>
            <a:r>
              <a:rPr lang="en-ID" dirty="0"/>
              <a:t> </a:t>
            </a:r>
            <a:r>
              <a:rPr lang="en-ID" dirty="0" err="1"/>
              <a:t>tinggi</a:t>
            </a:r>
            <a:r>
              <a:rPr lang="en-ID" dirty="0"/>
              <a:t> </a:t>
            </a:r>
            <a:r>
              <a:rPr lang="en-ID" dirty="0" err="1"/>
              <a:t>terakreditasi</a:t>
            </a:r>
            <a:r>
              <a:rPr lang="en-ID" dirty="0"/>
              <a:t> A/</a:t>
            </a:r>
            <a:r>
              <a:rPr lang="en-ID" dirty="0" err="1"/>
              <a:t>Unggul</a:t>
            </a:r>
            <a:r>
              <a:rPr lang="en-ID" dirty="0"/>
              <a:t> </a:t>
            </a:r>
            <a:r>
              <a:rPr lang="en-ID" dirty="0" err="1"/>
              <a:t>atau</a:t>
            </a:r>
            <a:r>
              <a:rPr lang="en-ID" dirty="0"/>
              <a:t> program </a:t>
            </a:r>
            <a:r>
              <a:rPr lang="en-ID" dirty="0" err="1"/>
              <a:t>studi</a:t>
            </a:r>
            <a:r>
              <a:rPr lang="en-ID" dirty="0"/>
              <a:t>/</a:t>
            </a:r>
            <a:r>
              <a:rPr lang="en-ID" dirty="0" err="1"/>
              <a:t>perguruan</a:t>
            </a:r>
            <a:r>
              <a:rPr lang="en-ID" dirty="0"/>
              <a:t> </a:t>
            </a:r>
            <a:r>
              <a:rPr lang="en-ID" dirty="0" err="1"/>
              <a:t>tinggi</a:t>
            </a:r>
            <a:r>
              <a:rPr lang="en-ID" dirty="0"/>
              <a:t> </a:t>
            </a:r>
            <a:r>
              <a:rPr lang="en-ID" dirty="0" err="1"/>
              <a:t>internasional</a:t>
            </a:r>
            <a:r>
              <a:rPr lang="en-ID" dirty="0"/>
              <a:t> </a:t>
            </a:r>
            <a:r>
              <a:rPr lang="en-ID" dirty="0" err="1"/>
              <a:t>bereputasi</a:t>
            </a:r>
            <a:r>
              <a:rPr lang="en-ID" dirty="0"/>
              <a:t>. </a:t>
            </a:r>
          </a:p>
          <a:p>
            <a:r>
              <a:rPr lang="en-ID" dirty="0" err="1"/>
              <a:t>Menjadi</a:t>
            </a:r>
            <a:r>
              <a:rPr lang="en-ID" dirty="0"/>
              <a:t> keynote speaker/invited speaker pada </a:t>
            </a:r>
            <a:r>
              <a:rPr lang="en-ID" dirty="0" err="1"/>
              <a:t>pertemuan</a:t>
            </a:r>
            <a:r>
              <a:rPr lang="en-ID" dirty="0"/>
              <a:t> </a:t>
            </a:r>
            <a:r>
              <a:rPr lang="en-ID" dirty="0" err="1"/>
              <a:t>ilmiah</a:t>
            </a:r>
            <a:r>
              <a:rPr lang="en-ID" dirty="0"/>
              <a:t> </a:t>
            </a:r>
            <a:r>
              <a:rPr lang="en-ID" dirty="0" err="1"/>
              <a:t>tingkat</a:t>
            </a:r>
            <a:r>
              <a:rPr lang="en-ID" dirty="0"/>
              <a:t> </a:t>
            </a:r>
            <a:r>
              <a:rPr lang="en-ID" dirty="0" err="1"/>
              <a:t>nasional</a:t>
            </a:r>
            <a:r>
              <a:rPr lang="en-ID" dirty="0"/>
              <a:t>/ </a:t>
            </a:r>
            <a:r>
              <a:rPr lang="en-ID" dirty="0" err="1"/>
              <a:t>internasional</a:t>
            </a:r>
            <a:r>
              <a:rPr lang="en-ID" dirty="0"/>
              <a:t>. </a:t>
            </a:r>
          </a:p>
          <a:p>
            <a:r>
              <a:rPr lang="en-ID" dirty="0" err="1"/>
              <a:t>Menjadi</a:t>
            </a:r>
            <a:r>
              <a:rPr lang="en-ID" dirty="0"/>
              <a:t> editor </a:t>
            </a:r>
            <a:r>
              <a:rPr lang="en-ID" dirty="0" err="1"/>
              <a:t>atau</a:t>
            </a:r>
            <a:r>
              <a:rPr lang="en-ID" dirty="0"/>
              <a:t> </a:t>
            </a:r>
            <a:r>
              <a:rPr lang="en-ID" dirty="0" err="1"/>
              <a:t>mitra</a:t>
            </a:r>
            <a:r>
              <a:rPr lang="en-ID" dirty="0"/>
              <a:t> </a:t>
            </a:r>
            <a:r>
              <a:rPr lang="en-ID" dirty="0" err="1"/>
              <a:t>bestari</a:t>
            </a:r>
            <a:r>
              <a:rPr lang="en-ID" dirty="0"/>
              <a:t> pada </a:t>
            </a:r>
            <a:r>
              <a:rPr lang="en-ID" dirty="0" err="1"/>
              <a:t>jurnal</a:t>
            </a:r>
            <a:r>
              <a:rPr lang="en-ID" dirty="0"/>
              <a:t> </a:t>
            </a:r>
            <a:r>
              <a:rPr lang="en-ID" dirty="0" err="1"/>
              <a:t>nasional</a:t>
            </a:r>
            <a:r>
              <a:rPr lang="en-ID" dirty="0"/>
              <a:t> </a:t>
            </a:r>
            <a:r>
              <a:rPr lang="en-ID" dirty="0" err="1"/>
              <a:t>terakreditasi</a:t>
            </a:r>
            <a:r>
              <a:rPr lang="en-ID" dirty="0"/>
              <a:t>/</a:t>
            </a:r>
            <a:r>
              <a:rPr lang="en-ID" dirty="0" err="1"/>
              <a:t>jurnal</a:t>
            </a:r>
            <a:r>
              <a:rPr lang="en-ID" dirty="0"/>
              <a:t> </a:t>
            </a:r>
            <a:r>
              <a:rPr lang="en-ID" dirty="0" err="1"/>
              <a:t>internasional</a:t>
            </a:r>
            <a:r>
              <a:rPr lang="en-ID" dirty="0"/>
              <a:t> </a:t>
            </a:r>
            <a:r>
              <a:rPr lang="en-ID" dirty="0" err="1"/>
              <a:t>bereputasi</a:t>
            </a:r>
            <a:r>
              <a:rPr lang="en-ID" dirty="0"/>
              <a:t> di </a:t>
            </a:r>
            <a:r>
              <a:rPr lang="en-ID" dirty="0" err="1"/>
              <a:t>bidang</a:t>
            </a:r>
            <a:r>
              <a:rPr lang="en-ID" dirty="0"/>
              <a:t> yang </a:t>
            </a:r>
            <a:r>
              <a:rPr lang="en-ID" dirty="0" err="1"/>
              <a:t>sesuai</a:t>
            </a:r>
            <a:r>
              <a:rPr lang="en-ID" dirty="0"/>
              <a:t> </a:t>
            </a:r>
            <a:r>
              <a:rPr lang="en-ID" dirty="0" err="1"/>
              <a:t>dengan</a:t>
            </a:r>
            <a:r>
              <a:rPr lang="en-ID" dirty="0"/>
              <a:t> </a:t>
            </a:r>
            <a:r>
              <a:rPr lang="en-ID" dirty="0" err="1"/>
              <a:t>bidang</a:t>
            </a:r>
            <a:r>
              <a:rPr lang="en-ID" dirty="0"/>
              <a:t> program </a:t>
            </a:r>
            <a:r>
              <a:rPr lang="en-ID" dirty="0" err="1"/>
              <a:t>studi</a:t>
            </a:r>
            <a:r>
              <a:rPr lang="en-ID" dirty="0"/>
              <a:t>. </a:t>
            </a:r>
          </a:p>
          <a:p>
            <a:r>
              <a:rPr lang="en-ID" dirty="0" err="1"/>
              <a:t>Menjadi</a:t>
            </a:r>
            <a:r>
              <a:rPr lang="en-ID" dirty="0"/>
              <a:t> </a:t>
            </a:r>
            <a:r>
              <a:rPr lang="en-ID" dirty="0" err="1"/>
              <a:t>staf</a:t>
            </a:r>
            <a:r>
              <a:rPr lang="en-ID" dirty="0"/>
              <a:t> </a:t>
            </a:r>
            <a:r>
              <a:rPr lang="en-ID" dirty="0" err="1"/>
              <a:t>ahli</a:t>
            </a:r>
            <a:r>
              <a:rPr lang="en-ID" dirty="0"/>
              <a:t>/</a:t>
            </a:r>
            <a:r>
              <a:rPr lang="en-ID" dirty="0" err="1"/>
              <a:t>narasumber</a:t>
            </a:r>
            <a:r>
              <a:rPr lang="en-ID" dirty="0"/>
              <a:t> di </a:t>
            </a:r>
            <a:r>
              <a:rPr lang="en-ID" dirty="0" err="1"/>
              <a:t>lembaga</a:t>
            </a:r>
            <a:r>
              <a:rPr lang="en-ID" dirty="0"/>
              <a:t> </a:t>
            </a:r>
            <a:r>
              <a:rPr lang="en-ID" dirty="0" err="1"/>
              <a:t>tingkat</a:t>
            </a:r>
            <a:r>
              <a:rPr lang="en-ID" dirty="0"/>
              <a:t> wilayah/</a:t>
            </a:r>
            <a:r>
              <a:rPr lang="en-ID" dirty="0" err="1"/>
              <a:t>nasional</a:t>
            </a:r>
            <a:r>
              <a:rPr lang="en-ID" dirty="0"/>
              <a:t>/</a:t>
            </a:r>
            <a:r>
              <a:rPr lang="en-ID" dirty="0" err="1"/>
              <a:t>internasional</a:t>
            </a:r>
            <a:r>
              <a:rPr lang="en-ID" dirty="0"/>
              <a:t> pada </a:t>
            </a:r>
            <a:r>
              <a:rPr lang="en-ID" dirty="0" err="1"/>
              <a:t>bidang</a:t>
            </a:r>
            <a:r>
              <a:rPr lang="en-ID" dirty="0"/>
              <a:t> yang </a:t>
            </a:r>
            <a:r>
              <a:rPr lang="en-ID" dirty="0" err="1"/>
              <a:t>sesuai</a:t>
            </a:r>
            <a:r>
              <a:rPr lang="en-ID" dirty="0"/>
              <a:t> </a:t>
            </a:r>
            <a:r>
              <a:rPr lang="en-ID" dirty="0" err="1"/>
              <a:t>dengan</a:t>
            </a:r>
            <a:r>
              <a:rPr lang="en-ID" dirty="0"/>
              <a:t> </a:t>
            </a:r>
            <a:r>
              <a:rPr lang="en-ID" dirty="0" err="1"/>
              <a:t>bidang</a:t>
            </a:r>
            <a:r>
              <a:rPr lang="en-ID" dirty="0"/>
              <a:t> program </a:t>
            </a:r>
            <a:r>
              <a:rPr lang="en-ID" dirty="0" err="1"/>
              <a:t>studi</a:t>
            </a:r>
            <a:r>
              <a:rPr lang="en-ID" dirty="0"/>
              <a:t> (</a:t>
            </a:r>
            <a:r>
              <a:rPr lang="en-ID" dirty="0" err="1"/>
              <a:t>untuk</a:t>
            </a:r>
            <a:r>
              <a:rPr lang="en-ID" dirty="0"/>
              <a:t> </a:t>
            </a:r>
            <a:r>
              <a:rPr lang="en-ID" dirty="0" err="1"/>
              <a:t>pengusul</a:t>
            </a:r>
            <a:r>
              <a:rPr lang="en-ID" dirty="0"/>
              <a:t> </a:t>
            </a:r>
            <a:r>
              <a:rPr lang="en-ID" dirty="0" err="1"/>
              <a:t>dari</a:t>
            </a:r>
            <a:r>
              <a:rPr lang="en-ID" dirty="0"/>
              <a:t> program </a:t>
            </a:r>
            <a:r>
              <a:rPr lang="en-ID" dirty="0" err="1"/>
              <a:t>studi</a:t>
            </a:r>
            <a:r>
              <a:rPr lang="en-ID" dirty="0"/>
              <a:t> pada program </a:t>
            </a:r>
            <a:r>
              <a:rPr lang="en-ID" dirty="0" err="1"/>
              <a:t>Sarjana</a:t>
            </a:r>
            <a:r>
              <a:rPr lang="en-ID" dirty="0"/>
              <a:t>/Magister/</a:t>
            </a:r>
            <a:r>
              <a:rPr lang="en-ID" dirty="0" err="1"/>
              <a:t>Doktor</a:t>
            </a:r>
            <a:r>
              <a:rPr lang="en-ID" dirty="0"/>
              <a:t>), </a:t>
            </a:r>
            <a:r>
              <a:rPr lang="en-ID" dirty="0" err="1"/>
              <a:t>atau</a:t>
            </a:r>
            <a:r>
              <a:rPr lang="en-ID" dirty="0"/>
              <a:t> </a:t>
            </a:r>
            <a:r>
              <a:rPr lang="en-ID" dirty="0" err="1"/>
              <a:t>menjadi</a:t>
            </a:r>
            <a:r>
              <a:rPr lang="en-ID" dirty="0"/>
              <a:t> </a:t>
            </a:r>
            <a:r>
              <a:rPr lang="en-ID" dirty="0" err="1"/>
              <a:t>tenaga</a:t>
            </a:r>
            <a:r>
              <a:rPr lang="en-ID" dirty="0"/>
              <a:t> </a:t>
            </a:r>
            <a:r>
              <a:rPr lang="en-ID" dirty="0" err="1"/>
              <a:t>ahli</a:t>
            </a:r>
            <a:r>
              <a:rPr lang="en-ID" dirty="0"/>
              <a:t>/</a:t>
            </a:r>
            <a:r>
              <a:rPr lang="en-ID" dirty="0" err="1"/>
              <a:t>konsultan</a:t>
            </a:r>
            <a:r>
              <a:rPr lang="en-ID" dirty="0"/>
              <a:t> di </a:t>
            </a:r>
            <a:r>
              <a:rPr lang="en-ID" dirty="0" err="1"/>
              <a:t>lembaga</a:t>
            </a:r>
            <a:r>
              <a:rPr lang="en-ID" dirty="0"/>
              <a:t>/</a:t>
            </a:r>
            <a:r>
              <a:rPr lang="en-ID" dirty="0" err="1"/>
              <a:t>industri</a:t>
            </a:r>
            <a:r>
              <a:rPr lang="en-ID" dirty="0"/>
              <a:t> </a:t>
            </a:r>
            <a:r>
              <a:rPr lang="en-ID" dirty="0" err="1"/>
              <a:t>tingkat</a:t>
            </a:r>
            <a:r>
              <a:rPr lang="en-ID" dirty="0"/>
              <a:t> wilayah/</a:t>
            </a:r>
            <a:r>
              <a:rPr lang="en-ID" dirty="0" err="1"/>
              <a:t>nasional</a:t>
            </a:r>
            <a:r>
              <a:rPr lang="en-ID" dirty="0"/>
              <a:t>/ </a:t>
            </a:r>
            <a:r>
              <a:rPr lang="en-ID" dirty="0" err="1"/>
              <a:t>internasional</a:t>
            </a:r>
            <a:r>
              <a:rPr lang="en-ID" dirty="0"/>
              <a:t> pada </a:t>
            </a:r>
            <a:r>
              <a:rPr lang="en-ID" dirty="0" err="1"/>
              <a:t>bidang</a:t>
            </a:r>
            <a:r>
              <a:rPr lang="en-ID" dirty="0"/>
              <a:t> yang </a:t>
            </a:r>
            <a:r>
              <a:rPr lang="en-ID" dirty="0" err="1"/>
              <a:t>sesuai</a:t>
            </a:r>
            <a:r>
              <a:rPr lang="en-ID" dirty="0"/>
              <a:t> </a:t>
            </a:r>
            <a:r>
              <a:rPr lang="en-ID" dirty="0" err="1"/>
              <a:t>dengan</a:t>
            </a:r>
            <a:r>
              <a:rPr lang="en-ID" dirty="0"/>
              <a:t> </a:t>
            </a:r>
            <a:r>
              <a:rPr lang="en-ID" dirty="0" err="1"/>
              <a:t>bidang</a:t>
            </a:r>
            <a:r>
              <a:rPr lang="en-ID" dirty="0"/>
              <a:t> program </a:t>
            </a:r>
            <a:r>
              <a:rPr lang="en-ID" dirty="0" err="1"/>
              <a:t>studi</a:t>
            </a:r>
            <a:r>
              <a:rPr lang="en-ID" dirty="0"/>
              <a:t> (</a:t>
            </a:r>
            <a:r>
              <a:rPr lang="en-ID" dirty="0" err="1"/>
              <a:t>untuk</a:t>
            </a:r>
            <a:r>
              <a:rPr lang="en-ID" dirty="0"/>
              <a:t> </a:t>
            </a:r>
            <a:r>
              <a:rPr lang="en-ID" dirty="0" err="1"/>
              <a:t>pengusul</a:t>
            </a:r>
            <a:r>
              <a:rPr lang="en-ID" dirty="0"/>
              <a:t> </a:t>
            </a:r>
            <a:r>
              <a:rPr lang="en-ID" dirty="0" err="1"/>
              <a:t>dari</a:t>
            </a:r>
            <a:r>
              <a:rPr lang="en-ID" dirty="0"/>
              <a:t> program </a:t>
            </a:r>
            <a:r>
              <a:rPr lang="en-ID" dirty="0" err="1"/>
              <a:t>studi</a:t>
            </a:r>
            <a:r>
              <a:rPr lang="en-ID" dirty="0"/>
              <a:t> pada program Diploma </a:t>
            </a:r>
            <a:r>
              <a:rPr lang="en-ID" dirty="0" err="1"/>
              <a:t>Tiga</a:t>
            </a:r>
            <a:r>
              <a:rPr lang="en-ID" dirty="0"/>
              <a:t>/</a:t>
            </a:r>
            <a:r>
              <a:rPr lang="en-ID" dirty="0" err="1"/>
              <a:t>Sarjana</a:t>
            </a:r>
            <a:r>
              <a:rPr lang="en-ID" dirty="0"/>
              <a:t> </a:t>
            </a:r>
            <a:r>
              <a:rPr lang="en-ID" dirty="0" err="1"/>
              <a:t>Terapan</a:t>
            </a:r>
            <a:r>
              <a:rPr lang="en-ID" dirty="0"/>
              <a:t>/Magister </a:t>
            </a:r>
            <a:r>
              <a:rPr lang="en-ID" dirty="0" err="1"/>
              <a:t>Terapan</a:t>
            </a:r>
            <a:r>
              <a:rPr lang="en-ID" dirty="0"/>
              <a:t>/</a:t>
            </a:r>
            <a:r>
              <a:rPr lang="en-ID" dirty="0" err="1"/>
              <a:t>Doktor</a:t>
            </a:r>
            <a:r>
              <a:rPr lang="en-ID" dirty="0"/>
              <a:t> </a:t>
            </a:r>
            <a:r>
              <a:rPr lang="en-ID" dirty="0" err="1"/>
              <a:t>Terapan</a:t>
            </a:r>
            <a:r>
              <a:rPr lang="en-ID" dirty="0"/>
              <a:t>). </a:t>
            </a:r>
          </a:p>
          <a:p>
            <a:r>
              <a:rPr lang="en-ID" dirty="0" err="1"/>
              <a:t>Mendapat</a:t>
            </a:r>
            <a:r>
              <a:rPr lang="en-ID" dirty="0"/>
              <a:t> </a:t>
            </a:r>
            <a:r>
              <a:rPr lang="en-ID" dirty="0" err="1"/>
              <a:t>penghargaan</a:t>
            </a:r>
            <a:r>
              <a:rPr lang="en-ID" dirty="0"/>
              <a:t> </a:t>
            </a:r>
            <a:r>
              <a:rPr lang="en-ID" dirty="0" err="1"/>
              <a:t>atas</a:t>
            </a:r>
            <a:r>
              <a:rPr lang="en-ID" dirty="0"/>
              <a:t> </a:t>
            </a:r>
            <a:r>
              <a:rPr lang="en-ID" dirty="0" err="1"/>
              <a:t>prestasi</a:t>
            </a:r>
            <a:r>
              <a:rPr lang="en-ID" dirty="0"/>
              <a:t> dan </a:t>
            </a:r>
            <a:r>
              <a:rPr lang="en-ID" dirty="0" err="1"/>
              <a:t>kinerja</a:t>
            </a:r>
            <a:r>
              <a:rPr lang="en-ID" dirty="0"/>
              <a:t> di </a:t>
            </a:r>
            <a:r>
              <a:rPr lang="en-ID" dirty="0" err="1"/>
              <a:t>tingkat</a:t>
            </a:r>
            <a:r>
              <a:rPr lang="en-ID" dirty="0"/>
              <a:t> wilayah/</a:t>
            </a:r>
            <a:r>
              <a:rPr lang="en-ID" dirty="0" err="1"/>
              <a:t>nasional</a:t>
            </a:r>
            <a:r>
              <a:rPr lang="en-ID" dirty="0"/>
              <a:t>/</a:t>
            </a:r>
            <a:r>
              <a:rPr lang="en-ID" dirty="0" err="1"/>
              <a:t>internasional</a:t>
            </a:r>
            <a:r>
              <a:rPr lang="en-ID" dirty="0"/>
              <a:t>.</a:t>
            </a:r>
          </a:p>
        </p:txBody>
      </p:sp>
    </p:spTree>
    <p:extLst>
      <p:ext uri="{BB962C8B-B14F-4D97-AF65-F5344CB8AC3E}">
        <p14:creationId xmlns:p14="http://schemas.microsoft.com/office/powerpoint/2010/main" val="1382347220"/>
      </p:ext>
    </p:extLst>
  </p:cSld>
  <p:clrMapOvr>
    <a:masterClrMapping/>
  </p:clrMapOvr>
  <p:transition spd="med">
    <p:pull/>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657EF-6764-4E38-A6ED-A37494A18816}"/>
              </a:ext>
            </a:extLst>
          </p:cNvPr>
          <p:cNvSpPr>
            <a:spLocks noGrp="1"/>
          </p:cNvSpPr>
          <p:nvPr>
            <p:ph type="title"/>
          </p:nvPr>
        </p:nvSpPr>
        <p:spPr/>
        <p:txBody>
          <a:bodyPr/>
          <a:lstStyle/>
          <a:p>
            <a:r>
              <a:rPr lang="en-US" dirty="0"/>
              <a:t>Score </a:t>
            </a:r>
            <a:r>
              <a:rPr lang="en-US" dirty="0" err="1"/>
              <a:t>Rekognisi</a:t>
            </a:r>
            <a:r>
              <a:rPr lang="en-US" dirty="0"/>
              <a:t> </a:t>
            </a:r>
            <a:r>
              <a:rPr lang="en-US" dirty="0" err="1"/>
              <a:t>Dosen</a:t>
            </a:r>
            <a:endParaRPr lang="en-ID" dirty="0"/>
          </a:p>
        </p:txBody>
      </p:sp>
      <p:graphicFrame>
        <p:nvGraphicFramePr>
          <p:cNvPr id="4" name="Table 4">
            <a:extLst>
              <a:ext uri="{FF2B5EF4-FFF2-40B4-BE49-F238E27FC236}">
                <a16:creationId xmlns:a16="http://schemas.microsoft.com/office/drawing/2014/main" id="{B572B6AD-C62E-4678-9FB2-27F8C6476054}"/>
              </a:ext>
            </a:extLst>
          </p:cNvPr>
          <p:cNvGraphicFramePr>
            <a:graphicFrameLocks noGrp="1"/>
          </p:cNvGraphicFramePr>
          <p:nvPr>
            <p:ph idx="1"/>
            <p:extLst>
              <p:ext uri="{D42A27DB-BD31-4B8C-83A1-F6EECF244321}">
                <p14:modId xmlns:p14="http://schemas.microsoft.com/office/powerpoint/2010/main" val="2610458433"/>
              </p:ext>
            </p:extLst>
          </p:nvPr>
        </p:nvGraphicFramePr>
        <p:xfrm>
          <a:off x="838200" y="2769842"/>
          <a:ext cx="10263809" cy="2225040"/>
        </p:xfrm>
        <a:graphic>
          <a:graphicData uri="http://schemas.openxmlformats.org/drawingml/2006/table">
            <a:tbl>
              <a:tblPr firstRow="1" bandRow="1">
                <a:tableStyleId>{5C22544A-7EE6-4342-B048-85BDC9FD1C3A}</a:tableStyleId>
              </a:tblPr>
              <a:tblGrid>
                <a:gridCol w="702366">
                  <a:extLst>
                    <a:ext uri="{9D8B030D-6E8A-4147-A177-3AD203B41FA5}">
                      <a16:colId xmlns:a16="http://schemas.microsoft.com/office/drawing/2014/main" val="3395840924"/>
                    </a:ext>
                  </a:extLst>
                </a:gridCol>
                <a:gridCol w="7959676">
                  <a:extLst>
                    <a:ext uri="{9D8B030D-6E8A-4147-A177-3AD203B41FA5}">
                      <a16:colId xmlns:a16="http://schemas.microsoft.com/office/drawing/2014/main" val="3791069327"/>
                    </a:ext>
                  </a:extLst>
                </a:gridCol>
                <a:gridCol w="1601767">
                  <a:extLst>
                    <a:ext uri="{9D8B030D-6E8A-4147-A177-3AD203B41FA5}">
                      <a16:colId xmlns:a16="http://schemas.microsoft.com/office/drawing/2014/main" val="2763607389"/>
                    </a:ext>
                  </a:extLst>
                </a:gridCol>
              </a:tblGrid>
              <a:tr h="370840">
                <a:tc>
                  <a:txBody>
                    <a:bodyPr/>
                    <a:lstStyle/>
                    <a:p>
                      <a:r>
                        <a:rPr lang="en-US" dirty="0"/>
                        <a:t>No</a:t>
                      </a:r>
                      <a:endParaRPr lang="en-ID" dirty="0"/>
                    </a:p>
                  </a:txBody>
                  <a:tcPr/>
                </a:tc>
                <a:tc>
                  <a:txBody>
                    <a:bodyPr/>
                    <a:lstStyle/>
                    <a:p>
                      <a:pPr algn="ctr"/>
                      <a:r>
                        <a:rPr lang="en-US" dirty="0" err="1"/>
                        <a:t>Persentase</a:t>
                      </a:r>
                      <a:r>
                        <a:rPr lang="en-US" dirty="0"/>
                        <a:t> </a:t>
                      </a:r>
                      <a:r>
                        <a:rPr lang="en-US" dirty="0" err="1"/>
                        <a:t>Rekognisi</a:t>
                      </a:r>
                      <a:r>
                        <a:rPr lang="en-US" dirty="0"/>
                        <a:t> (Dari </a:t>
                      </a:r>
                      <a:r>
                        <a:rPr lang="en-US" dirty="0" err="1"/>
                        <a:t>Jumlah</a:t>
                      </a:r>
                      <a:r>
                        <a:rPr lang="en-US" dirty="0"/>
                        <a:t> </a:t>
                      </a:r>
                      <a:r>
                        <a:rPr lang="en-US" dirty="0" err="1"/>
                        <a:t>Populasi</a:t>
                      </a:r>
                      <a:r>
                        <a:rPr lang="en-US" dirty="0"/>
                        <a:t> </a:t>
                      </a:r>
                      <a:r>
                        <a:rPr lang="en-US" dirty="0" err="1"/>
                        <a:t>Dosen</a:t>
                      </a:r>
                      <a:r>
                        <a:rPr lang="en-US" dirty="0"/>
                        <a:t>)</a:t>
                      </a:r>
                      <a:endParaRPr lang="en-ID" dirty="0"/>
                    </a:p>
                  </a:txBody>
                  <a:tcPr/>
                </a:tc>
                <a:tc>
                  <a:txBody>
                    <a:bodyPr/>
                    <a:lstStyle/>
                    <a:p>
                      <a:r>
                        <a:rPr lang="en-US" dirty="0"/>
                        <a:t>Score</a:t>
                      </a:r>
                      <a:endParaRPr lang="en-ID" dirty="0"/>
                    </a:p>
                  </a:txBody>
                  <a:tcPr/>
                </a:tc>
                <a:extLst>
                  <a:ext uri="{0D108BD9-81ED-4DB2-BD59-A6C34878D82A}">
                    <a16:rowId xmlns:a16="http://schemas.microsoft.com/office/drawing/2014/main" val="1110668839"/>
                  </a:ext>
                </a:extLst>
              </a:tr>
              <a:tr h="370840">
                <a:tc>
                  <a:txBody>
                    <a:bodyPr/>
                    <a:lstStyle/>
                    <a:p>
                      <a:r>
                        <a:rPr lang="en-US" dirty="0"/>
                        <a:t>1</a:t>
                      </a:r>
                      <a:endParaRPr lang="en-ID" dirty="0"/>
                    </a:p>
                  </a:txBody>
                  <a:tcPr/>
                </a:tc>
                <a:tc>
                  <a:txBody>
                    <a:bodyPr/>
                    <a:lstStyle/>
                    <a:p>
                      <a:pPr algn="ctr"/>
                      <a:r>
                        <a:rPr lang="en-US" dirty="0"/>
                        <a:t>10 %</a:t>
                      </a:r>
                      <a:endParaRPr lang="en-ID" dirty="0"/>
                    </a:p>
                  </a:txBody>
                  <a:tcPr/>
                </a:tc>
                <a:tc>
                  <a:txBody>
                    <a:bodyPr/>
                    <a:lstStyle/>
                    <a:p>
                      <a:pPr algn="ctr"/>
                      <a:r>
                        <a:rPr lang="en-US" dirty="0"/>
                        <a:t>2,40</a:t>
                      </a:r>
                      <a:endParaRPr lang="en-ID" dirty="0"/>
                    </a:p>
                  </a:txBody>
                  <a:tcPr/>
                </a:tc>
                <a:extLst>
                  <a:ext uri="{0D108BD9-81ED-4DB2-BD59-A6C34878D82A}">
                    <a16:rowId xmlns:a16="http://schemas.microsoft.com/office/drawing/2014/main" val="2983262703"/>
                  </a:ext>
                </a:extLst>
              </a:tr>
              <a:tr h="370840">
                <a:tc>
                  <a:txBody>
                    <a:bodyPr/>
                    <a:lstStyle/>
                    <a:p>
                      <a:r>
                        <a:rPr lang="en-US" dirty="0"/>
                        <a:t>2</a:t>
                      </a:r>
                      <a:endParaRPr lang="en-ID" dirty="0"/>
                    </a:p>
                  </a:txBody>
                  <a:tcPr/>
                </a:tc>
                <a:tc>
                  <a:txBody>
                    <a:bodyPr/>
                    <a:lstStyle/>
                    <a:p>
                      <a:pPr algn="ctr"/>
                      <a:r>
                        <a:rPr lang="en-US" dirty="0"/>
                        <a:t>20 %</a:t>
                      </a:r>
                      <a:endParaRPr lang="en-ID" dirty="0"/>
                    </a:p>
                  </a:txBody>
                  <a:tcPr/>
                </a:tc>
                <a:tc>
                  <a:txBody>
                    <a:bodyPr/>
                    <a:lstStyle/>
                    <a:p>
                      <a:pPr algn="ctr"/>
                      <a:r>
                        <a:rPr lang="en-US" dirty="0"/>
                        <a:t>2,80</a:t>
                      </a:r>
                      <a:endParaRPr lang="en-ID" dirty="0"/>
                    </a:p>
                  </a:txBody>
                  <a:tcPr/>
                </a:tc>
                <a:extLst>
                  <a:ext uri="{0D108BD9-81ED-4DB2-BD59-A6C34878D82A}">
                    <a16:rowId xmlns:a16="http://schemas.microsoft.com/office/drawing/2014/main" val="1848004295"/>
                  </a:ext>
                </a:extLst>
              </a:tr>
              <a:tr h="370840">
                <a:tc>
                  <a:txBody>
                    <a:bodyPr/>
                    <a:lstStyle/>
                    <a:p>
                      <a:r>
                        <a:rPr lang="en-US" dirty="0"/>
                        <a:t>3</a:t>
                      </a:r>
                      <a:endParaRPr lang="en-ID" dirty="0"/>
                    </a:p>
                  </a:txBody>
                  <a:tcPr/>
                </a:tc>
                <a:tc>
                  <a:txBody>
                    <a:bodyPr/>
                    <a:lstStyle/>
                    <a:p>
                      <a:pPr algn="ctr"/>
                      <a:r>
                        <a:rPr lang="en-US" dirty="0"/>
                        <a:t>30 %</a:t>
                      </a:r>
                      <a:endParaRPr lang="en-ID" dirty="0"/>
                    </a:p>
                  </a:txBody>
                  <a:tcPr/>
                </a:tc>
                <a:tc>
                  <a:txBody>
                    <a:bodyPr/>
                    <a:lstStyle/>
                    <a:p>
                      <a:pPr algn="ctr"/>
                      <a:r>
                        <a:rPr lang="en-US" dirty="0"/>
                        <a:t>3,20</a:t>
                      </a:r>
                      <a:endParaRPr lang="en-ID" dirty="0"/>
                    </a:p>
                  </a:txBody>
                  <a:tcPr/>
                </a:tc>
                <a:extLst>
                  <a:ext uri="{0D108BD9-81ED-4DB2-BD59-A6C34878D82A}">
                    <a16:rowId xmlns:a16="http://schemas.microsoft.com/office/drawing/2014/main" val="1677299276"/>
                  </a:ext>
                </a:extLst>
              </a:tr>
              <a:tr h="370840">
                <a:tc>
                  <a:txBody>
                    <a:bodyPr/>
                    <a:lstStyle/>
                    <a:p>
                      <a:r>
                        <a:rPr lang="en-US" dirty="0"/>
                        <a:t>4</a:t>
                      </a:r>
                      <a:endParaRPr lang="en-ID" dirty="0"/>
                    </a:p>
                  </a:txBody>
                  <a:tcPr/>
                </a:tc>
                <a:tc>
                  <a:txBody>
                    <a:bodyPr/>
                    <a:lstStyle/>
                    <a:p>
                      <a:pPr algn="ctr"/>
                      <a:r>
                        <a:rPr lang="en-US" dirty="0"/>
                        <a:t>40 %</a:t>
                      </a:r>
                      <a:endParaRPr lang="en-ID" dirty="0"/>
                    </a:p>
                  </a:txBody>
                  <a:tcPr/>
                </a:tc>
                <a:tc>
                  <a:txBody>
                    <a:bodyPr/>
                    <a:lstStyle/>
                    <a:p>
                      <a:pPr algn="ctr"/>
                      <a:r>
                        <a:rPr lang="en-US" dirty="0"/>
                        <a:t>3,60</a:t>
                      </a:r>
                      <a:endParaRPr lang="en-ID" dirty="0"/>
                    </a:p>
                  </a:txBody>
                  <a:tcPr/>
                </a:tc>
                <a:extLst>
                  <a:ext uri="{0D108BD9-81ED-4DB2-BD59-A6C34878D82A}">
                    <a16:rowId xmlns:a16="http://schemas.microsoft.com/office/drawing/2014/main" val="164434417"/>
                  </a:ext>
                </a:extLst>
              </a:tr>
              <a:tr h="370840">
                <a:tc>
                  <a:txBody>
                    <a:bodyPr/>
                    <a:lstStyle/>
                    <a:p>
                      <a:r>
                        <a:rPr lang="en-US" dirty="0"/>
                        <a:t>5</a:t>
                      </a:r>
                      <a:endParaRPr lang="en-ID" dirty="0"/>
                    </a:p>
                  </a:txBody>
                  <a:tcPr/>
                </a:tc>
                <a:tc>
                  <a:txBody>
                    <a:bodyPr/>
                    <a:lstStyle/>
                    <a:p>
                      <a:pPr algn="ctr"/>
                      <a:r>
                        <a:rPr lang="en-US" dirty="0"/>
                        <a:t>50 %</a:t>
                      </a:r>
                      <a:endParaRPr lang="en-ID" dirty="0"/>
                    </a:p>
                  </a:txBody>
                  <a:tcPr/>
                </a:tc>
                <a:tc>
                  <a:txBody>
                    <a:bodyPr/>
                    <a:lstStyle/>
                    <a:p>
                      <a:pPr algn="ctr"/>
                      <a:r>
                        <a:rPr lang="en-US" dirty="0"/>
                        <a:t>4,00</a:t>
                      </a:r>
                      <a:endParaRPr lang="en-ID" dirty="0"/>
                    </a:p>
                  </a:txBody>
                  <a:tcPr/>
                </a:tc>
                <a:extLst>
                  <a:ext uri="{0D108BD9-81ED-4DB2-BD59-A6C34878D82A}">
                    <a16:rowId xmlns:a16="http://schemas.microsoft.com/office/drawing/2014/main" val="2332372917"/>
                  </a:ext>
                </a:extLst>
              </a:tr>
            </a:tbl>
          </a:graphicData>
        </a:graphic>
      </p:graphicFrame>
      <p:sp>
        <p:nvSpPr>
          <p:cNvPr id="5" name="TextBox 4">
            <a:extLst>
              <a:ext uri="{FF2B5EF4-FFF2-40B4-BE49-F238E27FC236}">
                <a16:creationId xmlns:a16="http://schemas.microsoft.com/office/drawing/2014/main" id="{BF82D7E7-5D54-49D7-9E8A-F195D5DB546B}"/>
              </a:ext>
            </a:extLst>
          </p:cNvPr>
          <p:cNvSpPr txBox="1"/>
          <p:nvPr/>
        </p:nvSpPr>
        <p:spPr>
          <a:xfrm>
            <a:off x="838200" y="1493459"/>
            <a:ext cx="9303026" cy="830997"/>
          </a:xfrm>
          <a:prstGeom prst="rect">
            <a:avLst/>
          </a:prstGeom>
          <a:noFill/>
        </p:spPr>
        <p:txBody>
          <a:bodyPr wrap="square" rtlCol="0">
            <a:spAutoFit/>
          </a:bodyPr>
          <a:lstStyle/>
          <a:p>
            <a:r>
              <a:rPr lang="en-ID" sz="2400" b="1" dirty="0" err="1"/>
              <a:t>Persentase</a:t>
            </a:r>
            <a:r>
              <a:rPr lang="en-ID" sz="2400" b="1" dirty="0"/>
              <a:t> </a:t>
            </a:r>
            <a:r>
              <a:rPr lang="en-ID" sz="2400" b="1" dirty="0" err="1"/>
              <a:t>jumlah</a:t>
            </a:r>
            <a:r>
              <a:rPr lang="en-ID" sz="2400" b="1" dirty="0"/>
              <a:t> </a:t>
            </a:r>
            <a:r>
              <a:rPr lang="en-ID" sz="2400" b="1" dirty="0" err="1"/>
              <a:t>pengakuan</a:t>
            </a:r>
            <a:r>
              <a:rPr lang="en-ID" sz="2400" b="1" dirty="0"/>
              <a:t> </a:t>
            </a:r>
            <a:r>
              <a:rPr lang="en-ID" sz="2400" b="1" dirty="0" err="1"/>
              <a:t>atas</a:t>
            </a:r>
            <a:r>
              <a:rPr lang="en-ID" sz="2400" b="1" dirty="0"/>
              <a:t> </a:t>
            </a:r>
            <a:r>
              <a:rPr lang="en-ID" sz="2400" b="1" dirty="0" err="1"/>
              <a:t>prestasi</a:t>
            </a:r>
            <a:r>
              <a:rPr lang="en-ID" sz="2400" b="1" dirty="0"/>
              <a:t>/</a:t>
            </a:r>
            <a:r>
              <a:rPr lang="en-ID" sz="2400" b="1" dirty="0" err="1"/>
              <a:t>kinerja</a:t>
            </a:r>
            <a:r>
              <a:rPr lang="en-ID" sz="2400" b="1" dirty="0"/>
              <a:t> DTPS. </a:t>
            </a:r>
          </a:p>
          <a:p>
            <a:r>
              <a:rPr lang="en-ID" sz="2400" dirty="0"/>
              <a:t>• </a:t>
            </a:r>
            <a:r>
              <a:rPr lang="en-ID" sz="2400" dirty="0" err="1"/>
              <a:t>Jumlah</a:t>
            </a:r>
            <a:r>
              <a:rPr lang="en-ID" sz="2400" dirty="0"/>
              <a:t> </a:t>
            </a:r>
            <a:r>
              <a:rPr lang="en-ID" sz="2400" dirty="0" err="1"/>
              <a:t>Pengakuan</a:t>
            </a:r>
            <a:r>
              <a:rPr lang="en-ID" sz="2400" dirty="0"/>
              <a:t> / </a:t>
            </a:r>
            <a:r>
              <a:rPr lang="en-ID" sz="2400" dirty="0" err="1"/>
              <a:t>Jumlah</a:t>
            </a:r>
            <a:r>
              <a:rPr lang="en-ID" sz="2400" dirty="0"/>
              <a:t> DTPS</a:t>
            </a:r>
          </a:p>
        </p:txBody>
      </p:sp>
    </p:spTree>
    <p:extLst>
      <p:ext uri="{BB962C8B-B14F-4D97-AF65-F5344CB8AC3E}">
        <p14:creationId xmlns:p14="http://schemas.microsoft.com/office/powerpoint/2010/main" val="3531507110"/>
      </p:ext>
    </p:extLst>
  </p:cSld>
  <p:clrMapOvr>
    <a:masterClrMapping/>
  </p:clrMapOvr>
  <p:transition spd="med">
    <p:pull/>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353F4-D4B0-4A35-A8F4-984DFB573BAF}"/>
              </a:ext>
            </a:extLst>
          </p:cNvPr>
          <p:cNvSpPr>
            <a:spLocks noGrp="1"/>
          </p:cNvSpPr>
          <p:nvPr>
            <p:ph type="title"/>
          </p:nvPr>
        </p:nvSpPr>
        <p:spPr/>
        <p:txBody>
          <a:bodyPr/>
          <a:lstStyle/>
          <a:p>
            <a:r>
              <a:rPr lang="en-US" dirty="0" err="1"/>
              <a:t>Penelitian</a:t>
            </a:r>
            <a:r>
              <a:rPr lang="en-US" dirty="0"/>
              <a:t> dan </a:t>
            </a:r>
            <a:r>
              <a:rPr lang="en-US" dirty="0" err="1"/>
              <a:t>PKm</a:t>
            </a:r>
            <a:endParaRPr lang="en-ID" dirty="0"/>
          </a:p>
        </p:txBody>
      </p:sp>
      <p:sp>
        <p:nvSpPr>
          <p:cNvPr id="3" name="Content Placeholder 2">
            <a:extLst>
              <a:ext uri="{FF2B5EF4-FFF2-40B4-BE49-F238E27FC236}">
                <a16:creationId xmlns:a16="http://schemas.microsoft.com/office/drawing/2014/main" id="{8CA8DE9E-5EB6-4C83-A353-32CEBC661399}"/>
              </a:ext>
            </a:extLst>
          </p:cNvPr>
          <p:cNvSpPr>
            <a:spLocks noGrp="1"/>
          </p:cNvSpPr>
          <p:nvPr>
            <p:ph idx="1"/>
          </p:nvPr>
        </p:nvSpPr>
        <p:spPr/>
        <p:txBody>
          <a:bodyPr>
            <a:normAutofit/>
          </a:bodyPr>
          <a:lstStyle/>
          <a:p>
            <a:pPr marL="0" indent="0">
              <a:buNone/>
            </a:pPr>
            <a:r>
              <a:rPr lang="en-US" dirty="0" err="1"/>
              <a:t>Jumlah</a:t>
            </a:r>
            <a:r>
              <a:rPr lang="en-US" dirty="0"/>
              <a:t> minimal </a:t>
            </a:r>
            <a:r>
              <a:rPr lang="en-US" dirty="0" err="1"/>
              <a:t>sumber</a:t>
            </a:r>
            <a:r>
              <a:rPr lang="en-US" dirty="0"/>
              <a:t> dana </a:t>
            </a:r>
          </a:p>
          <a:p>
            <a:r>
              <a:rPr lang="en-US" dirty="0" err="1"/>
              <a:t>Mandiri</a:t>
            </a:r>
            <a:r>
              <a:rPr lang="en-US" dirty="0"/>
              <a:t>/PT </a:t>
            </a:r>
            <a:r>
              <a:rPr lang="en-US" dirty="0" err="1"/>
              <a:t>Sendiri</a:t>
            </a:r>
            <a:r>
              <a:rPr lang="en-US" dirty="0"/>
              <a:t>=</a:t>
            </a:r>
            <a:r>
              <a:rPr lang="en-US" dirty="0" err="1"/>
              <a:t>harus</a:t>
            </a:r>
            <a:r>
              <a:rPr lang="en-US" dirty="0"/>
              <a:t> </a:t>
            </a:r>
            <a:r>
              <a:rPr lang="en-US" dirty="0" err="1"/>
              <a:t>sama</a:t>
            </a:r>
            <a:r>
              <a:rPr lang="en-US" dirty="0"/>
              <a:t> </a:t>
            </a:r>
            <a:r>
              <a:rPr lang="en-US" dirty="0" err="1"/>
              <a:t>dengan</a:t>
            </a:r>
            <a:r>
              <a:rPr lang="en-US" dirty="0"/>
              <a:t> </a:t>
            </a:r>
            <a:r>
              <a:rPr lang="en-US" dirty="0" err="1"/>
              <a:t>jumlah</a:t>
            </a:r>
            <a:r>
              <a:rPr lang="en-US" dirty="0"/>
              <a:t> </a:t>
            </a:r>
            <a:r>
              <a:rPr lang="en-US" dirty="0" err="1"/>
              <a:t>dosen</a:t>
            </a:r>
            <a:r>
              <a:rPr lang="en-US" dirty="0"/>
              <a:t> </a:t>
            </a:r>
            <a:r>
              <a:rPr lang="en-US" dirty="0" err="1"/>
              <a:t>tetap</a:t>
            </a:r>
            <a:r>
              <a:rPr lang="en-US" dirty="0"/>
              <a:t> </a:t>
            </a:r>
            <a:r>
              <a:rPr lang="en-US" dirty="0" err="1"/>
              <a:t>prodi</a:t>
            </a:r>
            <a:r>
              <a:rPr lang="en-US" dirty="0"/>
              <a:t> score: 2</a:t>
            </a:r>
          </a:p>
          <a:p>
            <a:pPr marL="0" indent="0">
              <a:buNone/>
            </a:pPr>
            <a:r>
              <a:rPr lang="en-US" dirty="0"/>
              <a:t>Jika </a:t>
            </a:r>
            <a:r>
              <a:rPr lang="en-US" dirty="0" err="1"/>
              <a:t>ingin</a:t>
            </a:r>
            <a:r>
              <a:rPr lang="en-US" dirty="0"/>
              <a:t> </a:t>
            </a:r>
            <a:r>
              <a:rPr lang="en-US" dirty="0" err="1"/>
              <a:t>nilai</a:t>
            </a:r>
            <a:r>
              <a:rPr lang="en-US" dirty="0"/>
              <a:t> </a:t>
            </a:r>
            <a:r>
              <a:rPr lang="en-US" dirty="0" err="1"/>
              <a:t>lebih</a:t>
            </a:r>
            <a:r>
              <a:rPr lang="en-US" dirty="0"/>
              <a:t> </a:t>
            </a:r>
            <a:r>
              <a:rPr lang="en-US" dirty="0" err="1"/>
              <a:t>dari</a:t>
            </a:r>
            <a:r>
              <a:rPr lang="en-US" dirty="0"/>
              <a:t> 3</a:t>
            </a:r>
          </a:p>
          <a:p>
            <a:r>
              <a:rPr lang="en-US" dirty="0"/>
              <a:t>Lembaga lain </a:t>
            </a:r>
            <a:r>
              <a:rPr lang="en-US" dirty="0" err="1"/>
              <a:t>dalam</a:t>
            </a:r>
            <a:r>
              <a:rPr lang="en-US" dirty="0"/>
              <a:t> negeri=</a:t>
            </a:r>
            <a:r>
              <a:rPr lang="en-US" dirty="0" err="1"/>
              <a:t>berjumlah</a:t>
            </a:r>
            <a:r>
              <a:rPr lang="en-US" dirty="0"/>
              <a:t> 33%</a:t>
            </a:r>
          </a:p>
          <a:p>
            <a:pPr marL="0" indent="0">
              <a:buNone/>
            </a:pPr>
            <a:r>
              <a:rPr lang="en-ID" dirty="0"/>
              <a:t>Jika </a:t>
            </a:r>
            <a:r>
              <a:rPr lang="en-ID" dirty="0" err="1"/>
              <a:t>ingin</a:t>
            </a:r>
            <a:r>
              <a:rPr lang="en-ID" dirty="0"/>
              <a:t> </a:t>
            </a:r>
            <a:r>
              <a:rPr lang="en-ID" dirty="0" err="1"/>
              <a:t>nilai</a:t>
            </a:r>
            <a:r>
              <a:rPr lang="en-ID" dirty="0"/>
              <a:t> 4</a:t>
            </a:r>
          </a:p>
          <a:p>
            <a:r>
              <a:rPr lang="en-ID" dirty="0"/>
              <a:t>Lembaga </a:t>
            </a:r>
            <a:r>
              <a:rPr lang="en-ID" dirty="0" err="1"/>
              <a:t>luar</a:t>
            </a:r>
            <a:r>
              <a:rPr lang="en-ID" dirty="0"/>
              <a:t> negeri= 1 </a:t>
            </a:r>
          </a:p>
        </p:txBody>
      </p:sp>
    </p:spTree>
    <p:extLst>
      <p:ext uri="{BB962C8B-B14F-4D97-AF65-F5344CB8AC3E}">
        <p14:creationId xmlns:p14="http://schemas.microsoft.com/office/powerpoint/2010/main" val="915995834"/>
      </p:ext>
    </p:extLst>
  </p:cSld>
  <p:clrMapOvr>
    <a:masterClrMapping/>
  </p:clrMapOvr>
  <p:transition spd="med">
    <p:pull/>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E3841-B7C3-49FF-BDA0-B260A08902E0}"/>
              </a:ext>
            </a:extLst>
          </p:cNvPr>
          <p:cNvSpPr>
            <a:spLocks noGrp="1"/>
          </p:cNvSpPr>
          <p:nvPr>
            <p:ph type="title"/>
          </p:nvPr>
        </p:nvSpPr>
        <p:spPr/>
        <p:txBody>
          <a:bodyPr/>
          <a:lstStyle/>
          <a:p>
            <a:r>
              <a:rPr lang="nn-NO" dirty="0"/>
              <a:t>Tabel 3.b.4) Publikasi Ilmiah DTPS</a:t>
            </a:r>
            <a:endParaRPr lang="en-ID" dirty="0"/>
          </a:p>
        </p:txBody>
      </p:sp>
      <p:sp>
        <p:nvSpPr>
          <p:cNvPr id="3" name="Content Placeholder 2">
            <a:extLst>
              <a:ext uri="{FF2B5EF4-FFF2-40B4-BE49-F238E27FC236}">
                <a16:creationId xmlns:a16="http://schemas.microsoft.com/office/drawing/2014/main" id="{37BA6A40-0D52-40E4-9795-DA0B95E5B774}"/>
              </a:ext>
            </a:extLst>
          </p:cNvPr>
          <p:cNvSpPr>
            <a:spLocks noGrp="1"/>
          </p:cNvSpPr>
          <p:nvPr>
            <p:ph idx="1"/>
          </p:nvPr>
        </p:nvSpPr>
        <p:spPr/>
        <p:txBody>
          <a:bodyPr>
            <a:normAutofit/>
          </a:bodyPr>
          <a:lstStyle/>
          <a:p>
            <a:r>
              <a:rPr lang="en-US" dirty="0"/>
              <a:t>Jika </a:t>
            </a:r>
            <a:r>
              <a:rPr lang="en-US" dirty="0" err="1"/>
              <a:t>semua</a:t>
            </a:r>
            <a:r>
              <a:rPr lang="en-US" dirty="0"/>
              <a:t> </a:t>
            </a:r>
            <a:r>
              <a:rPr lang="en-US" dirty="0" err="1"/>
              <a:t>kolom</a:t>
            </a:r>
            <a:r>
              <a:rPr lang="en-US" dirty="0"/>
              <a:t> </a:t>
            </a:r>
            <a:r>
              <a:rPr lang="en-US" dirty="0" err="1"/>
              <a:t>internasional</a:t>
            </a:r>
            <a:r>
              <a:rPr lang="en-US" dirty="0"/>
              <a:t> </a:t>
            </a:r>
            <a:r>
              <a:rPr lang="en-US" dirty="0" err="1"/>
              <a:t>terisi</a:t>
            </a:r>
            <a:r>
              <a:rPr lang="en-US" dirty="0"/>
              <a:t> 1 </a:t>
            </a:r>
            <a:r>
              <a:rPr lang="en-US" dirty="0" err="1"/>
              <a:t>saja</a:t>
            </a:r>
            <a:r>
              <a:rPr lang="en-US" dirty="0"/>
              <a:t> </a:t>
            </a:r>
            <a:r>
              <a:rPr lang="en-US" dirty="0" err="1"/>
              <a:t>akan</a:t>
            </a:r>
            <a:r>
              <a:rPr lang="en-US" dirty="0"/>
              <a:t> </a:t>
            </a:r>
            <a:r>
              <a:rPr lang="en-US" dirty="0" err="1"/>
              <a:t>mendapatkan</a:t>
            </a:r>
            <a:r>
              <a:rPr lang="en-US" dirty="0"/>
              <a:t> score:4 </a:t>
            </a:r>
          </a:p>
          <a:p>
            <a:r>
              <a:rPr lang="en-US" dirty="0"/>
              <a:t>Jika </a:t>
            </a:r>
            <a:r>
              <a:rPr lang="en-US" dirty="0" err="1"/>
              <a:t>kolom</a:t>
            </a:r>
            <a:r>
              <a:rPr lang="en-US" dirty="0"/>
              <a:t> </a:t>
            </a:r>
            <a:r>
              <a:rPr lang="en-US" dirty="0" err="1"/>
              <a:t>nasional</a:t>
            </a:r>
            <a:r>
              <a:rPr lang="en-US" dirty="0"/>
              <a:t> </a:t>
            </a:r>
            <a:r>
              <a:rPr lang="en-US" dirty="0" err="1"/>
              <a:t>diisi</a:t>
            </a:r>
            <a:r>
              <a:rPr lang="en-US" dirty="0"/>
              <a:t> </a:t>
            </a:r>
            <a:r>
              <a:rPr lang="en-US" dirty="0" err="1"/>
              <a:t>dengan</a:t>
            </a:r>
            <a:r>
              <a:rPr lang="en-US" dirty="0"/>
              <a:t> </a:t>
            </a:r>
            <a:r>
              <a:rPr lang="en-US" dirty="0" err="1"/>
              <a:t>jumlah</a:t>
            </a:r>
            <a:r>
              <a:rPr lang="en-US" dirty="0"/>
              <a:t> </a:t>
            </a:r>
            <a:r>
              <a:rPr lang="en-US" dirty="0" err="1"/>
              <a:t>sama</a:t>
            </a:r>
            <a:r>
              <a:rPr lang="en-US" dirty="0"/>
              <a:t> </a:t>
            </a:r>
            <a:r>
              <a:rPr lang="en-US" dirty="0" err="1"/>
              <a:t>dengan</a:t>
            </a:r>
            <a:r>
              <a:rPr lang="en-US" dirty="0"/>
              <a:t> DTPS </a:t>
            </a:r>
            <a:r>
              <a:rPr lang="en-US" dirty="0" err="1"/>
              <a:t>maka</a:t>
            </a:r>
            <a:r>
              <a:rPr lang="en-US" dirty="0"/>
              <a:t> </a:t>
            </a:r>
            <a:r>
              <a:rPr lang="en-US" dirty="0" err="1"/>
              <a:t>nilai</a:t>
            </a:r>
            <a:r>
              <a:rPr lang="en-US" dirty="0"/>
              <a:t> 3</a:t>
            </a:r>
          </a:p>
          <a:p>
            <a:r>
              <a:rPr lang="en-US" dirty="0" err="1"/>
              <a:t>Contoh</a:t>
            </a:r>
            <a:r>
              <a:rPr lang="en-US" dirty="0"/>
              <a:t>: </a:t>
            </a:r>
            <a:r>
              <a:rPr lang="en-US" dirty="0" err="1"/>
              <a:t>Dosen</a:t>
            </a:r>
            <a:r>
              <a:rPr lang="en-US" dirty="0"/>
              <a:t> </a:t>
            </a:r>
            <a:r>
              <a:rPr lang="en-US" dirty="0" err="1"/>
              <a:t>ada</a:t>
            </a:r>
            <a:r>
              <a:rPr lang="en-US" dirty="0"/>
              <a:t> 10 </a:t>
            </a:r>
            <a:r>
              <a:rPr lang="en-US" dirty="0" err="1"/>
              <a:t>maka</a:t>
            </a:r>
            <a:r>
              <a:rPr lang="en-US" dirty="0"/>
              <a:t> </a:t>
            </a:r>
            <a:r>
              <a:rPr lang="en-US" dirty="0" err="1"/>
              <a:t>jumlah</a:t>
            </a:r>
            <a:r>
              <a:rPr lang="en-US" dirty="0"/>
              <a:t> </a:t>
            </a:r>
            <a:r>
              <a:rPr lang="en-US" dirty="0" err="1"/>
              <a:t>publikasi</a:t>
            </a:r>
            <a:r>
              <a:rPr lang="en-US" dirty="0"/>
              <a:t> </a:t>
            </a:r>
            <a:r>
              <a:rPr lang="en-US" dirty="0" err="1"/>
              <a:t>nasional</a:t>
            </a:r>
            <a:r>
              <a:rPr lang="en-US" dirty="0"/>
              <a:t> </a:t>
            </a:r>
            <a:r>
              <a:rPr lang="en-US" dirty="0" err="1"/>
              <a:t>harus</a:t>
            </a:r>
            <a:r>
              <a:rPr lang="en-US" dirty="0"/>
              <a:t> </a:t>
            </a:r>
            <a:r>
              <a:rPr lang="en-US" dirty="0" err="1"/>
              <a:t>ada</a:t>
            </a:r>
            <a:r>
              <a:rPr lang="en-US" dirty="0"/>
              <a:t> 30 </a:t>
            </a:r>
            <a:r>
              <a:rPr lang="en-US" dirty="0" err="1"/>
              <a:t>dalam</a:t>
            </a:r>
            <a:r>
              <a:rPr lang="en-US" dirty="0"/>
              <a:t> </a:t>
            </a:r>
            <a:r>
              <a:rPr lang="en-US" dirty="0" err="1"/>
              <a:t>tiga</a:t>
            </a:r>
            <a:r>
              <a:rPr lang="en-US" dirty="0"/>
              <a:t> </a:t>
            </a:r>
            <a:r>
              <a:rPr lang="en-US" dirty="0" err="1"/>
              <a:t>tahun</a:t>
            </a:r>
            <a:r>
              <a:rPr lang="en-US" dirty="0"/>
              <a:t> </a:t>
            </a:r>
            <a:r>
              <a:rPr lang="en-US" dirty="0" err="1"/>
              <a:t>terakhir</a:t>
            </a:r>
            <a:endParaRPr lang="en-US" dirty="0"/>
          </a:p>
          <a:p>
            <a:r>
              <a:rPr lang="en-US" dirty="0"/>
              <a:t>Jika </a:t>
            </a:r>
            <a:r>
              <a:rPr lang="en-US" dirty="0" err="1"/>
              <a:t>kolom</a:t>
            </a:r>
            <a:r>
              <a:rPr lang="en-US" dirty="0"/>
              <a:t> local/wilayah/</a:t>
            </a:r>
            <a:r>
              <a:rPr lang="en-US" dirty="0" err="1"/>
              <a:t>tidak</a:t>
            </a:r>
            <a:r>
              <a:rPr lang="en-US" dirty="0"/>
              <a:t> </a:t>
            </a:r>
            <a:r>
              <a:rPr lang="en-US" dirty="0" err="1"/>
              <a:t>terakreditasi</a:t>
            </a:r>
            <a:r>
              <a:rPr lang="en-US" dirty="0"/>
              <a:t> </a:t>
            </a:r>
            <a:r>
              <a:rPr lang="en-US" dirty="0" err="1"/>
              <a:t>diisi</a:t>
            </a:r>
            <a:r>
              <a:rPr lang="en-US" dirty="0"/>
              <a:t> </a:t>
            </a:r>
            <a:r>
              <a:rPr lang="en-US" dirty="0" err="1"/>
              <a:t>sama</a:t>
            </a:r>
            <a:r>
              <a:rPr lang="en-US" dirty="0"/>
              <a:t> </a:t>
            </a:r>
            <a:r>
              <a:rPr lang="en-US" dirty="0" err="1"/>
              <a:t>dengan</a:t>
            </a:r>
            <a:r>
              <a:rPr lang="en-US" dirty="0"/>
              <a:t> </a:t>
            </a:r>
            <a:r>
              <a:rPr lang="en-US" dirty="0" err="1"/>
              <a:t>jumlah</a:t>
            </a:r>
            <a:r>
              <a:rPr lang="en-US" dirty="0"/>
              <a:t> DTPS </a:t>
            </a:r>
            <a:r>
              <a:rPr lang="en-US" dirty="0" err="1"/>
              <a:t>maka</a:t>
            </a:r>
            <a:r>
              <a:rPr lang="en-US" dirty="0"/>
              <a:t> </a:t>
            </a:r>
            <a:r>
              <a:rPr lang="en-US" dirty="0" err="1"/>
              <a:t>nilai</a:t>
            </a:r>
            <a:r>
              <a:rPr lang="en-US" dirty="0"/>
              <a:t> 2</a:t>
            </a:r>
          </a:p>
          <a:p>
            <a:r>
              <a:rPr lang="en-US" dirty="0" err="1"/>
              <a:t>Contoh</a:t>
            </a:r>
            <a:r>
              <a:rPr lang="en-US" dirty="0"/>
              <a:t>: </a:t>
            </a:r>
            <a:r>
              <a:rPr lang="en-US" dirty="0" err="1"/>
              <a:t>Dosen</a:t>
            </a:r>
            <a:r>
              <a:rPr lang="en-US" dirty="0"/>
              <a:t> </a:t>
            </a:r>
            <a:r>
              <a:rPr lang="en-US" dirty="0" err="1"/>
              <a:t>ada</a:t>
            </a:r>
            <a:r>
              <a:rPr lang="en-US" dirty="0"/>
              <a:t> 10 </a:t>
            </a:r>
            <a:r>
              <a:rPr lang="en-US" dirty="0" err="1"/>
              <a:t>maka</a:t>
            </a:r>
            <a:r>
              <a:rPr lang="en-US" dirty="0"/>
              <a:t> </a:t>
            </a:r>
            <a:r>
              <a:rPr lang="en-US" dirty="0" err="1"/>
              <a:t>jumlah</a:t>
            </a:r>
            <a:r>
              <a:rPr lang="en-US" dirty="0"/>
              <a:t> </a:t>
            </a:r>
            <a:r>
              <a:rPr lang="en-US" dirty="0" err="1"/>
              <a:t>publikasi</a:t>
            </a:r>
            <a:r>
              <a:rPr lang="en-US" dirty="0"/>
              <a:t> wilayah </a:t>
            </a:r>
            <a:r>
              <a:rPr lang="en-US" dirty="0" err="1"/>
              <a:t>harus</a:t>
            </a:r>
            <a:r>
              <a:rPr lang="en-US" dirty="0"/>
              <a:t> </a:t>
            </a:r>
            <a:r>
              <a:rPr lang="en-US" dirty="0" err="1"/>
              <a:t>ada</a:t>
            </a:r>
            <a:r>
              <a:rPr lang="en-US" dirty="0"/>
              <a:t> 30 </a:t>
            </a:r>
            <a:r>
              <a:rPr lang="en-US" dirty="0" err="1"/>
              <a:t>dalam</a:t>
            </a:r>
            <a:r>
              <a:rPr lang="en-US" dirty="0"/>
              <a:t> </a:t>
            </a:r>
            <a:r>
              <a:rPr lang="en-US" dirty="0" err="1"/>
              <a:t>tiga</a:t>
            </a:r>
            <a:r>
              <a:rPr lang="en-US" dirty="0"/>
              <a:t> </a:t>
            </a:r>
            <a:r>
              <a:rPr lang="en-US" dirty="0" err="1"/>
              <a:t>tahun</a:t>
            </a:r>
            <a:r>
              <a:rPr lang="en-US" dirty="0"/>
              <a:t> </a:t>
            </a:r>
            <a:r>
              <a:rPr lang="en-US" dirty="0" err="1"/>
              <a:t>terakhir</a:t>
            </a:r>
            <a:endParaRPr lang="en-US" dirty="0"/>
          </a:p>
          <a:p>
            <a:endParaRPr lang="en-ID" dirty="0"/>
          </a:p>
        </p:txBody>
      </p:sp>
    </p:spTree>
    <p:extLst>
      <p:ext uri="{BB962C8B-B14F-4D97-AF65-F5344CB8AC3E}">
        <p14:creationId xmlns:p14="http://schemas.microsoft.com/office/powerpoint/2010/main" val="656993986"/>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1A283-F2BC-4010-9265-32A0E170CC32}"/>
              </a:ext>
            </a:extLst>
          </p:cNvPr>
          <p:cNvSpPr>
            <a:spLocks noGrp="1"/>
          </p:cNvSpPr>
          <p:nvPr>
            <p:ph type="title"/>
          </p:nvPr>
        </p:nvSpPr>
        <p:spPr/>
        <p:txBody>
          <a:bodyPr/>
          <a:lstStyle/>
          <a:p>
            <a:r>
              <a:rPr lang="en-US" dirty="0"/>
              <a:t>Isi LKPS 4.0</a:t>
            </a:r>
            <a:endParaRPr lang="id-ID" dirty="0"/>
          </a:p>
        </p:txBody>
      </p:sp>
      <p:sp>
        <p:nvSpPr>
          <p:cNvPr id="3" name="Content Placeholder 2">
            <a:extLst>
              <a:ext uri="{FF2B5EF4-FFF2-40B4-BE49-F238E27FC236}">
                <a16:creationId xmlns:a16="http://schemas.microsoft.com/office/drawing/2014/main" id="{DAD754EC-BCFC-498C-9495-1067B4CD1905}"/>
              </a:ext>
            </a:extLst>
          </p:cNvPr>
          <p:cNvSpPr>
            <a:spLocks noGrp="1"/>
          </p:cNvSpPr>
          <p:nvPr>
            <p:ph idx="1"/>
          </p:nvPr>
        </p:nvSpPr>
        <p:spPr/>
        <p:txBody>
          <a:bodyPr/>
          <a:lstStyle/>
          <a:p>
            <a:pPr marL="514350" indent="-514350">
              <a:buFont typeface="+mj-lt"/>
              <a:buAutoNum type="arabicPeriod"/>
            </a:pPr>
            <a:r>
              <a:rPr lang="en-US" sz="2800" dirty="0"/>
              <a:t>VIMITUSAR</a:t>
            </a:r>
          </a:p>
          <a:p>
            <a:pPr marL="514350" indent="-514350">
              <a:buFont typeface="+mj-lt"/>
              <a:buAutoNum type="arabicPeriod"/>
            </a:pPr>
            <a:r>
              <a:rPr lang="en-US" sz="2800" dirty="0"/>
              <a:t>Tata </a:t>
            </a:r>
            <a:r>
              <a:rPr lang="en-US" sz="2800" dirty="0" err="1"/>
              <a:t>Pamong</a:t>
            </a:r>
            <a:r>
              <a:rPr lang="en-US" sz="2800" dirty="0"/>
              <a:t>, Tata </a:t>
            </a:r>
            <a:r>
              <a:rPr lang="en-US" sz="2800" dirty="0" err="1"/>
              <a:t>Kelola</a:t>
            </a:r>
            <a:r>
              <a:rPr lang="en-US" sz="2800" dirty="0"/>
              <a:t> dan </a:t>
            </a:r>
            <a:r>
              <a:rPr lang="en-US" sz="2800" dirty="0" err="1"/>
              <a:t>Kerjasama</a:t>
            </a:r>
            <a:endParaRPr lang="en-US" sz="2800" dirty="0"/>
          </a:p>
          <a:p>
            <a:pPr marL="514350" indent="-514350">
              <a:buFont typeface="+mj-lt"/>
              <a:buAutoNum type="arabicPeriod"/>
            </a:pPr>
            <a:r>
              <a:rPr lang="en-US" sz="2800" dirty="0" err="1"/>
              <a:t>Mahasiswa</a:t>
            </a:r>
            <a:endParaRPr lang="en-US" sz="2800" dirty="0"/>
          </a:p>
          <a:p>
            <a:pPr marL="514350" indent="-514350">
              <a:buFont typeface="+mj-lt"/>
              <a:buAutoNum type="arabicPeriod"/>
            </a:pPr>
            <a:r>
              <a:rPr lang="en-US" sz="2800" dirty="0"/>
              <a:t>SDM</a:t>
            </a:r>
          </a:p>
          <a:p>
            <a:pPr marL="514350" indent="-514350">
              <a:buFont typeface="+mj-lt"/>
              <a:buAutoNum type="arabicPeriod"/>
            </a:pPr>
            <a:r>
              <a:rPr lang="en-US" sz="2800" dirty="0" err="1"/>
              <a:t>Keuangan</a:t>
            </a:r>
            <a:r>
              <a:rPr lang="en-US" sz="2800" dirty="0"/>
              <a:t>, </a:t>
            </a:r>
            <a:r>
              <a:rPr lang="en-US" sz="2800" dirty="0" err="1"/>
              <a:t>Sarana</a:t>
            </a:r>
            <a:r>
              <a:rPr lang="en-US" sz="2800" dirty="0"/>
              <a:t>, dan </a:t>
            </a:r>
            <a:r>
              <a:rPr lang="en-US" sz="2800" dirty="0" err="1"/>
              <a:t>Prasarana</a:t>
            </a:r>
            <a:endParaRPr lang="en-US" sz="2800" dirty="0"/>
          </a:p>
          <a:p>
            <a:pPr marL="514350" indent="-514350">
              <a:buFont typeface="+mj-lt"/>
              <a:buAutoNum type="arabicPeriod"/>
            </a:pPr>
            <a:r>
              <a:rPr lang="en-US" sz="2800" dirty="0"/>
              <a:t>Pendidikan</a:t>
            </a:r>
          </a:p>
          <a:p>
            <a:pPr marL="514350" indent="-514350">
              <a:buFont typeface="+mj-lt"/>
              <a:buAutoNum type="arabicPeriod"/>
            </a:pPr>
            <a:r>
              <a:rPr lang="en-US" sz="2800" dirty="0" err="1"/>
              <a:t>Penelitian</a:t>
            </a:r>
            <a:endParaRPr lang="en-US" sz="2800" dirty="0"/>
          </a:p>
          <a:p>
            <a:pPr marL="514350" indent="-514350">
              <a:buFont typeface="+mj-lt"/>
              <a:buAutoNum type="arabicPeriod"/>
            </a:pPr>
            <a:r>
              <a:rPr lang="en-US" sz="2800" dirty="0" err="1"/>
              <a:t>PkM</a:t>
            </a:r>
            <a:endParaRPr lang="en-US" sz="2800" dirty="0"/>
          </a:p>
          <a:p>
            <a:pPr marL="514350" indent="-514350">
              <a:buFont typeface="+mj-lt"/>
              <a:buAutoNum type="arabicPeriod"/>
            </a:pPr>
            <a:r>
              <a:rPr lang="en-US" sz="2800" dirty="0" err="1"/>
              <a:t>Luaran</a:t>
            </a:r>
            <a:r>
              <a:rPr lang="en-US" sz="2800" dirty="0"/>
              <a:t> dan </a:t>
            </a:r>
            <a:r>
              <a:rPr lang="en-US" sz="2800" dirty="0" err="1"/>
              <a:t>Capaian</a:t>
            </a:r>
            <a:r>
              <a:rPr lang="en-US" sz="2800" dirty="0"/>
              <a:t> </a:t>
            </a:r>
            <a:r>
              <a:rPr lang="en-US" sz="2800" dirty="0" err="1"/>
              <a:t>Tridharma</a:t>
            </a:r>
            <a:r>
              <a:rPr lang="en-US" sz="2800" dirty="0"/>
              <a:t> </a:t>
            </a:r>
            <a:endParaRPr lang="id-ID" sz="2800" dirty="0"/>
          </a:p>
        </p:txBody>
      </p:sp>
    </p:spTree>
    <p:extLst>
      <p:ext uri="{BB962C8B-B14F-4D97-AF65-F5344CB8AC3E}">
        <p14:creationId xmlns:p14="http://schemas.microsoft.com/office/powerpoint/2010/main" val="25557503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0B89C-AEED-4552-B934-1C974B78EBD0}"/>
              </a:ext>
            </a:extLst>
          </p:cNvPr>
          <p:cNvSpPr>
            <a:spLocks noGrp="1"/>
          </p:cNvSpPr>
          <p:nvPr>
            <p:ph type="title"/>
          </p:nvPr>
        </p:nvSpPr>
        <p:spPr/>
        <p:txBody>
          <a:bodyPr>
            <a:normAutofit/>
          </a:bodyPr>
          <a:lstStyle/>
          <a:p>
            <a:r>
              <a:rPr lang="en-ID" sz="2800" b="0" i="0" u="none" strike="noStrike" dirty="0" err="1">
                <a:solidFill>
                  <a:srgbClr val="000000"/>
                </a:solidFill>
                <a:effectLst/>
                <a:latin typeface="Calibri" panose="020F0502020204030204" pitchFamily="34" charset="0"/>
              </a:rPr>
              <a:t>Tabel</a:t>
            </a:r>
            <a:r>
              <a:rPr lang="en-ID" sz="2800" b="0" i="0" u="none" strike="noStrike" dirty="0">
                <a:solidFill>
                  <a:srgbClr val="000000"/>
                </a:solidFill>
                <a:effectLst/>
                <a:latin typeface="Calibri" panose="020F0502020204030204" pitchFamily="34" charset="0"/>
              </a:rPr>
              <a:t> 3.b.5) </a:t>
            </a:r>
            <a:r>
              <a:rPr lang="en-ID" sz="2800" b="0" i="0" u="none" strike="noStrike" dirty="0" err="1">
                <a:solidFill>
                  <a:srgbClr val="000000"/>
                </a:solidFill>
                <a:effectLst/>
                <a:latin typeface="Calibri" panose="020F0502020204030204" pitchFamily="34" charset="0"/>
              </a:rPr>
              <a:t>Karya</a:t>
            </a:r>
            <a:r>
              <a:rPr lang="en-ID" sz="2800" b="0" i="0" u="none" strike="noStrike" dirty="0">
                <a:solidFill>
                  <a:srgbClr val="000000"/>
                </a:solidFill>
                <a:effectLst/>
                <a:latin typeface="Calibri" panose="020F0502020204030204" pitchFamily="34" charset="0"/>
              </a:rPr>
              <a:t> </a:t>
            </a:r>
            <a:r>
              <a:rPr lang="en-ID" sz="2800" b="0" i="0" u="none" strike="noStrike" dirty="0" err="1">
                <a:solidFill>
                  <a:srgbClr val="000000"/>
                </a:solidFill>
                <a:effectLst/>
                <a:latin typeface="Calibri" panose="020F0502020204030204" pitchFamily="34" charset="0"/>
              </a:rPr>
              <a:t>Ilmiah</a:t>
            </a:r>
            <a:r>
              <a:rPr lang="en-ID" sz="2800" b="0" i="0" u="none" strike="noStrike" dirty="0">
                <a:solidFill>
                  <a:srgbClr val="000000"/>
                </a:solidFill>
                <a:effectLst/>
                <a:latin typeface="Calibri" panose="020F0502020204030204" pitchFamily="34" charset="0"/>
              </a:rPr>
              <a:t> DTPS yang </a:t>
            </a:r>
            <a:r>
              <a:rPr lang="en-ID" sz="2800" b="0" i="0" u="none" strike="noStrike" dirty="0" err="1">
                <a:solidFill>
                  <a:srgbClr val="000000"/>
                </a:solidFill>
                <a:effectLst/>
                <a:latin typeface="Calibri" panose="020F0502020204030204" pitchFamily="34" charset="0"/>
              </a:rPr>
              <a:t>Disitasi</a:t>
            </a:r>
            <a:r>
              <a:rPr lang="en-ID" sz="6000" dirty="0"/>
              <a:t> </a:t>
            </a:r>
          </a:p>
        </p:txBody>
      </p:sp>
      <p:sp>
        <p:nvSpPr>
          <p:cNvPr id="3" name="Content Placeholder 2">
            <a:extLst>
              <a:ext uri="{FF2B5EF4-FFF2-40B4-BE49-F238E27FC236}">
                <a16:creationId xmlns:a16="http://schemas.microsoft.com/office/drawing/2014/main" id="{7AFCBC0C-CD66-4821-AC2F-F3413BA07F91}"/>
              </a:ext>
            </a:extLst>
          </p:cNvPr>
          <p:cNvSpPr>
            <a:spLocks noGrp="1"/>
          </p:cNvSpPr>
          <p:nvPr>
            <p:ph idx="1"/>
          </p:nvPr>
        </p:nvSpPr>
        <p:spPr/>
        <p:txBody>
          <a:bodyPr/>
          <a:lstStyle/>
          <a:p>
            <a:r>
              <a:rPr lang="en-US" dirty="0"/>
              <a:t>Minimum 50% </a:t>
            </a:r>
            <a:r>
              <a:rPr lang="en-US" dirty="0" err="1"/>
              <a:t>karya</a:t>
            </a:r>
            <a:r>
              <a:rPr lang="en-US" dirty="0"/>
              <a:t> </a:t>
            </a:r>
            <a:r>
              <a:rPr lang="en-US" dirty="0" err="1"/>
              <a:t>ilmiah</a:t>
            </a:r>
            <a:r>
              <a:rPr lang="en-US" dirty="0"/>
              <a:t> </a:t>
            </a:r>
            <a:r>
              <a:rPr lang="en-US" dirty="0" err="1"/>
              <a:t>dosen</a:t>
            </a:r>
            <a:r>
              <a:rPr lang="en-US" dirty="0"/>
              <a:t> </a:t>
            </a:r>
            <a:r>
              <a:rPr lang="en-US" dirty="0" err="1"/>
              <a:t>disitasi</a:t>
            </a:r>
            <a:r>
              <a:rPr lang="en-ID" dirty="0"/>
              <a:t> </a:t>
            </a:r>
            <a:r>
              <a:rPr lang="en-ID" dirty="0" err="1"/>
              <a:t>untuk</a:t>
            </a:r>
            <a:r>
              <a:rPr lang="en-ID" dirty="0"/>
              <a:t> </a:t>
            </a:r>
            <a:r>
              <a:rPr lang="en-ID" dirty="0" err="1"/>
              <a:t>mendapatkan</a:t>
            </a:r>
            <a:r>
              <a:rPr lang="en-ID" dirty="0"/>
              <a:t> score 4</a:t>
            </a:r>
          </a:p>
          <a:p>
            <a:r>
              <a:rPr lang="en-ID" dirty="0" err="1"/>
              <a:t>Jumlah</a:t>
            </a:r>
            <a:r>
              <a:rPr lang="en-ID" dirty="0"/>
              <a:t> </a:t>
            </a:r>
            <a:r>
              <a:rPr lang="en-ID" dirty="0" err="1"/>
              <a:t>judul</a:t>
            </a:r>
            <a:r>
              <a:rPr lang="en-ID" dirty="0"/>
              <a:t> </a:t>
            </a:r>
            <a:r>
              <a:rPr lang="en-ID" dirty="0" err="1"/>
              <a:t>artikel</a:t>
            </a:r>
            <a:r>
              <a:rPr lang="en-ID" dirty="0"/>
              <a:t> yang </a:t>
            </a:r>
            <a:r>
              <a:rPr lang="en-ID" dirty="0" err="1"/>
              <a:t>disitasi</a:t>
            </a:r>
            <a:r>
              <a:rPr lang="en-ID" dirty="0"/>
              <a:t> minimal=30% </a:t>
            </a:r>
            <a:r>
              <a:rPr lang="en-ID" dirty="0" err="1"/>
              <a:t>dari</a:t>
            </a:r>
            <a:r>
              <a:rPr lang="en-ID" dirty="0"/>
              <a:t> </a:t>
            </a:r>
            <a:r>
              <a:rPr lang="en-ID" dirty="0" err="1"/>
              <a:t>jumlah</a:t>
            </a:r>
            <a:r>
              <a:rPr lang="en-ID" dirty="0"/>
              <a:t> </a:t>
            </a:r>
            <a:r>
              <a:rPr lang="en-ID" dirty="0" err="1"/>
              <a:t>populasi</a:t>
            </a:r>
            <a:r>
              <a:rPr lang="en-ID" dirty="0"/>
              <a:t> </a:t>
            </a:r>
            <a:r>
              <a:rPr lang="en-ID" dirty="0" err="1"/>
              <a:t>dosen</a:t>
            </a:r>
            <a:r>
              <a:rPr lang="en-ID" dirty="0"/>
              <a:t> </a:t>
            </a:r>
            <a:r>
              <a:rPr lang="en-ID" dirty="0" err="1"/>
              <a:t>tetap</a:t>
            </a:r>
            <a:endParaRPr lang="en-ID" dirty="0"/>
          </a:p>
          <a:p>
            <a:pPr marL="0" indent="0">
              <a:buNone/>
            </a:pPr>
            <a:r>
              <a:rPr lang="en-ID" dirty="0" err="1"/>
              <a:t>Contoh</a:t>
            </a:r>
            <a:endParaRPr lang="en-ID" dirty="0"/>
          </a:p>
          <a:p>
            <a:r>
              <a:rPr lang="en-ID" dirty="0"/>
              <a:t>Jika </a:t>
            </a:r>
            <a:r>
              <a:rPr lang="en-ID" dirty="0" err="1"/>
              <a:t>dosen</a:t>
            </a:r>
            <a:r>
              <a:rPr lang="en-ID" dirty="0"/>
              <a:t> </a:t>
            </a:r>
            <a:r>
              <a:rPr lang="en-ID" dirty="0" err="1"/>
              <a:t>ada</a:t>
            </a:r>
            <a:r>
              <a:rPr lang="en-ID" dirty="0"/>
              <a:t> 10 orang, </a:t>
            </a:r>
            <a:r>
              <a:rPr lang="en-ID" dirty="0" err="1"/>
              <a:t>maka</a:t>
            </a:r>
            <a:r>
              <a:rPr lang="en-ID" dirty="0"/>
              <a:t> minimal </a:t>
            </a:r>
            <a:r>
              <a:rPr lang="en-ID" dirty="0" err="1"/>
              <a:t>ada</a:t>
            </a:r>
            <a:r>
              <a:rPr lang="en-ID" dirty="0"/>
              <a:t> 3 </a:t>
            </a:r>
            <a:r>
              <a:rPr lang="en-ID" dirty="0" err="1"/>
              <a:t>judul</a:t>
            </a:r>
            <a:r>
              <a:rPr lang="en-ID" dirty="0"/>
              <a:t> </a:t>
            </a:r>
            <a:r>
              <a:rPr lang="en-ID" dirty="0" err="1"/>
              <a:t>artikel</a:t>
            </a:r>
            <a:r>
              <a:rPr lang="en-ID" dirty="0"/>
              <a:t> </a:t>
            </a:r>
            <a:r>
              <a:rPr lang="en-ID" dirty="0" err="1"/>
              <a:t>dosen</a:t>
            </a:r>
            <a:r>
              <a:rPr lang="en-ID" dirty="0"/>
              <a:t> yang </a:t>
            </a:r>
            <a:r>
              <a:rPr lang="en-ID" dirty="0" err="1"/>
              <a:t>disitasi</a:t>
            </a:r>
            <a:r>
              <a:rPr lang="en-ID" dirty="0"/>
              <a:t>. </a:t>
            </a:r>
            <a:endParaRPr lang="en-US" dirty="0"/>
          </a:p>
        </p:txBody>
      </p:sp>
    </p:spTree>
    <p:extLst>
      <p:ext uri="{BB962C8B-B14F-4D97-AF65-F5344CB8AC3E}">
        <p14:creationId xmlns:p14="http://schemas.microsoft.com/office/powerpoint/2010/main" val="795357777"/>
      </p:ext>
    </p:extLst>
  </p:cSld>
  <p:clrMapOvr>
    <a:masterClrMapping/>
  </p:clrMapOvr>
  <p:transition spd="med">
    <p:pull/>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6A46B-18E8-480E-A5AB-50D8A868A996}"/>
              </a:ext>
            </a:extLst>
          </p:cNvPr>
          <p:cNvSpPr>
            <a:spLocks noGrp="1"/>
          </p:cNvSpPr>
          <p:nvPr>
            <p:ph type="title"/>
          </p:nvPr>
        </p:nvSpPr>
        <p:spPr/>
        <p:txBody>
          <a:bodyPr/>
          <a:lstStyle/>
          <a:p>
            <a:r>
              <a:rPr lang="en-US" dirty="0" err="1"/>
              <a:t>Tabel</a:t>
            </a:r>
            <a:r>
              <a:rPr lang="en-US" dirty="0"/>
              <a:t> 3.b.7) </a:t>
            </a:r>
            <a:r>
              <a:rPr lang="en-US" dirty="0" err="1"/>
              <a:t>Luaran</a:t>
            </a:r>
            <a:r>
              <a:rPr lang="en-US" dirty="0"/>
              <a:t> </a:t>
            </a:r>
            <a:r>
              <a:rPr lang="en-US" dirty="0" err="1"/>
              <a:t>Penelitian</a:t>
            </a:r>
            <a:r>
              <a:rPr lang="en-US" dirty="0"/>
              <a:t>/</a:t>
            </a:r>
            <a:r>
              <a:rPr lang="en-US" dirty="0" err="1"/>
              <a:t>PkM</a:t>
            </a:r>
            <a:r>
              <a:rPr lang="en-US" dirty="0"/>
              <a:t> </a:t>
            </a:r>
            <a:r>
              <a:rPr lang="en-US" dirty="0" err="1"/>
              <a:t>Lainnya</a:t>
            </a:r>
            <a:r>
              <a:rPr lang="en-US" dirty="0"/>
              <a:t> oleh DTPS</a:t>
            </a:r>
            <a:endParaRPr lang="en-ID" dirty="0"/>
          </a:p>
        </p:txBody>
      </p:sp>
      <p:sp>
        <p:nvSpPr>
          <p:cNvPr id="3" name="Content Placeholder 2">
            <a:extLst>
              <a:ext uri="{FF2B5EF4-FFF2-40B4-BE49-F238E27FC236}">
                <a16:creationId xmlns:a16="http://schemas.microsoft.com/office/drawing/2014/main" id="{0E329E09-5CEC-46FC-8C00-13838DF2D1C1}"/>
              </a:ext>
            </a:extLst>
          </p:cNvPr>
          <p:cNvSpPr>
            <a:spLocks noGrp="1"/>
          </p:cNvSpPr>
          <p:nvPr>
            <p:ph idx="1"/>
          </p:nvPr>
        </p:nvSpPr>
        <p:spPr/>
        <p:txBody>
          <a:bodyPr/>
          <a:lstStyle/>
          <a:p>
            <a:r>
              <a:rPr lang="en-US" dirty="0" err="1"/>
              <a:t>Jumlah</a:t>
            </a:r>
            <a:r>
              <a:rPr lang="en-US" dirty="0"/>
              <a:t> </a:t>
            </a:r>
            <a:r>
              <a:rPr lang="en-US" dirty="0" err="1"/>
              <a:t>sertifikat</a:t>
            </a:r>
            <a:r>
              <a:rPr lang="en-US" dirty="0"/>
              <a:t> HKI </a:t>
            </a:r>
            <a:r>
              <a:rPr lang="en-US" dirty="0" err="1"/>
              <a:t>dosen</a:t>
            </a:r>
            <a:r>
              <a:rPr lang="en-US" dirty="0"/>
              <a:t> minimal 30% </a:t>
            </a:r>
            <a:r>
              <a:rPr lang="en-US" dirty="0" err="1"/>
              <a:t>dari</a:t>
            </a:r>
            <a:r>
              <a:rPr lang="en-US" dirty="0"/>
              <a:t> </a:t>
            </a:r>
            <a:r>
              <a:rPr lang="en-US" dirty="0" err="1"/>
              <a:t>populasi</a:t>
            </a:r>
            <a:r>
              <a:rPr lang="en-US" dirty="0"/>
              <a:t> </a:t>
            </a:r>
            <a:r>
              <a:rPr lang="en-US" dirty="0" err="1"/>
              <a:t>dosen</a:t>
            </a:r>
            <a:endParaRPr lang="en-US" dirty="0"/>
          </a:p>
          <a:p>
            <a:r>
              <a:rPr lang="en-US" dirty="0"/>
              <a:t>Jika </a:t>
            </a:r>
            <a:r>
              <a:rPr lang="en-US" dirty="0" err="1"/>
              <a:t>dosen</a:t>
            </a:r>
            <a:r>
              <a:rPr lang="en-US" dirty="0"/>
              <a:t> </a:t>
            </a:r>
            <a:r>
              <a:rPr lang="en-US" dirty="0" err="1"/>
              <a:t>tetap</a:t>
            </a:r>
            <a:r>
              <a:rPr lang="en-US" dirty="0"/>
              <a:t> </a:t>
            </a:r>
            <a:r>
              <a:rPr lang="en-US" dirty="0" err="1"/>
              <a:t>ada</a:t>
            </a:r>
            <a:r>
              <a:rPr lang="en-US" dirty="0"/>
              <a:t> 10 minimum 3 orang </a:t>
            </a:r>
            <a:r>
              <a:rPr lang="en-US" dirty="0" err="1"/>
              <a:t>dosen</a:t>
            </a:r>
            <a:r>
              <a:rPr lang="en-US" dirty="0"/>
              <a:t> </a:t>
            </a:r>
            <a:r>
              <a:rPr lang="en-US" dirty="0" err="1"/>
              <a:t>memiliki</a:t>
            </a:r>
            <a:r>
              <a:rPr lang="en-US" dirty="0"/>
              <a:t> HKI </a:t>
            </a:r>
            <a:r>
              <a:rPr lang="en-US" dirty="0" err="1"/>
              <a:t>dengan</a:t>
            </a:r>
            <a:r>
              <a:rPr lang="en-US" dirty="0"/>
              <a:t> </a:t>
            </a:r>
            <a:r>
              <a:rPr lang="en-US" dirty="0" err="1"/>
              <a:t>judul</a:t>
            </a:r>
            <a:r>
              <a:rPr lang="en-US" dirty="0"/>
              <a:t> minimum 3</a:t>
            </a:r>
          </a:p>
          <a:p>
            <a:r>
              <a:rPr lang="en-US" dirty="0" err="1"/>
              <a:t>Jumlah</a:t>
            </a:r>
            <a:r>
              <a:rPr lang="en-US" dirty="0"/>
              <a:t> ISBN minimum 20% </a:t>
            </a:r>
            <a:r>
              <a:rPr lang="en-US" dirty="0" err="1"/>
              <a:t>dari</a:t>
            </a:r>
            <a:r>
              <a:rPr lang="en-US" dirty="0"/>
              <a:t> </a:t>
            </a:r>
            <a:r>
              <a:rPr lang="en-US" dirty="0" err="1"/>
              <a:t>populasi</a:t>
            </a:r>
            <a:r>
              <a:rPr lang="en-US" dirty="0"/>
              <a:t> </a:t>
            </a:r>
            <a:r>
              <a:rPr lang="en-US" dirty="0" err="1"/>
              <a:t>dosen</a:t>
            </a:r>
            <a:endParaRPr lang="en-US" dirty="0"/>
          </a:p>
          <a:p>
            <a:pPr marL="0" indent="0">
              <a:buNone/>
            </a:pPr>
            <a:r>
              <a:rPr lang="en-US" dirty="0" err="1"/>
              <a:t>Untuk</a:t>
            </a:r>
            <a:r>
              <a:rPr lang="en-US" dirty="0"/>
              <a:t> </a:t>
            </a:r>
            <a:r>
              <a:rPr lang="en-US" dirty="0" err="1"/>
              <a:t>mendapatkan</a:t>
            </a:r>
            <a:r>
              <a:rPr lang="en-US" dirty="0"/>
              <a:t> </a:t>
            </a:r>
            <a:r>
              <a:rPr lang="en-US" dirty="0" err="1"/>
              <a:t>nilai</a:t>
            </a:r>
            <a:r>
              <a:rPr lang="en-US" dirty="0"/>
              <a:t>: 4</a:t>
            </a:r>
          </a:p>
          <a:p>
            <a:pPr marL="514350" indent="-514350">
              <a:buFont typeface="+mj-lt"/>
              <a:buAutoNum type="arabicPeriod"/>
            </a:pPr>
            <a:r>
              <a:rPr lang="en-US" dirty="0"/>
              <a:t>100 % </a:t>
            </a:r>
            <a:r>
              <a:rPr lang="en-US" dirty="0" err="1"/>
              <a:t>dosen</a:t>
            </a:r>
            <a:r>
              <a:rPr lang="en-US" dirty="0"/>
              <a:t> </a:t>
            </a:r>
            <a:r>
              <a:rPr lang="en-US" dirty="0" err="1"/>
              <a:t>memiliki</a:t>
            </a:r>
            <a:r>
              <a:rPr lang="en-US" dirty="0"/>
              <a:t> </a:t>
            </a:r>
            <a:r>
              <a:rPr lang="en-US" dirty="0" err="1"/>
              <a:t>sertifikat</a:t>
            </a:r>
            <a:r>
              <a:rPr lang="en-US" dirty="0"/>
              <a:t> HKI</a:t>
            </a:r>
          </a:p>
          <a:p>
            <a:pPr marL="514350" indent="-514350">
              <a:buFont typeface="+mj-lt"/>
              <a:buAutoNum type="arabicPeriod"/>
            </a:pPr>
            <a:r>
              <a:rPr lang="en-US" dirty="0"/>
              <a:t>100 % </a:t>
            </a:r>
            <a:r>
              <a:rPr lang="en-US" dirty="0" err="1"/>
              <a:t>dosen</a:t>
            </a:r>
            <a:r>
              <a:rPr lang="en-US" dirty="0"/>
              <a:t> </a:t>
            </a:r>
            <a:r>
              <a:rPr lang="en-US" dirty="0" err="1"/>
              <a:t>memiliki</a:t>
            </a:r>
            <a:r>
              <a:rPr lang="en-US" dirty="0"/>
              <a:t> </a:t>
            </a:r>
            <a:r>
              <a:rPr lang="en-US" dirty="0" err="1"/>
              <a:t>PKm</a:t>
            </a:r>
            <a:r>
              <a:rPr lang="en-US" dirty="0"/>
              <a:t> </a:t>
            </a:r>
            <a:r>
              <a:rPr lang="en-US" dirty="0" err="1"/>
              <a:t>atau</a:t>
            </a:r>
            <a:r>
              <a:rPr lang="en-US" dirty="0"/>
              <a:t> </a:t>
            </a:r>
            <a:r>
              <a:rPr lang="en-US" dirty="0" err="1"/>
              <a:t>Penelitian</a:t>
            </a:r>
            <a:r>
              <a:rPr lang="en-US" dirty="0"/>
              <a:t> yang </a:t>
            </a:r>
            <a:r>
              <a:rPr lang="en-US" dirty="0" err="1"/>
              <a:t>laporannya</a:t>
            </a:r>
            <a:r>
              <a:rPr lang="en-US" dirty="0"/>
              <a:t> </a:t>
            </a:r>
            <a:r>
              <a:rPr lang="en-US" dirty="0" err="1"/>
              <a:t>memiliki</a:t>
            </a:r>
            <a:r>
              <a:rPr lang="en-US" dirty="0"/>
              <a:t> ISBN</a:t>
            </a:r>
            <a:endParaRPr lang="en-ID" dirty="0"/>
          </a:p>
        </p:txBody>
      </p:sp>
    </p:spTree>
    <p:extLst>
      <p:ext uri="{BB962C8B-B14F-4D97-AF65-F5344CB8AC3E}">
        <p14:creationId xmlns:p14="http://schemas.microsoft.com/office/powerpoint/2010/main" val="420365809"/>
      </p:ext>
    </p:extLst>
  </p:cSld>
  <p:clrMapOvr>
    <a:masterClrMapping/>
  </p:clrMapOvr>
  <p:transition spd="med">
    <p:pull/>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A5AA3-EE6E-4AEA-BDFD-1F19BBA30FEF}"/>
              </a:ext>
            </a:extLst>
          </p:cNvPr>
          <p:cNvSpPr>
            <a:spLocks noGrp="1"/>
          </p:cNvSpPr>
          <p:nvPr>
            <p:ph type="title"/>
          </p:nvPr>
        </p:nvSpPr>
        <p:spPr/>
        <p:txBody>
          <a:bodyPr/>
          <a:lstStyle/>
          <a:p>
            <a:r>
              <a:rPr lang="en-ID" dirty="0" err="1"/>
              <a:t>Tabel</a:t>
            </a:r>
            <a:r>
              <a:rPr lang="en-ID" dirty="0"/>
              <a:t> 4 </a:t>
            </a:r>
            <a:r>
              <a:rPr lang="en-ID" dirty="0" err="1"/>
              <a:t>Penggunaan</a:t>
            </a:r>
            <a:r>
              <a:rPr lang="en-ID" dirty="0"/>
              <a:t> Dana</a:t>
            </a:r>
          </a:p>
        </p:txBody>
      </p:sp>
      <p:sp>
        <p:nvSpPr>
          <p:cNvPr id="3" name="Content Placeholder 2">
            <a:extLst>
              <a:ext uri="{FF2B5EF4-FFF2-40B4-BE49-F238E27FC236}">
                <a16:creationId xmlns:a16="http://schemas.microsoft.com/office/drawing/2014/main" id="{1EB2CB71-7043-4DC8-B2A8-1358E753E5ED}"/>
              </a:ext>
            </a:extLst>
          </p:cNvPr>
          <p:cNvSpPr>
            <a:spLocks noGrp="1"/>
          </p:cNvSpPr>
          <p:nvPr>
            <p:ph idx="1"/>
          </p:nvPr>
        </p:nvSpPr>
        <p:spPr/>
        <p:txBody>
          <a:bodyPr>
            <a:normAutofit fontScale="92500" lnSpcReduction="20000"/>
          </a:bodyPr>
          <a:lstStyle/>
          <a:p>
            <a:pPr marL="0" indent="0">
              <a:buNone/>
            </a:pPr>
            <a:r>
              <a:rPr lang="en-ID" dirty="0"/>
              <a:t>1) </a:t>
            </a:r>
            <a:r>
              <a:rPr lang="en-ID" dirty="0" err="1"/>
              <a:t>Biaya</a:t>
            </a:r>
            <a:r>
              <a:rPr lang="en-ID" dirty="0"/>
              <a:t> </a:t>
            </a:r>
            <a:r>
              <a:rPr lang="en-ID" dirty="0" err="1"/>
              <a:t>operasional</a:t>
            </a:r>
            <a:r>
              <a:rPr lang="en-ID" dirty="0"/>
              <a:t> </a:t>
            </a:r>
            <a:r>
              <a:rPr lang="en-ID" dirty="0" err="1"/>
              <a:t>pendidikan</a:t>
            </a:r>
            <a:r>
              <a:rPr lang="en-ID" dirty="0"/>
              <a:t>:</a:t>
            </a:r>
          </a:p>
          <a:p>
            <a:r>
              <a:rPr lang="en-ID" dirty="0"/>
              <a:t>Rata-rata dana </a:t>
            </a:r>
            <a:r>
              <a:rPr lang="en-ID" dirty="0" err="1"/>
              <a:t>operasional</a:t>
            </a:r>
            <a:r>
              <a:rPr lang="en-ID" dirty="0"/>
              <a:t> </a:t>
            </a:r>
            <a:r>
              <a:rPr lang="en-ID" dirty="0" err="1"/>
              <a:t>pendidikan</a:t>
            </a:r>
            <a:r>
              <a:rPr lang="en-ID" dirty="0"/>
              <a:t>/</a:t>
            </a:r>
            <a:r>
              <a:rPr lang="en-ID" dirty="0" err="1"/>
              <a:t>mahasiswa</a:t>
            </a:r>
            <a:r>
              <a:rPr lang="en-ID" dirty="0"/>
              <a:t>/ </a:t>
            </a:r>
            <a:r>
              <a:rPr lang="en-ID" dirty="0" err="1"/>
              <a:t>tahun</a:t>
            </a:r>
            <a:r>
              <a:rPr lang="en-ID" dirty="0"/>
              <a:t> </a:t>
            </a:r>
            <a:r>
              <a:rPr lang="en-ID" dirty="0" err="1"/>
              <a:t>dalam</a:t>
            </a:r>
            <a:r>
              <a:rPr lang="en-ID" dirty="0"/>
              <a:t> 3 </a:t>
            </a:r>
            <a:r>
              <a:rPr lang="en-ID" dirty="0" err="1"/>
              <a:t>tahun</a:t>
            </a:r>
            <a:r>
              <a:rPr lang="en-ID" dirty="0"/>
              <a:t> </a:t>
            </a:r>
            <a:r>
              <a:rPr lang="en-ID" dirty="0" err="1"/>
              <a:t>terakhir</a:t>
            </a:r>
            <a:r>
              <a:rPr lang="en-ID" dirty="0"/>
              <a:t> (</a:t>
            </a:r>
            <a:r>
              <a:rPr lang="en-ID" dirty="0" err="1"/>
              <a:t>dalam</a:t>
            </a:r>
            <a:r>
              <a:rPr lang="en-ID" dirty="0"/>
              <a:t> </a:t>
            </a:r>
            <a:r>
              <a:rPr lang="en-ID" dirty="0" err="1"/>
              <a:t>juta</a:t>
            </a:r>
            <a:r>
              <a:rPr lang="en-ID" dirty="0"/>
              <a:t> rupiah). BOP=20 </a:t>
            </a:r>
            <a:r>
              <a:rPr lang="en-ID" dirty="0" err="1"/>
              <a:t>juta</a:t>
            </a:r>
            <a:r>
              <a:rPr lang="en-ID" dirty="0"/>
              <a:t> Score 4</a:t>
            </a:r>
          </a:p>
          <a:p>
            <a:pPr marL="0" indent="0">
              <a:buNone/>
            </a:pPr>
            <a:r>
              <a:rPr lang="en-ID" dirty="0"/>
              <a:t>2) Dana </a:t>
            </a:r>
            <a:r>
              <a:rPr lang="en-ID" dirty="0" err="1"/>
              <a:t>penelitian</a:t>
            </a:r>
            <a:r>
              <a:rPr lang="en-ID" dirty="0"/>
              <a:t> DTPS. </a:t>
            </a:r>
          </a:p>
          <a:p>
            <a:r>
              <a:rPr lang="en-ID" dirty="0"/>
              <a:t>Rata-rata dana </a:t>
            </a:r>
            <a:r>
              <a:rPr lang="en-ID" dirty="0" err="1"/>
              <a:t>penelitian</a:t>
            </a:r>
            <a:r>
              <a:rPr lang="en-ID" dirty="0"/>
              <a:t> DTPS/ </a:t>
            </a:r>
            <a:r>
              <a:rPr lang="en-ID" dirty="0" err="1"/>
              <a:t>tahun</a:t>
            </a:r>
            <a:r>
              <a:rPr lang="en-ID" dirty="0"/>
              <a:t> </a:t>
            </a:r>
            <a:r>
              <a:rPr lang="en-ID" dirty="0" err="1"/>
              <a:t>dalam</a:t>
            </a:r>
            <a:r>
              <a:rPr lang="en-ID" dirty="0"/>
              <a:t> 3 </a:t>
            </a:r>
            <a:r>
              <a:rPr lang="en-ID" dirty="0" err="1"/>
              <a:t>tahun</a:t>
            </a:r>
            <a:r>
              <a:rPr lang="en-ID" dirty="0"/>
              <a:t> </a:t>
            </a:r>
            <a:r>
              <a:rPr lang="en-ID" dirty="0" err="1"/>
              <a:t>terakhir</a:t>
            </a:r>
            <a:r>
              <a:rPr lang="en-ID" dirty="0"/>
              <a:t> (</a:t>
            </a:r>
            <a:r>
              <a:rPr lang="en-ID" dirty="0" err="1"/>
              <a:t>dalam</a:t>
            </a:r>
            <a:r>
              <a:rPr lang="en-ID" dirty="0"/>
              <a:t> </a:t>
            </a:r>
            <a:r>
              <a:rPr lang="en-ID" dirty="0" err="1"/>
              <a:t>juta</a:t>
            </a:r>
            <a:r>
              <a:rPr lang="en-ID" dirty="0"/>
              <a:t> rupiah).  Minimal </a:t>
            </a:r>
            <a:r>
              <a:rPr lang="en-ID" dirty="0" err="1"/>
              <a:t>jumlah</a:t>
            </a:r>
            <a:r>
              <a:rPr lang="en-ID" dirty="0"/>
              <a:t> 10 </a:t>
            </a:r>
            <a:r>
              <a:rPr lang="en-ID" dirty="0" err="1"/>
              <a:t>juta</a:t>
            </a:r>
            <a:r>
              <a:rPr lang="en-ID" dirty="0"/>
              <a:t> per </a:t>
            </a:r>
            <a:r>
              <a:rPr lang="en-ID" dirty="0" err="1"/>
              <a:t>tahun</a:t>
            </a:r>
            <a:r>
              <a:rPr lang="en-ID" dirty="0"/>
              <a:t> per orang.</a:t>
            </a:r>
          </a:p>
          <a:p>
            <a:pPr marL="0" indent="0">
              <a:buNone/>
            </a:pPr>
            <a:r>
              <a:rPr lang="en-ID" dirty="0"/>
              <a:t>3) Dana </a:t>
            </a:r>
            <a:r>
              <a:rPr lang="en-ID" dirty="0" err="1"/>
              <a:t>pengabdian</a:t>
            </a:r>
            <a:r>
              <a:rPr lang="en-ID" dirty="0"/>
              <a:t> </a:t>
            </a:r>
            <a:r>
              <a:rPr lang="en-ID" dirty="0" err="1"/>
              <a:t>kepada</a:t>
            </a:r>
            <a:r>
              <a:rPr lang="en-ID" dirty="0"/>
              <a:t> </a:t>
            </a:r>
            <a:r>
              <a:rPr lang="en-ID" dirty="0" err="1"/>
              <a:t>masyarakat</a:t>
            </a:r>
            <a:r>
              <a:rPr lang="en-ID" dirty="0"/>
              <a:t> DTPS.</a:t>
            </a:r>
          </a:p>
          <a:p>
            <a:r>
              <a:rPr lang="en-ID" dirty="0"/>
              <a:t> • Rata-rata dana </a:t>
            </a:r>
            <a:r>
              <a:rPr lang="en-ID" dirty="0" err="1"/>
              <a:t>PkM</a:t>
            </a:r>
            <a:r>
              <a:rPr lang="en-ID" dirty="0"/>
              <a:t> DTPS/ </a:t>
            </a:r>
            <a:r>
              <a:rPr lang="en-ID" dirty="0" err="1"/>
              <a:t>tahun</a:t>
            </a:r>
            <a:r>
              <a:rPr lang="en-ID" dirty="0"/>
              <a:t> </a:t>
            </a:r>
            <a:r>
              <a:rPr lang="en-ID" dirty="0" err="1"/>
              <a:t>dalam</a:t>
            </a:r>
            <a:r>
              <a:rPr lang="en-ID" dirty="0"/>
              <a:t> 3 </a:t>
            </a:r>
            <a:r>
              <a:rPr lang="en-ID" dirty="0" err="1"/>
              <a:t>tahun</a:t>
            </a:r>
            <a:r>
              <a:rPr lang="en-ID" dirty="0"/>
              <a:t> </a:t>
            </a:r>
            <a:r>
              <a:rPr lang="en-ID" dirty="0" err="1"/>
              <a:t>terakhir</a:t>
            </a:r>
            <a:r>
              <a:rPr lang="en-ID" dirty="0"/>
              <a:t> (</a:t>
            </a:r>
            <a:r>
              <a:rPr lang="en-ID" dirty="0" err="1"/>
              <a:t>dalam</a:t>
            </a:r>
            <a:r>
              <a:rPr lang="en-ID" dirty="0"/>
              <a:t> </a:t>
            </a:r>
            <a:r>
              <a:rPr lang="en-ID" dirty="0" err="1"/>
              <a:t>juta</a:t>
            </a:r>
            <a:r>
              <a:rPr lang="en-ID" dirty="0"/>
              <a:t> rupiah) minimal 5 </a:t>
            </a:r>
            <a:r>
              <a:rPr lang="en-ID" dirty="0" err="1"/>
              <a:t>juta</a:t>
            </a:r>
            <a:r>
              <a:rPr lang="en-ID" dirty="0"/>
              <a:t> per </a:t>
            </a:r>
            <a:r>
              <a:rPr lang="en-ID" dirty="0" err="1"/>
              <a:t>tahun</a:t>
            </a:r>
            <a:r>
              <a:rPr lang="en-ID" dirty="0"/>
              <a:t> per orang</a:t>
            </a:r>
          </a:p>
        </p:txBody>
      </p:sp>
    </p:spTree>
    <p:extLst>
      <p:ext uri="{BB962C8B-B14F-4D97-AF65-F5344CB8AC3E}">
        <p14:creationId xmlns:p14="http://schemas.microsoft.com/office/powerpoint/2010/main" val="4086775152"/>
      </p:ext>
    </p:extLst>
  </p:cSld>
  <p:clrMapOvr>
    <a:masterClrMapping/>
  </p:clrMapOvr>
  <p:transition spd="med">
    <p:pull/>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A0469-B589-446F-820A-FB0D9EE768BF}"/>
              </a:ext>
            </a:extLst>
          </p:cNvPr>
          <p:cNvSpPr>
            <a:spLocks noGrp="1"/>
          </p:cNvSpPr>
          <p:nvPr>
            <p:ph type="title"/>
          </p:nvPr>
        </p:nvSpPr>
        <p:spPr/>
        <p:txBody>
          <a:bodyPr/>
          <a:lstStyle/>
          <a:p>
            <a:r>
              <a:rPr lang="en-ID" dirty="0" err="1"/>
              <a:t>Tabel</a:t>
            </a:r>
            <a:r>
              <a:rPr lang="en-ID" dirty="0"/>
              <a:t> 5.a </a:t>
            </a:r>
            <a:r>
              <a:rPr lang="en-ID" dirty="0" err="1"/>
              <a:t>Kurikulum</a:t>
            </a:r>
            <a:r>
              <a:rPr lang="en-ID" dirty="0"/>
              <a:t>, </a:t>
            </a:r>
            <a:r>
              <a:rPr lang="en-ID" dirty="0" err="1"/>
              <a:t>Capaian</a:t>
            </a:r>
            <a:r>
              <a:rPr lang="en-ID" dirty="0"/>
              <a:t> </a:t>
            </a:r>
            <a:r>
              <a:rPr lang="en-ID" dirty="0" err="1"/>
              <a:t>Pembelajaran</a:t>
            </a:r>
            <a:r>
              <a:rPr lang="en-ID" dirty="0"/>
              <a:t>, dan </a:t>
            </a:r>
            <a:r>
              <a:rPr lang="en-ID" dirty="0" err="1"/>
              <a:t>Rencana</a:t>
            </a:r>
            <a:r>
              <a:rPr lang="en-ID" dirty="0"/>
              <a:t> </a:t>
            </a:r>
            <a:r>
              <a:rPr lang="en-ID" dirty="0" err="1"/>
              <a:t>Pembelajaran</a:t>
            </a:r>
            <a:endParaRPr lang="en-ID" dirty="0"/>
          </a:p>
        </p:txBody>
      </p:sp>
      <p:sp>
        <p:nvSpPr>
          <p:cNvPr id="3" name="Content Placeholder 2">
            <a:extLst>
              <a:ext uri="{FF2B5EF4-FFF2-40B4-BE49-F238E27FC236}">
                <a16:creationId xmlns:a16="http://schemas.microsoft.com/office/drawing/2014/main" id="{C21BDC2B-3AD5-48B2-B017-F08033C5488B}"/>
              </a:ext>
            </a:extLst>
          </p:cNvPr>
          <p:cNvSpPr>
            <a:spLocks noGrp="1"/>
          </p:cNvSpPr>
          <p:nvPr>
            <p:ph idx="1"/>
          </p:nvPr>
        </p:nvSpPr>
        <p:spPr/>
        <p:txBody>
          <a:bodyPr/>
          <a:lstStyle/>
          <a:p>
            <a:r>
              <a:rPr lang="en-ID" dirty="0" err="1"/>
              <a:t>Pembelajaran</a:t>
            </a:r>
            <a:r>
              <a:rPr lang="en-ID" dirty="0"/>
              <a:t> yang </a:t>
            </a:r>
            <a:r>
              <a:rPr lang="en-ID" dirty="0" err="1"/>
              <a:t>dilaksanakan</a:t>
            </a:r>
            <a:r>
              <a:rPr lang="en-ID" dirty="0"/>
              <a:t> </a:t>
            </a:r>
            <a:r>
              <a:rPr lang="en-ID" dirty="0" err="1"/>
              <a:t>dalam</a:t>
            </a:r>
            <a:r>
              <a:rPr lang="en-ID" dirty="0"/>
              <a:t> </a:t>
            </a:r>
            <a:r>
              <a:rPr lang="en-ID" dirty="0" err="1"/>
              <a:t>bentuk</a:t>
            </a:r>
            <a:r>
              <a:rPr lang="en-ID" dirty="0"/>
              <a:t> </a:t>
            </a:r>
            <a:r>
              <a:rPr lang="en-ID" dirty="0" err="1"/>
              <a:t>praktikum</a:t>
            </a:r>
            <a:r>
              <a:rPr lang="en-ID" dirty="0"/>
              <a:t>, </a:t>
            </a:r>
            <a:r>
              <a:rPr lang="en-ID" dirty="0" err="1"/>
              <a:t>praktik</a:t>
            </a:r>
            <a:r>
              <a:rPr lang="en-ID" dirty="0"/>
              <a:t> studio, </a:t>
            </a:r>
            <a:r>
              <a:rPr lang="en-ID" dirty="0" err="1"/>
              <a:t>praktik</a:t>
            </a:r>
            <a:r>
              <a:rPr lang="en-ID" dirty="0"/>
              <a:t> </a:t>
            </a:r>
            <a:r>
              <a:rPr lang="en-ID" dirty="0" err="1"/>
              <a:t>bengkel</a:t>
            </a:r>
            <a:r>
              <a:rPr lang="en-ID" dirty="0"/>
              <a:t>, </a:t>
            </a:r>
            <a:r>
              <a:rPr lang="en-ID" dirty="0" err="1"/>
              <a:t>atau</a:t>
            </a:r>
            <a:r>
              <a:rPr lang="en-ID" dirty="0"/>
              <a:t> </a:t>
            </a:r>
            <a:r>
              <a:rPr lang="en-ID" dirty="0" err="1"/>
              <a:t>praktik</a:t>
            </a:r>
            <a:r>
              <a:rPr lang="en-ID" dirty="0"/>
              <a:t> </a:t>
            </a:r>
            <a:r>
              <a:rPr lang="en-ID" dirty="0" err="1"/>
              <a:t>lapangan</a:t>
            </a:r>
            <a:r>
              <a:rPr lang="en-ID" dirty="0"/>
              <a:t>. </a:t>
            </a:r>
          </a:p>
          <a:p>
            <a:r>
              <a:rPr lang="en-ID" dirty="0"/>
              <a:t>JP = Jam </a:t>
            </a:r>
            <a:r>
              <a:rPr lang="en-ID" dirty="0" err="1"/>
              <a:t>pembelajaran</a:t>
            </a:r>
            <a:r>
              <a:rPr lang="en-ID" dirty="0"/>
              <a:t> </a:t>
            </a:r>
            <a:r>
              <a:rPr lang="en-ID" dirty="0" err="1"/>
              <a:t>praktikum</a:t>
            </a:r>
            <a:r>
              <a:rPr lang="en-ID" dirty="0"/>
              <a:t>, </a:t>
            </a:r>
            <a:r>
              <a:rPr lang="en-ID" dirty="0" err="1"/>
              <a:t>praktik</a:t>
            </a:r>
            <a:r>
              <a:rPr lang="en-ID" dirty="0"/>
              <a:t> studio, </a:t>
            </a:r>
            <a:r>
              <a:rPr lang="en-ID" dirty="0" err="1"/>
              <a:t>praktik</a:t>
            </a:r>
            <a:r>
              <a:rPr lang="en-ID" dirty="0"/>
              <a:t> </a:t>
            </a:r>
            <a:r>
              <a:rPr lang="en-ID" dirty="0" err="1"/>
              <a:t>bengkel</a:t>
            </a:r>
            <a:r>
              <a:rPr lang="en-ID" dirty="0"/>
              <a:t>, </a:t>
            </a:r>
            <a:r>
              <a:rPr lang="en-ID" dirty="0" err="1"/>
              <a:t>atau</a:t>
            </a:r>
            <a:r>
              <a:rPr lang="en-ID" dirty="0"/>
              <a:t> </a:t>
            </a:r>
            <a:r>
              <a:rPr lang="en-ID" dirty="0" err="1"/>
              <a:t>praktik</a:t>
            </a:r>
            <a:r>
              <a:rPr lang="en-ID" dirty="0"/>
              <a:t> </a:t>
            </a:r>
            <a:r>
              <a:rPr lang="en-ID" dirty="0" err="1"/>
              <a:t>lapangan</a:t>
            </a:r>
            <a:r>
              <a:rPr lang="en-ID" dirty="0"/>
              <a:t> (</a:t>
            </a:r>
            <a:r>
              <a:rPr lang="en-ID" dirty="0" err="1"/>
              <a:t>termasuk</a:t>
            </a:r>
            <a:r>
              <a:rPr lang="en-ID" dirty="0"/>
              <a:t> KKN) </a:t>
            </a:r>
          </a:p>
          <a:p>
            <a:r>
              <a:rPr lang="en-ID" dirty="0"/>
              <a:t>JB = Jam </a:t>
            </a:r>
            <a:r>
              <a:rPr lang="en-ID" dirty="0" err="1"/>
              <a:t>pembelajaran</a:t>
            </a:r>
            <a:r>
              <a:rPr lang="en-ID" dirty="0"/>
              <a:t> total </a:t>
            </a:r>
            <a:r>
              <a:rPr lang="en-ID" dirty="0" err="1"/>
              <a:t>selama</a:t>
            </a:r>
            <a:r>
              <a:rPr lang="en-ID" dirty="0"/>
              <a:t> masa Pendidikan</a:t>
            </a:r>
          </a:p>
          <a:p>
            <a:r>
              <a:rPr lang="en-ID" b="1" dirty="0" err="1"/>
              <a:t>Persentase</a:t>
            </a:r>
            <a:r>
              <a:rPr lang="en-ID" b="1" dirty="0"/>
              <a:t> JP/JB. Minimum 20% score: 4</a:t>
            </a:r>
          </a:p>
        </p:txBody>
      </p:sp>
    </p:spTree>
    <p:extLst>
      <p:ext uri="{BB962C8B-B14F-4D97-AF65-F5344CB8AC3E}">
        <p14:creationId xmlns:p14="http://schemas.microsoft.com/office/powerpoint/2010/main" val="4021065444"/>
      </p:ext>
    </p:extLst>
  </p:cSld>
  <p:clrMapOvr>
    <a:masterClrMapping/>
  </p:clrMapOvr>
  <p:transition spd="med">
    <p:pull/>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28660-4CB1-4DD4-B3F0-B40CC65E24F0}"/>
              </a:ext>
            </a:extLst>
          </p:cNvPr>
          <p:cNvSpPr>
            <a:spLocks noGrp="1"/>
          </p:cNvSpPr>
          <p:nvPr>
            <p:ph type="title"/>
          </p:nvPr>
        </p:nvSpPr>
        <p:spPr/>
        <p:txBody>
          <a:bodyPr/>
          <a:lstStyle/>
          <a:p>
            <a:r>
              <a:rPr lang="en-ID" dirty="0" err="1"/>
              <a:t>Tabel</a:t>
            </a:r>
            <a:r>
              <a:rPr lang="en-ID" dirty="0"/>
              <a:t> 5.b Integrasi </a:t>
            </a:r>
            <a:r>
              <a:rPr lang="en-ID" dirty="0" err="1"/>
              <a:t>Kegiatan</a:t>
            </a:r>
            <a:r>
              <a:rPr lang="en-ID" dirty="0"/>
              <a:t> </a:t>
            </a:r>
            <a:r>
              <a:rPr lang="en-ID" dirty="0" err="1"/>
              <a:t>Penelitian</a:t>
            </a:r>
            <a:r>
              <a:rPr lang="en-ID" dirty="0"/>
              <a:t>/</a:t>
            </a:r>
            <a:r>
              <a:rPr lang="en-ID" dirty="0" err="1"/>
              <a:t>PkM</a:t>
            </a:r>
            <a:r>
              <a:rPr lang="en-ID" dirty="0"/>
              <a:t> </a:t>
            </a:r>
            <a:r>
              <a:rPr lang="en-ID" dirty="0" err="1"/>
              <a:t>dalam</a:t>
            </a:r>
            <a:r>
              <a:rPr lang="en-ID" dirty="0"/>
              <a:t> </a:t>
            </a:r>
            <a:r>
              <a:rPr lang="en-ID" dirty="0" err="1"/>
              <a:t>Pembelajaran</a:t>
            </a:r>
            <a:endParaRPr lang="en-ID" dirty="0"/>
          </a:p>
        </p:txBody>
      </p:sp>
      <p:sp>
        <p:nvSpPr>
          <p:cNvPr id="3" name="Content Placeholder 2">
            <a:extLst>
              <a:ext uri="{FF2B5EF4-FFF2-40B4-BE49-F238E27FC236}">
                <a16:creationId xmlns:a16="http://schemas.microsoft.com/office/drawing/2014/main" id="{5D6BA109-58DD-418B-89CB-EB1C6466D405}"/>
              </a:ext>
            </a:extLst>
          </p:cNvPr>
          <p:cNvSpPr>
            <a:spLocks noGrp="1"/>
          </p:cNvSpPr>
          <p:nvPr>
            <p:ph idx="1"/>
          </p:nvPr>
        </p:nvSpPr>
        <p:spPr/>
        <p:txBody>
          <a:bodyPr/>
          <a:lstStyle/>
          <a:p>
            <a:r>
              <a:rPr lang="en-ID" dirty="0"/>
              <a:t>Integrasi </a:t>
            </a:r>
            <a:r>
              <a:rPr lang="en-ID" dirty="0" err="1"/>
              <a:t>kegiatan</a:t>
            </a:r>
            <a:r>
              <a:rPr lang="en-ID" dirty="0"/>
              <a:t> </a:t>
            </a:r>
            <a:r>
              <a:rPr lang="en-ID" dirty="0" err="1"/>
              <a:t>penelitian</a:t>
            </a:r>
            <a:r>
              <a:rPr lang="en-ID" dirty="0"/>
              <a:t> dan </a:t>
            </a:r>
            <a:r>
              <a:rPr lang="en-ID" dirty="0" err="1"/>
              <a:t>PkM</a:t>
            </a:r>
            <a:r>
              <a:rPr lang="en-ID" dirty="0"/>
              <a:t> </a:t>
            </a:r>
            <a:r>
              <a:rPr lang="en-ID" dirty="0" err="1"/>
              <a:t>dalam</a:t>
            </a:r>
            <a:r>
              <a:rPr lang="en-ID" dirty="0"/>
              <a:t> </a:t>
            </a:r>
            <a:r>
              <a:rPr lang="en-ID" dirty="0" err="1"/>
              <a:t>pembelajaran</a:t>
            </a:r>
            <a:r>
              <a:rPr lang="en-ID" dirty="0"/>
              <a:t> oleh DTPS </a:t>
            </a:r>
            <a:r>
              <a:rPr lang="en-ID" dirty="0" err="1"/>
              <a:t>dalam</a:t>
            </a:r>
            <a:r>
              <a:rPr lang="en-ID" dirty="0"/>
              <a:t> 3 </a:t>
            </a:r>
            <a:r>
              <a:rPr lang="en-ID" dirty="0" err="1"/>
              <a:t>tahun</a:t>
            </a:r>
            <a:r>
              <a:rPr lang="en-ID" dirty="0"/>
              <a:t> </a:t>
            </a:r>
            <a:r>
              <a:rPr lang="en-ID" dirty="0" err="1"/>
              <a:t>terakhir</a:t>
            </a:r>
            <a:r>
              <a:rPr lang="en-ID" dirty="0"/>
              <a:t>.</a:t>
            </a:r>
          </a:p>
          <a:p>
            <a:r>
              <a:rPr lang="en-ID" dirty="0" err="1"/>
              <a:t>Jumlah</a:t>
            </a:r>
            <a:r>
              <a:rPr lang="en-ID" dirty="0"/>
              <a:t> </a:t>
            </a:r>
            <a:r>
              <a:rPr lang="en-ID" dirty="0" err="1"/>
              <a:t>matakuliah</a:t>
            </a:r>
            <a:r>
              <a:rPr lang="en-ID" dirty="0"/>
              <a:t> yang </a:t>
            </a:r>
            <a:r>
              <a:rPr lang="en-ID" dirty="0" err="1"/>
              <a:t>diitegrasikan</a:t>
            </a:r>
            <a:r>
              <a:rPr lang="en-ID" dirty="0"/>
              <a:t> </a:t>
            </a:r>
            <a:r>
              <a:rPr lang="en-ID" dirty="0" err="1"/>
              <a:t>dengan</a:t>
            </a:r>
            <a:r>
              <a:rPr lang="en-ID" dirty="0"/>
              <a:t> </a:t>
            </a:r>
            <a:r>
              <a:rPr lang="en-ID" dirty="0" err="1"/>
              <a:t>hasil</a:t>
            </a:r>
            <a:r>
              <a:rPr lang="en-ID" dirty="0"/>
              <a:t> </a:t>
            </a:r>
            <a:r>
              <a:rPr lang="en-ID" dirty="0" err="1"/>
              <a:t>penelitian</a:t>
            </a:r>
            <a:r>
              <a:rPr lang="en-ID" dirty="0"/>
              <a:t> dan </a:t>
            </a:r>
            <a:r>
              <a:rPr lang="en-ID" dirty="0" err="1"/>
              <a:t>PkM</a:t>
            </a:r>
            <a:endParaRPr lang="en-ID" dirty="0"/>
          </a:p>
          <a:p>
            <a:r>
              <a:rPr lang="en-ID" dirty="0"/>
              <a:t>Minimum </a:t>
            </a:r>
            <a:r>
              <a:rPr lang="en-ID" dirty="0" err="1"/>
              <a:t>ada</a:t>
            </a:r>
            <a:r>
              <a:rPr lang="en-ID" dirty="0"/>
              <a:t> 4 </a:t>
            </a:r>
            <a:r>
              <a:rPr lang="en-ID" dirty="0" err="1"/>
              <a:t>mata</a:t>
            </a:r>
            <a:r>
              <a:rPr lang="en-ID" dirty="0"/>
              <a:t> </a:t>
            </a:r>
            <a:r>
              <a:rPr lang="en-ID" dirty="0" err="1"/>
              <a:t>kuliah</a:t>
            </a:r>
            <a:r>
              <a:rPr lang="en-ID" dirty="0"/>
              <a:t> yang </a:t>
            </a:r>
            <a:r>
              <a:rPr lang="en-ID" dirty="0" err="1"/>
              <a:t>diintegrasikan</a:t>
            </a:r>
            <a:r>
              <a:rPr lang="en-ID" dirty="0"/>
              <a:t> </a:t>
            </a:r>
            <a:r>
              <a:rPr lang="en-ID" dirty="0" err="1"/>
              <a:t>dari</a:t>
            </a:r>
            <a:r>
              <a:rPr lang="en-ID" dirty="0"/>
              <a:t> </a:t>
            </a:r>
            <a:r>
              <a:rPr lang="en-ID" dirty="0" err="1"/>
              <a:t>hasil</a:t>
            </a:r>
            <a:r>
              <a:rPr lang="en-ID" dirty="0"/>
              <a:t> </a:t>
            </a:r>
            <a:r>
              <a:rPr lang="en-ID" dirty="0" err="1"/>
              <a:t>PKm</a:t>
            </a:r>
            <a:r>
              <a:rPr lang="en-ID" dirty="0"/>
              <a:t> </a:t>
            </a:r>
            <a:r>
              <a:rPr lang="en-ID" dirty="0" err="1"/>
              <a:t>atau</a:t>
            </a:r>
            <a:r>
              <a:rPr lang="en-ID" dirty="0"/>
              <a:t> </a:t>
            </a:r>
            <a:r>
              <a:rPr lang="en-ID" dirty="0" err="1"/>
              <a:t>Penelitian</a:t>
            </a:r>
            <a:endParaRPr lang="en-ID" dirty="0"/>
          </a:p>
          <a:p>
            <a:r>
              <a:rPr lang="en-US" dirty="0"/>
              <a:t>Ada </a:t>
            </a:r>
            <a:r>
              <a:rPr lang="en-US" dirty="0" err="1"/>
              <a:t>kegiatan</a:t>
            </a:r>
            <a:r>
              <a:rPr lang="en-US" dirty="0"/>
              <a:t> </a:t>
            </a:r>
            <a:r>
              <a:rPr lang="en-US" dirty="0" err="1"/>
              <a:t>terjadwal</a:t>
            </a:r>
            <a:r>
              <a:rPr lang="en-US" dirty="0"/>
              <a:t> </a:t>
            </a:r>
            <a:r>
              <a:rPr lang="en-US" dirty="0" err="1"/>
              <a:t>diskusi</a:t>
            </a:r>
            <a:r>
              <a:rPr lang="en-US" dirty="0"/>
              <a:t> </a:t>
            </a:r>
            <a:r>
              <a:rPr lang="en-US" dirty="0" err="1"/>
              <a:t>bulanan</a:t>
            </a:r>
            <a:endParaRPr lang="en-ID" dirty="0"/>
          </a:p>
          <a:p>
            <a:pPr marL="0" indent="0">
              <a:buNone/>
            </a:pPr>
            <a:endParaRPr lang="en-ID" dirty="0"/>
          </a:p>
        </p:txBody>
      </p:sp>
    </p:spTree>
    <p:extLst>
      <p:ext uri="{BB962C8B-B14F-4D97-AF65-F5344CB8AC3E}">
        <p14:creationId xmlns:p14="http://schemas.microsoft.com/office/powerpoint/2010/main" val="1233400849"/>
      </p:ext>
    </p:extLst>
  </p:cSld>
  <p:clrMapOvr>
    <a:masterClrMapping/>
  </p:clrMapOvr>
  <p:transition spd="med">
    <p:pull/>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B4F35-BF2A-40D0-9541-4222D5FDEF0C}"/>
              </a:ext>
            </a:extLst>
          </p:cNvPr>
          <p:cNvSpPr>
            <a:spLocks noGrp="1"/>
          </p:cNvSpPr>
          <p:nvPr>
            <p:ph type="title"/>
          </p:nvPr>
        </p:nvSpPr>
        <p:spPr/>
        <p:txBody>
          <a:bodyPr/>
          <a:lstStyle/>
          <a:p>
            <a:r>
              <a:rPr lang="id-ID" dirty="0"/>
              <a:t>Kepuasan mahasiswa</a:t>
            </a:r>
            <a:endParaRPr lang="en-ID" dirty="0"/>
          </a:p>
        </p:txBody>
      </p:sp>
      <p:sp>
        <p:nvSpPr>
          <p:cNvPr id="3" name="Content Placeholder 2">
            <a:extLst>
              <a:ext uri="{FF2B5EF4-FFF2-40B4-BE49-F238E27FC236}">
                <a16:creationId xmlns:a16="http://schemas.microsoft.com/office/drawing/2014/main" id="{A1347652-F0D5-4ED9-B878-EE8A0FE617E3}"/>
              </a:ext>
            </a:extLst>
          </p:cNvPr>
          <p:cNvSpPr>
            <a:spLocks noGrp="1"/>
          </p:cNvSpPr>
          <p:nvPr>
            <p:ph idx="1"/>
          </p:nvPr>
        </p:nvSpPr>
        <p:spPr/>
        <p:txBody>
          <a:bodyPr>
            <a:normAutofit/>
          </a:bodyPr>
          <a:lstStyle/>
          <a:p>
            <a:pPr marL="514350" indent="-514350">
              <a:buAutoNum type="arabicPeriod"/>
            </a:pPr>
            <a:r>
              <a:rPr lang="en-ID" dirty="0"/>
              <a:t>Tingkat </a:t>
            </a:r>
            <a:r>
              <a:rPr lang="en-ID" dirty="0" err="1"/>
              <a:t>kepuasan</a:t>
            </a:r>
            <a:r>
              <a:rPr lang="en-ID" dirty="0"/>
              <a:t> </a:t>
            </a:r>
            <a:r>
              <a:rPr lang="en-ID" dirty="0" err="1"/>
              <a:t>mahasiswa</a:t>
            </a:r>
            <a:r>
              <a:rPr lang="en-ID" dirty="0"/>
              <a:t> </a:t>
            </a:r>
            <a:r>
              <a:rPr lang="en-ID" dirty="0" err="1"/>
              <a:t>terhadap</a:t>
            </a:r>
            <a:r>
              <a:rPr lang="en-ID" dirty="0"/>
              <a:t> proses </a:t>
            </a:r>
            <a:r>
              <a:rPr lang="en-ID" dirty="0" err="1"/>
              <a:t>pendidikan</a:t>
            </a:r>
            <a:r>
              <a:rPr lang="en-ID" dirty="0"/>
              <a:t>.</a:t>
            </a:r>
          </a:p>
          <a:p>
            <a:pPr lvl="1"/>
            <a:r>
              <a:rPr lang="en-ID" dirty="0" err="1"/>
              <a:t>Persentase</a:t>
            </a:r>
            <a:r>
              <a:rPr lang="en-ID" dirty="0"/>
              <a:t> </a:t>
            </a:r>
            <a:r>
              <a:rPr lang="en-ID" dirty="0" err="1"/>
              <a:t>mahasiswa</a:t>
            </a:r>
            <a:r>
              <a:rPr lang="en-ID" dirty="0"/>
              <a:t> </a:t>
            </a:r>
            <a:r>
              <a:rPr lang="en-ID" dirty="0" err="1"/>
              <a:t>menyatakan</a:t>
            </a:r>
            <a:r>
              <a:rPr lang="en-ID" dirty="0"/>
              <a:t> </a:t>
            </a:r>
            <a:r>
              <a:rPr lang="en-ID" dirty="0" err="1"/>
              <a:t>puas</a:t>
            </a:r>
            <a:r>
              <a:rPr lang="en-ID" dirty="0"/>
              <a:t> </a:t>
            </a:r>
            <a:r>
              <a:rPr lang="en-ID" dirty="0" err="1"/>
              <a:t>terhadap</a:t>
            </a:r>
            <a:r>
              <a:rPr lang="en-ID" dirty="0"/>
              <a:t> </a:t>
            </a:r>
            <a:r>
              <a:rPr lang="en-ID" dirty="0" err="1"/>
              <a:t>pengalaman</a:t>
            </a:r>
            <a:r>
              <a:rPr lang="en-ID" dirty="0"/>
              <a:t> </a:t>
            </a:r>
            <a:r>
              <a:rPr lang="en-ID" dirty="0" err="1"/>
              <a:t>belajar</a:t>
            </a:r>
            <a:r>
              <a:rPr lang="en-ID" dirty="0"/>
              <a:t> </a:t>
            </a:r>
            <a:r>
              <a:rPr lang="en-ID" dirty="0" err="1"/>
              <a:t>dengan</a:t>
            </a:r>
            <a:r>
              <a:rPr lang="en-ID" dirty="0"/>
              <a:t> minimum 75%</a:t>
            </a:r>
          </a:p>
          <a:p>
            <a:pPr marL="514350" indent="-514350">
              <a:buFont typeface="Arial" panose="020B0604020202020204" pitchFamily="34" charset="0"/>
              <a:buAutoNum type="arabicPeriod"/>
            </a:pPr>
            <a:r>
              <a:rPr lang="en-ID" dirty="0" err="1"/>
              <a:t>Analisis</a:t>
            </a:r>
            <a:r>
              <a:rPr lang="en-ID" dirty="0"/>
              <a:t> dan </a:t>
            </a:r>
            <a:r>
              <a:rPr lang="en-ID" dirty="0" err="1"/>
              <a:t>tindak</a:t>
            </a:r>
            <a:r>
              <a:rPr lang="en-ID" dirty="0"/>
              <a:t> </a:t>
            </a:r>
            <a:r>
              <a:rPr lang="en-ID" dirty="0" err="1"/>
              <a:t>lanjut</a:t>
            </a:r>
            <a:r>
              <a:rPr lang="en-ID" dirty="0"/>
              <a:t> </a:t>
            </a:r>
            <a:r>
              <a:rPr lang="en-ID" dirty="0" err="1"/>
              <a:t>dari</a:t>
            </a:r>
            <a:r>
              <a:rPr lang="en-ID" dirty="0"/>
              <a:t> </a:t>
            </a:r>
            <a:r>
              <a:rPr lang="en-ID" dirty="0" err="1"/>
              <a:t>hasil</a:t>
            </a:r>
            <a:r>
              <a:rPr lang="en-ID" dirty="0"/>
              <a:t> </a:t>
            </a:r>
            <a:r>
              <a:rPr lang="en-ID" dirty="0" err="1"/>
              <a:t>pengukuran</a:t>
            </a:r>
            <a:r>
              <a:rPr lang="en-ID" dirty="0"/>
              <a:t> </a:t>
            </a:r>
            <a:r>
              <a:rPr lang="en-ID" dirty="0" err="1"/>
              <a:t>kepuasan</a:t>
            </a:r>
            <a:r>
              <a:rPr lang="en-ID" dirty="0"/>
              <a:t> </a:t>
            </a:r>
            <a:r>
              <a:rPr lang="en-ID" dirty="0" err="1"/>
              <a:t>mahasiswa</a:t>
            </a:r>
            <a:r>
              <a:rPr lang="en-ID" dirty="0"/>
              <a:t>. </a:t>
            </a:r>
          </a:p>
          <a:p>
            <a:pPr lvl="1"/>
            <a:r>
              <a:rPr lang="en-ID" dirty="0"/>
              <a:t>Hasil </a:t>
            </a:r>
            <a:r>
              <a:rPr lang="en-ID" dirty="0" err="1"/>
              <a:t>pengukuran</a:t>
            </a:r>
            <a:r>
              <a:rPr lang="en-ID" dirty="0"/>
              <a:t> </a:t>
            </a:r>
            <a:r>
              <a:rPr lang="en-ID" dirty="0" err="1"/>
              <a:t>dianalisis</a:t>
            </a:r>
            <a:r>
              <a:rPr lang="en-ID" dirty="0"/>
              <a:t> dan </a:t>
            </a:r>
            <a:r>
              <a:rPr lang="en-ID" dirty="0" err="1"/>
              <a:t>ditindaklanjuti</a:t>
            </a:r>
            <a:r>
              <a:rPr lang="en-ID" dirty="0"/>
              <a:t> minimal 2 kali </a:t>
            </a:r>
            <a:r>
              <a:rPr lang="en-ID" dirty="0" err="1"/>
              <a:t>setiap</a:t>
            </a:r>
            <a:r>
              <a:rPr lang="en-ID" dirty="0"/>
              <a:t> semester, </a:t>
            </a:r>
            <a:r>
              <a:rPr lang="en-ID" dirty="0" err="1"/>
              <a:t>serta</a:t>
            </a:r>
            <a:r>
              <a:rPr lang="en-ID" dirty="0"/>
              <a:t> </a:t>
            </a:r>
            <a:r>
              <a:rPr lang="en-ID" dirty="0" err="1"/>
              <a:t>digunakan</a:t>
            </a:r>
            <a:r>
              <a:rPr lang="en-ID" dirty="0"/>
              <a:t> </a:t>
            </a:r>
            <a:r>
              <a:rPr lang="en-ID" dirty="0" err="1"/>
              <a:t>untuk</a:t>
            </a:r>
            <a:r>
              <a:rPr lang="en-ID" dirty="0"/>
              <a:t> </a:t>
            </a:r>
            <a:r>
              <a:rPr lang="en-ID" dirty="0" err="1"/>
              <a:t>perbaikan</a:t>
            </a:r>
            <a:r>
              <a:rPr lang="en-ID" dirty="0"/>
              <a:t> proses </a:t>
            </a:r>
            <a:r>
              <a:rPr lang="en-ID" dirty="0" err="1"/>
              <a:t>pembelajaran</a:t>
            </a:r>
            <a:r>
              <a:rPr lang="en-ID" dirty="0"/>
              <a:t> dan </a:t>
            </a:r>
            <a:r>
              <a:rPr lang="en-ID" dirty="0" err="1"/>
              <a:t>menunjukkan</a:t>
            </a:r>
            <a:r>
              <a:rPr lang="en-ID" dirty="0"/>
              <a:t> </a:t>
            </a:r>
            <a:r>
              <a:rPr lang="en-ID" dirty="0" err="1"/>
              <a:t>peningkatan</a:t>
            </a:r>
            <a:r>
              <a:rPr lang="en-ID" dirty="0"/>
              <a:t> </a:t>
            </a:r>
            <a:r>
              <a:rPr lang="en-ID" dirty="0" err="1"/>
              <a:t>hasil</a:t>
            </a:r>
            <a:r>
              <a:rPr lang="en-ID" dirty="0"/>
              <a:t> </a:t>
            </a:r>
            <a:r>
              <a:rPr lang="en-ID" dirty="0" err="1"/>
              <a:t>pembelajaran</a:t>
            </a:r>
            <a:r>
              <a:rPr lang="en-ID" dirty="0"/>
              <a:t>. </a:t>
            </a:r>
          </a:p>
        </p:txBody>
      </p:sp>
    </p:spTree>
    <p:extLst>
      <p:ext uri="{BB962C8B-B14F-4D97-AF65-F5344CB8AC3E}">
        <p14:creationId xmlns:p14="http://schemas.microsoft.com/office/powerpoint/2010/main" val="3827768939"/>
      </p:ext>
    </p:extLst>
  </p:cSld>
  <p:clrMapOvr>
    <a:masterClrMapping/>
  </p:clrMapOvr>
  <p:transition spd="med">
    <p:pull/>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93729-FA3D-4D31-A60B-DE5FA137AF8F}"/>
              </a:ext>
            </a:extLst>
          </p:cNvPr>
          <p:cNvSpPr>
            <a:spLocks noGrp="1"/>
          </p:cNvSpPr>
          <p:nvPr>
            <p:ph type="title"/>
          </p:nvPr>
        </p:nvSpPr>
        <p:spPr/>
        <p:txBody>
          <a:bodyPr/>
          <a:lstStyle/>
          <a:p>
            <a:r>
              <a:rPr lang="id-ID" dirty="0"/>
              <a:t>Pelibatan mahasiswa dalam penelitian dan pkm</a:t>
            </a:r>
            <a:endParaRPr lang="en-ID" dirty="0"/>
          </a:p>
        </p:txBody>
      </p:sp>
      <p:sp>
        <p:nvSpPr>
          <p:cNvPr id="3" name="Content Placeholder 2">
            <a:extLst>
              <a:ext uri="{FF2B5EF4-FFF2-40B4-BE49-F238E27FC236}">
                <a16:creationId xmlns:a16="http://schemas.microsoft.com/office/drawing/2014/main" id="{EA3F3126-17BF-4EB9-956A-BBDEFFD474F8}"/>
              </a:ext>
            </a:extLst>
          </p:cNvPr>
          <p:cNvSpPr>
            <a:spLocks noGrp="1"/>
          </p:cNvSpPr>
          <p:nvPr>
            <p:ph idx="1"/>
          </p:nvPr>
        </p:nvSpPr>
        <p:spPr/>
        <p:txBody>
          <a:bodyPr/>
          <a:lstStyle/>
          <a:p>
            <a:r>
              <a:rPr lang="en-ID" dirty="0" err="1"/>
              <a:t>Penelitian</a:t>
            </a:r>
            <a:r>
              <a:rPr lang="en-ID" dirty="0"/>
              <a:t> dan </a:t>
            </a:r>
            <a:r>
              <a:rPr lang="en-ID" dirty="0" err="1"/>
              <a:t>PKm</a:t>
            </a:r>
            <a:r>
              <a:rPr lang="en-ID" dirty="0"/>
              <a:t> DTPS yang </a:t>
            </a:r>
            <a:r>
              <a:rPr lang="en-ID" dirty="0" err="1"/>
              <a:t>dalam</a:t>
            </a:r>
            <a:r>
              <a:rPr lang="en-ID" dirty="0"/>
              <a:t> </a:t>
            </a:r>
            <a:r>
              <a:rPr lang="en-ID" dirty="0" err="1"/>
              <a:t>pelaksanaannya</a:t>
            </a:r>
            <a:r>
              <a:rPr lang="en-ID" dirty="0"/>
              <a:t> </a:t>
            </a:r>
            <a:r>
              <a:rPr lang="en-ID" dirty="0" err="1"/>
              <a:t>melibatkan</a:t>
            </a:r>
            <a:r>
              <a:rPr lang="en-ID" dirty="0"/>
              <a:t> </a:t>
            </a:r>
            <a:r>
              <a:rPr lang="en-ID" dirty="0" err="1"/>
              <a:t>mahasiswa</a:t>
            </a:r>
            <a:r>
              <a:rPr lang="en-ID" dirty="0"/>
              <a:t> program </a:t>
            </a:r>
            <a:r>
              <a:rPr lang="en-ID" dirty="0" err="1"/>
              <a:t>studi</a:t>
            </a:r>
            <a:r>
              <a:rPr lang="en-ID" dirty="0"/>
              <a:t> </a:t>
            </a:r>
            <a:r>
              <a:rPr lang="en-ID" dirty="0" err="1"/>
              <a:t>dalam</a:t>
            </a:r>
            <a:r>
              <a:rPr lang="en-ID" dirty="0"/>
              <a:t> 3 </a:t>
            </a:r>
            <a:r>
              <a:rPr lang="en-ID" dirty="0" err="1"/>
              <a:t>tahun</a:t>
            </a:r>
            <a:r>
              <a:rPr lang="en-ID" dirty="0"/>
              <a:t> </a:t>
            </a:r>
            <a:r>
              <a:rPr lang="en-ID" dirty="0" err="1"/>
              <a:t>terakhir</a:t>
            </a:r>
            <a:r>
              <a:rPr lang="en-ID" dirty="0"/>
              <a:t> </a:t>
            </a:r>
          </a:p>
          <a:p>
            <a:r>
              <a:rPr lang="en-ID" dirty="0" err="1"/>
              <a:t>Jumlah</a:t>
            </a:r>
            <a:r>
              <a:rPr lang="en-ID" dirty="0"/>
              <a:t> </a:t>
            </a:r>
            <a:r>
              <a:rPr lang="en-ID" dirty="0" err="1"/>
              <a:t>judul</a:t>
            </a:r>
            <a:r>
              <a:rPr lang="en-ID" dirty="0"/>
              <a:t> </a:t>
            </a:r>
            <a:r>
              <a:rPr lang="en-ID" dirty="0" err="1"/>
              <a:t>penelitian</a:t>
            </a:r>
            <a:r>
              <a:rPr lang="en-ID" dirty="0"/>
              <a:t> dan </a:t>
            </a:r>
            <a:r>
              <a:rPr lang="en-ID" dirty="0" err="1"/>
              <a:t>PKm</a:t>
            </a:r>
            <a:r>
              <a:rPr lang="en-ID" dirty="0"/>
              <a:t> DTPS yang </a:t>
            </a:r>
            <a:r>
              <a:rPr lang="en-ID" dirty="0" err="1"/>
              <a:t>dalam</a:t>
            </a:r>
            <a:r>
              <a:rPr lang="en-ID" dirty="0"/>
              <a:t> </a:t>
            </a:r>
            <a:r>
              <a:rPr lang="en-ID" dirty="0" err="1"/>
              <a:t>pelaksanaannya</a:t>
            </a:r>
            <a:r>
              <a:rPr lang="en-ID" dirty="0"/>
              <a:t> </a:t>
            </a:r>
            <a:r>
              <a:rPr lang="en-ID" dirty="0" err="1"/>
              <a:t>melibatkan</a:t>
            </a:r>
            <a:r>
              <a:rPr lang="en-ID" dirty="0"/>
              <a:t> </a:t>
            </a:r>
            <a:r>
              <a:rPr lang="en-ID" dirty="0" err="1"/>
              <a:t>mahasiswa</a:t>
            </a:r>
            <a:r>
              <a:rPr lang="en-ID" dirty="0"/>
              <a:t> program </a:t>
            </a:r>
            <a:r>
              <a:rPr lang="en-ID" dirty="0" err="1"/>
              <a:t>studi</a:t>
            </a:r>
            <a:r>
              <a:rPr lang="en-ID" dirty="0"/>
              <a:t> </a:t>
            </a:r>
            <a:r>
              <a:rPr lang="en-ID" dirty="0" err="1"/>
              <a:t>dalam</a:t>
            </a:r>
            <a:r>
              <a:rPr lang="en-ID" dirty="0"/>
              <a:t> 3 </a:t>
            </a:r>
            <a:r>
              <a:rPr lang="en-ID" dirty="0" err="1"/>
              <a:t>tahun</a:t>
            </a:r>
            <a:r>
              <a:rPr lang="en-ID" dirty="0"/>
              <a:t> </a:t>
            </a:r>
            <a:r>
              <a:rPr lang="en-ID" dirty="0" err="1"/>
              <a:t>terakhir</a:t>
            </a:r>
            <a:r>
              <a:rPr lang="en-ID" dirty="0"/>
              <a:t>. </a:t>
            </a:r>
          </a:p>
          <a:p>
            <a:r>
              <a:rPr lang="en-ID" dirty="0" err="1"/>
              <a:t>Jumlah</a:t>
            </a:r>
            <a:r>
              <a:rPr lang="en-ID" dirty="0"/>
              <a:t> </a:t>
            </a:r>
            <a:r>
              <a:rPr lang="en-ID" dirty="0" err="1"/>
              <a:t>judul</a:t>
            </a:r>
            <a:r>
              <a:rPr lang="en-ID" dirty="0"/>
              <a:t> </a:t>
            </a:r>
            <a:r>
              <a:rPr lang="en-ID" dirty="0" err="1"/>
              <a:t>penelitiandan</a:t>
            </a:r>
            <a:r>
              <a:rPr lang="en-ID" dirty="0"/>
              <a:t> </a:t>
            </a:r>
            <a:r>
              <a:rPr lang="en-ID" dirty="0" err="1"/>
              <a:t>PKm</a:t>
            </a:r>
            <a:r>
              <a:rPr lang="en-ID" dirty="0"/>
              <a:t>  DTPS </a:t>
            </a:r>
            <a:r>
              <a:rPr lang="en-ID" dirty="0" err="1"/>
              <a:t>dalam</a:t>
            </a:r>
            <a:r>
              <a:rPr lang="en-ID" dirty="0"/>
              <a:t> 3 </a:t>
            </a:r>
            <a:r>
              <a:rPr lang="en-ID" dirty="0" err="1"/>
              <a:t>tahun</a:t>
            </a:r>
            <a:r>
              <a:rPr lang="en-ID" dirty="0"/>
              <a:t> </a:t>
            </a:r>
            <a:r>
              <a:rPr lang="en-ID" dirty="0" err="1"/>
              <a:t>terakhir</a:t>
            </a:r>
            <a:r>
              <a:rPr lang="en-ID" dirty="0"/>
              <a:t>. </a:t>
            </a:r>
          </a:p>
          <a:p>
            <a:r>
              <a:rPr lang="en-ID" dirty="0" err="1"/>
              <a:t>Persentase</a:t>
            </a:r>
            <a:r>
              <a:rPr lang="en-ID" dirty="0"/>
              <a:t> </a:t>
            </a:r>
            <a:r>
              <a:rPr lang="en-ID" dirty="0" err="1"/>
              <a:t>dari</a:t>
            </a:r>
            <a:r>
              <a:rPr lang="en-ID" dirty="0"/>
              <a:t> </a:t>
            </a:r>
            <a:r>
              <a:rPr lang="en-ID" dirty="0" err="1"/>
              <a:t>jumlah</a:t>
            </a:r>
            <a:r>
              <a:rPr lang="en-ID" dirty="0"/>
              <a:t> </a:t>
            </a:r>
            <a:r>
              <a:rPr lang="en-ID" dirty="0" err="1"/>
              <a:t>penelitian</a:t>
            </a:r>
            <a:r>
              <a:rPr lang="en-ID" dirty="0"/>
              <a:t> dan </a:t>
            </a:r>
            <a:r>
              <a:rPr lang="en-ID" dirty="0" err="1"/>
              <a:t>PKm</a:t>
            </a:r>
            <a:r>
              <a:rPr lang="en-ID" dirty="0"/>
              <a:t>/DTPS minimum 30 % </a:t>
            </a:r>
            <a:r>
              <a:rPr lang="en-ID" dirty="0" err="1"/>
              <a:t>maka</a:t>
            </a:r>
            <a:r>
              <a:rPr lang="en-ID" dirty="0"/>
              <a:t> score 4</a:t>
            </a:r>
          </a:p>
          <a:p>
            <a:endParaRPr lang="en-ID" dirty="0"/>
          </a:p>
        </p:txBody>
      </p:sp>
    </p:spTree>
    <p:extLst>
      <p:ext uri="{BB962C8B-B14F-4D97-AF65-F5344CB8AC3E}">
        <p14:creationId xmlns:p14="http://schemas.microsoft.com/office/powerpoint/2010/main" val="1878209993"/>
      </p:ext>
    </p:extLst>
  </p:cSld>
  <p:clrMapOvr>
    <a:masterClrMapping/>
  </p:clrMapOvr>
  <p:transition spd="med">
    <p:pull/>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FB4F4-222B-41DB-AF24-3CAF4A891EB4}"/>
              </a:ext>
            </a:extLst>
          </p:cNvPr>
          <p:cNvSpPr>
            <a:spLocks noGrp="1"/>
          </p:cNvSpPr>
          <p:nvPr>
            <p:ph type="title"/>
          </p:nvPr>
        </p:nvSpPr>
        <p:spPr/>
        <p:txBody>
          <a:bodyPr/>
          <a:lstStyle/>
          <a:p>
            <a:r>
              <a:rPr lang="en-US" dirty="0" err="1"/>
              <a:t>Lulusan</a:t>
            </a:r>
            <a:endParaRPr lang="en-ID" dirty="0"/>
          </a:p>
        </p:txBody>
      </p:sp>
      <p:sp>
        <p:nvSpPr>
          <p:cNvPr id="3" name="Content Placeholder 2">
            <a:extLst>
              <a:ext uri="{FF2B5EF4-FFF2-40B4-BE49-F238E27FC236}">
                <a16:creationId xmlns:a16="http://schemas.microsoft.com/office/drawing/2014/main" id="{F9BD0138-25C0-45B2-A2FE-CDDB54D930E0}"/>
              </a:ext>
            </a:extLst>
          </p:cNvPr>
          <p:cNvSpPr>
            <a:spLocks noGrp="1"/>
          </p:cNvSpPr>
          <p:nvPr>
            <p:ph idx="1"/>
          </p:nvPr>
        </p:nvSpPr>
        <p:spPr/>
        <p:txBody>
          <a:bodyPr/>
          <a:lstStyle/>
          <a:p>
            <a:r>
              <a:rPr lang="fi-FI" dirty="0"/>
              <a:t>Rata-rata IPK </a:t>
            </a:r>
            <a:r>
              <a:rPr lang="fi-FI" dirty="0" err="1"/>
              <a:t>lulusan</a:t>
            </a:r>
            <a:r>
              <a:rPr lang="fi-FI" dirty="0"/>
              <a:t> </a:t>
            </a:r>
            <a:r>
              <a:rPr lang="fi-FI" dirty="0" err="1"/>
              <a:t>dalam</a:t>
            </a:r>
            <a:r>
              <a:rPr lang="fi-FI" dirty="0"/>
              <a:t> 3 </a:t>
            </a:r>
            <a:r>
              <a:rPr lang="fi-FI" dirty="0" err="1"/>
              <a:t>tahun</a:t>
            </a:r>
            <a:r>
              <a:rPr lang="fi-FI" dirty="0"/>
              <a:t> </a:t>
            </a:r>
            <a:r>
              <a:rPr lang="fi-FI" dirty="0" err="1"/>
              <a:t>terakhir</a:t>
            </a:r>
            <a:r>
              <a:rPr lang="fi-FI" dirty="0"/>
              <a:t>. </a:t>
            </a:r>
            <a:endParaRPr lang="en-US" dirty="0"/>
          </a:p>
          <a:p>
            <a:r>
              <a:rPr lang="en-US" dirty="0"/>
              <a:t>IPK rata-rata: </a:t>
            </a:r>
            <a:r>
              <a:rPr lang="en-ID" dirty="0"/>
              <a:t>≥ 3,25 Nilai 4</a:t>
            </a:r>
          </a:p>
        </p:txBody>
      </p:sp>
    </p:spTree>
    <p:extLst>
      <p:ext uri="{BB962C8B-B14F-4D97-AF65-F5344CB8AC3E}">
        <p14:creationId xmlns:p14="http://schemas.microsoft.com/office/powerpoint/2010/main" val="4134357685"/>
      </p:ext>
    </p:extLst>
  </p:cSld>
  <p:clrMapOvr>
    <a:masterClrMapping/>
  </p:clrMapOvr>
  <p:transition spd="med">
    <p:pull/>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37DCF-2BAA-461A-B696-8825F82F7573}"/>
              </a:ext>
            </a:extLst>
          </p:cNvPr>
          <p:cNvSpPr>
            <a:spLocks noGrp="1"/>
          </p:cNvSpPr>
          <p:nvPr>
            <p:ph type="title"/>
          </p:nvPr>
        </p:nvSpPr>
        <p:spPr/>
        <p:txBody>
          <a:bodyPr/>
          <a:lstStyle/>
          <a:p>
            <a:r>
              <a:rPr lang="id-ID" dirty="0"/>
              <a:t>Prestasi mahasiswa</a:t>
            </a:r>
            <a:endParaRPr lang="en-ID" dirty="0"/>
          </a:p>
        </p:txBody>
      </p:sp>
      <p:sp>
        <p:nvSpPr>
          <p:cNvPr id="3" name="Content Placeholder 2">
            <a:extLst>
              <a:ext uri="{FF2B5EF4-FFF2-40B4-BE49-F238E27FC236}">
                <a16:creationId xmlns:a16="http://schemas.microsoft.com/office/drawing/2014/main" id="{8E7FDFD1-AFD6-4983-969C-4909FE240C80}"/>
              </a:ext>
            </a:extLst>
          </p:cNvPr>
          <p:cNvSpPr>
            <a:spLocks noGrp="1"/>
          </p:cNvSpPr>
          <p:nvPr>
            <p:ph idx="1"/>
          </p:nvPr>
        </p:nvSpPr>
        <p:spPr/>
        <p:txBody>
          <a:bodyPr/>
          <a:lstStyle/>
          <a:p>
            <a:r>
              <a:rPr lang="en-ID" dirty="0" err="1"/>
              <a:t>Jumlah</a:t>
            </a:r>
            <a:r>
              <a:rPr lang="en-ID" dirty="0"/>
              <a:t> </a:t>
            </a:r>
            <a:r>
              <a:rPr lang="en-ID" dirty="0" err="1"/>
              <a:t>prestasi</a:t>
            </a:r>
            <a:r>
              <a:rPr lang="en-ID" dirty="0"/>
              <a:t> </a:t>
            </a:r>
            <a:r>
              <a:rPr lang="en-ID" dirty="0" err="1"/>
              <a:t>akademik</a:t>
            </a:r>
            <a:r>
              <a:rPr lang="en-ID" dirty="0"/>
              <a:t> </a:t>
            </a:r>
            <a:r>
              <a:rPr lang="en-ID" dirty="0" err="1"/>
              <a:t>internasional</a:t>
            </a:r>
            <a:r>
              <a:rPr lang="en-ID" dirty="0"/>
              <a:t>=1% </a:t>
            </a:r>
            <a:r>
              <a:rPr lang="en-ID" dirty="0" err="1"/>
              <a:t>nilai</a:t>
            </a:r>
            <a:r>
              <a:rPr lang="en-ID" dirty="0"/>
              <a:t> 4</a:t>
            </a:r>
          </a:p>
          <a:p>
            <a:r>
              <a:rPr lang="en-ID" dirty="0" err="1"/>
              <a:t>Jumlah</a:t>
            </a:r>
            <a:r>
              <a:rPr lang="en-ID" dirty="0"/>
              <a:t> </a:t>
            </a:r>
            <a:r>
              <a:rPr lang="en-ID" dirty="0" err="1"/>
              <a:t>prestasi</a:t>
            </a:r>
            <a:r>
              <a:rPr lang="en-ID" dirty="0"/>
              <a:t> </a:t>
            </a:r>
            <a:r>
              <a:rPr lang="en-ID" dirty="0" err="1"/>
              <a:t>akademik</a:t>
            </a:r>
            <a:r>
              <a:rPr lang="en-ID" dirty="0"/>
              <a:t> </a:t>
            </a:r>
            <a:r>
              <a:rPr lang="en-ID" dirty="0" err="1"/>
              <a:t>nasional</a:t>
            </a:r>
            <a:r>
              <a:rPr lang="en-ID" dirty="0"/>
              <a:t>= 1% </a:t>
            </a:r>
            <a:r>
              <a:rPr lang="en-ID" dirty="0" err="1"/>
              <a:t>nilai</a:t>
            </a:r>
            <a:r>
              <a:rPr lang="en-ID" dirty="0"/>
              <a:t> 3</a:t>
            </a:r>
          </a:p>
          <a:p>
            <a:r>
              <a:rPr lang="en-ID" dirty="0" err="1"/>
              <a:t>Jumlah</a:t>
            </a:r>
            <a:r>
              <a:rPr lang="en-ID" dirty="0"/>
              <a:t> </a:t>
            </a:r>
            <a:r>
              <a:rPr lang="en-ID" dirty="0" err="1"/>
              <a:t>prestasi</a:t>
            </a:r>
            <a:r>
              <a:rPr lang="en-ID" dirty="0"/>
              <a:t> </a:t>
            </a:r>
            <a:r>
              <a:rPr lang="en-ID" dirty="0" err="1"/>
              <a:t>akademik</a:t>
            </a:r>
            <a:r>
              <a:rPr lang="en-ID" dirty="0"/>
              <a:t> wilayah/local=10% </a:t>
            </a:r>
            <a:r>
              <a:rPr lang="en-ID" dirty="0" err="1"/>
              <a:t>nilai</a:t>
            </a:r>
            <a:r>
              <a:rPr lang="en-ID" dirty="0"/>
              <a:t> 2	</a:t>
            </a:r>
          </a:p>
          <a:p>
            <a:endParaRPr lang="en-ID" dirty="0"/>
          </a:p>
        </p:txBody>
      </p:sp>
    </p:spTree>
    <p:extLst>
      <p:ext uri="{BB962C8B-B14F-4D97-AF65-F5344CB8AC3E}">
        <p14:creationId xmlns:p14="http://schemas.microsoft.com/office/powerpoint/2010/main" val="1810198322"/>
      </p:ext>
    </p:extLst>
  </p:cSld>
  <p:clrMapOvr>
    <a:masterClrMapping/>
  </p:clrMapOvr>
  <p:transition spd="med">
    <p:pull/>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71F5B-4787-4BCA-AB9C-9C558E0F8E16}"/>
              </a:ext>
            </a:extLst>
          </p:cNvPr>
          <p:cNvSpPr>
            <a:spLocks noGrp="1"/>
          </p:cNvSpPr>
          <p:nvPr>
            <p:ph type="title"/>
          </p:nvPr>
        </p:nvSpPr>
        <p:spPr/>
        <p:txBody>
          <a:bodyPr/>
          <a:lstStyle/>
          <a:p>
            <a:r>
              <a:rPr lang="id-ID" dirty="0"/>
              <a:t>Rata-rata studi mahasiswa</a:t>
            </a:r>
            <a:endParaRPr lang="en-ID" dirty="0"/>
          </a:p>
        </p:txBody>
      </p:sp>
      <p:sp>
        <p:nvSpPr>
          <p:cNvPr id="3" name="Content Placeholder 2">
            <a:extLst>
              <a:ext uri="{FF2B5EF4-FFF2-40B4-BE49-F238E27FC236}">
                <a16:creationId xmlns:a16="http://schemas.microsoft.com/office/drawing/2014/main" id="{FDE85FAA-7DBA-4F22-A574-878906FBC534}"/>
              </a:ext>
            </a:extLst>
          </p:cNvPr>
          <p:cNvSpPr>
            <a:spLocks noGrp="1"/>
          </p:cNvSpPr>
          <p:nvPr>
            <p:ph idx="1"/>
          </p:nvPr>
        </p:nvSpPr>
        <p:spPr/>
        <p:txBody>
          <a:bodyPr/>
          <a:lstStyle/>
          <a:p>
            <a:r>
              <a:rPr lang="en-US" dirty="0"/>
              <a:t>Rata-rata masa </a:t>
            </a:r>
            <a:r>
              <a:rPr lang="en-US" dirty="0" err="1"/>
              <a:t>studi</a:t>
            </a:r>
            <a:r>
              <a:rPr lang="en-US" dirty="0"/>
              <a:t>=4 </a:t>
            </a:r>
            <a:r>
              <a:rPr lang="en-US" dirty="0" err="1"/>
              <a:t>tahun</a:t>
            </a:r>
            <a:endParaRPr lang="en-US" dirty="0"/>
          </a:p>
          <a:p>
            <a:r>
              <a:rPr lang="en-ID" dirty="0" err="1"/>
              <a:t>Persentase</a:t>
            </a:r>
            <a:r>
              <a:rPr lang="en-ID" dirty="0"/>
              <a:t> </a:t>
            </a:r>
            <a:r>
              <a:rPr lang="en-ID" dirty="0" err="1"/>
              <a:t>kelulusan</a:t>
            </a:r>
            <a:r>
              <a:rPr lang="en-ID" dirty="0"/>
              <a:t> </a:t>
            </a:r>
            <a:r>
              <a:rPr lang="en-ID" dirty="0" err="1"/>
              <a:t>tepat</a:t>
            </a:r>
            <a:r>
              <a:rPr lang="en-ID" dirty="0"/>
              <a:t> </a:t>
            </a:r>
            <a:r>
              <a:rPr lang="en-ID" dirty="0" err="1"/>
              <a:t>waktu</a:t>
            </a:r>
            <a:r>
              <a:rPr lang="en-US" dirty="0"/>
              <a:t> minimum 50% </a:t>
            </a:r>
            <a:r>
              <a:rPr lang="en-US" dirty="0" err="1"/>
              <a:t>dari</a:t>
            </a:r>
            <a:r>
              <a:rPr lang="en-US" dirty="0"/>
              <a:t> </a:t>
            </a:r>
            <a:r>
              <a:rPr lang="en-US" dirty="0" err="1"/>
              <a:t>mahasiswa</a:t>
            </a:r>
            <a:r>
              <a:rPr lang="en-US" dirty="0"/>
              <a:t> </a:t>
            </a:r>
            <a:r>
              <a:rPr lang="en-US" dirty="0" err="1"/>
              <a:t>tiap</a:t>
            </a:r>
            <a:r>
              <a:rPr lang="en-US" dirty="0"/>
              <a:t> Angkatan</a:t>
            </a:r>
          </a:p>
          <a:p>
            <a:r>
              <a:rPr lang="en-ID" dirty="0" err="1"/>
              <a:t>Persentase</a:t>
            </a:r>
            <a:r>
              <a:rPr lang="en-ID" dirty="0"/>
              <a:t> </a:t>
            </a:r>
            <a:r>
              <a:rPr lang="en-ID" dirty="0" err="1"/>
              <a:t>keberhasilan</a:t>
            </a:r>
            <a:r>
              <a:rPr lang="en-ID" dirty="0"/>
              <a:t> </a:t>
            </a:r>
            <a:r>
              <a:rPr lang="en-ID" dirty="0" err="1"/>
              <a:t>studi</a:t>
            </a:r>
            <a:r>
              <a:rPr lang="en-US" dirty="0"/>
              <a:t> </a:t>
            </a:r>
            <a:r>
              <a:rPr lang="en-US" dirty="0" err="1"/>
              <a:t>lebih</a:t>
            </a:r>
            <a:r>
              <a:rPr lang="en-US" dirty="0"/>
              <a:t> </a:t>
            </a:r>
            <a:r>
              <a:rPr lang="en-US" dirty="0" err="1"/>
              <a:t>dari</a:t>
            </a:r>
            <a:r>
              <a:rPr lang="en-US" dirty="0"/>
              <a:t> 85%</a:t>
            </a:r>
          </a:p>
          <a:p>
            <a:r>
              <a:rPr lang="en-ID" dirty="0"/>
              <a:t>Waktu </a:t>
            </a:r>
            <a:r>
              <a:rPr lang="en-ID" dirty="0" err="1"/>
              <a:t>tunggu</a:t>
            </a:r>
            <a:r>
              <a:rPr lang="en-ID" dirty="0"/>
              <a:t> </a:t>
            </a:r>
            <a:r>
              <a:rPr lang="en-ID" dirty="0" err="1"/>
              <a:t>lulusan</a:t>
            </a:r>
            <a:r>
              <a:rPr lang="en-ID" dirty="0"/>
              <a:t> </a:t>
            </a:r>
            <a:r>
              <a:rPr lang="en-ID" dirty="0" err="1"/>
              <a:t>untuk</a:t>
            </a:r>
            <a:r>
              <a:rPr lang="en-ID" dirty="0"/>
              <a:t> </a:t>
            </a:r>
            <a:r>
              <a:rPr lang="en-ID" dirty="0" err="1"/>
              <a:t>mendapatkan</a:t>
            </a:r>
            <a:r>
              <a:rPr lang="en-ID" dirty="0"/>
              <a:t> </a:t>
            </a:r>
            <a:r>
              <a:rPr lang="en-ID" dirty="0" err="1"/>
              <a:t>pekerjaan</a:t>
            </a:r>
            <a:r>
              <a:rPr lang="en-ID" dirty="0"/>
              <a:t> </a:t>
            </a:r>
            <a:r>
              <a:rPr lang="en-ID" dirty="0" err="1"/>
              <a:t>pertama</a:t>
            </a:r>
            <a:r>
              <a:rPr lang="en-ID" dirty="0"/>
              <a:t> </a:t>
            </a:r>
            <a:r>
              <a:rPr lang="en-ID" dirty="0" err="1"/>
              <a:t>dalam</a:t>
            </a:r>
            <a:r>
              <a:rPr lang="en-ID" dirty="0"/>
              <a:t> 3 </a:t>
            </a:r>
            <a:r>
              <a:rPr lang="en-ID" dirty="0" err="1"/>
              <a:t>tahun</a:t>
            </a:r>
            <a:r>
              <a:rPr lang="en-ID" dirty="0"/>
              <a:t>, </a:t>
            </a:r>
            <a:r>
              <a:rPr lang="en-ID" dirty="0" err="1"/>
              <a:t>mulai</a:t>
            </a:r>
            <a:r>
              <a:rPr lang="en-ID" dirty="0"/>
              <a:t> TS-4 </a:t>
            </a:r>
            <a:r>
              <a:rPr lang="en-ID" dirty="0" err="1"/>
              <a:t>s.d.</a:t>
            </a:r>
            <a:r>
              <a:rPr lang="en-ID" dirty="0"/>
              <a:t> TS-2.  </a:t>
            </a:r>
            <a:r>
              <a:rPr lang="en-ID" b="1" dirty="0"/>
              <a:t>minimum 6 </a:t>
            </a:r>
            <a:r>
              <a:rPr lang="en-ID" b="1" dirty="0" err="1"/>
              <a:t>bulan</a:t>
            </a:r>
            <a:endParaRPr lang="en-ID" b="1" dirty="0"/>
          </a:p>
          <a:p>
            <a:r>
              <a:rPr lang="en-ID" dirty="0" err="1"/>
              <a:t>Kesesuaian</a:t>
            </a:r>
            <a:r>
              <a:rPr lang="en-ID" dirty="0"/>
              <a:t> </a:t>
            </a:r>
            <a:r>
              <a:rPr lang="en-ID" dirty="0" err="1"/>
              <a:t>bidang</a:t>
            </a:r>
            <a:r>
              <a:rPr lang="en-ID" dirty="0"/>
              <a:t> </a:t>
            </a:r>
            <a:r>
              <a:rPr lang="en-ID" dirty="0" err="1"/>
              <a:t>kerja</a:t>
            </a:r>
            <a:r>
              <a:rPr lang="en-ID" dirty="0"/>
              <a:t> </a:t>
            </a:r>
            <a:r>
              <a:rPr lang="en-ID" dirty="0" err="1"/>
              <a:t>lulusan</a:t>
            </a:r>
            <a:r>
              <a:rPr lang="en-ID" dirty="0"/>
              <a:t> </a:t>
            </a:r>
            <a:r>
              <a:rPr lang="en-ID" dirty="0" err="1"/>
              <a:t>saat</a:t>
            </a:r>
            <a:r>
              <a:rPr lang="en-ID" dirty="0"/>
              <a:t> </a:t>
            </a:r>
            <a:r>
              <a:rPr lang="en-ID" dirty="0" err="1"/>
              <a:t>mendapatkan</a:t>
            </a:r>
            <a:r>
              <a:rPr lang="en-ID" dirty="0"/>
              <a:t> </a:t>
            </a:r>
            <a:r>
              <a:rPr lang="en-ID" dirty="0" err="1"/>
              <a:t>pekerjaan</a:t>
            </a:r>
            <a:r>
              <a:rPr lang="en-ID" dirty="0"/>
              <a:t> </a:t>
            </a:r>
            <a:r>
              <a:rPr lang="en-ID" dirty="0" err="1"/>
              <a:t>pertama</a:t>
            </a:r>
            <a:r>
              <a:rPr lang="en-ID" dirty="0"/>
              <a:t> </a:t>
            </a:r>
            <a:r>
              <a:rPr lang="en-ID" dirty="0" err="1"/>
              <a:t>dalam</a:t>
            </a:r>
            <a:r>
              <a:rPr lang="en-ID" dirty="0"/>
              <a:t> 3 </a:t>
            </a:r>
            <a:r>
              <a:rPr lang="en-ID" dirty="0" err="1"/>
              <a:t>tahun</a:t>
            </a:r>
            <a:r>
              <a:rPr lang="en-ID" dirty="0"/>
              <a:t>, </a:t>
            </a:r>
            <a:r>
              <a:rPr lang="en-ID" dirty="0" err="1"/>
              <a:t>mulai</a:t>
            </a:r>
            <a:r>
              <a:rPr lang="en-ID" dirty="0"/>
              <a:t> TS-4 </a:t>
            </a:r>
            <a:r>
              <a:rPr lang="en-ID" dirty="0" err="1"/>
              <a:t>s.d.</a:t>
            </a:r>
            <a:r>
              <a:rPr lang="en-ID" dirty="0"/>
              <a:t> TS-2.</a:t>
            </a:r>
            <a:r>
              <a:rPr lang="en-ID" b="1" dirty="0"/>
              <a:t> minimum 60%</a:t>
            </a:r>
            <a:endParaRPr lang="en-US" b="1" dirty="0"/>
          </a:p>
          <a:p>
            <a:endParaRPr lang="en-US" dirty="0"/>
          </a:p>
          <a:p>
            <a:pPr marL="0" indent="0">
              <a:buNone/>
            </a:pPr>
            <a:endParaRPr lang="en-US" dirty="0"/>
          </a:p>
          <a:p>
            <a:endParaRPr lang="en-ID" dirty="0"/>
          </a:p>
        </p:txBody>
      </p:sp>
    </p:spTree>
    <p:extLst>
      <p:ext uri="{BB962C8B-B14F-4D97-AF65-F5344CB8AC3E}">
        <p14:creationId xmlns:p14="http://schemas.microsoft.com/office/powerpoint/2010/main" val="2032266124"/>
      </p:ext>
    </p:extLst>
  </p:cSld>
  <p:clrMapOvr>
    <a:masterClrMapping/>
  </p:clrMapOvr>
  <p:transition spd="med">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6A06A-B8E9-4D77-B920-753CA73A4760}"/>
              </a:ext>
            </a:extLst>
          </p:cNvPr>
          <p:cNvSpPr>
            <a:spLocks noGrp="1"/>
          </p:cNvSpPr>
          <p:nvPr>
            <p:ph type="title"/>
          </p:nvPr>
        </p:nvSpPr>
        <p:spPr/>
        <p:txBody>
          <a:bodyPr/>
          <a:lstStyle/>
          <a:p>
            <a:r>
              <a:rPr lang="en-US" dirty="0" err="1"/>
              <a:t>Laporan</a:t>
            </a:r>
            <a:r>
              <a:rPr lang="en-US" dirty="0"/>
              <a:t> </a:t>
            </a:r>
            <a:r>
              <a:rPr lang="en-US" dirty="0" err="1"/>
              <a:t>Evaluasi</a:t>
            </a:r>
            <a:r>
              <a:rPr lang="en-US" dirty="0"/>
              <a:t> </a:t>
            </a:r>
            <a:r>
              <a:rPr lang="en-US" dirty="0" err="1"/>
              <a:t>Diri</a:t>
            </a:r>
            <a:endParaRPr lang="id-ID" dirty="0"/>
          </a:p>
        </p:txBody>
      </p:sp>
      <p:sp>
        <p:nvSpPr>
          <p:cNvPr id="3" name="Content Placeholder 2">
            <a:extLst>
              <a:ext uri="{FF2B5EF4-FFF2-40B4-BE49-F238E27FC236}">
                <a16:creationId xmlns:a16="http://schemas.microsoft.com/office/drawing/2014/main" id="{D246ECE5-8BAA-482C-BF71-A689B5B0E227}"/>
              </a:ext>
            </a:extLst>
          </p:cNvPr>
          <p:cNvSpPr>
            <a:spLocks noGrp="1"/>
          </p:cNvSpPr>
          <p:nvPr>
            <p:ph idx="1"/>
          </p:nvPr>
        </p:nvSpPr>
        <p:spPr>
          <a:xfrm>
            <a:off x="2971800" y="1052736"/>
            <a:ext cx="7315200" cy="4953000"/>
          </a:xfrm>
        </p:spPr>
        <p:txBody>
          <a:bodyPr/>
          <a:lstStyle/>
          <a:p>
            <a:pPr marL="514350" indent="-514350">
              <a:buFont typeface="+mj-lt"/>
              <a:buAutoNum type="arabicPeriod"/>
            </a:pPr>
            <a:r>
              <a:rPr lang="en-US" sz="2800" dirty="0" err="1"/>
              <a:t>Latar</a:t>
            </a:r>
            <a:r>
              <a:rPr lang="en-US" sz="2800" dirty="0"/>
              <a:t> </a:t>
            </a:r>
            <a:r>
              <a:rPr lang="en-US" sz="2800" dirty="0" err="1"/>
              <a:t>Belakang</a:t>
            </a:r>
            <a:endParaRPr lang="en-US" sz="2800" dirty="0"/>
          </a:p>
          <a:p>
            <a:pPr marL="514350" indent="-514350">
              <a:buFont typeface="+mj-lt"/>
              <a:buAutoNum type="arabicPeriod"/>
            </a:pPr>
            <a:r>
              <a:rPr lang="en-US" sz="2800" dirty="0" err="1"/>
              <a:t>Kebijakan</a:t>
            </a:r>
            <a:endParaRPr lang="en-US" sz="2800" dirty="0"/>
          </a:p>
          <a:p>
            <a:pPr marL="514350" indent="-514350">
              <a:buFont typeface="+mj-lt"/>
              <a:buAutoNum type="arabicPeriod"/>
            </a:pPr>
            <a:r>
              <a:rPr lang="en-US" sz="2800" dirty="0" err="1"/>
              <a:t>Standar</a:t>
            </a:r>
            <a:r>
              <a:rPr lang="en-US" sz="2800" dirty="0"/>
              <a:t> </a:t>
            </a:r>
            <a:r>
              <a:rPr lang="en-US" sz="2800" dirty="0" err="1"/>
              <a:t>Perguruan</a:t>
            </a:r>
            <a:r>
              <a:rPr lang="en-US" sz="2800" dirty="0"/>
              <a:t> Tinggi dan </a:t>
            </a:r>
            <a:r>
              <a:rPr lang="en-US" sz="2800" dirty="0" err="1"/>
              <a:t>Strategi</a:t>
            </a:r>
            <a:r>
              <a:rPr lang="en-US" sz="2800" dirty="0"/>
              <a:t> </a:t>
            </a:r>
            <a:r>
              <a:rPr lang="en-US" sz="2800" dirty="0" err="1"/>
              <a:t>Pencapaian</a:t>
            </a:r>
            <a:r>
              <a:rPr lang="en-US" sz="2800" dirty="0"/>
              <a:t> </a:t>
            </a:r>
            <a:r>
              <a:rPr lang="en-US" sz="2800" dirty="0" err="1"/>
              <a:t>Standar</a:t>
            </a:r>
            <a:endParaRPr lang="en-US" sz="2800" dirty="0"/>
          </a:p>
          <a:p>
            <a:pPr marL="514350" indent="-514350">
              <a:buFont typeface="+mj-lt"/>
              <a:buAutoNum type="arabicPeriod"/>
            </a:pPr>
            <a:r>
              <a:rPr lang="en-US" sz="2800" dirty="0" err="1"/>
              <a:t>Indikator</a:t>
            </a:r>
            <a:r>
              <a:rPr lang="en-US" sz="2800" dirty="0"/>
              <a:t> </a:t>
            </a:r>
            <a:r>
              <a:rPr lang="en-US" sz="2800" dirty="0" err="1"/>
              <a:t>Kinerja</a:t>
            </a:r>
            <a:r>
              <a:rPr lang="en-US" sz="2800" dirty="0"/>
              <a:t> Utama</a:t>
            </a:r>
          </a:p>
          <a:p>
            <a:pPr marL="514350" indent="-514350">
              <a:buFont typeface="+mj-lt"/>
              <a:buAutoNum type="arabicPeriod"/>
            </a:pPr>
            <a:r>
              <a:rPr lang="en-US" sz="2800" dirty="0" err="1"/>
              <a:t>Indikator</a:t>
            </a:r>
            <a:r>
              <a:rPr lang="en-US" sz="2800" dirty="0"/>
              <a:t> </a:t>
            </a:r>
            <a:r>
              <a:rPr lang="en-US" sz="2800" dirty="0" err="1"/>
              <a:t>Kinerja</a:t>
            </a:r>
            <a:r>
              <a:rPr lang="en-US" sz="2800" dirty="0"/>
              <a:t> </a:t>
            </a:r>
            <a:r>
              <a:rPr lang="en-US" sz="2800" dirty="0" err="1"/>
              <a:t>Tambahan</a:t>
            </a:r>
            <a:endParaRPr lang="en-US" sz="2800" dirty="0"/>
          </a:p>
          <a:p>
            <a:pPr marL="514350" indent="-514350">
              <a:buFont typeface="+mj-lt"/>
              <a:buAutoNum type="arabicPeriod"/>
            </a:pPr>
            <a:r>
              <a:rPr lang="en-US" dirty="0" err="1"/>
              <a:t>Evaluasi</a:t>
            </a:r>
            <a:r>
              <a:rPr lang="en-US" dirty="0"/>
              <a:t> </a:t>
            </a:r>
            <a:r>
              <a:rPr lang="en-US" dirty="0" err="1"/>
              <a:t>Capaian</a:t>
            </a:r>
            <a:r>
              <a:rPr lang="en-US" dirty="0"/>
              <a:t> </a:t>
            </a:r>
            <a:r>
              <a:rPr lang="en-US" dirty="0" err="1"/>
              <a:t>Kinerja</a:t>
            </a:r>
            <a:endParaRPr lang="en-US" dirty="0"/>
          </a:p>
          <a:p>
            <a:pPr marL="514350" indent="-514350">
              <a:buFont typeface="+mj-lt"/>
              <a:buAutoNum type="arabicPeriod"/>
            </a:pPr>
            <a:r>
              <a:rPr lang="en-US" sz="2800" dirty="0" err="1"/>
              <a:t>Penjaminan</a:t>
            </a:r>
            <a:r>
              <a:rPr lang="en-US" sz="2800" dirty="0"/>
              <a:t> </a:t>
            </a:r>
            <a:r>
              <a:rPr lang="en-US" sz="2800" dirty="0" err="1"/>
              <a:t>Mutu</a:t>
            </a:r>
            <a:r>
              <a:rPr lang="en-US" sz="2800" dirty="0"/>
              <a:t> SDM</a:t>
            </a:r>
          </a:p>
          <a:p>
            <a:pPr marL="514350" indent="-514350">
              <a:buFont typeface="+mj-lt"/>
              <a:buAutoNum type="arabicPeriod"/>
            </a:pPr>
            <a:r>
              <a:rPr lang="en-US" sz="2800" dirty="0" err="1"/>
              <a:t>Kepuasan</a:t>
            </a:r>
            <a:r>
              <a:rPr lang="en-US" sz="2800" dirty="0"/>
              <a:t> </a:t>
            </a:r>
            <a:r>
              <a:rPr lang="en-US" sz="2800" dirty="0" err="1"/>
              <a:t>pengguna</a:t>
            </a:r>
            <a:endParaRPr lang="en-US" sz="2800" dirty="0"/>
          </a:p>
          <a:p>
            <a:pPr marL="514350" indent="-514350">
              <a:buFont typeface="+mj-lt"/>
              <a:buAutoNum type="arabicPeriod"/>
            </a:pPr>
            <a:r>
              <a:rPr lang="en-US" sz="2800" dirty="0"/>
              <a:t>Kesimpulan Hasil </a:t>
            </a:r>
            <a:r>
              <a:rPr lang="en-US" sz="2800" dirty="0" err="1"/>
              <a:t>Evaluasi</a:t>
            </a:r>
            <a:r>
              <a:rPr lang="en-US" sz="2800" dirty="0"/>
              <a:t> </a:t>
            </a:r>
            <a:r>
              <a:rPr lang="en-US" sz="2800" dirty="0" err="1"/>
              <a:t>Ketercapaian</a:t>
            </a:r>
            <a:r>
              <a:rPr lang="en-US" sz="2800" dirty="0"/>
              <a:t> </a:t>
            </a:r>
            <a:r>
              <a:rPr lang="en-US" sz="2800" dirty="0" err="1"/>
              <a:t>Standar</a:t>
            </a:r>
            <a:r>
              <a:rPr lang="en-US" sz="2800" dirty="0"/>
              <a:t> SDM </a:t>
            </a:r>
            <a:r>
              <a:rPr lang="en-US" sz="2800" dirty="0" err="1"/>
              <a:t>serta</a:t>
            </a:r>
            <a:r>
              <a:rPr lang="en-US" sz="2800" dirty="0"/>
              <a:t> </a:t>
            </a:r>
            <a:r>
              <a:rPr lang="en-US" sz="2800" dirty="0" err="1"/>
              <a:t>Tindak</a:t>
            </a:r>
            <a:r>
              <a:rPr lang="en-US" sz="2800" dirty="0"/>
              <a:t> </a:t>
            </a:r>
            <a:r>
              <a:rPr lang="en-US" sz="2800" dirty="0" err="1"/>
              <a:t>Lanjut</a:t>
            </a:r>
            <a:endParaRPr lang="id-ID" sz="2800" dirty="0"/>
          </a:p>
          <a:p>
            <a:pPr marL="514350" indent="-514350">
              <a:buFont typeface="+mj-lt"/>
              <a:buAutoNum type="arabicPeriod"/>
            </a:pPr>
            <a:endParaRPr lang="id-ID" sz="2800" dirty="0"/>
          </a:p>
        </p:txBody>
      </p:sp>
    </p:spTree>
    <p:extLst>
      <p:ext uri="{BB962C8B-B14F-4D97-AF65-F5344CB8AC3E}">
        <p14:creationId xmlns:p14="http://schemas.microsoft.com/office/powerpoint/2010/main" val="107473875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8E846-E06A-476C-BB5C-7FADE2F65808}"/>
              </a:ext>
            </a:extLst>
          </p:cNvPr>
          <p:cNvSpPr>
            <a:spLocks noGrp="1"/>
          </p:cNvSpPr>
          <p:nvPr>
            <p:ph type="title"/>
          </p:nvPr>
        </p:nvSpPr>
        <p:spPr>
          <a:xfrm>
            <a:off x="1451579" y="342420"/>
            <a:ext cx="9603275" cy="1049235"/>
          </a:xfrm>
        </p:spPr>
        <p:txBody>
          <a:bodyPr>
            <a:normAutofit fontScale="90000"/>
          </a:bodyPr>
          <a:lstStyle/>
          <a:p>
            <a:r>
              <a:rPr lang="en-US" dirty="0" err="1"/>
              <a:t>Publikasi</a:t>
            </a:r>
            <a:r>
              <a:rPr lang="en-US" dirty="0"/>
              <a:t> </a:t>
            </a:r>
            <a:r>
              <a:rPr lang="en-US" dirty="0" err="1"/>
              <a:t>Ilmiah</a:t>
            </a:r>
            <a:r>
              <a:rPr lang="en-US" dirty="0"/>
              <a:t> score 2 </a:t>
            </a:r>
            <a:r>
              <a:rPr lang="en-US" dirty="0" err="1"/>
              <a:t>jika</a:t>
            </a:r>
            <a:r>
              <a:rPr lang="en-US" dirty="0"/>
              <a:t> level local </a:t>
            </a:r>
            <a:r>
              <a:rPr lang="en-US" dirty="0" err="1"/>
              <a:t>jumlahnya</a:t>
            </a:r>
            <a:r>
              <a:rPr lang="en-US" dirty="0"/>
              <a:t> &gt;50% </a:t>
            </a:r>
            <a:r>
              <a:rPr lang="en-US" dirty="0" err="1"/>
              <a:t>dari</a:t>
            </a:r>
            <a:r>
              <a:rPr lang="en-US" dirty="0"/>
              <a:t> total </a:t>
            </a:r>
            <a:r>
              <a:rPr lang="en-US" dirty="0" err="1"/>
              <a:t>populasi</a:t>
            </a:r>
            <a:r>
              <a:rPr lang="en-US" dirty="0"/>
              <a:t> </a:t>
            </a:r>
            <a:r>
              <a:rPr lang="en-US" dirty="0" err="1"/>
              <a:t>jumlah</a:t>
            </a:r>
            <a:r>
              <a:rPr lang="en-US" dirty="0"/>
              <a:t> </a:t>
            </a:r>
            <a:r>
              <a:rPr lang="en-US" dirty="0" err="1"/>
              <a:t>mahasiswa</a:t>
            </a:r>
            <a:endParaRPr lang="en-ID" dirty="0"/>
          </a:p>
        </p:txBody>
      </p:sp>
      <p:sp>
        <p:nvSpPr>
          <p:cNvPr id="3" name="Content Placeholder 2">
            <a:extLst>
              <a:ext uri="{FF2B5EF4-FFF2-40B4-BE49-F238E27FC236}">
                <a16:creationId xmlns:a16="http://schemas.microsoft.com/office/drawing/2014/main" id="{666E2A2B-1173-4A4A-9429-F94F755D5BD3}"/>
              </a:ext>
            </a:extLst>
          </p:cNvPr>
          <p:cNvSpPr>
            <a:spLocks noGrp="1"/>
          </p:cNvSpPr>
          <p:nvPr>
            <p:ph idx="1"/>
          </p:nvPr>
        </p:nvSpPr>
        <p:spPr/>
        <p:txBody>
          <a:bodyPr>
            <a:normAutofit fontScale="70000" lnSpcReduction="20000"/>
          </a:bodyPr>
          <a:lstStyle/>
          <a:p>
            <a:r>
              <a:rPr lang="en-US" dirty="0" err="1"/>
              <a:t>Jumlah</a:t>
            </a:r>
            <a:r>
              <a:rPr lang="en-US" dirty="0"/>
              <a:t> </a:t>
            </a:r>
            <a:r>
              <a:rPr lang="en-US" dirty="0" err="1"/>
              <a:t>publikasi</a:t>
            </a:r>
            <a:r>
              <a:rPr lang="en-US" dirty="0"/>
              <a:t> di </a:t>
            </a:r>
            <a:r>
              <a:rPr lang="en-US" dirty="0" err="1"/>
              <a:t>jurnal</a:t>
            </a:r>
            <a:r>
              <a:rPr lang="en-US" dirty="0"/>
              <a:t> </a:t>
            </a:r>
            <a:r>
              <a:rPr lang="en-US" dirty="0" err="1"/>
              <a:t>nasional</a:t>
            </a:r>
            <a:r>
              <a:rPr lang="en-US" dirty="0"/>
              <a:t> </a:t>
            </a:r>
            <a:r>
              <a:rPr lang="en-US" dirty="0" err="1"/>
              <a:t>tidak</a:t>
            </a:r>
            <a:r>
              <a:rPr lang="en-US" dirty="0"/>
              <a:t> </a:t>
            </a:r>
            <a:r>
              <a:rPr lang="en-US" dirty="0" err="1"/>
              <a:t>terakreditasi</a:t>
            </a:r>
            <a:r>
              <a:rPr lang="en-US" dirty="0"/>
              <a:t>	</a:t>
            </a:r>
          </a:p>
          <a:p>
            <a:r>
              <a:rPr lang="en-US" dirty="0" err="1"/>
              <a:t>Jumlah</a:t>
            </a:r>
            <a:r>
              <a:rPr lang="en-US" dirty="0"/>
              <a:t> </a:t>
            </a:r>
            <a:r>
              <a:rPr lang="en-US" dirty="0" err="1"/>
              <a:t>publikasi</a:t>
            </a:r>
            <a:r>
              <a:rPr lang="en-US" dirty="0"/>
              <a:t> di </a:t>
            </a:r>
            <a:r>
              <a:rPr lang="en-US" dirty="0" err="1"/>
              <a:t>jurnal</a:t>
            </a:r>
            <a:r>
              <a:rPr lang="en-US" dirty="0"/>
              <a:t> </a:t>
            </a:r>
            <a:r>
              <a:rPr lang="en-US" dirty="0" err="1"/>
              <a:t>nasional</a:t>
            </a:r>
            <a:r>
              <a:rPr lang="en-US" dirty="0"/>
              <a:t> </a:t>
            </a:r>
            <a:r>
              <a:rPr lang="en-US" dirty="0" err="1"/>
              <a:t>terakreditasi</a:t>
            </a:r>
            <a:r>
              <a:rPr lang="en-US" dirty="0"/>
              <a:t>=0	</a:t>
            </a:r>
          </a:p>
          <a:p>
            <a:r>
              <a:rPr lang="en-US" dirty="0" err="1"/>
              <a:t>Jumlah</a:t>
            </a:r>
            <a:r>
              <a:rPr lang="en-US" dirty="0"/>
              <a:t> </a:t>
            </a:r>
            <a:r>
              <a:rPr lang="en-US" dirty="0" err="1"/>
              <a:t>publikasi</a:t>
            </a:r>
            <a:r>
              <a:rPr lang="en-US" dirty="0"/>
              <a:t> di </a:t>
            </a:r>
            <a:r>
              <a:rPr lang="en-US" dirty="0" err="1"/>
              <a:t>jurnal</a:t>
            </a:r>
            <a:r>
              <a:rPr lang="en-US" dirty="0"/>
              <a:t> </a:t>
            </a:r>
            <a:r>
              <a:rPr lang="en-US" dirty="0" err="1"/>
              <a:t>internasional</a:t>
            </a:r>
            <a:r>
              <a:rPr lang="en-US" dirty="0"/>
              <a:t>=0	</a:t>
            </a:r>
          </a:p>
          <a:p>
            <a:r>
              <a:rPr lang="en-US" dirty="0" err="1"/>
              <a:t>Jumlah</a:t>
            </a:r>
            <a:r>
              <a:rPr lang="en-US" dirty="0"/>
              <a:t> </a:t>
            </a:r>
            <a:r>
              <a:rPr lang="en-US" dirty="0" err="1"/>
              <a:t>publikasi</a:t>
            </a:r>
            <a:r>
              <a:rPr lang="en-US" dirty="0"/>
              <a:t> di </a:t>
            </a:r>
            <a:r>
              <a:rPr lang="en-US" dirty="0" err="1"/>
              <a:t>jurnal</a:t>
            </a:r>
            <a:r>
              <a:rPr lang="en-US" dirty="0"/>
              <a:t> </a:t>
            </a:r>
            <a:r>
              <a:rPr lang="en-US" dirty="0" err="1"/>
              <a:t>internasional</a:t>
            </a:r>
            <a:r>
              <a:rPr lang="en-US" dirty="0"/>
              <a:t> </a:t>
            </a:r>
            <a:r>
              <a:rPr lang="en-US" dirty="0" err="1"/>
              <a:t>bereputasi</a:t>
            </a:r>
            <a:r>
              <a:rPr lang="en-US" dirty="0"/>
              <a:t>=0</a:t>
            </a:r>
          </a:p>
          <a:p>
            <a:r>
              <a:rPr lang="en-US" dirty="0" err="1"/>
              <a:t>Jumlah</a:t>
            </a:r>
            <a:r>
              <a:rPr lang="en-US" dirty="0"/>
              <a:t> </a:t>
            </a:r>
            <a:r>
              <a:rPr lang="en-US" dirty="0" err="1"/>
              <a:t>publikasi</a:t>
            </a:r>
            <a:r>
              <a:rPr lang="en-US" dirty="0"/>
              <a:t> di seminar wilayah/</a:t>
            </a:r>
            <a:r>
              <a:rPr lang="en-US" dirty="0" err="1"/>
              <a:t>lokal</a:t>
            </a:r>
            <a:r>
              <a:rPr lang="en-US" dirty="0"/>
              <a:t>/PT</a:t>
            </a:r>
          </a:p>
          <a:p>
            <a:r>
              <a:rPr lang="en-US" dirty="0" err="1"/>
              <a:t>Jumlah</a:t>
            </a:r>
            <a:r>
              <a:rPr lang="en-US" dirty="0"/>
              <a:t> </a:t>
            </a:r>
            <a:r>
              <a:rPr lang="en-US" dirty="0" err="1"/>
              <a:t>publikasi</a:t>
            </a:r>
            <a:r>
              <a:rPr lang="en-US" dirty="0"/>
              <a:t> di seminar </a:t>
            </a:r>
            <a:r>
              <a:rPr lang="en-US" dirty="0" err="1"/>
              <a:t>nasional</a:t>
            </a:r>
            <a:r>
              <a:rPr lang="en-US" dirty="0"/>
              <a:t>=0</a:t>
            </a:r>
          </a:p>
          <a:p>
            <a:r>
              <a:rPr lang="en-US" dirty="0" err="1"/>
              <a:t>Jumlah</a:t>
            </a:r>
            <a:r>
              <a:rPr lang="en-US" dirty="0"/>
              <a:t> </a:t>
            </a:r>
            <a:r>
              <a:rPr lang="en-US" dirty="0" err="1"/>
              <a:t>publikasi</a:t>
            </a:r>
            <a:r>
              <a:rPr lang="en-US" dirty="0"/>
              <a:t> di seminar </a:t>
            </a:r>
            <a:r>
              <a:rPr lang="en-US" dirty="0" err="1"/>
              <a:t>internasional</a:t>
            </a:r>
            <a:r>
              <a:rPr lang="en-US" dirty="0"/>
              <a:t>=0</a:t>
            </a:r>
          </a:p>
          <a:p>
            <a:r>
              <a:rPr lang="en-US" dirty="0" err="1"/>
              <a:t>Jumlah</a:t>
            </a:r>
            <a:r>
              <a:rPr lang="en-US" dirty="0"/>
              <a:t> tulisan di media </a:t>
            </a:r>
            <a:r>
              <a:rPr lang="en-US" dirty="0" err="1"/>
              <a:t>massa</a:t>
            </a:r>
            <a:r>
              <a:rPr lang="en-US" dirty="0"/>
              <a:t> wilayah=</a:t>
            </a:r>
            <a:r>
              <a:rPr lang="id-ID" dirty="0"/>
              <a:t>0</a:t>
            </a:r>
            <a:endParaRPr lang="en-US" dirty="0"/>
          </a:p>
          <a:p>
            <a:r>
              <a:rPr lang="en-US" dirty="0" err="1"/>
              <a:t>Jumlah</a:t>
            </a:r>
            <a:r>
              <a:rPr lang="en-US" dirty="0"/>
              <a:t> tulisan di media </a:t>
            </a:r>
            <a:r>
              <a:rPr lang="en-US" dirty="0" err="1"/>
              <a:t>massa</a:t>
            </a:r>
            <a:r>
              <a:rPr lang="en-US" dirty="0"/>
              <a:t> </a:t>
            </a:r>
            <a:r>
              <a:rPr lang="en-US" dirty="0" err="1"/>
              <a:t>nasional</a:t>
            </a:r>
            <a:r>
              <a:rPr lang="en-US" dirty="0"/>
              <a:t>=0	</a:t>
            </a:r>
          </a:p>
          <a:p>
            <a:r>
              <a:rPr lang="en-US" dirty="0" err="1"/>
              <a:t>Jumlah</a:t>
            </a:r>
            <a:r>
              <a:rPr lang="en-US" dirty="0"/>
              <a:t> tulisan di media </a:t>
            </a:r>
            <a:r>
              <a:rPr lang="en-US" dirty="0" err="1"/>
              <a:t>massa</a:t>
            </a:r>
            <a:r>
              <a:rPr lang="en-US" dirty="0"/>
              <a:t> </a:t>
            </a:r>
            <a:r>
              <a:rPr lang="en-US" dirty="0" err="1"/>
              <a:t>internasional</a:t>
            </a:r>
            <a:r>
              <a:rPr lang="en-US" dirty="0"/>
              <a:t>=0</a:t>
            </a:r>
          </a:p>
        </p:txBody>
      </p:sp>
    </p:spTree>
    <p:extLst>
      <p:ext uri="{BB962C8B-B14F-4D97-AF65-F5344CB8AC3E}">
        <p14:creationId xmlns:p14="http://schemas.microsoft.com/office/powerpoint/2010/main" val="2282984849"/>
      </p:ext>
    </p:extLst>
  </p:cSld>
  <p:clrMapOvr>
    <a:masterClrMapping/>
  </p:clrMapOvr>
  <p:transition spd="med">
    <p:pull/>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8E846-E06A-476C-BB5C-7FADE2F65808}"/>
              </a:ext>
            </a:extLst>
          </p:cNvPr>
          <p:cNvSpPr>
            <a:spLocks noGrp="1"/>
          </p:cNvSpPr>
          <p:nvPr>
            <p:ph type="title"/>
          </p:nvPr>
        </p:nvSpPr>
        <p:spPr>
          <a:xfrm>
            <a:off x="1451579" y="342420"/>
            <a:ext cx="9603275" cy="1049235"/>
          </a:xfrm>
        </p:spPr>
        <p:txBody>
          <a:bodyPr>
            <a:normAutofit fontScale="90000"/>
          </a:bodyPr>
          <a:lstStyle/>
          <a:p>
            <a:r>
              <a:rPr lang="en-US" dirty="0" err="1"/>
              <a:t>Publikasi</a:t>
            </a:r>
            <a:r>
              <a:rPr lang="en-US" dirty="0"/>
              <a:t> </a:t>
            </a:r>
            <a:r>
              <a:rPr lang="en-US" dirty="0" err="1"/>
              <a:t>Ilmiah</a:t>
            </a:r>
            <a:r>
              <a:rPr lang="en-US" dirty="0"/>
              <a:t> score 3 </a:t>
            </a:r>
            <a:r>
              <a:rPr lang="en-US" dirty="0" err="1"/>
              <a:t>jika</a:t>
            </a:r>
            <a:r>
              <a:rPr lang="en-US" dirty="0"/>
              <a:t> level local </a:t>
            </a:r>
            <a:r>
              <a:rPr lang="en-US" dirty="0" err="1"/>
              <a:t>jumlahnya</a:t>
            </a:r>
            <a:r>
              <a:rPr lang="en-US" dirty="0"/>
              <a:t> &gt;10% </a:t>
            </a:r>
            <a:r>
              <a:rPr lang="en-US" dirty="0" err="1"/>
              <a:t>dari</a:t>
            </a:r>
            <a:r>
              <a:rPr lang="en-US" dirty="0"/>
              <a:t> total </a:t>
            </a:r>
            <a:r>
              <a:rPr lang="en-US" dirty="0" err="1"/>
              <a:t>populasi</a:t>
            </a:r>
            <a:r>
              <a:rPr lang="en-US" dirty="0"/>
              <a:t> </a:t>
            </a:r>
            <a:r>
              <a:rPr lang="en-US" dirty="0" err="1"/>
              <a:t>jumlah</a:t>
            </a:r>
            <a:r>
              <a:rPr lang="en-US" dirty="0"/>
              <a:t> </a:t>
            </a:r>
            <a:r>
              <a:rPr lang="en-US" dirty="0" err="1"/>
              <a:t>mahasiswa</a:t>
            </a:r>
            <a:endParaRPr lang="en-ID" dirty="0"/>
          </a:p>
        </p:txBody>
      </p:sp>
      <p:sp>
        <p:nvSpPr>
          <p:cNvPr id="3" name="Content Placeholder 2">
            <a:extLst>
              <a:ext uri="{FF2B5EF4-FFF2-40B4-BE49-F238E27FC236}">
                <a16:creationId xmlns:a16="http://schemas.microsoft.com/office/drawing/2014/main" id="{666E2A2B-1173-4A4A-9429-F94F755D5BD3}"/>
              </a:ext>
            </a:extLst>
          </p:cNvPr>
          <p:cNvSpPr>
            <a:spLocks noGrp="1"/>
          </p:cNvSpPr>
          <p:nvPr>
            <p:ph idx="1"/>
          </p:nvPr>
        </p:nvSpPr>
        <p:spPr/>
        <p:txBody>
          <a:bodyPr>
            <a:normAutofit fontScale="70000" lnSpcReduction="20000"/>
          </a:bodyPr>
          <a:lstStyle/>
          <a:p>
            <a:r>
              <a:rPr lang="en-US" dirty="0" err="1"/>
              <a:t>Jumlah</a:t>
            </a:r>
            <a:r>
              <a:rPr lang="en-US" dirty="0"/>
              <a:t> </a:t>
            </a:r>
            <a:r>
              <a:rPr lang="en-US" dirty="0" err="1"/>
              <a:t>publikasi</a:t>
            </a:r>
            <a:r>
              <a:rPr lang="en-US" dirty="0"/>
              <a:t> di </a:t>
            </a:r>
            <a:r>
              <a:rPr lang="en-US" dirty="0" err="1"/>
              <a:t>jurnal</a:t>
            </a:r>
            <a:r>
              <a:rPr lang="en-US" dirty="0"/>
              <a:t> </a:t>
            </a:r>
            <a:r>
              <a:rPr lang="en-US" dirty="0" err="1"/>
              <a:t>nasional</a:t>
            </a:r>
            <a:r>
              <a:rPr lang="en-US" dirty="0"/>
              <a:t> </a:t>
            </a:r>
            <a:r>
              <a:rPr lang="en-US" dirty="0" err="1"/>
              <a:t>tidak</a:t>
            </a:r>
            <a:r>
              <a:rPr lang="en-US" dirty="0"/>
              <a:t> </a:t>
            </a:r>
            <a:r>
              <a:rPr lang="en-US" dirty="0" err="1"/>
              <a:t>terakreditasi</a:t>
            </a:r>
            <a:r>
              <a:rPr lang="en-US" dirty="0"/>
              <a:t>=0	</a:t>
            </a:r>
          </a:p>
          <a:p>
            <a:r>
              <a:rPr lang="en-US" dirty="0" err="1"/>
              <a:t>Jumlah</a:t>
            </a:r>
            <a:r>
              <a:rPr lang="en-US" dirty="0"/>
              <a:t> </a:t>
            </a:r>
            <a:r>
              <a:rPr lang="en-US" dirty="0" err="1"/>
              <a:t>publikasi</a:t>
            </a:r>
            <a:r>
              <a:rPr lang="en-US" dirty="0"/>
              <a:t> di </a:t>
            </a:r>
            <a:r>
              <a:rPr lang="en-US" dirty="0" err="1"/>
              <a:t>jurnal</a:t>
            </a:r>
            <a:r>
              <a:rPr lang="en-US" dirty="0"/>
              <a:t> </a:t>
            </a:r>
            <a:r>
              <a:rPr lang="en-US" dirty="0" err="1"/>
              <a:t>nasional</a:t>
            </a:r>
            <a:r>
              <a:rPr lang="en-US" dirty="0"/>
              <a:t> </a:t>
            </a:r>
            <a:r>
              <a:rPr lang="en-US" dirty="0" err="1"/>
              <a:t>terakreditasi</a:t>
            </a:r>
            <a:r>
              <a:rPr lang="en-US" dirty="0"/>
              <a:t>=</a:t>
            </a:r>
            <a:r>
              <a:rPr lang="id-ID" dirty="0"/>
              <a:t>0</a:t>
            </a:r>
            <a:r>
              <a:rPr lang="en-US" dirty="0"/>
              <a:t>	</a:t>
            </a:r>
          </a:p>
          <a:p>
            <a:r>
              <a:rPr lang="en-US" dirty="0" err="1"/>
              <a:t>Jumlah</a:t>
            </a:r>
            <a:r>
              <a:rPr lang="en-US" dirty="0"/>
              <a:t> </a:t>
            </a:r>
            <a:r>
              <a:rPr lang="en-US" dirty="0" err="1"/>
              <a:t>publikasi</a:t>
            </a:r>
            <a:r>
              <a:rPr lang="en-US" dirty="0"/>
              <a:t> di </a:t>
            </a:r>
            <a:r>
              <a:rPr lang="en-US" dirty="0" err="1"/>
              <a:t>jurnal</a:t>
            </a:r>
            <a:r>
              <a:rPr lang="en-US" dirty="0"/>
              <a:t> </a:t>
            </a:r>
            <a:r>
              <a:rPr lang="en-US" dirty="0" err="1"/>
              <a:t>internasional</a:t>
            </a:r>
            <a:r>
              <a:rPr lang="en-US" dirty="0"/>
              <a:t>=0	</a:t>
            </a:r>
          </a:p>
          <a:p>
            <a:r>
              <a:rPr lang="en-US" dirty="0" err="1"/>
              <a:t>Jumlah</a:t>
            </a:r>
            <a:r>
              <a:rPr lang="en-US" dirty="0"/>
              <a:t> </a:t>
            </a:r>
            <a:r>
              <a:rPr lang="en-US" dirty="0" err="1"/>
              <a:t>publikasi</a:t>
            </a:r>
            <a:r>
              <a:rPr lang="en-US" dirty="0"/>
              <a:t> di </a:t>
            </a:r>
            <a:r>
              <a:rPr lang="en-US" dirty="0" err="1"/>
              <a:t>jurnal</a:t>
            </a:r>
            <a:r>
              <a:rPr lang="en-US" dirty="0"/>
              <a:t> </a:t>
            </a:r>
            <a:r>
              <a:rPr lang="en-US" dirty="0" err="1"/>
              <a:t>internasional</a:t>
            </a:r>
            <a:r>
              <a:rPr lang="en-US" dirty="0"/>
              <a:t> </a:t>
            </a:r>
            <a:r>
              <a:rPr lang="en-US" dirty="0" err="1"/>
              <a:t>bereputasi</a:t>
            </a:r>
            <a:r>
              <a:rPr lang="en-US" dirty="0"/>
              <a:t>=0</a:t>
            </a:r>
          </a:p>
          <a:p>
            <a:r>
              <a:rPr lang="en-US" dirty="0" err="1"/>
              <a:t>Jumlah</a:t>
            </a:r>
            <a:r>
              <a:rPr lang="en-US" dirty="0"/>
              <a:t> </a:t>
            </a:r>
            <a:r>
              <a:rPr lang="en-US" dirty="0" err="1"/>
              <a:t>publikasi</a:t>
            </a:r>
            <a:r>
              <a:rPr lang="en-US" dirty="0"/>
              <a:t> di seminar wilayah/</a:t>
            </a:r>
            <a:r>
              <a:rPr lang="en-US" dirty="0" err="1"/>
              <a:t>lokal</a:t>
            </a:r>
            <a:r>
              <a:rPr lang="en-US" dirty="0"/>
              <a:t>/PT=0</a:t>
            </a:r>
          </a:p>
          <a:p>
            <a:r>
              <a:rPr lang="en-US" dirty="0" err="1"/>
              <a:t>Jumlah</a:t>
            </a:r>
            <a:r>
              <a:rPr lang="en-US" dirty="0"/>
              <a:t> </a:t>
            </a:r>
            <a:r>
              <a:rPr lang="en-US" dirty="0" err="1"/>
              <a:t>publikasi</a:t>
            </a:r>
            <a:r>
              <a:rPr lang="en-US" dirty="0"/>
              <a:t> di seminar </a:t>
            </a:r>
            <a:r>
              <a:rPr lang="en-US" dirty="0" err="1"/>
              <a:t>nasional</a:t>
            </a:r>
            <a:r>
              <a:rPr lang="en-US" dirty="0"/>
              <a:t>=</a:t>
            </a:r>
            <a:r>
              <a:rPr lang="id-ID" dirty="0"/>
              <a:t>0</a:t>
            </a:r>
            <a:endParaRPr lang="en-US" dirty="0"/>
          </a:p>
          <a:p>
            <a:r>
              <a:rPr lang="en-US" dirty="0" err="1"/>
              <a:t>Jumlah</a:t>
            </a:r>
            <a:r>
              <a:rPr lang="en-US" dirty="0"/>
              <a:t> </a:t>
            </a:r>
            <a:r>
              <a:rPr lang="en-US" dirty="0" err="1"/>
              <a:t>publikasi</a:t>
            </a:r>
            <a:r>
              <a:rPr lang="en-US" dirty="0"/>
              <a:t> di seminar </a:t>
            </a:r>
            <a:r>
              <a:rPr lang="en-US" dirty="0" err="1"/>
              <a:t>internasional</a:t>
            </a:r>
            <a:r>
              <a:rPr lang="en-US" dirty="0"/>
              <a:t>=0</a:t>
            </a:r>
          </a:p>
          <a:p>
            <a:r>
              <a:rPr lang="en-US" dirty="0" err="1"/>
              <a:t>Jumlah</a:t>
            </a:r>
            <a:r>
              <a:rPr lang="en-US" dirty="0"/>
              <a:t> tulisan di media </a:t>
            </a:r>
            <a:r>
              <a:rPr lang="en-US" dirty="0" err="1"/>
              <a:t>massa</a:t>
            </a:r>
            <a:r>
              <a:rPr lang="en-US" dirty="0"/>
              <a:t> wilayah=0</a:t>
            </a:r>
          </a:p>
          <a:p>
            <a:r>
              <a:rPr lang="en-US" dirty="0" err="1"/>
              <a:t>Jumlah</a:t>
            </a:r>
            <a:r>
              <a:rPr lang="en-US" dirty="0"/>
              <a:t> tulisan di media </a:t>
            </a:r>
            <a:r>
              <a:rPr lang="en-US" dirty="0" err="1"/>
              <a:t>massa</a:t>
            </a:r>
            <a:r>
              <a:rPr lang="en-US" dirty="0"/>
              <a:t> </a:t>
            </a:r>
            <a:r>
              <a:rPr lang="en-US" dirty="0" err="1"/>
              <a:t>nasional</a:t>
            </a:r>
            <a:r>
              <a:rPr lang="en-US" dirty="0"/>
              <a:t>=</a:t>
            </a:r>
            <a:r>
              <a:rPr lang="id-ID" dirty="0"/>
              <a:t>0</a:t>
            </a:r>
            <a:endParaRPr lang="en-US" dirty="0"/>
          </a:p>
          <a:p>
            <a:r>
              <a:rPr lang="en-US" dirty="0" err="1"/>
              <a:t>Jumlah</a:t>
            </a:r>
            <a:r>
              <a:rPr lang="en-US" dirty="0"/>
              <a:t> tulisan di media </a:t>
            </a:r>
            <a:r>
              <a:rPr lang="en-US" dirty="0" err="1"/>
              <a:t>massa</a:t>
            </a:r>
            <a:r>
              <a:rPr lang="en-US" dirty="0"/>
              <a:t> </a:t>
            </a:r>
            <a:r>
              <a:rPr lang="en-US" dirty="0" err="1"/>
              <a:t>internasional</a:t>
            </a:r>
            <a:r>
              <a:rPr lang="en-US" dirty="0"/>
              <a:t>=0</a:t>
            </a:r>
          </a:p>
        </p:txBody>
      </p:sp>
    </p:spTree>
    <p:extLst>
      <p:ext uri="{BB962C8B-B14F-4D97-AF65-F5344CB8AC3E}">
        <p14:creationId xmlns:p14="http://schemas.microsoft.com/office/powerpoint/2010/main" val="4171104697"/>
      </p:ext>
    </p:extLst>
  </p:cSld>
  <p:clrMapOvr>
    <a:masterClrMapping/>
  </p:clrMapOvr>
  <p:transition spd="med">
    <p:pull/>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8E846-E06A-476C-BB5C-7FADE2F65808}"/>
              </a:ext>
            </a:extLst>
          </p:cNvPr>
          <p:cNvSpPr>
            <a:spLocks noGrp="1"/>
          </p:cNvSpPr>
          <p:nvPr>
            <p:ph type="title"/>
          </p:nvPr>
        </p:nvSpPr>
        <p:spPr>
          <a:xfrm>
            <a:off x="1451579" y="342420"/>
            <a:ext cx="9603275" cy="1049235"/>
          </a:xfrm>
        </p:spPr>
        <p:txBody>
          <a:bodyPr>
            <a:normAutofit fontScale="90000"/>
          </a:bodyPr>
          <a:lstStyle/>
          <a:p>
            <a:r>
              <a:rPr lang="en-US" dirty="0" err="1"/>
              <a:t>Publikasi</a:t>
            </a:r>
            <a:r>
              <a:rPr lang="en-US" dirty="0"/>
              <a:t> </a:t>
            </a:r>
            <a:r>
              <a:rPr lang="en-US" dirty="0" err="1"/>
              <a:t>Ilmiah</a:t>
            </a:r>
            <a:r>
              <a:rPr lang="en-US" dirty="0"/>
              <a:t> score 3 </a:t>
            </a:r>
            <a:r>
              <a:rPr lang="en-US" dirty="0" err="1"/>
              <a:t>jika</a:t>
            </a:r>
            <a:r>
              <a:rPr lang="en-US" dirty="0"/>
              <a:t> level local </a:t>
            </a:r>
            <a:r>
              <a:rPr lang="en-US" dirty="0" err="1"/>
              <a:t>jumlahnya</a:t>
            </a:r>
            <a:r>
              <a:rPr lang="en-US" dirty="0"/>
              <a:t> &gt;1% </a:t>
            </a:r>
            <a:r>
              <a:rPr lang="en-US" dirty="0" err="1"/>
              <a:t>dari</a:t>
            </a:r>
            <a:r>
              <a:rPr lang="en-US" dirty="0"/>
              <a:t> total </a:t>
            </a:r>
            <a:r>
              <a:rPr lang="en-US" dirty="0" err="1"/>
              <a:t>populasi</a:t>
            </a:r>
            <a:r>
              <a:rPr lang="en-US" dirty="0"/>
              <a:t> </a:t>
            </a:r>
            <a:r>
              <a:rPr lang="en-US" dirty="0" err="1"/>
              <a:t>jumlah</a:t>
            </a:r>
            <a:r>
              <a:rPr lang="en-US" dirty="0"/>
              <a:t> </a:t>
            </a:r>
            <a:r>
              <a:rPr lang="en-US" dirty="0" err="1"/>
              <a:t>mahasiswa</a:t>
            </a:r>
            <a:endParaRPr lang="en-ID" dirty="0"/>
          </a:p>
        </p:txBody>
      </p:sp>
      <p:sp>
        <p:nvSpPr>
          <p:cNvPr id="3" name="Content Placeholder 2">
            <a:extLst>
              <a:ext uri="{FF2B5EF4-FFF2-40B4-BE49-F238E27FC236}">
                <a16:creationId xmlns:a16="http://schemas.microsoft.com/office/drawing/2014/main" id="{666E2A2B-1173-4A4A-9429-F94F755D5BD3}"/>
              </a:ext>
            </a:extLst>
          </p:cNvPr>
          <p:cNvSpPr>
            <a:spLocks noGrp="1"/>
          </p:cNvSpPr>
          <p:nvPr>
            <p:ph idx="1"/>
          </p:nvPr>
        </p:nvSpPr>
        <p:spPr/>
        <p:txBody>
          <a:bodyPr>
            <a:normAutofit fontScale="70000" lnSpcReduction="20000"/>
          </a:bodyPr>
          <a:lstStyle/>
          <a:p>
            <a:r>
              <a:rPr lang="en-US" dirty="0" err="1"/>
              <a:t>Jumlah</a:t>
            </a:r>
            <a:r>
              <a:rPr lang="en-US" dirty="0"/>
              <a:t> </a:t>
            </a:r>
            <a:r>
              <a:rPr lang="en-US" dirty="0" err="1"/>
              <a:t>publikasi</a:t>
            </a:r>
            <a:r>
              <a:rPr lang="en-US" dirty="0"/>
              <a:t> di </a:t>
            </a:r>
            <a:r>
              <a:rPr lang="en-US" dirty="0" err="1"/>
              <a:t>jurnal</a:t>
            </a:r>
            <a:r>
              <a:rPr lang="en-US" dirty="0"/>
              <a:t> </a:t>
            </a:r>
            <a:r>
              <a:rPr lang="en-US" dirty="0" err="1"/>
              <a:t>nasional</a:t>
            </a:r>
            <a:r>
              <a:rPr lang="en-US" dirty="0"/>
              <a:t> </a:t>
            </a:r>
            <a:r>
              <a:rPr lang="en-US" dirty="0" err="1"/>
              <a:t>tidak</a:t>
            </a:r>
            <a:r>
              <a:rPr lang="en-US" dirty="0"/>
              <a:t> </a:t>
            </a:r>
            <a:r>
              <a:rPr lang="en-US" dirty="0" err="1"/>
              <a:t>terakreditasi</a:t>
            </a:r>
            <a:r>
              <a:rPr lang="en-US" dirty="0"/>
              <a:t>=0	</a:t>
            </a:r>
          </a:p>
          <a:p>
            <a:r>
              <a:rPr lang="en-US" dirty="0" err="1"/>
              <a:t>Jumlah</a:t>
            </a:r>
            <a:r>
              <a:rPr lang="en-US" dirty="0"/>
              <a:t> </a:t>
            </a:r>
            <a:r>
              <a:rPr lang="en-US" dirty="0" err="1"/>
              <a:t>publikasi</a:t>
            </a:r>
            <a:r>
              <a:rPr lang="en-US" dirty="0"/>
              <a:t> di </a:t>
            </a:r>
            <a:r>
              <a:rPr lang="en-US" dirty="0" err="1"/>
              <a:t>jurnal</a:t>
            </a:r>
            <a:r>
              <a:rPr lang="en-US" dirty="0"/>
              <a:t> </a:t>
            </a:r>
            <a:r>
              <a:rPr lang="en-US" dirty="0" err="1"/>
              <a:t>nasional</a:t>
            </a:r>
            <a:r>
              <a:rPr lang="en-US" dirty="0"/>
              <a:t> </a:t>
            </a:r>
            <a:r>
              <a:rPr lang="en-US" dirty="0" err="1"/>
              <a:t>terakreditasi</a:t>
            </a:r>
            <a:r>
              <a:rPr lang="en-US" dirty="0"/>
              <a:t>=0	</a:t>
            </a:r>
          </a:p>
          <a:p>
            <a:r>
              <a:rPr lang="en-US" dirty="0" err="1"/>
              <a:t>Jumlah</a:t>
            </a:r>
            <a:r>
              <a:rPr lang="en-US" dirty="0"/>
              <a:t> </a:t>
            </a:r>
            <a:r>
              <a:rPr lang="en-US" dirty="0" err="1"/>
              <a:t>publikasi</a:t>
            </a:r>
            <a:r>
              <a:rPr lang="en-US" dirty="0"/>
              <a:t> di </a:t>
            </a:r>
            <a:r>
              <a:rPr lang="en-US" dirty="0" err="1"/>
              <a:t>jurnal</a:t>
            </a:r>
            <a:r>
              <a:rPr lang="en-US" dirty="0"/>
              <a:t> </a:t>
            </a:r>
            <a:r>
              <a:rPr lang="en-US" dirty="0" err="1"/>
              <a:t>internasional</a:t>
            </a:r>
            <a:r>
              <a:rPr lang="en-US" dirty="0"/>
              <a:t>=1	</a:t>
            </a:r>
          </a:p>
          <a:p>
            <a:r>
              <a:rPr lang="en-US" dirty="0" err="1"/>
              <a:t>Jumlah</a:t>
            </a:r>
            <a:r>
              <a:rPr lang="en-US" dirty="0"/>
              <a:t> </a:t>
            </a:r>
            <a:r>
              <a:rPr lang="en-US" dirty="0" err="1"/>
              <a:t>publikasi</a:t>
            </a:r>
            <a:r>
              <a:rPr lang="en-US" dirty="0"/>
              <a:t> di </a:t>
            </a:r>
            <a:r>
              <a:rPr lang="en-US" dirty="0" err="1"/>
              <a:t>jurnal</a:t>
            </a:r>
            <a:r>
              <a:rPr lang="en-US" dirty="0"/>
              <a:t> </a:t>
            </a:r>
            <a:r>
              <a:rPr lang="en-US" dirty="0" err="1"/>
              <a:t>internasional</a:t>
            </a:r>
            <a:r>
              <a:rPr lang="en-US" dirty="0"/>
              <a:t> </a:t>
            </a:r>
            <a:r>
              <a:rPr lang="en-US" dirty="0" err="1"/>
              <a:t>bereputasi</a:t>
            </a:r>
            <a:r>
              <a:rPr lang="en-US" dirty="0"/>
              <a:t>=0</a:t>
            </a:r>
          </a:p>
          <a:p>
            <a:r>
              <a:rPr lang="en-US" dirty="0" err="1"/>
              <a:t>Jumlah</a:t>
            </a:r>
            <a:r>
              <a:rPr lang="en-US" dirty="0"/>
              <a:t> </a:t>
            </a:r>
            <a:r>
              <a:rPr lang="en-US" dirty="0" err="1"/>
              <a:t>publikasi</a:t>
            </a:r>
            <a:r>
              <a:rPr lang="en-US" dirty="0"/>
              <a:t> di seminar wilayah/</a:t>
            </a:r>
            <a:r>
              <a:rPr lang="en-US" dirty="0" err="1"/>
              <a:t>lokal</a:t>
            </a:r>
            <a:r>
              <a:rPr lang="en-US" dirty="0"/>
              <a:t>/PT=0</a:t>
            </a:r>
          </a:p>
          <a:p>
            <a:r>
              <a:rPr lang="en-US" dirty="0" err="1"/>
              <a:t>Jumlah</a:t>
            </a:r>
            <a:r>
              <a:rPr lang="en-US" dirty="0"/>
              <a:t> </a:t>
            </a:r>
            <a:r>
              <a:rPr lang="en-US" dirty="0" err="1"/>
              <a:t>publikasi</a:t>
            </a:r>
            <a:r>
              <a:rPr lang="en-US" dirty="0"/>
              <a:t> di seminar </a:t>
            </a:r>
            <a:r>
              <a:rPr lang="en-US" dirty="0" err="1"/>
              <a:t>nasional</a:t>
            </a:r>
            <a:r>
              <a:rPr lang="en-US" dirty="0"/>
              <a:t>=0</a:t>
            </a:r>
          </a:p>
          <a:p>
            <a:r>
              <a:rPr lang="en-US" dirty="0" err="1"/>
              <a:t>Jumlah</a:t>
            </a:r>
            <a:r>
              <a:rPr lang="en-US" dirty="0"/>
              <a:t> </a:t>
            </a:r>
            <a:r>
              <a:rPr lang="en-US" dirty="0" err="1"/>
              <a:t>publikasi</a:t>
            </a:r>
            <a:r>
              <a:rPr lang="en-US" dirty="0"/>
              <a:t> di seminar </a:t>
            </a:r>
            <a:r>
              <a:rPr lang="en-US" dirty="0" err="1"/>
              <a:t>internasional</a:t>
            </a:r>
            <a:r>
              <a:rPr lang="en-US" dirty="0"/>
              <a:t>=0</a:t>
            </a:r>
          </a:p>
          <a:p>
            <a:r>
              <a:rPr lang="en-US" dirty="0" err="1"/>
              <a:t>Jumlah</a:t>
            </a:r>
            <a:r>
              <a:rPr lang="en-US" dirty="0"/>
              <a:t> tulisan di media </a:t>
            </a:r>
            <a:r>
              <a:rPr lang="en-US" dirty="0" err="1"/>
              <a:t>massa</a:t>
            </a:r>
            <a:r>
              <a:rPr lang="en-US" dirty="0"/>
              <a:t> wilayah=0</a:t>
            </a:r>
          </a:p>
          <a:p>
            <a:r>
              <a:rPr lang="en-US" dirty="0" err="1"/>
              <a:t>Jumlah</a:t>
            </a:r>
            <a:r>
              <a:rPr lang="en-US" dirty="0"/>
              <a:t> tulisan di media </a:t>
            </a:r>
            <a:r>
              <a:rPr lang="en-US" dirty="0" err="1"/>
              <a:t>massa</a:t>
            </a:r>
            <a:r>
              <a:rPr lang="en-US" dirty="0"/>
              <a:t> </a:t>
            </a:r>
            <a:r>
              <a:rPr lang="en-US" dirty="0" err="1"/>
              <a:t>nasional</a:t>
            </a:r>
            <a:r>
              <a:rPr lang="en-US" dirty="0"/>
              <a:t>=0	</a:t>
            </a:r>
          </a:p>
          <a:p>
            <a:r>
              <a:rPr lang="en-US" dirty="0" err="1"/>
              <a:t>Jumlah</a:t>
            </a:r>
            <a:r>
              <a:rPr lang="en-US" dirty="0"/>
              <a:t> tulisan di media </a:t>
            </a:r>
            <a:r>
              <a:rPr lang="en-US" dirty="0" err="1"/>
              <a:t>massa</a:t>
            </a:r>
            <a:r>
              <a:rPr lang="en-US" dirty="0"/>
              <a:t> </a:t>
            </a:r>
            <a:r>
              <a:rPr lang="en-US" dirty="0" err="1"/>
              <a:t>internasional</a:t>
            </a:r>
            <a:r>
              <a:rPr lang="en-US" dirty="0"/>
              <a:t>=0</a:t>
            </a:r>
          </a:p>
        </p:txBody>
      </p:sp>
    </p:spTree>
    <p:extLst>
      <p:ext uri="{BB962C8B-B14F-4D97-AF65-F5344CB8AC3E}">
        <p14:creationId xmlns:p14="http://schemas.microsoft.com/office/powerpoint/2010/main" val="1653823034"/>
      </p:ext>
    </p:extLst>
  </p:cSld>
  <p:clrMapOvr>
    <a:masterClrMapping/>
  </p:clrMapOvr>
  <p:transition spd="med">
    <p:pull/>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E77670-F793-4803-A25A-4399E3D6F544}"/>
              </a:ext>
            </a:extLst>
          </p:cNvPr>
          <p:cNvSpPr>
            <a:spLocks noGrp="1"/>
          </p:cNvSpPr>
          <p:nvPr>
            <p:ph idx="1"/>
          </p:nvPr>
        </p:nvSpPr>
        <p:spPr/>
        <p:txBody>
          <a:bodyPr/>
          <a:lstStyle/>
          <a:p>
            <a:r>
              <a:rPr lang="en-ID" dirty="0" err="1"/>
              <a:t>Publikasi</a:t>
            </a:r>
            <a:r>
              <a:rPr lang="en-ID" dirty="0"/>
              <a:t> </a:t>
            </a:r>
            <a:r>
              <a:rPr lang="en-ID" dirty="0" err="1"/>
              <a:t>ilmiah</a:t>
            </a:r>
            <a:r>
              <a:rPr lang="en-ID" dirty="0"/>
              <a:t> </a:t>
            </a:r>
            <a:r>
              <a:rPr lang="en-ID" dirty="0" err="1"/>
              <a:t>mahasiswa</a:t>
            </a:r>
            <a:r>
              <a:rPr lang="en-ID" dirty="0"/>
              <a:t>, yang </a:t>
            </a:r>
            <a:r>
              <a:rPr lang="en-ID" dirty="0" err="1"/>
              <a:t>dihasilkan</a:t>
            </a:r>
            <a:r>
              <a:rPr lang="en-ID" dirty="0"/>
              <a:t> </a:t>
            </a:r>
            <a:r>
              <a:rPr lang="en-ID" dirty="0" err="1"/>
              <a:t>secara</a:t>
            </a:r>
            <a:r>
              <a:rPr lang="en-ID" dirty="0"/>
              <a:t> </a:t>
            </a:r>
            <a:r>
              <a:rPr lang="en-ID" dirty="0" err="1"/>
              <a:t>mandiri</a:t>
            </a:r>
            <a:r>
              <a:rPr lang="en-ID" dirty="0"/>
              <a:t> </a:t>
            </a:r>
            <a:r>
              <a:rPr lang="en-ID" dirty="0" err="1"/>
              <a:t>atau</a:t>
            </a:r>
            <a:r>
              <a:rPr lang="en-ID" dirty="0"/>
              <a:t> </a:t>
            </a:r>
            <a:r>
              <a:rPr lang="en-ID" dirty="0" err="1"/>
              <a:t>bersama</a:t>
            </a:r>
            <a:r>
              <a:rPr lang="en-ID" dirty="0"/>
              <a:t> DTPS, </a:t>
            </a:r>
            <a:r>
              <a:rPr lang="en-ID" dirty="0" err="1"/>
              <a:t>dengan</a:t>
            </a:r>
            <a:r>
              <a:rPr lang="en-ID" dirty="0"/>
              <a:t> </a:t>
            </a:r>
            <a:r>
              <a:rPr lang="en-ID" dirty="0" err="1"/>
              <a:t>judul</a:t>
            </a:r>
            <a:r>
              <a:rPr lang="en-ID" dirty="0"/>
              <a:t> yang </a:t>
            </a:r>
            <a:r>
              <a:rPr lang="en-ID" dirty="0" err="1"/>
              <a:t>relevan</a:t>
            </a:r>
            <a:r>
              <a:rPr lang="en-ID" dirty="0"/>
              <a:t> </a:t>
            </a:r>
            <a:r>
              <a:rPr lang="en-ID" dirty="0" err="1"/>
              <a:t>dengan</a:t>
            </a:r>
            <a:r>
              <a:rPr lang="en-ID" dirty="0"/>
              <a:t> </a:t>
            </a:r>
            <a:r>
              <a:rPr lang="en-ID" dirty="0" err="1"/>
              <a:t>bidang</a:t>
            </a:r>
            <a:r>
              <a:rPr lang="en-ID" dirty="0"/>
              <a:t> program </a:t>
            </a:r>
            <a:r>
              <a:rPr lang="en-ID" dirty="0" err="1"/>
              <a:t>studi</a:t>
            </a:r>
            <a:r>
              <a:rPr lang="en-ID" dirty="0"/>
              <a:t> </a:t>
            </a:r>
            <a:r>
              <a:rPr lang="en-ID" dirty="0" err="1"/>
              <a:t>dalam</a:t>
            </a:r>
            <a:r>
              <a:rPr lang="en-ID" dirty="0"/>
              <a:t> 3 </a:t>
            </a:r>
            <a:r>
              <a:rPr lang="en-ID" dirty="0" err="1"/>
              <a:t>tahun</a:t>
            </a:r>
            <a:r>
              <a:rPr lang="en-ID" dirty="0"/>
              <a:t> </a:t>
            </a:r>
            <a:r>
              <a:rPr lang="en-ID" dirty="0" err="1"/>
              <a:t>terakhir</a:t>
            </a:r>
            <a:r>
              <a:rPr lang="en-ID" dirty="0"/>
              <a:t>. </a:t>
            </a:r>
          </a:p>
          <a:p>
            <a:r>
              <a:rPr lang="en-ID" dirty="0" err="1"/>
              <a:t>Persentasi</a:t>
            </a:r>
            <a:r>
              <a:rPr lang="en-ID" dirty="0"/>
              <a:t> </a:t>
            </a:r>
            <a:r>
              <a:rPr lang="en-ID" dirty="0" err="1"/>
              <a:t>publikasi</a:t>
            </a:r>
            <a:r>
              <a:rPr lang="en-ID" dirty="0"/>
              <a:t> </a:t>
            </a:r>
            <a:r>
              <a:rPr lang="en-ID" dirty="0" err="1"/>
              <a:t>ilmiah</a:t>
            </a:r>
            <a:r>
              <a:rPr lang="en-ID" dirty="0"/>
              <a:t> </a:t>
            </a:r>
            <a:r>
              <a:rPr lang="en-ID" dirty="0" err="1"/>
              <a:t>mahasiswa</a:t>
            </a:r>
            <a:r>
              <a:rPr lang="en-ID" dirty="0"/>
              <a:t> / </a:t>
            </a:r>
            <a:r>
              <a:rPr lang="en-ID" dirty="0" err="1"/>
              <a:t>jumlah</a:t>
            </a:r>
            <a:r>
              <a:rPr lang="en-ID" dirty="0"/>
              <a:t> </a:t>
            </a:r>
            <a:r>
              <a:rPr lang="en-ID" dirty="0" err="1"/>
              <a:t>mahasiswa</a:t>
            </a:r>
            <a:r>
              <a:rPr lang="en-ID" dirty="0"/>
              <a:t> pada </a:t>
            </a:r>
            <a:r>
              <a:rPr lang="en-ID" dirty="0" err="1"/>
              <a:t>saat</a:t>
            </a:r>
            <a:r>
              <a:rPr lang="en-ID" dirty="0"/>
              <a:t> TS. Minimum: 2 (HKI=2 ISBN=2) score: 4</a:t>
            </a:r>
          </a:p>
        </p:txBody>
      </p:sp>
    </p:spTree>
    <p:extLst>
      <p:ext uri="{BB962C8B-B14F-4D97-AF65-F5344CB8AC3E}">
        <p14:creationId xmlns:p14="http://schemas.microsoft.com/office/powerpoint/2010/main" val="2100217191"/>
      </p:ext>
    </p:extLst>
  </p:cSld>
  <p:clrMapOvr>
    <a:masterClrMapping/>
  </p:clrMapOvr>
  <p:transition spd="med">
    <p:pull/>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40243A-A546-4D91-BF13-1F4B15E162A8}"/>
              </a:ext>
            </a:extLst>
          </p:cNvPr>
          <p:cNvSpPr>
            <a:spLocks noGrp="1"/>
          </p:cNvSpPr>
          <p:nvPr>
            <p:ph idx="1"/>
          </p:nvPr>
        </p:nvSpPr>
        <p:spPr/>
        <p:txBody>
          <a:bodyPr>
            <a:normAutofit/>
          </a:bodyPr>
          <a:lstStyle/>
          <a:p>
            <a:pPr marL="0" indent="0" algn="ctr">
              <a:buNone/>
            </a:pPr>
            <a:r>
              <a:rPr lang="en-US" sz="11500" dirty="0" err="1"/>
              <a:t>Terima</a:t>
            </a:r>
            <a:r>
              <a:rPr lang="en-US" sz="11500" dirty="0"/>
              <a:t> </a:t>
            </a:r>
            <a:r>
              <a:rPr lang="en-US" sz="11500" dirty="0" err="1"/>
              <a:t>kasih</a:t>
            </a:r>
            <a:endParaRPr lang="en-ID" sz="11500" dirty="0"/>
          </a:p>
        </p:txBody>
      </p:sp>
    </p:spTree>
    <p:extLst>
      <p:ext uri="{BB962C8B-B14F-4D97-AF65-F5344CB8AC3E}">
        <p14:creationId xmlns:p14="http://schemas.microsoft.com/office/powerpoint/2010/main" val="1226833358"/>
      </p:ext>
    </p:extLst>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30639-3431-47FA-BC7B-368052601628}"/>
              </a:ext>
            </a:extLst>
          </p:cNvPr>
          <p:cNvSpPr>
            <a:spLocks noGrp="1"/>
          </p:cNvSpPr>
          <p:nvPr>
            <p:ph type="title"/>
          </p:nvPr>
        </p:nvSpPr>
        <p:spPr/>
        <p:txBody>
          <a:bodyPr/>
          <a:lstStyle/>
          <a:p>
            <a:pPr algn="ctr"/>
            <a:r>
              <a:rPr lang="en-US" dirty="0" err="1"/>
              <a:t>Borang</a:t>
            </a:r>
            <a:r>
              <a:rPr lang="en-US" dirty="0"/>
              <a:t>/ </a:t>
            </a:r>
            <a:r>
              <a:rPr lang="en-US" dirty="0" err="1"/>
              <a:t>Laporan</a:t>
            </a:r>
            <a:r>
              <a:rPr lang="en-US" dirty="0"/>
              <a:t> </a:t>
            </a:r>
            <a:r>
              <a:rPr lang="en-US" dirty="0" err="1"/>
              <a:t>Kinerja</a:t>
            </a:r>
            <a:endParaRPr lang="id-ID" dirty="0"/>
          </a:p>
        </p:txBody>
      </p:sp>
      <p:graphicFrame>
        <p:nvGraphicFramePr>
          <p:cNvPr id="4" name="Content Placeholder 3">
            <a:extLst>
              <a:ext uri="{FF2B5EF4-FFF2-40B4-BE49-F238E27FC236}">
                <a16:creationId xmlns:a16="http://schemas.microsoft.com/office/drawing/2014/main" id="{5F2F29DF-634F-454B-B79B-8ADA6FF6DD6F}"/>
              </a:ext>
            </a:extLst>
          </p:cNvPr>
          <p:cNvGraphicFramePr>
            <a:graphicFrameLocks noGrp="1"/>
          </p:cNvGraphicFramePr>
          <p:nvPr>
            <p:ph idx="1"/>
          </p:nvPr>
        </p:nvGraphicFramePr>
        <p:xfrm>
          <a:off x="2971800" y="1295400"/>
          <a:ext cx="73152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0997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a:t>Tridharma PT</a:t>
            </a:r>
          </a:p>
        </p:txBody>
      </p:sp>
      <p:graphicFrame>
        <p:nvGraphicFramePr>
          <p:cNvPr id="4" name="Content Placeholder 3"/>
          <p:cNvGraphicFramePr>
            <a:graphicFrameLocks noGrp="1"/>
          </p:cNvGraphicFramePr>
          <p:nvPr>
            <p:ph idx="1"/>
          </p:nvPr>
        </p:nvGraphicFramePr>
        <p:xfrm>
          <a:off x="2971800" y="1295400"/>
          <a:ext cx="73152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1C02D-653E-47A0-B7FB-4C86DB425725}"/>
              </a:ext>
            </a:extLst>
          </p:cNvPr>
          <p:cNvSpPr>
            <a:spLocks noGrp="1"/>
          </p:cNvSpPr>
          <p:nvPr>
            <p:ph type="title"/>
          </p:nvPr>
        </p:nvSpPr>
        <p:spPr>
          <a:xfrm>
            <a:off x="2895600" y="718592"/>
            <a:ext cx="7391400" cy="838200"/>
          </a:xfrm>
        </p:spPr>
        <p:txBody>
          <a:bodyPr/>
          <a:lstStyle/>
          <a:p>
            <a:pPr algn="ctr"/>
            <a:r>
              <a:rPr lang="en-US" dirty="0"/>
              <a:t>S</a:t>
            </a:r>
            <a:r>
              <a:rPr lang="id-ID" dirty="0"/>
              <a:t>iklus PPEPP</a:t>
            </a:r>
            <a:r>
              <a:rPr lang="en-US" dirty="0"/>
              <a:t> pada </a:t>
            </a:r>
            <a:r>
              <a:rPr lang="en-US" dirty="0" err="1"/>
              <a:t>Kegiatan</a:t>
            </a:r>
            <a:r>
              <a:rPr lang="en-US" dirty="0"/>
              <a:t> Tri Dharma PT</a:t>
            </a:r>
            <a:endParaRPr lang="id-ID" dirty="0"/>
          </a:p>
        </p:txBody>
      </p:sp>
      <p:sp>
        <p:nvSpPr>
          <p:cNvPr id="3" name="Content Placeholder 2">
            <a:extLst>
              <a:ext uri="{FF2B5EF4-FFF2-40B4-BE49-F238E27FC236}">
                <a16:creationId xmlns:a16="http://schemas.microsoft.com/office/drawing/2014/main" id="{37A91429-CC4A-4444-A17C-0EC467AD555F}"/>
              </a:ext>
            </a:extLst>
          </p:cNvPr>
          <p:cNvSpPr>
            <a:spLocks noGrp="1"/>
          </p:cNvSpPr>
          <p:nvPr>
            <p:ph idx="1"/>
          </p:nvPr>
        </p:nvSpPr>
        <p:spPr>
          <a:xfrm>
            <a:off x="3029272" y="2076400"/>
            <a:ext cx="7315200" cy="4953000"/>
          </a:xfrm>
        </p:spPr>
        <p:txBody>
          <a:bodyPr/>
          <a:lstStyle/>
          <a:p>
            <a:r>
              <a:rPr lang="id-ID" dirty="0"/>
              <a:t>Penetapan, </a:t>
            </a:r>
            <a:endParaRPr lang="en-US" dirty="0"/>
          </a:p>
          <a:p>
            <a:r>
              <a:rPr lang="id-ID" dirty="0"/>
              <a:t>Pelaksanaan, </a:t>
            </a:r>
            <a:endParaRPr lang="en-US" dirty="0"/>
          </a:p>
          <a:p>
            <a:r>
              <a:rPr lang="id-ID" dirty="0"/>
              <a:t>Evaluasi, </a:t>
            </a:r>
            <a:endParaRPr lang="en-US" dirty="0"/>
          </a:p>
          <a:p>
            <a:r>
              <a:rPr lang="id-ID" dirty="0"/>
              <a:t>Pengendalian, dan </a:t>
            </a:r>
            <a:endParaRPr lang="en-US" dirty="0"/>
          </a:p>
          <a:p>
            <a:r>
              <a:rPr lang="id-ID" dirty="0"/>
              <a:t>Perbaikan Berkelanjutan</a:t>
            </a:r>
          </a:p>
        </p:txBody>
      </p:sp>
    </p:spTree>
    <p:extLst>
      <p:ext uri="{BB962C8B-B14F-4D97-AF65-F5344CB8AC3E}">
        <p14:creationId xmlns:p14="http://schemas.microsoft.com/office/powerpoint/2010/main" val="1762066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a:t>Tagihan LKD</a:t>
            </a:r>
          </a:p>
        </p:txBody>
      </p:sp>
      <p:graphicFrame>
        <p:nvGraphicFramePr>
          <p:cNvPr id="4" name="Content Placeholder 3"/>
          <p:cNvGraphicFramePr>
            <a:graphicFrameLocks noGrp="1"/>
          </p:cNvGraphicFramePr>
          <p:nvPr>
            <p:ph idx="1"/>
          </p:nvPr>
        </p:nvGraphicFramePr>
        <p:xfrm>
          <a:off x="2971800" y="1295400"/>
          <a:ext cx="73152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ppp_seduc_txt_stack">
  <a:themeElements>
    <a:clrScheme name="Office Them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Gallery</Template>
  <TotalTime>1452</TotalTime>
  <Words>2991</Words>
  <Application>Microsoft Office PowerPoint</Application>
  <PresentationFormat>Widescreen</PresentationFormat>
  <Paragraphs>451</Paragraphs>
  <Slides>54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54</vt:i4>
      </vt:variant>
    </vt:vector>
  </HeadingPairs>
  <TitlesOfParts>
    <vt:vector size="59" baseType="lpstr">
      <vt:lpstr>Arial</vt:lpstr>
      <vt:lpstr>Calibri</vt:lpstr>
      <vt:lpstr>Gill Sans MT</vt:lpstr>
      <vt:lpstr>Gallery</vt:lpstr>
      <vt:lpstr>ppp_seduc_txt_stack</vt:lpstr>
      <vt:lpstr>PowerPoint Presentation</vt:lpstr>
      <vt:lpstr>Ciptakan Atmosper Akademik dan Budaya Unggul di Prodi</vt:lpstr>
      <vt:lpstr>Jenis Tagihan Borang IAPS</vt:lpstr>
      <vt:lpstr>Isi LKPS 4.0</vt:lpstr>
      <vt:lpstr>Laporan Evaluasi Diri</vt:lpstr>
      <vt:lpstr>Borang/ Laporan Kinerja</vt:lpstr>
      <vt:lpstr>Tridharma PT</vt:lpstr>
      <vt:lpstr>Siklus PPEPP pada Kegiatan Tri Dharma PT</vt:lpstr>
      <vt:lpstr>Tagihan LKD</vt:lpstr>
      <vt:lpstr>Pendidikan/ Pengajaran</vt:lpstr>
      <vt:lpstr>Penelitian</vt:lpstr>
      <vt:lpstr>Pengabdian kepada Masyarakat</vt:lpstr>
      <vt:lpstr>Strategi  </vt:lpstr>
      <vt:lpstr>Pembagian Tugas</vt:lpstr>
      <vt:lpstr>Pembagian Tugas</vt:lpstr>
      <vt:lpstr>Pembagian Tugas</vt:lpstr>
      <vt:lpstr>&gt;&gt;&gt; Mengapa SAPTO?</vt:lpstr>
      <vt:lpstr>Standar Pengisian Data LKPS</vt:lpstr>
      <vt:lpstr>Syarat Perlu Terakreditasi</vt:lpstr>
      <vt:lpstr>Program Sarjana/Sarjana Terapan:  BAIK Sekali</vt:lpstr>
      <vt:lpstr>Program Sarjana/Sarjana Terapan:  UNGGUL</vt:lpstr>
      <vt:lpstr>Kualifikasi akademik DTPS:</vt:lpstr>
      <vt:lpstr>Jabatan akademik DTPS:</vt:lpstr>
      <vt:lpstr>Tabel 1.a.1) Kerjasama Pendidikan Tabel 1.a.2) Kerjasama Penelitian Tabel 1.a.3) Kerjasama Pengabdian kepada Masyarakat</vt:lpstr>
      <vt:lpstr>Tingkat Kerjasama</vt:lpstr>
      <vt:lpstr>Bukti Kerjasama</vt:lpstr>
      <vt:lpstr>Tabel 2.a Seleksi Mahasiswa Baru</vt:lpstr>
      <vt:lpstr>Note:</vt:lpstr>
      <vt:lpstr>SDM</vt:lpstr>
      <vt:lpstr>Kecukupan jumlah dosen tetap (NDTPS)</vt:lpstr>
      <vt:lpstr>Kualifikasi akademik DTPS:</vt:lpstr>
      <vt:lpstr>Jabatan akademik DTPS:</vt:lpstr>
      <vt:lpstr>MASA STUDI DAN SERAPAN LULUSAN </vt:lpstr>
      <vt:lpstr>Ekuivalensi Waktu Mengajar DOSEN</vt:lpstr>
      <vt:lpstr>PERBANDINGAN DT DENGAN DTT</vt:lpstr>
      <vt:lpstr>Rekognisi dosen</vt:lpstr>
      <vt:lpstr>Score Rekognisi Dosen</vt:lpstr>
      <vt:lpstr>Penelitian dan PKm</vt:lpstr>
      <vt:lpstr>Tabel 3.b.4) Publikasi Ilmiah DTPS</vt:lpstr>
      <vt:lpstr>Tabel 3.b.5) Karya Ilmiah DTPS yang Disitasi </vt:lpstr>
      <vt:lpstr>Tabel 3.b.7) Luaran Penelitian/PkM Lainnya oleh DTPS</vt:lpstr>
      <vt:lpstr>Tabel 4 Penggunaan Dana</vt:lpstr>
      <vt:lpstr>Tabel 5.a Kurikulum, Capaian Pembelajaran, dan Rencana Pembelajaran</vt:lpstr>
      <vt:lpstr>Tabel 5.b Integrasi Kegiatan Penelitian/PkM dalam Pembelajaran</vt:lpstr>
      <vt:lpstr>Kepuasan mahasiswa</vt:lpstr>
      <vt:lpstr>Pelibatan mahasiswa dalam penelitian dan pkm</vt:lpstr>
      <vt:lpstr>Lulusan</vt:lpstr>
      <vt:lpstr>Prestasi mahasiswa</vt:lpstr>
      <vt:lpstr>Rata-rata studi mahasiswa</vt:lpstr>
      <vt:lpstr>Publikasi Ilmiah score 2 jika level local jumlahnya &gt;50% dari total populasi jumlah mahasiswa</vt:lpstr>
      <vt:lpstr>Publikasi Ilmiah score 3 jika level local jumlahnya &gt;10% dari total populasi jumlah mahasiswa</vt:lpstr>
      <vt:lpstr>Publikasi Ilmiah score 3 jika level local jumlahnya &gt;1% dari total populasi jumlah mahasiswa</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 Pengisian Data LKPS</dc:title>
  <dc:creator>Asep Iwan</dc:creator>
  <cp:lastModifiedBy>Cuba.project</cp:lastModifiedBy>
  <cp:revision>24</cp:revision>
  <cp:lastPrinted>2022-08-22T11:58:29Z</cp:lastPrinted>
  <dcterms:created xsi:type="dcterms:W3CDTF">2021-09-15T10:37:04Z</dcterms:created>
  <dcterms:modified xsi:type="dcterms:W3CDTF">2025-02-21T02:28:23Z</dcterms:modified>
</cp:coreProperties>
</file>