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58" r:id="rId5"/>
    <p:sldId id="259" r:id="rId6"/>
    <p:sldId id="275" r:id="rId7"/>
    <p:sldId id="271" r:id="rId8"/>
    <p:sldId id="272" r:id="rId9"/>
    <p:sldId id="273" r:id="rId10"/>
    <p:sldId id="263" r:id="rId11"/>
    <p:sldId id="264" r:id="rId12"/>
    <p:sldId id="266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Mengetahui Perda KTR </c:v>
                </c:pt>
                <c:pt idx="1">
                  <c:v>Tanda2 Larangan Merokok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49.5</c:v>
                </c:pt>
                <c:pt idx="1">
                  <c:v>57.1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Mengetahui Perda KTR </c:v>
                </c:pt>
                <c:pt idx="1">
                  <c:v>Tanda2 Larangan Merokok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50.5</c:v>
                </c:pt>
                <c:pt idx="1">
                  <c:v>42.9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744064"/>
        <c:axId val="124745600"/>
        <c:axId val="0"/>
      </c:bar3DChart>
      <c:catAx>
        <c:axId val="124744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4745600"/>
        <c:crosses val="autoZero"/>
        <c:auto val="1"/>
        <c:lblAlgn val="ctr"/>
        <c:lblOffset val="100"/>
        <c:noMultiLvlLbl val="0"/>
      </c:catAx>
      <c:valAx>
        <c:axId val="124745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4744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84499854184894"/>
          <c:y val="0.29729002624671919"/>
          <c:w val="0.10766112569262176"/>
          <c:h val="0.2744675665541807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65</c:v>
                </c:pt>
                <c:pt idx="2">
                  <c:v>57</c:v>
                </c:pt>
                <c:pt idx="3">
                  <c:v>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TIDAK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27</c:v>
                </c:pt>
                <c:pt idx="1">
                  <c:v>25</c:v>
                </c:pt>
                <c:pt idx="2">
                  <c:v>33</c:v>
                </c:pt>
                <c:pt idx="3">
                  <c:v>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Sampel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Perokok</c:v>
                </c:pt>
                <c:pt idx="1">
                  <c:v>Mulai Sebelum SMA</c:v>
                </c:pt>
                <c:pt idx="2">
                  <c:v>Diketahui Ortu</c:v>
                </c:pt>
                <c:pt idx="3">
                  <c:v>Minat Berhenti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117</c:v>
                </c:pt>
                <c:pt idx="1">
                  <c:v>90</c:v>
                </c:pt>
                <c:pt idx="2">
                  <c:v>90</c:v>
                </c:pt>
                <c:pt idx="3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799616"/>
        <c:axId val="124825984"/>
        <c:axId val="0"/>
      </c:bar3DChart>
      <c:catAx>
        <c:axId val="124799616"/>
        <c:scaling>
          <c:orientation val="minMax"/>
        </c:scaling>
        <c:delete val="0"/>
        <c:axPos val="b"/>
        <c:majorTickMark val="out"/>
        <c:minorTickMark val="none"/>
        <c:tickLblPos val="nextTo"/>
        <c:crossAx val="124825984"/>
        <c:crosses val="autoZero"/>
        <c:auto val="1"/>
        <c:lblAlgn val="ctr"/>
        <c:lblOffset val="100"/>
        <c:noMultiLvlLbl val="0"/>
      </c:catAx>
      <c:valAx>
        <c:axId val="124825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47996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1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0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1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9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34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17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9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6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8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8C3BB-1F01-426C-9816-A5D13C36886F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84673-063E-44F0-8381-002518BF0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6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URGENSI IMPLEMENTASI PERDA KTR DI PROVINSI BENGKULU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: </a:t>
            </a:r>
            <a:r>
              <a:rPr lang="en-US" dirty="0" err="1" smtClean="0"/>
              <a:t>Sepri</a:t>
            </a:r>
            <a:r>
              <a:rPr lang="en-US" dirty="0" smtClean="0"/>
              <a:t> </a:t>
            </a:r>
            <a:r>
              <a:rPr lang="en-US" dirty="0" err="1" smtClean="0"/>
              <a:t>Yunarman</a:t>
            </a:r>
            <a:r>
              <a:rPr lang="en-US" dirty="0" smtClean="0"/>
              <a:t>, </a:t>
            </a:r>
            <a:r>
              <a:rPr lang="en-US" dirty="0" err="1" smtClean="0"/>
              <a:t>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48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DANA BAGI HASIL PAJAK ROKOK PROV BKLU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PAJAK ROKOK BENGKULU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736128"/>
              </p:ext>
            </p:extLst>
          </p:nvPr>
        </p:nvGraphicFramePr>
        <p:xfrm>
          <a:off x="228600" y="665289"/>
          <a:ext cx="8762999" cy="6001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718"/>
                <a:gridCol w="1488056"/>
                <a:gridCol w="1532626"/>
                <a:gridCol w="1447800"/>
                <a:gridCol w="1371600"/>
                <a:gridCol w="1600199"/>
              </a:tblGrid>
              <a:tr h="233585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WILAYAH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TAHUN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2335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2017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2019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Provinsi Bengkulu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31.338.376.177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33.535.029.747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24.312.416.790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24.278.289.745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142.214.383.873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Bengkulu Selatan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6.485.403.857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6.936.213.407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11.629.107.918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7.697.250.012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39.389.697.085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Bengkulu Utara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9.469.078.196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10.140.147.700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9.416.218.568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8.505.345.009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46.714.584.506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Rejang Lebong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6.505.114.780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9.139.844.946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6.436.032.168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11.084.591.453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40.142.826.277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Kota Bengkulu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11.736.810.903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12.526.017.929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4.935.928.648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9.819.596.938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49.758.497.477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247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Kaur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5.470.290.706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5.865.948.538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9.323.355.021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5.743.352.980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31.326.910.395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247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Seluma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7.625.641.086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8.149.167.136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5.125.627.214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8.635.718.035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36.217.716.548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Muko-Muko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6.697.703.189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7.204.721.511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6.006.833.078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6.050.104.911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32.372.589.899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247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Lebong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5.364.478.599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5.517.181.341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7.529.847.130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6.148.605.206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29.302.948.718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818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Kepahyang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6.048.246.651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6.472.326.998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5.438.999.570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7.046.709.377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47.643.874.736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868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Bengkulu Tengah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5,030,026,545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5,384,630,189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6,708,298,864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6,009,622,709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27,841,872,764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  <a:tr h="4671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101,771,170,689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110,871,229,442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96,862,664,969</a:t>
                      </a:r>
                      <a:endParaRPr lang="en-US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101,019,186,375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505,634,902,278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251" marR="632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8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533400"/>
            <a:ext cx="7721600" cy="914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Hasil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Evaluasi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Perda</a:t>
            </a:r>
            <a:r>
              <a:rPr lang="en-US" sz="2800" dirty="0">
                <a:solidFill>
                  <a:schemeClr val="tx1"/>
                </a:solidFill>
              </a:rPr>
              <a:t> KTR </a:t>
            </a:r>
            <a:r>
              <a:rPr lang="en-US" sz="2800" dirty="0" smtClean="0"/>
              <a:t>di </a:t>
            </a:r>
            <a:r>
              <a:rPr lang="en-US" sz="2800" dirty="0" err="1" smtClean="0"/>
              <a:t>Prov</a:t>
            </a:r>
            <a:r>
              <a:rPr lang="en-US" sz="2800" dirty="0" smtClean="0"/>
              <a:t> Bengkulu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74832932"/>
              </p:ext>
            </p:extLst>
          </p:nvPr>
        </p:nvGraphicFramePr>
        <p:xfrm>
          <a:off x="609600" y="1219200"/>
          <a:ext cx="7981294" cy="543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62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99" y="152400"/>
            <a:ext cx="6447501" cy="1014248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2. </a:t>
            </a:r>
            <a:r>
              <a:rPr lang="en-US" sz="2800" dirty="0" err="1" smtClean="0">
                <a:solidFill>
                  <a:schemeClr val="tx1"/>
                </a:solidFill>
              </a:rPr>
              <a:t>Hasil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Evaluasi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Pemerintah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040525"/>
            <a:ext cx="8331200" cy="5454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wawancara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para</a:t>
            </a:r>
            <a:r>
              <a:rPr lang="en-US" sz="2200" dirty="0" smtClean="0"/>
              <a:t> </a:t>
            </a:r>
            <a:r>
              <a:rPr lang="en-US" sz="2200" dirty="0" err="1" smtClean="0"/>
              <a:t>pengambil</a:t>
            </a:r>
            <a:r>
              <a:rPr lang="en-US" sz="2200" dirty="0" smtClean="0"/>
              <a:t> </a:t>
            </a:r>
            <a:r>
              <a:rPr lang="en-US" sz="2200" dirty="0" err="1" smtClean="0"/>
              <a:t>kebijakan</a:t>
            </a:r>
            <a:r>
              <a:rPr lang="en-US" sz="2200" dirty="0" smtClean="0"/>
              <a:t> (</a:t>
            </a:r>
            <a:r>
              <a:rPr lang="en-US" sz="2200" dirty="0" err="1" smtClean="0"/>
              <a:t>Gubernur</a:t>
            </a:r>
            <a:r>
              <a:rPr lang="en-US" sz="2200" dirty="0" smtClean="0"/>
              <a:t>, DPRD, </a:t>
            </a:r>
            <a:r>
              <a:rPr lang="en-US" sz="2200" dirty="0" err="1" smtClean="0"/>
              <a:t>Dinas</a:t>
            </a:r>
            <a:r>
              <a:rPr lang="en-US" sz="2200" dirty="0" smtClean="0"/>
              <a:t> </a:t>
            </a:r>
            <a:r>
              <a:rPr lang="en-US" sz="2200" dirty="0" err="1" smtClean="0"/>
              <a:t>Kesehatan</a:t>
            </a:r>
            <a:r>
              <a:rPr lang="en-US" sz="2200" dirty="0" smtClean="0"/>
              <a:t>, </a:t>
            </a:r>
            <a:r>
              <a:rPr lang="en-US" sz="2200" dirty="0" err="1" smtClean="0"/>
              <a:t>Dinas</a:t>
            </a:r>
            <a:r>
              <a:rPr lang="en-US" sz="2200" dirty="0" smtClean="0"/>
              <a:t> </a:t>
            </a:r>
            <a:r>
              <a:rPr lang="en-US" sz="2200" dirty="0" err="1" smtClean="0"/>
              <a:t>Satpol</a:t>
            </a:r>
            <a:r>
              <a:rPr lang="en-US" sz="2200" dirty="0" smtClean="0"/>
              <a:t> PP </a:t>
            </a:r>
            <a:r>
              <a:rPr lang="en-US" sz="2200" dirty="0" err="1" smtClean="0"/>
              <a:t>Provinsi</a:t>
            </a:r>
            <a:r>
              <a:rPr lang="en-US" sz="2200" dirty="0" smtClean="0"/>
              <a:t> Bengkulu) </a:t>
            </a:r>
            <a:r>
              <a:rPr lang="en-US" sz="2200" dirty="0" err="1" smtClean="0"/>
              <a:t>peneliti</a:t>
            </a:r>
            <a:r>
              <a:rPr lang="en-US" sz="2200" dirty="0" smtClean="0"/>
              <a:t> </a:t>
            </a:r>
            <a:r>
              <a:rPr lang="en-US" sz="2200" dirty="0" err="1" smtClean="0"/>
              <a:t>menemukan</a:t>
            </a:r>
            <a:r>
              <a:rPr lang="en-US" sz="2200" dirty="0" smtClean="0"/>
              <a:t> </a:t>
            </a:r>
            <a:r>
              <a:rPr lang="en-US" sz="2200" dirty="0" err="1"/>
              <a:t>bahwa</a:t>
            </a:r>
            <a:r>
              <a:rPr lang="en-US" sz="2200" dirty="0"/>
              <a:t> </a:t>
            </a:r>
            <a:r>
              <a:rPr lang="en-US" sz="2200" dirty="0" err="1"/>
              <a:t>faktor-faktor</a:t>
            </a:r>
            <a:r>
              <a:rPr lang="en-US" sz="2200" dirty="0"/>
              <a:t> yang </a:t>
            </a:r>
            <a:r>
              <a:rPr lang="en-US" sz="2200" dirty="0" err="1"/>
              <a:t>menjadi</a:t>
            </a:r>
            <a:r>
              <a:rPr lang="en-US" sz="2200" dirty="0"/>
              <a:t> </a:t>
            </a:r>
            <a:r>
              <a:rPr lang="en-US" sz="2200" dirty="0" err="1"/>
              <a:t>kendala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pelaksanaan</a:t>
            </a:r>
            <a:r>
              <a:rPr lang="en-US" sz="2200" dirty="0"/>
              <a:t>, </a:t>
            </a:r>
            <a:r>
              <a:rPr lang="en-US" sz="2200" dirty="0" err="1"/>
              <a:t>antara</a:t>
            </a:r>
            <a:r>
              <a:rPr lang="en-US" sz="2200" dirty="0"/>
              <a:t> lain : </a:t>
            </a:r>
            <a:endParaRPr lang="en-US" sz="2200" dirty="0" smtClean="0"/>
          </a:p>
          <a:p>
            <a:r>
              <a:rPr lang="en-US" sz="2200" i="1" dirty="0" err="1" smtClean="0"/>
              <a:t>Pertama</a:t>
            </a:r>
            <a:r>
              <a:rPr lang="en-US" sz="2200" dirty="0"/>
              <a:t>, </a:t>
            </a:r>
            <a:r>
              <a:rPr lang="en-US" sz="2200" dirty="0" err="1"/>
              <a:t>belum</a:t>
            </a:r>
            <a:r>
              <a:rPr lang="en-US" sz="2200" dirty="0"/>
              <a:t> </a:t>
            </a:r>
            <a:r>
              <a:rPr lang="en-US" sz="2200" dirty="0" err="1"/>
              <a:t>adanya</a:t>
            </a:r>
            <a:r>
              <a:rPr lang="en-US" sz="2200" dirty="0"/>
              <a:t> </a:t>
            </a:r>
            <a:r>
              <a:rPr lang="en-US" sz="2200" dirty="0" err="1"/>
              <a:t>kesepahaman</a:t>
            </a:r>
            <a:r>
              <a:rPr lang="en-US" sz="2200" dirty="0"/>
              <a:t> di internal </a:t>
            </a:r>
            <a:r>
              <a:rPr lang="en-US" sz="2200" dirty="0" err="1"/>
              <a:t>pemerintah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urgensi</a:t>
            </a:r>
            <a:r>
              <a:rPr lang="en-US" sz="2200" dirty="0"/>
              <a:t> </a:t>
            </a:r>
            <a:r>
              <a:rPr lang="en-US" sz="2200" dirty="0" err="1"/>
              <a:t>regulasi</a:t>
            </a:r>
            <a:r>
              <a:rPr lang="en-US" sz="2200" dirty="0"/>
              <a:t> </a:t>
            </a:r>
            <a:r>
              <a:rPr lang="en-US" sz="2200" dirty="0" err="1"/>
              <a:t>teknis</a:t>
            </a:r>
            <a:r>
              <a:rPr lang="en-US" sz="2200" dirty="0"/>
              <a:t> </a:t>
            </a:r>
            <a:r>
              <a:rPr lang="en-US" sz="2200" dirty="0" err="1"/>
              <a:t>terkait</a:t>
            </a:r>
            <a:r>
              <a:rPr lang="en-US" sz="2200" dirty="0"/>
              <a:t> </a:t>
            </a:r>
            <a:r>
              <a:rPr lang="en-US" sz="2200" dirty="0" err="1"/>
              <a:t>implementasi</a:t>
            </a:r>
            <a:r>
              <a:rPr lang="en-US" sz="2200" dirty="0"/>
              <a:t> </a:t>
            </a:r>
            <a:r>
              <a:rPr lang="en-US" sz="2200" dirty="0" err="1"/>
              <a:t>Perda</a:t>
            </a:r>
            <a:r>
              <a:rPr lang="en-US" sz="2200" dirty="0"/>
              <a:t> KTR </a:t>
            </a:r>
            <a:r>
              <a:rPr lang="en-US" sz="2200" dirty="0" err="1"/>
              <a:t>tersebut</a:t>
            </a:r>
            <a:r>
              <a:rPr lang="en-US" sz="2200" dirty="0"/>
              <a:t>. </a:t>
            </a:r>
            <a:endParaRPr lang="en-US" sz="2200" dirty="0" smtClean="0"/>
          </a:p>
          <a:p>
            <a:r>
              <a:rPr lang="en-US" sz="2200" i="1" dirty="0" err="1" smtClean="0"/>
              <a:t>Kedua</a:t>
            </a:r>
            <a:r>
              <a:rPr lang="en-US" sz="2200" dirty="0"/>
              <a:t>, </a:t>
            </a:r>
            <a:r>
              <a:rPr lang="en-US" sz="2200" dirty="0" err="1"/>
              <a:t>masih</a:t>
            </a:r>
            <a:r>
              <a:rPr lang="en-US" sz="2200" dirty="0"/>
              <a:t> </a:t>
            </a:r>
            <a:r>
              <a:rPr lang="en-US" sz="2200" dirty="0" err="1"/>
              <a:t>minimnya</a:t>
            </a:r>
            <a:r>
              <a:rPr lang="en-US" sz="2200" dirty="0"/>
              <a:t> </a:t>
            </a:r>
            <a:r>
              <a:rPr lang="en-US" sz="2200" dirty="0" err="1"/>
              <a:t>sosialisasi</a:t>
            </a:r>
            <a:r>
              <a:rPr lang="en-US" sz="2200" dirty="0"/>
              <a:t> </a:t>
            </a:r>
            <a:r>
              <a:rPr lang="en-US" sz="2200" dirty="0" err="1"/>
              <a:t>Perda</a:t>
            </a:r>
            <a:r>
              <a:rPr lang="en-US" sz="2200" dirty="0"/>
              <a:t> KTR </a:t>
            </a:r>
            <a:r>
              <a:rPr lang="en-US" sz="2200" dirty="0" err="1"/>
              <a:t>kepada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, </a:t>
            </a:r>
            <a:r>
              <a:rPr lang="en-US" sz="2200" dirty="0" err="1"/>
              <a:t>terbukti</a:t>
            </a:r>
            <a:r>
              <a:rPr lang="en-US" sz="2200" dirty="0"/>
              <a:t> </a:t>
            </a:r>
            <a:r>
              <a:rPr lang="en-US" sz="2200" dirty="0" err="1"/>
              <a:t>sebesar</a:t>
            </a:r>
            <a:r>
              <a:rPr lang="en-US" sz="2200" dirty="0"/>
              <a:t> 49,5% </a:t>
            </a:r>
            <a:r>
              <a:rPr lang="en-US" sz="2200" dirty="0" err="1"/>
              <a:t>responden</a:t>
            </a:r>
            <a:r>
              <a:rPr lang="en-US" sz="2200" dirty="0"/>
              <a:t> </a:t>
            </a:r>
            <a:r>
              <a:rPr lang="en-US" sz="2200" dirty="0" err="1"/>
              <a:t>belum</a:t>
            </a:r>
            <a:r>
              <a:rPr lang="en-US" sz="2200" dirty="0"/>
              <a:t> </a:t>
            </a:r>
            <a:r>
              <a:rPr lang="en-US" sz="2200" dirty="0" err="1"/>
              <a:t>mengetahui</a:t>
            </a:r>
            <a:r>
              <a:rPr lang="en-US" sz="2200" dirty="0"/>
              <a:t> </a:t>
            </a:r>
            <a:r>
              <a:rPr lang="en-US" sz="2200" dirty="0" err="1"/>
              <a:t>adanya</a:t>
            </a:r>
            <a:r>
              <a:rPr lang="en-US" sz="2200" dirty="0"/>
              <a:t> </a:t>
            </a:r>
            <a:r>
              <a:rPr lang="en-US" sz="2200" dirty="0" err="1"/>
              <a:t>perda</a:t>
            </a:r>
            <a:r>
              <a:rPr lang="en-US" sz="2200" dirty="0"/>
              <a:t> KTR. </a:t>
            </a:r>
            <a:endParaRPr lang="en-US" sz="2200" dirty="0" smtClean="0"/>
          </a:p>
          <a:p>
            <a:r>
              <a:rPr lang="en-US" sz="2200" i="1" dirty="0" err="1" smtClean="0"/>
              <a:t>Ketiga</a:t>
            </a:r>
            <a:r>
              <a:rPr lang="en-US" sz="2200" dirty="0"/>
              <a:t>, </a:t>
            </a:r>
            <a:r>
              <a:rPr lang="en-US" sz="2200" dirty="0" err="1"/>
              <a:t>belum</a:t>
            </a:r>
            <a:r>
              <a:rPr lang="en-US" sz="2200" dirty="0"/>
              <a:t> </a:t>
            </a:r>
            <a:r>
              <a:rPr lang="en-US" sz="2200" dirty="0" smtClean="0"/>
              <a:t>optimal </a:t>
            </a:r>
            <a:r>
              <a:rPr lang="en-US" sz="2200" dirty="0" err="1" smtClean="0"/>
              <a:t>penyediaan</a:t>
            </a:r>
            <a:r>
              <a:rPr lang="en-US" sz="2200" dirty="0" smtClean="0"/>
              <a:t> </a:t>
            </a:r>
            <a:r>
              <a:rPr lang="en-US" sz="2200" dirty="0" err="1" smtClean="0"/>
              <a:t>anggaran</a:t>
            </a:r>
            <a:r>
              <a:rPr lang="en-US" sz="2200" dirty="0" smtClean="0"/>
              <a:t> </a:t>
            </a:r>
            <a:r>
              <a:rPr lang="en-US" sz="2200" dirty="0" err="1"/>
              <a:t>dana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dinas</a:t>
            </a:r>
            <a:r>
              <a:rPr lang="en-US" sz="2200" dirty="0"/>
              <a:t> </a:t>
            </a:r>
            <a:r>
              <a:rPr lang="en-US" sz="2200" dirty="0" err="1"/>
              <a:t>terkait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penegakan</a:t>
            </a:r>
            <a:r>
              <a:rPr lang="en-US" sz="2200" dirty="0"/>
              <a:t> </a:t>
            </a:r>
            <a:r>
              <a:rPr lang="en-US" sz="2200" dirty="0" err="1"/>
              <a:t>Perda</a:t>
            </a:r>
            <a:r>
              <a:rPr lang="en-US" sz="2200" dirty="0"/>
              <a:t> KTR di </a:t>
            </a:r>
            <a:r>
              <a:rPr lang="en-US" sz="2200" dirty="0" err="1"/>
              <a:t>masyarakat</a:t>
            </a:r>
            <a:r>
              <a:rPr lang="en-US" sz="2200" dirty="0"/>
              <a:t>. </a:t>
            </a:r>
            <a:endParaRPr lang="en-US" sz="2200" dirty="0" smtClean="0"/>
          </a:p>
          <a:p>
            <a:r>
              <a:rPr lang="en-US" sz="2200" i="1" dirty="0" err="1" smtClean="0"/>
              <a:t>Keempat</a:t>
            </a:r>
            <a:r>
              <a:rPr lang="en-US" sz="2200" dirty="0"/>
              <a:t>, </a:t>
            </a:r>
            <a:r>
              <a:rPr lang="en-US" sz="2200" dirty="0" err="1"/>
              <a:t>belum</a:t>
            </a:r>
            <a:r>
              <a:rPr lang="en-US" sz="2200" dirty="0"/>
              <a:t> </a:t>
            </a:r>
            <a:r>
              <a:rPr lang="en-US" sz="2200" dirty="0" err="1"/>
              <a:t>adanya</a:t>
            </a:r>
            <a:r>
              <a:rPr lang="en-US" sz="2200" dirty="0"/>
              <a:t> </a:t>
            </a:r>
            <a:r>
              <a:rPr lang="en-US" sz="2200" dirty="0" err="1"/>
              <a:t>upaya</a:t>
            </a:r>
            <a:r>
              <a:rPr lang="en-US" sz="2200" dirty="0"/>
              <a:t> </a:t>
            </a:r>
            <a:r>
              <a:rPr lang="en-US" sz="2200" dirty="0" err="1"/>
              <a:t>pelibatan</a:t>
            </a:r>
            <a:r>
              <a:rPr lang="en-US" sz="2200" dirty="0"/>
              <a:t> </a:t>
            </a:r>
            <a:r>
              <a:rPr lang="en-US" sz="2200" dirty="0" err="1"/>
              <a:t>peran</a:t>
            </a:r>
            <a:r>
              <a:rPr lang="en-US" sz="2200" dirty="0"/>
              <a:t> </a:t>
            </a:r>
            <a:r>
              <a:rPr lang="en-US" sz="2200" dirty="0" err="1"/>
              <a:t>serta</a:t>
            </a:r>
            <a:r>
              <a:rPr lang="en-US" sz="2200" dirty="0"/>
              <a:t> </a:t>
            </a:r>
            <a:r>
              <a:rPr lang="en-US" sz="2200" dirty="0" err="1"/>
              <a:t>anggota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pengawasan</a:t>
            </a:r>
            <a:r>
              <a:rPr lang="en-US" sz="2200" dirty="0"/>
              <a:t> orang </a:t>
            </a:r>
            <a:r>
              <a:rPr lang="en-US" sz="2200" dirty="0" err="1"/>
              <a:t>merokok</a:t>
            </a:r>
            <a:r>
              <a:rPr lang="en-US" sz="2200" dirty="0"/>
              <a:t> di </a:t>
            </a:r>
            <a:r>
              <a:rPr lang="en-US" sz="2200" dirty="0" err="1"/>
              <a:t>wilayah</a:t>
            </a:r>
            <a:r>
              <a:rPr lang="en-US" sz="2200" dirty="0"/>
              <a:t> KTR</a:t>
            </a:r>
            <a:r>
              <a:rPr lang="en-US" sz="2200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5676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8890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Potret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Perokok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Siswa</a:t>
            </a:r>
            <a:r>
              <a:rPr lang="en-US" sz="2400" b="1" dirty="0" smtClean="0"/>
              <a:t> SMA di </a:t>
            </a:r>
            <a:r>
              <a:rPr lang="en-US" sz="2400" b="1" dirty="0" err="1" smtClean="0"/>
              <a:t>Prov</a:t>
            </a:r>
            <a:r>
              <a:rPr lang="en-US" sz="2400" b="1" dirty="0" smtClean="0"/>
              <a:t> Bengkulu</a:t>
            </a:r>
            <a:endParaRPr lang="en-US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281438"/>
              </p:ext>
            </p:extLst>
          </p:nvPr>
        </p:nvGraphicFramePr>
        <p:xfrm>
          <a:off x="381000" y="1778000"/>
          <a:ext cx="8382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295400" y="2002245"/>
            <a:ext cx="609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77%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06634" y="2108200"/>
            <a:ext cx="762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72%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43400" y="1981200"/>
            <a:ext cx="762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63%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715000" y="1981200"/>
            <a:ext cx="609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9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13900"/>
            <a:ext cx="8229600" cy="1438701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  <a:effectLst/>
              </a:rPr>
              <a:t>Provinsi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persentase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perokok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tertinggi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di Indonesia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id-ID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/>
              </a:rPr>
              <a:t>usia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id-ID" sz="2400" dirty="0" smtClean="0">
                <a:solidFill>
                  <a:schemeClr val="tx1"/>
                </a:solidFill>
                <a:effectLst/>
              </a:rPr>
              <a:t>penduduk &gt;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10 </a:t>
            </a:r>
            <a:r>
              <a:rPr lang="en-US" sz="2400" dirty="0" err="1" smtClean="0">
                <a:solidFill>
                  <a:schemeClr val="tx1"/>
                </a:solidFill>
                <a:effectLst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effectLst/>
              </a:rPr>
              <a:t>Riskesd</a:t>
            </a:r>
            <a:r>
              <a:rPr lang="id-ID" sz="2000" dirty="0" smtClean="0">
                <a:solidFill>
                  <a:schemeClr val="tx1"/>
                </a:solidFill>
                <a:effectLst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s</a:t>
            </a:r>
            <a:r>
              <a:rPr lang="id-ID" sz="2000" dirty="0" smtClean="0">
                <a:solidFill>
                  <a:schemeClr val="tx1"/>
                </a:solidFill>
                <a:effectLst/>
              </a:rPr>
              <a:t>,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</a:rPr>
              <a:t>2018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)</a:t>
            </a:r>
            <a:r>
              <a:rPr lang="id-ID" sz="2000" dirty="0" smtClean="0">
                <a:solidFill>
                  <a:schemeClr val="tx1"/>
                </a:solidFill>
                <a:effectLst/>
              </a:rPr>
              <a:t>.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dirty="0" smtClean="0">
                <a:solidFill>
                  <a:schemeClr val="tx1"/>
                </a:solidFill>
                <a:effectLst/>
              </a:rPr>
            </a:br>
            <a:r>
              <a:rPr lang="en-US" sz="2400" dirty="0">
                <a:solidFill>
                  <a:schemeClr val="tx1"/>
                </a:solidFill>
                <a:effectLst/>
              </a:rPr>
              <a:t/>
            </a:r>
            <a:br>
              <a:rPr lang="en-US" sz="2400" dirty="0">
                <a:solidFill>
                  <a:schemeClr val="tx1"/>
                </a:solidFill>
                <a:effectLst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474533"/>
              </p:ext>
            </p:extLst>
          </p:nvPr>
        </p:nvGraphicFramePr>
        <p:xfrm>
          <a:off x="152400" y="1273311"/>
          <a:ext cx="8839202" cy="5465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1"/>
                <a:gridCol w="2514600"/>
                <a:gridCol w="962323"/>
                <a:gridCol w="1550464"/>
                <a:gridCol w="1104024"/>
                <a:gridCol w="1104024"/>
                <a:gridCol w="994166"/>
              </a:tblGrid>
              <a:tr h="3666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PROVINSI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PEROKOK SAAT INI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TIDAK MEROKOK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TOTAL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(%)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307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TIAP HARI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KADANG-KADANG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MANTAN PEROKOK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BUKAN PEROKOK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Lampung   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28,1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3,6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4,5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63,8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37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</a:rPr>
                        <a:t>Bengkulu 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</a:rPr>
                        <a:t>27,8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3,6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2,8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65,8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Gorontalo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27,4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4,4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4,4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63,8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Jawa</a:t>
                      </a:r>
                      <a:r>
                        <a:rPr lang="en-US" sz="2000" b="1" dirty="0">
                          <a:effectLst/>
                        </a:rPr>
                        <a:t> Barat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27,1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4,9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5,1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62,8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Sumatera Barat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26,9 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3,9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6,0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63,1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Banten</a:t>
                      </a:r>
                      <a:r>
                        <a:rPr lang="en-US" sz="2000" b="1" dirty="0">
                          <a:effectLst/>
                        </a:rPr>
                        <a:t> 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26,8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4,7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5,6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63,0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7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Nusa Tenggara Barat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26,3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4,0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3,2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66,6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8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Sulawesi Tengah   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26,1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5,2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6,0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62,7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9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Riau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25,3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3,4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6,0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65,3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6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Sumatera Selatan 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25,3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4,1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3,0</a:t>
                      </a:r>
                      <a:endParaRPr lang="en-US" sz="2000" b="1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67,7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100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06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200900" cy="14859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Kondisi</a:t>
            </a:r>
            <a:r>
              <a:rPr lang="en-US" sz="3600" dirty="0" smtClean="0"/>
              <a:t> </a:t>
            </a:r>
            <a:r>
              <a:rPr lang="en-US" sz="3600" dirty="0" err="1" smtClean="0"/>
              <a:t>Kesehatan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r>
              <a:rPr lang="en-US" sz="3600" dirty="0" smtClean="0"/>
              <a:t> Bengkulu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2286000"/>
            <a:ext cx="7200900" cy="3581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Data </a:t>
            </a:r>
            <a:r>
              <a:rPr lang="en-US" sz="2800" dirty="0" err="1" smtClean="0"/>
              <a:t>RisKesDas</a:t>
            </a:r>
            <a:r>
              <a:rPr lang="en-US" sz="2800" dirty="0" smtClean="0"/>
              <a:t> 2018 </a:t>
            </a:r>
            <a:r>
              <a:rPr lang="en-US" sz="2800" dirty="0"/>
              <a:t>yang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buruknya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, </a:t>
            </a:r>
            <a:r>
              <a:rPr lang="en-US" sz="2800" dirty="0" err="1"/>
              <a:t>diantaranya</a:t>
            </a:r>
            <a:r>
              <a:rPr lang="en-US" sz="2800" dirty="0"/>
              <a:t> </a:t>
            </a:r>
            <a:r>
              <a:rPr lang="en-US" sz="3600" b="1" dirty="0"/>
              <a:t>28,14 %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 Bengkulu </a:t>
            </a:r>
            <a:r>
              <a:rPr lang="en-US" sz="2800" dirty="0" err="1"/>
              <a:t>usia</a:t>
            </a:r>
            <a:r>
              <a:rPr lang="en-US" sz="2800" dirty="0"/>
              <a:t> 18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hipertensi</a:t>
            </a:r>
            <a:r>
              <a:rPr lang="en-US" sz="2800" dirty="0"/>
              <a:t>. </a:t>
            </a:r>
            <a:r>
              <a:rPr lang="en-US" sz="2800" dirty="0" err="1"/>
              <a:t>Kemudian</a:t>
            </a:r>
            <a:r>
              <a:rPr lang="en-US" sz="2800" dirty="0"/>
              <a:t>, </a:t>
            </a:r>
            <a:r>
              <a:rPr lang="en-US" sz="3600" b="1" dirty="0"/>
              <a:t>33,8 %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 Bengkulu </a:t>
            </a:r>
            <a:r>
              <a:rPr lang="en-US" sz="2800" dirty="0" err="1"/>
              <a:t>usia</a:t>
            </a:r>
            <a:r>
              <a:rPr lang="en-US" sz="2800" dirty="0"/>
              <a:t> 15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rutin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control </a:t>
            </a:r>
            <a:r>
              <a:rPr lang="en-US" sz="2800" dirty="0" err="1"/>
              <a:t>penyakit</a:t>
            </a:r>
            <a:r>
              <a:rPr lang="en-US" sz="2800" dirty="0"/>
              <a:t> stroke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06" y="0"/>
            <a:ext cx="1457894" cy="145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45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200900" cy="14859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KEBIJAKAN KTR DI INDONESIA SAAT INI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06" y="0"/>
            <a:ext cx="1457894" cy="1457894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415" t="21038" r="11675" b="16032"/>
          <a:stretch/>
        </p:blipFill>
        <p:spPr>
          <a:xfrm>
            <a:off x="19318" y="1676400"/>
            <a:ext cx="9124682" cy="48982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823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94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KEBIJAKAN KTR DI BENGKULU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055183"/>
              </p:ext>
            </p:extLst>
          </p:nvPr>
        </p:nvGraphicFramePr>
        <p:xfrm>
          <a:off x="914400" y="1600200"/>
          <a:ext cx="7696200" cy="4648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3136"/>
                <a:gridCol w="3284964"/>
                <a:gridCol w="1642481"/>
                <a:gridCol w="2205619"/>
              </a:tblGrid>
              <a:tr h="7338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WILAYAH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BENTUK KEBIJAKAN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&amp; TAHUN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Provinsi</a:t>
                      </a:r>
                      <a:r>
                        <a:rPr lang="en-US" sz="2000" b="1" dirty="0">
                          <a:effectLst/>
                        </a:rPr>
                        <a:t> Bengkulu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 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4 Tahun 2017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Kota Bengkulu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3 Tahun 2015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Kaur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11 Tahun 2016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Bengkulu Selatan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 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2 Tahun 2017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Seluma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4 tahun 2018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6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Bengkulu Utara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7 tahun 2016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Muko-Muko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 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16 Tahun 2017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8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Kepahiang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5 Tahun 2017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9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Kanupaten Rejang Lebong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Perda KTR 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7 tahun 2017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Lebong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PerBup KTR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No 33 Tahun 2019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58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11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Kabupaten Bengkulu Tengah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-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-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06" y="0"/>
            <a:ext cx="1457894" cy="145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6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DALAM PERDA KTR NO 4 TAHUN 2017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PROVINSI BENGKULU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600200"/>
            <a:ext cx="7200900" cy="4267200"/>
          </a:xfrm>
        </p:spPr>
        <p:txBody>
          <a:bodyPr>
            <a:noAutofit/>
          </a:bodyPr>
          <a:lstStyle/>
          <a:p>
            <a:r>
              <a:rPr lang="en-US" sz="2400" dirty="0" err="1"/>
              <a:t>Pasal</a:t>
            </a:r>
            <a:r>
              <a:rPr lang="en-US" sz="2400" dirty="0"/>
              <a:t> 5 </a:t>
            </a:r>
            <a:r>
              <a:rPr lang="en-US" sz="2400" dirty="0" err="1"/>
              <a:t>Kawasan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Rokok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 </a:t>
            </a:r>
            <a:endParaRPr lang="en-US" sz="2400" dirty="0" smtClean="0"/>
          </a:p>
          <a:p>
            <a:r>
              <a:rPr lang="en-US" sz="2400" dirty="0" smtClean="0"/>
              <a:t>a</a:t>
            </a:r>
            <a:r>
              <a:rPr lang="en-US" sz="2400" dirty="0"/>
              <a:t>.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b</a:t>
            </a:r>
            <a:r>
              <a:rPr lang="en-US" sz="2400" dirty="0"/>
              <a:t>. </a:t>
            </a:r>
            <a:r>
              <a:rPr lang="en-US" sz="2400" dirty="0" err="1"/>
              <a:t>tempat</a:t>
            </a:r>
            <a:r>
              <a:rPr lang="en-US" sz="2400" dirty="0"/>
              <a:t> proses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mengajar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c</a:t>
            </a:r>
            <a:r>
              <a:rPr lang="en-US" sz="2400" dirty="0"/>
              <a:t>. </a:t>
            </a:r>
            <a:r>
              <a:rPr lang="en-US" sz="2400" dirty="0" err="1"/>
              <a:t>kawasan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 smtClean="0"/>
              <a:t>bermain</a:t>
            </a:r>
            <a:endParaRPr lang="en-US" sz="2400" dirty="0" smtClean="0"/>
          </a:p>
          <a:p>
            <a:r>
              <a:rPr lang="en-US" sz="2400" dirty="0" smtClean="0"/>
              <a:t>d</a:t>
            </a:r>
            <a:r>
              <a:rPr lang="en-US" sz="2400" dirty="0"/>
              <a:t>.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ibadah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e</a:t>
            </a:r>
            <a:r>
              <a:rPr lang="en-US" sz="2400" dirty="0"/>
              <a:t>.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olahraga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f</a:t>
            </a:r>
            <a:r>
              <a:rPr lang="en-US" sz="2400" dirty="0"/>
              <a:t>. </a:t>
            </a:r>
            <a:r>
              <a:rPr lang="en-US" sz="2400" dirty="0" err="1"/>
              <a:t>angkutan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g</a:t>
            </a:r>
            <a:r>
              <a:rPr lang="en-US" sz="2400" dirty="0"/>
              <a:t>.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 smtClean="0"/>
              <a:t>kerja</a:t>
            </a:r>
            <a:endParaRPr lang="en-US" sz="2400" dirty="0" smtClean="0"/>
          </a:p>
          <a:p>
            <a:r>
              <a:rPr lang="sv-SE" sz="2400" dirty="0" smtClean="0"/>
              <a:t>H. tempat umum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06" y="0"/>
            <a:ext cx="1457894" cy="145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99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KEWAJIBAN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7</a:t>
            </a:r>
          </a:p>
          <a:p>
            <a:r>
              <a:rPr lang="en-US" dirty="0" smtClean="0"/>
              <a:t>(1)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internal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perokok</a:t>
            </a:r>
            <a:r>
              <a:rPr lang="en-US" dirty="0" smtClean="0"/>
              <a:t> di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 smtClean="0"/>
              <a:t> di</a:t>
            </a:r>
          </a:p>
          <a:p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menyingkirkan</a:t>
            </a:r>
            <a:r>
              <a:rPr lang="en-US" dirty="0" smtClean="0"/>
              <a:t> </a:t>
            </a:r>
            <a:r>
              <a:rPr lang="en-US" dirty="0" err="1" smtClean="0"/>
              <a:t>asbak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sejenisnya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peringatan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merokok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di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tempat-tempat</a:t>
            </a:r>
            <a:r>
              <a:rPr lang="en-US" dirty="0" smtClean="0"/>
              <a:t> yang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terbaca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e. </a:t>
            </a:r>
            <a:r>
              <a:rPr lang="en-US" dirty="0" err="1" smtClean="0"/>
              <a:t>menyediakan</a:t>
            </a:r>
            <a:r>
              <a:rPr lang="en-US" dirty="0" smtClean="0"/>
              <a:t> area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merokok</a:t>
            </a:r>
            <a:r>
              <a:rPr lang="en-US" dirty="0" smtClean="0"/>
              <a:t> (smoking area)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pembuangan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lain.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98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PEMBIAYAAN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16</a:t>
            </a:r>
          </a:p>
          <a:p>
            <a:pPr marL="0" indent="0">
              <a:buNone/>
            </a:pPr>
            <a:r>
              <a:rPr lang="en-US" dirty="0" smtClean="0"/>
              <a:t>(1)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9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Daerah,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(2)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Daerah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50 % (Lima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Persen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rokok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tahunnya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65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2009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SANKSI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914400"/>
            <a:ext cx="7810500" cy="5486400"/>
          </a:xfrm>
        </p:spPr>
        <p:txBody>
          <a:bodyPr>
            <a:noAutofit/>
          </a:bodyPr>
          <a:lstStyle/>
          <a:p>
            <a:r>
              <a:rPr lang="en-US" sz="1800" dirty="0"/>
              <a:t>BAB XI KETENTUAN PIDANA 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(</a:t>
            </a:r>
            <a:r>
              <a:rPr lang="en-US" sz="1800" dirty="0" err="1" smtClean="0"/>
              <a:t>Pasal</a:t>
            </a:r>
            <a:r>
              <a:rPr lang="en-US" sz="1800" dirty="0" smtClean="0"/>
              <a:t> 19)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/>
              <a:t>orang yang </a:t>
            </a:r>
            <a:r>
              <a:rPr lang="en-US" sz="1800" dirty="0" err="1"/>
              <a:t>merokok</a:t>
            </a:r>
            <a:r>
              <a:rPr lang="en-US" sz="1800" dirty="0"/>
              <a:t> di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area yang </a:t>
            </a:r>
            <a:r>
              <a:rPr lang="en-US" sz="1800" dirty="0" err="1"/>
              <a:t>dinyatakan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Kawasan</a:t>
            </a:r>
            <a:r>
              <a:rPr lang="en-US" sz="1800" dirty="0"/>
              <a:t>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Rokok</a:t>
            </a:r>
            <a:r>
              <a:rPr lang="en-US" sz="1800" dirty="0"/>
              <a:t> </a:t>
            </a:r>
            <a:r>
              <a:rPr lang="en-US" sz="1800" dirty="0" err="1"/>
              <a:t>sebagaimana</a:t>
            </a:r>
            <a:r>
              <a:rPr lang="en-US" sz="1800" dirty="0"/>
              <a:t> </a:t>
            </a:r>
            <a:r>
              <a:rPr lang="en-US" sz="1800" dirty="0" err="1"/>
              <a:t>dimaksud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8, </a:t>
            </a:r>
            <a:r>
              <a:rPr lang="en-US" sz="1800" dirty="0" err="1"/>
              <a:t>dipidana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kurungan</a:t>
            </a:r>
            <a:r>
              <a:rPr lang="en-US" sz="1800" dirty="0"/>
              <a:t> paling </a:t>
            </a:r>
            <a:r>
              <a:rPr lang="en-US" sz="1800" dirty="0" err="1"/>
              <a:t>sedikit</a:t>
            </a:r>
            <a:r>
              <a:rPr lang="en-US" sz="1800" dirty="0"/>
              <a:t> 3 (</a:t>
            </a:r>
            <a:r>
              <a:rPr lang="en-US" sz="1800" dirty="0" err="1"/>
              <a:t>tiga</a:t>
            </a:r>
            <a:r>
              <a:rPr lang="en-US" sz="1800" dirty="0"/>
              <a:t>) </a:t>
            </a:r>
            <a:r>
              <a:rPr lang="en-US" sz="1800" dirty="0" err="1"/>
              <a:t>hari</a:t>
            </a:r>
            <a:r>
              <a:rPr lang="en-US" sz="1800" dirty="0"/>
              <a:t> paling lama 3 </a:t>
            </a:r>
            <a:r>
              <a:rPr lang="en-US" sz="1800" dirty="0" err="1"/>
              <a:t>bulan</a:t>
            </a:r>
            <a:r>
              <a:rPr lang="en-US" sz="1800" dirty="0"/>
              <a:t> 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/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/>
              <a:t>denda</a:t>
            </a:r>
            <a:r>
              <a:rPr lang="en-US" sz="1800" dirty="0"/>
              <a:t> paling </a:t>
            </a:r>
            <a:r>
              <a:rPr lang="en-US" sz="1800" dirty="0" err="1"/>
              <a:t>sedikit</a:t>
            </a:r>
            <a:r>
              <a:rPr lang="en-US" sz="1800" dirty="0"/>
              <a:t>  </a:t>
            </a:r>
            <a:r>
              <a:rPr lang="en-US" sz="1800" dirty="0" err="1"/>
              <a:t>Rp</a:t>
            </a:r>
            <a:r>
              <a:rPr lang="en-US" sz="1800" dirty="0"/>
              <a:t> 50.000,- (lima </a:t>
            </a:r>
            <a:r>
              <a:rPr lang="en-US" sz="1800" dirty="0" err="1"/>
              <a:t>puluh</a:t>
            </a:r>
            <a:r>
              <a:rPr lang="en-US" sz="1800" dirty="0"/>
              <a:t> </a:t>
            </a:r>
            <a:r>
              <a:rPr lang="en-US" sz="1800" dirty="0" err="1"/>
              <a:t>ribu</a:t>
            </a:r>
            <a:r>
              <a:rPr lang="en-US" sz="1800" dirty="0"/>
              <a:t> rupiah) paling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Rp</a:t>
            </a:r>
            <a:r>
              <a:rPr lang="en-US" sz="1800" dirty="0"/>
              <a:t> 1.000.000 (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juta</a:t>
            </a:r>
            <a:r>
              <a:rPr lang="en-US" sz="1800" dirty="0"/>
              <a:t> rupiah). </a:t>
            </a:r>
          </a:p>
          <a:p>
            <a:r>
              <a:rPr lang="en-US" sz="1800" dirty="0" err="1"/>
              <a:t>Pasal</a:t>
            </a:r>
            <a:r>
              <a:rPr lang="en-US" sz="1800" dirty="0"/>
              <a:t> 20 </a:t>
            </a:r>
            <a:r>
              <a:rPr lang="en-US" sz="1800" dirty="0" err="1"/>
              <a:t>Setiap</a:t>
            </a:r>
            <a:r>
              <a:rPr lang="en-US" sz="1800" dirty="0"/>
              <a:t> orang/</a:t>
            </a:r>
            <a:r>
              <a:rPr lang="en-US" sz="1800" dirty="0" err="1"/>
              <a:t>badan</a:t>
            </a:r>
            <a:r>
              <a:rPr lang="en-US" sz="1800" dirty="0"/>
              <a:t> yang </a:t>
            </a:r>
            <a:r>
              <a:rPr lang="en-US" sz="1800" dirty="0" err="1"/>
              <a:t>mempromosikan</a:t>
            </a:r>
            <a:r>
              <a:rPr lang="en-US" sz="1800" dirty="0"/>
              <a:t>, </a:t>
            </a:r>
            <a:r>
              <a:rPr lang="en-US" sz="1800" dirty="0" err="1"/>
              <a:t>mengiklankan</a:t>
            </a:r>
            <a:r>
              <a:rPr lang="en-US" sz="1800" dirty="0"/>
              <a:t>, </a:t>
            </a:r>
            <a:r>
              <a:rPr lang="en-US" sz="1800" dirty="0" err="1"/>
              <a:t>menjual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/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membeli</a:t>
            </a:r>
            <a:r>
              <a:rPr lang="en-US" sz="1800" dirty="0"/>
              <a:t> </a:t>
            </a:r>
            <a:r>
              <a:rPr lang="en-US" sz="1800" dirty="0" err="1"/>
              <a:t>rokok</a:t>
            </a:r>
            <a:r>
              <a:rPr lang="en-US" sz="1800" dirty="0"/>
              <a:t> di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area yang </a:t>
            </a:r>
            <a:r>
              <a:rPr lang="en-US" sz="1800" dirty="0" err="1"/>
              <a:t>dinyatakan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Kawasan</a:t>
            </a:r>
            <a:r>
              <a:rPr lang="en-US" sz="1800" dirty="0"/>
              <a:t>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Rokok</a:t>
            </a:r>
            <a:r>
              <a:rPr lang="en-US" sz="1800" dirty="0"/>
              <a:t> </a:t>
            </a:r>
            <a:r>
              <a:rPr lang="en-US" sz="1800" dirty="0" err="1"/>
              <a:t>sebagaimana</a:t>
            </a:r>
            <a:r>
              <a:rPr lang="en-US" sz="1800" dirty="0"/>
              <a:t> </a:t>
            </a:r>
            <a:r>
              <a:rPr lang="en-US" sz="1800" dirty="0" err="1"/>
              <a:t>dimaksud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8, </a:t>
            </a:r>
            <a:r>
              <a:rPr lang="en-US" sz="1800" dirty="0" err="1"/>
              <a:t>dipidana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penjara</a:t>
            </a:r>
            <a:r>
              <a:rPr lang="en-US" sz="1800" dirty="0"/>
              <a:t> paling lama 7 (</a:t>
            </a:r>
            <a:r>
              <a:rPr lang="en-US" sz="1800" dirty="0" err="1"/>
              <a:t>tujuh</a:t>
            </a:r>
            <a:r>
              <a:rPr lang="en-US" sz="1800" dirty="0"/>
              <a:t>)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/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denda</a:t>
            </a:r>
            <a:r>
              <a:rPr lang="en-US" sz="1800" dirty="0"/>
              <a:t> paling </a:t>
            </a:r>
            <a:r>
              <a:rPr lang="en-US" sz="1800" dirty="0" err="1"/>
              <a:t>banyak</a:t>
            </a:r>
            <a:r>
              <a:rPr lang="en-US" sz="1800" dirty="0"/>
              <a:t> Rp.5.000.000,- (lima </a:t>
            </a:r>
            <a:r>
              <a:rPr lang="en-US" sz="1800" dirty="0" err="1"/>
              <a:t>juta</a:t>
            </a:r>
            <a:r>
              <a:rPr lang="en-US" sz="1800" dirty="0"/>
              <a:t> rupiah). </a:t>
            </a:r>
          </a:p>
          <a:p>
            <a:r>
              <a:rPr lang="en-US" sz="1800" dirty="0" err="1"/>
              <a:t>Pasal</a:t>
            </a:r>
            <a:r>
              <a:rPr lang="en-US" sz="1800" dirty="0"/>
              <a:t> 21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Pimpinan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Penanggungjawab</a:t>
            </a:r>
            <a:r>
              <a:rPr lang="en-US" sz="1800" dirty="0"/>
              <a:t> </a:t>
            </a:r>
            <a:r>
              <a:rPr lang="en-US" sz="1800" dirty="0" err="1"/>
              <a:t>Kawasan</a:t>
            </a:r>
            <a:r>
              <a:rPr lang="en-US" sz="1800" dirty="0"/>
              <a:t>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Rokok</a:t>
            </a:r>
            <a:r>
              <a:rPr lang="en-US" sz="1800" dirty="0"/>
              <a:t> yang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pengawasan</a:t>
            </a:r>
            <a:r>
              <a:rPr lang="en-US" sz="1800" dirty="0"/>
              <a:t> internal, </a:t>
            </a:r>
            <a:r>
              <a:rPr lang="en-US" sz="1800" dirty="0" err="1"/>
              <a:t>membiarkan</a:t>
            </a:r>
            <a:r>
              <a:rPr lang="en-US" sz="1800" dirty="0"/>
              <a:t> orang </a:t>
            </a:r>
            <a:r>
              <a:rPr lang="en-US" sz="1800" dirty="0" err="1"/>
              <a:t>merokok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menyingkirkan</a:t>
            </a:r>
            <a:r>
              <a:rPr lang="en-US" sz="1800" dirty="0"/>
              <a:t> </a:t>
            </a:r>
            <a:r>
              <a:rPr lang="en-US" sz="1800" dirty="0" err="1"/>
              <a:t>asbak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sejenisnya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memasang</a:t>
            </a:r>
            <a:r>
              <a:rPr lang="en-US" sz="1800" dirty="0"/>
              <a:t> </a:t>
            </a:r>
            <a:r>
              <a:rPr lang="en-US" sz="1800" dirty="0" err="1"/>
              <a:t>tanda-tanda</a:t>
            </a:r>
            <a:r>
              <a:rPr lang="en-US" sz="1800" dirty="0"/>
              <a:t> </a:t>
            </a:r>
            <a:r>
              <a:rPr lang="en-US" sz="1800" dirty="0" err="1"/>
              <a:t>dilarang</a:t>
            </a:r>
            <a:r>
              <a:rPr lang="en-US" sz="1800" dirty="0"/>
              <a:t> </a:t>
            </a:r>
            <a:r>
              <a:rPr lang="en-US" sz="1800" dirty="0" err="1"/>
              <a:t>merokok</a:t>
            </a:r>
            <a:r>
              <a:rPr lang="en-US" sz="1800" dirty="0"/>
              <a:t> di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area yang </a:t>
            </a:r>
            <a:r>
              <a:rPr lang="en-US" sz="1800" dirty="0" err="1"/>
              <a:t>dinyatakan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Kawasan</a:t>
            </a:r>
            <a:r>
              <a:rPr lang="en-US" sz="1800" dirty="0"/>
              <a:t>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Rokok</a:t>
            </a:r>
            <a:r>
              <a:rPr lang="en-US" sz="1800" dirty="0"/>
              <a:t> </a:t>
            </a:r>
            <a:r>
              <a:rPr lang="en-US" sz="1800" dirty="0" err="1"/>
              <a:t>sebagaimana</a:t>
            </a:r>
            <a:r>
              <a:rPr lang="en-US" sz="1800" dirty="0"/>
              <a:t> </a:t>
            </a:r>
            <a:r>
              <a:rPr lang="en-US" sz="1800" dirty="0" err="1"/>
              <a:t>dimaksud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Pasal</a:t>
            </a:r>
            <a:r>
              <a:rPr lang="en-US" sz="1800" dirty="0"/>
              <a:t> 8,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dipidana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penjara</a:t>
            </a:r>
            <a:r>
              <a:rPr lang="en-US" sz="1800" dirty="0"/>
              <a:t> paling lama 15 (lima </a:t>
            </a:r>
            <a:r>
              <a:rPr lang="en-US" sz="1800" dirty="0" err="1"/>
              <a:t>belas</a:t>
            </a:r>
            <a:r>
              <a:rPr lang="en-US" sz="1800" dirty="0"/>
              <a:t>)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/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denda</a:t>
            </a:r>
            <a:r>
              <a:rPr lang="en-US" sz="1800" dirty="0"/>
              <a:t> paling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Rp</a:t>
            </a:r>
            <a:r>
              <a:rPr lang="en-US" sz="1800" dirty="0"/>
              <a:t>. 10.000.000,- (</a:t>
            </a:r>
            <a:r>
              <a:rPr lang="en-US" sz="1800" dirty="0" err="1"/>
              <a:t>sepuluh</a:t>
            </a:r>
            <a:r>
              <a:rPr lang="en-US" sz="1800" dirty="0"/>
              <a:t> </a:t>
            </a:r>
            <a:r>
              <a:rPr lang="en-US" sz="1800" dirty="0" err="1"/>
              <a:t>juta</a:t>
            </a:r>
            <a:r>
              <a:rPr lang="en-US" sz="1800" dirty="0"/>
              <a:t> rupiah)</a:t>
            </a:r>
          </a:p>
        </p:txBody>
      </p:sp>
    </p:spTree>
    <p:extLst>
      <p:ext uri="{BB962C8B-B14F-4D97-AF65-F5344CB8AC3E}">
        <p14:creationId xmlns:p14="http://schemas.microsoft.com/office/powerpoint/2010/main" val="2700940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955</Words>
  <Application>Microsoft Office PowerPoint</Application>
  <PresentationFormat>On-screen Show (4:3)</PresentationFormat>
  <Paragraphs>260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URGENSI IMPLEMENTASI PERDA KTR DI PROVINSI BENGKULU</vt:lpstr>
      <vt:lpstr>Provinsi dengan persentase perokok tertinggi di Indonesia pada usia penduduk &gt;10 th (Riskesdas, 2018).  </vt:lpstr>
      <vt:lpstr>Kondisi Kesehatan Masyarakat Bengkulu</vt:lpstr>
      <vt:lpstr>KEBIJAKAN KTR DI INDONESIA SAAT INI</vt:lpstr>
      <vt:lpstr>KEBIJAKAN KTR DI BENGKULU</vt:lpstr>
      <vt:lpstr>DALAM PERDA KTR NO 4 TAHUN 2017  PROVINSI BENGKULU</vt:lpstr>
      <vt:lpstr>KEWAJIBAN</vt:lpstr>
      <vt:lpstr>PEMBIAYAAN</vt:lpstr>
      <vt:lpstr>SANKSI</vt:lpstr>
      <vt:lpstr>DANA BAGI HASIL PAJAK ROKOK PROV BKLU</vt:lpstr>
      <vt:lpstr>Hasil Evaluasi Perda KTR di Prov Bengkulu </vt:lpstr>
      <vt:lpstr>2. Hasil Evaluasi Kebijakan Pemerintah</vt:lpstr>
      <vt:lpstr> Potret Perokok Siswa SMA di Prov Bengkulu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2024-08-19T01:12:57Z</dcterms:created>
  <dcterms:modified xsi:type="dcterms:W3CDTF">2024-08-19T02:00:17Z</dcterms:modified>
</cp:coreProperties>
</file>