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5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F645E2-DDD0-4737-BCD2-FB81D20B7581}"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219706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645E2-DDD0-4737-BCD2-FB81D20B7581}"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228050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645E2-DDD0-4737-BCD2-FB81D20B7581}"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2042035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F645E2-DDD0-4737-BCD2-FB81D20B7581}"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4278836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F645E2-DDD0-4737-BCD2-FB81D20B7581}"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3048403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F645E2-DDD0-4737-BCD2-FB81D20B7581}"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666629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F645E2-DDD0-4737-BCD2-FB81D20B7581}" type="datetimeFigureOut">
              <a:rPr lang="en-US" smtClean="0"/>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319221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F645E2-DDD0-4737-BCD2-FB81D20B7581}" type="datetimeFigureOut">
              <a:rPr lang="en-US" smtClean="0"/>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276404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F645E2-DDD0-4737-BCD2-FB81D20B7581}" type="datetimeFigureOut">
              <a:rPr lang="en-US" smtClean="0"/>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3739533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645E2-DDD0-4737-BCD2-FB81D20B7581}"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137992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F645E2-DDD0-4737-BCD2-FB81D20B7581}"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8B85E-8946-494D-B31F-1B41F54186B9}" type="slidenum">
              <a:rPr lang="en-US" smtClean="0"/>
              <a:t>‹#›</a:t>
            </a:fld>
            <a:endParaRPr lang="en-US"/>
          </a:p>
        </p:txBody>
      </p:sp>
    </p:spTree>
    <p:extLst>
      <p:ext uri="{BB962C8B-B14F-4D97-AF65-F5344CB8AC3E}">
        <p14:creationId xmlns:p14="http://schemas.microsoft.com/office/powerpoint/2010/main" val="2100160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F645E2-DDD0-4737-BCD2-FB81D20B7581}" type="datetimeFigureOut">
              <a:rPr lang="en-US" smtClean="0"/>
              <a:t>5/16/2017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D8B85E-8946-494D-B31F-1B41F54186B9}" type="slidenum">
              <a:rPr lang="en-US" smtClean="0"/>
              <a:t>‹#›</a:t>
            </a:fld>
            <a:endParaRPr lang="en-US"/>
          </a:p>
        </p:txBody>
      </p:sp>
    </p:spTree>
    <p:extLst>
      <p:ext uri="{BB962C8B-B14F-4D97-AF65-F5344CB8AC3E}">
        <p14:creationId xmlns:p14="http://schemas.microsoft.com/office/powerpoint/2010/main" val="3598434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0118" y="1648692"/>
            <a:ext cx="7455876" cy="3560617"/>
          </a:xfrm>
        </p:spPr>
        <p:txBody>
          <a:bodyPr>
            <a:noAutofit/>
          </a:bodyPr>
          <a:lstStyle/>
          <a:p>
            <a:pPr>
              <a:lnSpc>
                <a:spcPct val="100000"/>
              </a:lnSpc>
            </a:pPr>
            <a:r>
              <a:rPr lang="en-US" sz="7200" b="1" dirty="0" smtClean="0">
                <a:latin typeface="Calibri" pitchFamily="34" charset="0"/>
              </a:rPr>
              <a:t>HAK DAN</a:t>
            </a:r>
            <a:r>
              <a:rPr lang="id-ID" sz="7200" b="1" dirty="0" smtClean="0">
                <a:latin typeface="Calibri" pitchFamily="34" charset="0"/>
              </a:rPr>
              <a:t> </a:t>
            </a:r>
            <a:r>
              <a:rPr lang="id-ID" sz="7200" b="1" dirty="0" smtClean="0">
                <a:solidFill>
                  <a:srgbClr val="FF0000"/>
                </a:solidFill>
                <a:latin typeface="Calibri" pitchFamily="34" charset="0"/>
              </a:rPr>
              <a:t> </a:t>
            </a:r>
            <a:r>
              <a:rPr lang="en-US" sz="6600" b="1" dirty="0" smtClean="0">
                <a:solidFill>
                  <a:srgbClr val="FF0000"/>
                </a:solidFill>
                <a:latin typeface="Broadway" pitchFamily="82" charset="0"/>
              </a:rPr>
              <a:t>PERLINDUNGAN</a:t>
            </a:r>
            <a:r>
              <a:rPr lang="en-US" sz="13800" b="1" dirty="0" smtClean="0">
                <a:solidFill>
                  <a:srgbClr val="FF0000"/>
                </a:solidFill>
                <a:latin typeface="Chiller" pitchFamily="82" charset="0"/>
              </a:rPr>
              <a:t/>
            </a:r>
            <a:br>
              <a:rPr lang="en-US" sz="13800" b="1" dirty="0" smtClean="0">
                <a:solidFill>
                  <a:srgbClr val="FF0000"/>
                </a:solidFill>
                <a:latin typeface="Chiller" pitchFamily="82" charset="0"/>
              </a:rPr>
            </a:br>
            <a:r>
              <a:rPr lang="id-ID" sz="13800" b="1" dirty="0" smtClean="0">
                <a:solidFill>
                  <a:srgbClr val="FF0000"/>
                </a:solidFill>
                <a:latin typeface="Chiller" pitchFamily="82" charset="0"/>
              </a:rPr>
              <a:t> </a:t>
            </a:r>
            <a:r>
              <a:rPr lang="id-ID" sz="7200" b="1" dirty="0" smtClean="0">
                <a:latin typeface="Calibri" pitchFamily="34" charset="0"/>
              </a:rPr>
              <a:t>TERHADAP ANAK</a:t>
            </a:r>
            <a:endParaRPr lang="id-ID" sz="7200" b="1" dirty="0">
              <a:latin typeface="Calibri" pitchFamily="34" charset="0"/>
            </a:endParaRPr>
          </a:p>
        </p:txBody>
      </p:sp>
      <p:sp>
        <p:nvSpPr>
          <p:cNvPr id="12290" name="AutoShape 2" descr="data:image/jpeg;base64,/9j/4AAQSkZJRgABAQAAAQABAAD/2wCEAAkGBxQSEhUUExQUFRQUFBQVFBQVFBAUFBUUFxQWFhQVFBUYHCggGBolHBUUITEhJSkrLi4uFx8zODMsNygtLisBCgoKDg0OFxAQGiwkHyQsLCwsLCwsLCwsLCwsLCwsLCwsLCwsLCwsLCwsLCwsLCwsLCwsNywsLCwsNzcsKzcsLP/AABEIALYBAAMBIgACEQEDEQH/xAAcAAABBQEBAQAAAAAAAAAAAAAGAgMEBQcBAAj/xAA8EAABAwIEAwcCBAQFBQEAAAABAAIRAwQFEiExBkFhBxMiUXGBkaGxMkJSwSPR4fAUYnKC8RUkM0OyFv/EABkBAAMBAQEAAAAAAAAAAAAAAAECAwAEBf/EACQRAAICAgMAAgMAAwAAAAAAAAABAhEDIRIxQSJREzJhBEJx/9oADAMBAAIRAxEAPwDDgury6AsY8F1eS2tWMca1ONppTGqQxqwGNsop3uU+xOEhYBD7pJNJSnOC5usYjd0kOoqc1q6WrGKx1NILVYvphMmmsYjhccnzSTbmLGGHLiU4JJWMO2zvEPVFOGu2QmwImwpx09Ao5ujp/wAeW6DvB6uyNLJ+iAcIqao0sH6LngzpmqJ1zqsN7RKcXr+rWH5EfstwqLH+1a3y3NN36qZ+Wu/qFbH+xz5f0AYri6uQug5jy8vQurAOgLSezbAi1prvBl4hg8mcyfVCPCeCG6rBv5Gw6oek6D3W2WVDKAAIAAAHkBsFDLPxHRhh/syZQpp1yU3RR6z1IufNISlyE41q7DiPNanAF0NXXaLAZ1gToKZaV3MigC+8XnVE0ClomOhydY9NZUoBYJKbWToeCq9kypAKBh9zUy4Jxjl2o1agDQCS9i7KWgYhVGKOQp9RqivbqsYIOF+Gat0HGnkLQdWuJE+cHkUY2fAzwGOL2Bh/E4QYA28hKEOFuIXW3hDgGkiQdjOknrqiLCeK/wDD5ml7KtJ8zTMkAdI2K5snKzqxUtoLLHhVzYLXgsP5jE9BAJlENrhbxtDvoem6CMI4sbTJ/ig0iZDHZgQNZAMcvNEOG8VNbAa4OHKXSY3A1jkVBOirlJhC22ceUnogbtC4PuLzuTb08zmF7XEkNGUgHn1CKLnHsxbVpSH7OZux48xB0Ks6eN94JpwHgHwudDXajSflOsiTJu2qMewzsmvX5u9aynpoS9pMiTy5KTW7HbvMwZqAafxOFQkjyMRr9FrlviYrslpFOoI3gj0PkpNliWkVcgcNCQRqenmFT8rJONGLXnZTdMaWMpte4GRU71vi2EZYAbzPPkhzEOCLygWipQd4jDS2HNzHYFw0C+kKmIUmkNeYDtnAgD/ceSbuzSI8RlhI/CZEkQM0I/kZuCYAcL4A21ohg33e79To1RDTbCu6lGi2JY4tP5hs2PPySm29uW52y4RyJM+inV+l+aKGtXhVl3dQiStgtOpqx7mj/M3MJ9QUJ4/gtzSLnFjnMB0cwOfPsBISNseEkzCWtTuVeaFxd5wnlxxlKXgNVgM6BovLrlxYB6ErKu0mypbKCzYyjYyykpVOgpQtoAS6NPVLyKcCO22CcNvorL/CmNkl9KEFMP4yubZk7f0STRLTqrSm1dqNVLEcSkqMTQKmXTIUN61CUJeotQKQ8phyBixwO0pvzd44tBGUZQM0+YlGNvhluGDJVyQPzNY4GN9dPuhqxqMyzlbDYM8wfVJt7ptaoDWaTTEgNG303XLPlJnTFKKRYXmMNaSC1ryNy06dFAqYm9wltB+X9UP+pAj6o7w59GgBFJj6bogmIH+XYz6qzp43TpOa6gfCZzMLg5rSecAAxupqUV4PUvAKwK2vqzgWZmtGkAHL9Z+it7zA70Oa8d6TIByFwGWCSOnJGtbG2VGzTe2nXbBgFkOB20lP4dxbSe0NrZg/Y+EHnGadEOa9N8kQsOwqqy2FSrLK2XVpIdMkbgD8Wv0VpVtjToOflNRzZcdxLY5DkUn/APTGnUyPDKtM6teIaY6iTqpb8fYPHTc17NczCRI6tkbdEvx+wfIGrGpUryXjJT5CJJPm0+SsK9yKbMuaGkEEeHUcwVdW1/b1GZqbGDzZoCPPRR34fZV58DiCPE3McoPtsUVGPgVJeoz7E+LW0BlpeLSDmJiJ2Mbr1lx2f0+fhzGenP6IjxDs0sKrvBUr0d/CHMe3Xn4wXD5Vfcdk9FrIp3VXvN5fTpuaQOQDYI9dVXhGjc1fQzhnE4JOY5JJcI0AJ3GhV5h3Egh7sxyNMRz115GVnGMcJX9EOIaHsbP4PEQP3VFhmIupOcHuIDtDvu399SlWNpWmCTgUgCcyJbWpTtF2nKRyuBccVyVjCnFea1eCl21uSg3QVGx+zt5Vrb2WqmYbh22iIbbCVGUzojBJFKbLRLtLPXZFTcJJGyRUs2s3gepU+TG0Uj7cBRX24Ksbmuz9TfkKvqXDZ0I+UVYRp1so1ZisW1QVDrnVOpCuJXvaOfNUdwzI4j4V5dGFT37ZHoqqRCUSPmlMvKVTck1ExIkW9xoB1V7gPDVeuHOFOaYIcHEgTvOUzqhhgEo6tMec8tcxxpBrGshse5DSYUcrcei2P5dlhg/B3eaNvmt18bMhyxOoEu335ItPClkwhj6eVxAyvklxg75jInUIKOMNc9xE5uZDSN/eFeWOL98wMe6BMAO+5IXK5Otl+P0E1/wlaZc+UVi38veBrtNy0AiSkYRhWHPdkALagI8NWpUlxj9JOoQM3G2sqOFOiQA4w4keLX8XPdS3YqKjg54aHcjIACzdVo1P7NEq2lvRgVqNKHaB7QYJ8vVP08Is/wAlNp5QS/n0JQJSx+nGSo6RroxxcAeWgCjUMdyH8JLZ0Ox9wVuX8A4M0WjZWbtGgAt3DXkR6xqmKmCWpfnBqMdp4m1DDujiZH0Wf41jtJpZUphztIfyeNdAY0I6KDdcWUywgPcMwBI8QII20jdG34gU/s1i8w2k5oaHvbGocC068pHl0VXe4XcZHBtVjoOZm7HEjaDsEF2ONP7vO1wLToSIPLWfJSaHEDmiXPfl5wQ6R7pW19BUWXde6rtb/GY1hDXHUtgR5v2WW8c3NJz9GjOebTpHnG2vnCLb/ihmWoKpa6m8QGkxHtGv9FktV+u8xpOuqthhbsnklSonJqq5LqFRnvXWRG3lJlcJXWbrGJlpSlGGB4OX8voqLArbM8Ba7w3h0Mjnp+658kvDogqVjdjgegICvLXCY3Vta2gAT1cwEnEPIHsbrtpUzETyCyzGb6o8nUo8xykXvKqGYFmOoWTSGUTNqlN3VdYCtQdw1TI1+wVBivDHdy5mo5jYgKimK4/RQWVZwUx+qTbUNVdDD5boEL3saqBbE3QqSvVMK+xq3II06KpNCVSJKSsrmOS3FOXFtl1TKoRYklKZUP8AZKQ5JaVgBNh16QyHiTOnUeZ6q4F11azq4iAg6nfOG0Jq4vXu0JJHlOi53htl1lSQZF7HfiqNI6OEfdIF5bj/ANrSOpmEEFyl4fbOqvDG7k/CH4Eu2ZZm/A6tL2zcNKoa/mSHmfbZOMvLMy2rWiebTHzpoijhPg6lTaMzZdGswUVXHDVuWwaTNubQUignsq2/ezPqdjREDP3lM/mLmk+st3Uh2B248Rh1M6ObmkjqDM+yZ4n4UZSBfRloA/ANgeirMLwWs5ssqZZ1iTr6+SXjXo6h/SwveD2MOe1qOaHfiaXZh0PUKjrmtbzTuMuRxlrwNAecnYK0fbX1FpzN71gmI/EB5CNx7KHVxqnUpOL8v4CC08nQYBG8rO73sSuIEYtWa6o5zdjsoEpdUydo6a/um12pUqONu2Taz0wSvVHJvMiE4n6LU01SrdsrGCnhFk1AtrwG2hu3JqyXgCxNSt6AFblY0MrQFzS2y/SFgJqu3RTCFGrhYAPXFqCZhRamVgJMADUq/fbkocx3h2rcDKHZGnfzKm+yi32AfEfHeVxZbgGNC8yfhB1bia4cdah9OX3Wq3PA9KkwBtPMfN0SgzGMMY0kOpge0KsZJeAacumVmD4oHmDAK0fBaYe0eyyx2GAO8BMfK1Lg2mcgMzy+FsldoKbrYjibhrvKZcweJusAbrPqFHXVb3QbIQJxpwrkDq9EToS5g9PyrJiLsAr22pkQdD6hC9anlJHki634OuK1Lv6jwyZIad4neOQQvfWrqTi13L4KrFrqyc16Q3JAS3JCckKYkwvNU+wsi47GPNZ6GjFydIgQjns0sA6o57hoIA9VUjBQRMHQSjXgKwLaQO2ZxM9JgSoZJpx0dOPC4ytmk4Y0NUu5rabqrq18jR7KvvcVytJU3KlQ9bsbxyqHCPOf2/qqvBtDl2AOnyu0Kxq1BO2vwpdxaxDm8vsp/wBK6qmXDWCFj3abh3c3WZujazS7TbM0w7T4Wo21UoF7XWS23dzzVG+xDT+yrjfyIZY/EzUlcXiF5dRxnXFcXgnAFhjtNqtMMoSVApNRXwjad5UaI6n2KSb0UgtmmdneDd2C4jV3PRaI0QFV4JSDGQBoFbEqEX6Uk9jTkhrZS3LrEWxRynTCcNEJTNFx9YJlSAyPVpBVl7hdGpo9jT7BSru7hVdW/wCqDkhlFlXdcF2h1DCD0KTb4ayg2GaDU+6ducUnmqutfykckUUH6X+H3EmFIxAeE7ITtL5zHh0E/wAlZ3+JuezwtKCegOGylx+98BaOqzPGGBxM76ovxC3rmZadUK4paPG7SjjVFJqKiDlSjCi1GqwrUyOSiPaulHFJKyVhFgazw0T1K1DCuH20wPDqBzgqj4Fw3KzMd3GfYbI3qV4ChklbOvFHiimx1ngIG50G250RNw/h4p0gI2AHwhUO724a2ZAMkehR+4CnT9GpF3ZSWlQNcU3wp03axtHqh2jdF4E8xqucQ3Jq1iA2Q3TWYlSsDw51UyQQwbu2noEjtj1US5wK3hpdzMR6K5NJKt2gDTZPgE7BOkRb2QRRhZ72s/8Ajof66n/yFqLrJxHIephZn2tWxZTo5iP/ACO2/wBCaP7IWe4szFJKUkldRxjjQnWNXmNT7GJRhVJiLeCn5antCF6bVc4LXLHApJ9Dw7N1we+Bbvrurfv1neC4joD6oqtrqQuW6KtF02pKfplQrbVTToFSIr0Kq1oVReX+XmvYldQhHEsRJSymUhCybfYr1VW+7c8w2SfqoljbvuHhrBM7ny6laDhGBU7dvIu5uP7JYxbKycYA3YcN1Kmr/APk/CuKfDdFmrvF6kwpNfFMpgfKrb3Fp5j5VaiiTcmyY8U2jwwAhXH8ZyfhCkVb8R+IfKEcfugSYMocrY8VXZ2tjzjvHwFR4jiGbdRK1dV9xWVIonNjN1VlRraiXvDRuSB/NceZV5wjaTVDiPMD4lPKVRIxjykkHuEWwpsaI2AUfG8QyCBudP7+VNu39y3xbRoeXofJDbx/iazWA6E7+QjxFcp2pellwRQNWu551DYHzP8AJF3Ed+GU3Dp9YIH3XA6lb0wKcNDWho5+pPVAuK4131UUwZEyfnRaT8QKt2y6wHDGloc/xE66zz6IiyRoPYKusKgaAFOZcBazPsn21CNSfZSmVlXsuQmX3o80/LQrRaPuo5rLu1y5LmUQf1uIP+2P3RRfYz4202eKo46NGp6noEG9qlpUa23fUcDJqDK0GGmGnfmtB3JAyLjBmelJKUkldZwE6mxWNG2JGyLKnZ5WZqXsUyy4cLBDiD6LneRHUsYItsz1TtG3LTsjhuAg+XypVPAwdIHyleUKxopcFudgjjCHEqppcPAaiR6QiTB7FzdCNiovY5e2TdAnLmpAXGaBQL+toqeE6tlPi1xKFK7HPcANyYHqry+rKBZPDajXeRlSb2dEfiGvD2GMtqY2zGCSfNexTFQ2QCqW5uqlU+CSF5/D9Wp+IgD1VFJ1UROC7kwdxPHZdDBJnlJUmzwevVGZ/hHKf+URYfw5RoeIiXeZ1+FKubmBAR462F5F1FAnXwGNC8+wVfX4Ypnd7vouYziLu9PiPyo3/UzH4lkM0/si3XDNIfmd8qivcIpt2J+QrG+xKef1VBd3k81SNkZxIteg0Io4JoaEzBkwDGoQZVrT9VqPDuHxbAbOgQeYJEo5OqBgVSbJ1/dBrdY94P0QTdXIp1M9PQDYfdTa2L95LXCHNJDh1G6p7kKHuzrjpWPX2OVaoiYHTRNcJ2neVnHkPnT+qhQr3gXQvPr907SjHRJXKSsteKL19tTzgbkAeUzsU5w5iLq7M2Qj2JHtKj9odQG1Y3m6qwfRF/D9s1tBgaIGUR8IJKg27YNXnErGP7sk5j+XKZU2vZVjSL2wDlJAO/M+iGeKaOTFKZ5OY13uJWj27xlHks0lRlLsz3s2uczqtR5l5iSfLp5K17UstSza7myq0/MtP3QtwjVFG8qUSYHePaP9rnCPstG4uwtteyqgAF3dkjl4mif2TvUhO4GCuSClErkLpOA1m44nrvkiAPJOYTj3eOyu0J26pi2w/NbFw6/dN4TZtbmcdMokeq4GlWj15V4guoVhKubWjKCsGxLvRrEj7I9wxwNMOlBd0QnolW9qrClShRresCpudPRBsaruhDuL3MAq7vH6IVxjVLMpjRUAPrPysEk8unqivCuFw3xVTJ/SNvdScGw2nQZmMFzgCSevkFIusUYBoQmhH1jSk3qI497KQAAgegUatioAOoQNxDj5zmDsh6tjznc/om5PxB/F6zQL3Gh5wqC/xwjY+/JCounPMNknyARHg/C73gOq6Dk3Ypa+xqjEG7lz3kkAlMCjVOzStIfYsptgAQAhp1+AUb/gLcugUr4dW/Qfp/NVN1avG7SEd3GJAjZUF/cgqkZMlNMGKVGXAdQtc77uqAdGkax0Cy59UBwPkZWqYdXFW32zSNvPRDJdo2Lp/wDTM6lcur1XwQ1zp257KQakhEbLFn+HLY/Vrz3nVAjLhzJbEgE+yFcivL8aLKET8CWQNNx56fXVA7MRj8pWj8Akdyf70WkmtMEZKVtFJ2htLH2zORc93uMoH3KMcLvP4TejRr7BBnajW/j2w/S15+XN/kj3hoB9ARtlH2MoSXVGjJXKzO+O7z/vaR8qYk+rj/NaHgdHvKQcTrAOnpyWZdp9v3d4I50mkexPwjjs3xLvaIbzGhTNaTFhL5SSM74iYbbEakHaqHz0dBJ+62nD8tW3AOocDJ85/wCVlva1aZbtlSNKlM6+ZYY+xCJ+zjHg6iGPPiYMp/Yoz6TFx9uJk+L2RoVqlI/+t7m+oB0PxChoi4+c031YtiDlJjzyiUOK6do5ZKmzb8HZ/wBk4cwXfzQliF2cuUc90Z27w0FvJyEsWw5zHHTwzII1ELkij0VJWxzh0kE/6f3V5guNGnmBMgwomA2DixxEAuECfLXX+/JSLPAXsPiIIO6WUW3YvJehPw9iWcuHlB+URC5QxhVu2lJHOFKq4m0GMwkIpUSlt6LS4uJVRdwd0zUxAHmoVe+WaASMVxdxaGgkQh26xEgGTul3T8xjqpB4bGmZ5n0CyjZeMkkClznquhoJJ8pVnhXCb3GapjoN0U2NrSpbAevNM3OLNa6NU4ssjZc4NglC3b4W683HX7qXdXrRz+yErniHTQ/dUl3j511+q3YijYRY/ioykAoIqXSbu8VzTJVa+4Rih+XFaLCpcKsuqy4+sVCqvJVIojKQzVqIq4L4h7t3dvOh2lB9RIa6EzjyVE4z4s2Liek4US+nsYJ6BAjKTe6BjUiT6mURcMYq6vRbRJmN5OgA5DzVDidMszAciR9dFz+natqyqsqQBd6wJg+v3WkdnoHdkev3WX27yc3nM/KNeznFsmam7V09fNNkT7JY5quKO9pVuDcUSf0PEejm/wA0R8AXeakG8wI+EIdqlzNWjB1Dah08iW/yVn2W3QykE65vulf6phTXKUaIfa+z+LQdH5KgPsWx9ymOzDEAyo5hO4BHtuiDtftA63p1I1ZUHw8R+wWY4LfmjWY/kCJ9DuqpXCiXLhks1XtTw/vbQVQNaTg4H/KdH/SPhZLaX76RJpuLSd42WqYtxTTNo5riCDTcANZJcNJ91kH9/A/qji3GmDOnGSaF1axcSSZJ5800ulcVTnNH4Uxl1RpY7Ut59Fe1LrkQuLy532dSbJVpdxy+ykOvj5Ly8sjEO8xctGg+qE/+svFWddT5leXlqMXlHECQk1L0ry8gKxht2QQeqk3eMPdzI915eWQV2MnEXAcz7qpucTM6yvLydDMgVL0k8/lc7ou5ri8sBtj9LCp3cp1DCKbdTqvLywozf27G7NCpK8Lq8miLIraxUZxXl5OiQQcGXBZcNjmjXifDBpUEDNoR18/ovLy58n7Hdg/RGfOZlqf6kqhfmhVLm8xyXl5U7IN09fZCxbEn1353meQ6BXnA1+adaORH2XF5GaXGieOT5phtx1d57KoHDYD5DgsiOi4vIYP1Kf5C+SHX1nEQSYTQC8vKj0c7ZxwXg36Lq8nox//Z"/>
          <p:cNvSpPr>
            <a:spLocks noChangeAspect="1" noChangeArrowheads="1"/>
          </p:cNvSpPr>
          <p:nvPr/>
        </p:nvSpPr>
        <p:spPr bwMode="auto">
          <a:xfrm>
            <a:off x="116682" y="-144463"/>
            <a:ext cx="228600" cy="304801"/>
          </a:xfrm>
          <a:prstGeom prst="rect">
            <a:avLst/>
          </a:prstGeom>
          <a:noFill/>
        </p:spPr>
        <p:txBody>
          <a:bodyPr vert="horz" wrap="square" lIns="91440" tIns="45720" rIns="91440" bIns="45720" numCol="1" anchor="t" anchorCtr="0" compatLnSpc="1">
            <a:prstTxWarp prst="textNoShape">
              <a:avLst/>
            </a:prstTxWarp>
          </a:bodyPr>
          <a:lstStyle/>
          <a:p>
            <a:endParaRPr lang="id-ID"/>
          </a:p>
        </p:txBody>
      </p:sp>
    </p:spTree>
    <p:extLst>
      <p:ext uri="{BB962C8B-B14F-4D97-AF65-F5344CB8AC3E}">
        <p14:creationId xmlns:p14="http://schemas.microsoft.com/office/powerpoint/2010/main" val="4026382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139" y="935162"/>
            <a:ext cx="1971675" cy="1001985"/>
          </a:xfrm>
          <a:solidFill>
            <a:schemeClr val="tx2">
              <a:lumMod val="40000"/>
              <a:lumOff val="60000"/>
            </a:schemeClr>
          </a:solidFill>
          <a:ln w="28575">
            <a:solidFill>
              <a:srgbClr val="FF0000"/>
            </a:solidFill>
          </a:ln>
        </p:spPr>
        <p:txBody>
          <a:bodyPr>
            <a:normAutofit fontScale="90000"/>
          </a:bodyPr>
          <a:lstStyle/>
          <a:p>
            <a:pPr algn="l"/>
            <a:r>
              <a:rPr lang="id-ID" sz="3600" b="1" cap="none" dirty="0" smtClean="0">
                <a:latin typeface="Calibri" pitchFamily="34" charset="0"/>
                <a:cs typeface="Calibri" pitchFamily="34" charset="0"/>
              </a:rPr>
              <a:t>Kekerasa</a:t>
            </a:r>
            <a:r>
              <a:rPr lang="en-US" sz="3600" b="1" cap="none" dirty="0" smtClean="0">
                <a:latin typeface="Calibri" pitchFamily="34" charset="0"/>
                <a:cs typeface="Calibri" pitchFamily="34" charset="0"/>
              </a:rPr>
              <a:t>n</a:t>
            </a:r>
            <a:r>
              <a:rPr lang="id-ID" sz="3600" b="1" cap="none" dirty="0" smtClean="0">
                <a:latin typeface="Calibri" pitchFamily="34" charset="0"/>
                <a:cs typeface="Calibri" pitchFamily="34" charset="0"/>
              </a:rPr>
              <a:t> Psikis</a:t>
            </a:r>
            <a:endParaRPr lang="id-ID" sz="3600" b="1" cap="none" dirty="0">
              <a:latin typeface="Calibri" pitchFamily="34" charset="0"/>
              <a:cs typeface="Calibri" pitchFamily="34" charset="0"/>
            </a:endParaRPr>
          </a:p>
        </p:txBody>
      </p:sp>
      <p:sp>
        <p:nvSpPr>
          <p:cNvPr id="3" name="Content Placeholder 2"/>
          <p:cNvSpPr>
            <a:spLocks noGrp="1"/>
          </p:cNvSpPr>
          <p:nvPr>
            <p:ph sz="quarter" idx="4294967295"/>
          </p:nvPr>
        </p:nvSpPr>
        <p:spPr>
          <a:xfrm>
            <a:off x="2839116" y="216492"/>
            <a:ext cx="5619554" cy="2332744"/>
          </a:xfrm>
          <a:prstGeom prst="rect">
            <a:avLst/>
          </a:prstGeom>
          <a:solidFill>
            <a:schemeClr val="tx2">
              <a:lumMod val="40000"/>
              <a:lumOff val="60000"/>
            </a:schemeClr>
          </a:solidFill>
          <a:ln w="28575">
            <a:solidFill>
              <a:srgbClr val="FF0000"/>
            </a:solidFill>
          </a:ln>
        </p:spPr>
        <p:txBody>
          <a:bodyPr>
            <a:normAutofit fontScale="25000" lnSpcReduction="20000"/>
          </a:bodyPr>
          <a:lstStyle/>
          <a:p>
            <a:pPr>
              <a:lnSpc>
                <a:spcPct val="110000"/>
              </a:lnSpc>
              <a:buNone/>
            </a:pPr>
            <a:r>
              <a:rPr lang="id-ID" sz="4000" dirty="0" smtClean="0"/>
              <a:t> </a:t>
            </a:r>
            <a:r>
              <a:rPr lang="id-ID" sz="2800" dirty="0" smtClean="0"/>
              <a:t> </a:t>
            </a:r>
            <a:r>
              <a:rPr lang="id-ID" sz="3200" dirty="0" smtClean="0">
                <a:latin typeface="Tw Cen MT" pitchFamily="34" charset="0"/>
              </a:rPr>
              <a:t>	</a:t>
            </a:r>
            <a:r>
              <a:rPr lang="id-ID" sz="11200" b="1" cap="none" dirty="0" smtClean="0">
                <a:latin typeface="Calibri" pitchFamily="34" charset="0"/>
              </a:rPr>
              <a:t>Perbuatan yang mengakibatkan rasa tidak nyaman bahkan menimbulkan trauma yang berkepanjangan terhadap anak. Kekerasan ini sering terjadi berulang-ulang tanpa disadari dan/atau disadari oleh pelaku. </a:t>
            </a:r>
            <a:endParaRPr lang="id-ID" sz="11200" b="1" dirty="0">
              <a:latin typeface="Calibri" pitchFamily="34" charset="0"/>
            </a:endParaRPr>
          </a:p>
        </p:txBody>
      </p:sp>
      <p:sp>
        <p:nvSpPr>
          <p:cNvPr id="5" name="Right Arrow 4"/>
          <p:cNvSpPr/>
          <p:nvPr/>
        </p:nvSpPr>
        <p:spPr>
          <a:xfrm>
            <a:off x="2310429" y="1210639"/>
            <a:ext cx="44931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2832220" y="2590800"/>
            <a:ext cx="5659550" cy="4267199"/>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9750" indent="-360363">
              <a:lnSpc>
                <a:spcPct val="90000"/>
              </a:lnSpc>
              <a:buFont typeface="Wingdings" pitchFamily="2" charset="2"/>
              <a:buChar char="§"/>
            </a:pPr>
            <a:r>
              <a:rPr lang="en-US" sz="2000" b="1" dirty="0" smtClean="0">
                <a:solidFill>
                  <a:schemeClr val="tx1"/>
                </a:solidFill>
                <a:latin typeface="Tw Cen MT" pitchFamily="34" charset="0"/>
              </a:rPr>
              <a:t>S</a:t>
            </a:r>
            <a:r>
              <a:rPr lang="id-ID" sz="2000" b="1" dirty="0" smtClean="0">
                <a:solidFill>
                  <a:schemeClr val="tx1"/>
                </a:solidFill>
                <a:latin typeface="Tw Cen MT" pitchFamily="34" charset="0"/>
              </a:rPr>
              <a:t>ering mengkritik</a:t>
            </a:r>
          </a:p>
          <a:p>
            <a:pPr marL="539750" indent="-360363">
              <a:lnSpc>
                <a:spcPct val="90000"/>
              </a:lnSpc>
              <a:buFont typeface="Wingdings" pitchFamily="2" charset="2"/>
              <a:buChar char="§"/>
            </a:pPr>
            <a:r>
              <a:rPr lang="id-ID" sz="2000" b="1" dirty="0" smtClean="0">
                <a:solidFill>
                  <a:schemeClr val="tx1"/>
                </a:solidFill>
                <a:latin typeface="Tw Cen MT" pitchFamily="34" charset="0"/>
              </a:rPr>
              <a:t>Meremehkan</a:t>
            </a:r>
          </a:p>
          <a:p>
            <a:pPr marL="539750" indent="-360363">
              <a:lnSpc>
                <a:spcPct val="90000"/>
              </a:lnSpc>
              <a:buFont typeface="Wingdings" pitchFamily="2" charset="2"/>
              <a:buChar char="§"/>
            </a:pPr>
            <a:r>
              <a:rPr lang="id-ID" sz="2000" b="1" dirty="0" smtClean="0">
                <a:solidFill>
                  <a:schemeClr val="tx1"/>
                </a:solidFill>
                <a:latin typeface="Tw Cen MT" pitchFamily="34" charset="0"/>
              </a:rPr>
              <a:t>Membentak</a:t>
            </a:r>
          </a:p>
          <a:p>
            <a:pPr marL="539750" indent="-360363">
              <a:lnSpc>
                <a:spcPct val="90000"/>
              </a:lnSpc>
              <a:buFont typeface="Wingdings" pitchFamily="2" charset="2"/>
              <a:buChar char="§"/>
            </a:pPr>
            <a:r>
              <a:rPr lang="id-ID" sz="2000" b="1" dirty="0">
                <a:solidFill>
                  <a:schemeClr val="tx1"/>
                </a:solidFill>
                <a:latin typeface="Tw Cen MT" pitchFamily="34" charset="0"/>
              </a:rPr>
              <a:t>Mempermalukan </a:t>
            </a:r>
            <a:r>
              <a:rPr lang="id-ID" sz="2000" b="1" dirty="0" smtClean="0">
                <a:solidFill>
                  <a:schemeClr val="tx1"/>
                </a:solidFill>
                <a:latin typeface="Tw Cen MT" pitchFamily="34" charset="0"/>
              </a:rPr>
              <a:t>anak</a:t>
            </a:r>
            <a:r>
              <a:rPr lang="en-US" sz="2000" b="1" dirty="0" smtClean="0">
                <a:solidFill>
                  <a:schemeClr val="tx1"/>
                </a:solidFill>
                <a:latin typeface="Tw Cen MT" pitchFamily="34" charset="0"/>
              </a:rPr>
              <a:t> </a:t>
            </a:r>
            <a:r>
              <a:rPr lang="id-ID" sz="2000" b="1" dirty="0" smtClean="0">
                <a:solidFill>
                  <a:schemeClr val="tx1"/>
                </a:solidFill>
                <a:latin typeface="Tw Cen MT" pitchFamily="34" charset="0"/>
              </a:rPr>
              <a:t>di </a:t>
            </a:r>
            <a:r>
              <a:rPr lang="id-ID" sz="2000" b="1" dirty="0">
                <a:solidFill>
                  <a:schemeClr val="tx1"/>
                </a:solidFill>
                <a:latin typeface="Tw Cen MT" pitchFamily="34" charset="0"/>
              </a:rPr>
              <a:t>depan orang lain</a:t>
            </a:r>
          </a:p>
          <a:p>
            <a:pPr marL="539750" indent="-360363">
              <a:lnSpc>
                <a:spcPct val="90000"/>
              </a:lnSpc>
              <a:buFont typeface="Wingdings" pitchFamily="2" charset="2"/>
              <a:buChar char="§"/>
            </a:pPr>
            <a:r>
              <a:rPr lang="id-ID" sz="2000" b="1" dirty="0">
                <a:solidFill>
                  <a:schemeClr val="tx1"/>
                </a:solidFill>
                <a:latin typeface="Tw Cen MT" pitchFamily="34" charset="0"/>
              </a:rPr>
              <a:t>Tidak mencintai anak</a:t>
            </a:r>
            <a:r>
              <a:rPr lang="en-US" sz="2000" b="1" dirty="0">
                <a:solidFill>
                  <a:schemeClr val="tx1"/>
                </a:solidFill>
                <a:latin typeface="Tw Cen MT" pitchFamily="34" charset="0"/>
              </a:rPr>
              <a:t>/</a:t>
            </a:r>
            <a:r>
              <a:rPr lang="id-ID" sz="2000" b="1" dirty="0">
                <a:solidFill>
                  <a:schemeClr val="tx1"/>
                </a:solidFill>
                <a:latin typeface="Tw Cen MT" pitchFamily="34" charset="0"/>
              </a:rPr>
              <a:t>menunjukkan kasih sayang</a:t>
            </a:r>
            <a:endParaRPr lang="en-US" sz="2000" b="1" dirty="0">
              <a:solidFill>
                <a:schemeClr val="tx1"/>
              </a:solidFill>
              <a:latin typeface="Tw Cen MT" pitchFamily="34" charset="0"/>
            </a:endParaRPr>
          </a:p>
          <a:p>
            <a:pPr marL="539750" indent="-360363">
              <a:lnSpc>
                <a:spcPct val="90000"/>
              </a:lnSpc>
              <a:buFont typeface="Wingdings" pitchFamily="2" charset="2"/>
              <a:buChar char="§"/>
            </a:pPr>
            <a:r>
              <a:rPr lang="id-ID" sz="2000" b="1" dirty="0">
                <a:solidFill>
                  <a:schemeClr val="tx1"/>
                </a:solidFill>
                <a:latin typeface="Tw Cen MT" pitchFamily="34" charset="0"/>
              </a:rPr>
              <a:t>Mendorong untuk terlibat dalam </a:t>
            </a:r>
            <a:r>
              <a:rPr lang="en-US" sz="2000" b="1" dirty="0" err="1">
                <a:solidFill>
                  <a:schemeClr val="tx1"/>
                </a:solidFill>
                <a:latin typeface="Tw Cen MT" pitchFamily="34" charset="0"/>
              </a:rPr>
              <a:t>kegiatan</a:t>
            </a:r>
            <a:r>
              <a:rPr lang="en-US" sz="2000" b="1" dirty="0">
                <a:solidFill>
                  <a:schemeClr val="tx1"/>
                </a:solidFill>
                <a:latin typeface="Tw Cen MT" pitchFamily="34" charset="0"/>
              </a:rPr>
              <a:t> k</a:t>
            </a:r>
            <a:r>
              <a:rPr lang="id-ID" sz="2000" b="1" dirty="0">
                <a:solidFill>
                  <a:schemeClr val="tx1"/>
                </a:solidFill>
                <a:latin typeface="Tw Cen MT" pitchFamily="34" charset="0"/>
              </a:rPr>
              <a:t>riminal</a:t>
            </a:r>
            <a:endParaRPr lang="en-US" sz="2000" b="1" dirty="0">
              <a:solidFill>
                <a:schemeClr val="tx1"/>
              </a:solidFill>
              <a:latin typeface="Tw Cen MT" pitchFamily="34" charset="0"/>
            </a:endParaRPr>
          </a:p>
          <a:p>
            <a:pPr marL="539750" indent="-360363">
              <a:lnSpc>
                <a:spcPct val="90000"/>
              </a:lnSpc>
              <a:buFont typeface="Wingdings" pitchFamily="2" charset="2"/>
              <a:buChar char="§"/>
            </a:pPr>
            <a:r>
              <a:rPr lang="id-ID" sz="2000" b="1" dirty="0">
                <a:solidFill>
                  <a:schemeClr val="tx1"/>
                </a:solidFill>
                <a:latin typeface="Tw Cen MT" pitchFamily="34" charset="0"/>
              </a:rPr>
              <a:t>Mengancam</a:t>
            </a:r>
          </a:p>
          <a:p>
            <a:pPr marL="539750" indent="-360363">
              <a:lnSpc>
                <a:spcPct val="90000"/>
              </a:lnSpc>
              <a:buFont typeface="Wingdings" pitchFamily="2" charset="2"/>
              <a:buChar char="§"/>
            </a:pPr>
            <a:r>
              <a:rPr lang="id-ID" sz="2000" b="1" dirty="0" smtClean="0">
                <a:solidFill>
                  <a:schemeClr val="tx1"/>
                </a:solidFill>
                <a:latin typeface="Tw Cen MT" pitchFamily="34" charset="0"/>
              </a:rPr>
              <a:t>Menghukum</a:t>
            </a:r>
            <a:endParaRPr lang="id-ID" sz="2000" b="1" dirty="0">
              <a:solidFill>
                <a:srgbClr val="FF0000"/>
              </a:solidFill>
              <a:latin typeface="Tw Cen MT" pitchFamily="34" charset="0"/>
            </a:endParaRPr>
          </a:p>
          <a:p>
            <a:pPr marL="539750" indent="-360363">
              <a:lnSpc>
                <a:spcPct val="90000"/>
              </a:lnSpc>
              <a:buFont typeface="Wingdings" pitchFamily="2" charset="2"/>
              <a:buChar char="§"/>
            </a:pPr>
            <a:r>
              <a:rPr lang="id-ID" sz="2000" b="1" dirty="0" smtClean="0">
                <a:solidFill>
                  <a:schemeClr val="tx1"/>
                </a:solidFill>
                <a:latin typeface="Tw Cen MT" pitchFamily="34" charset="0"/>
              </a:rPr>
              <a:t>Mengabaikan</a:t>
            </a:r>
            <a:endParaRPr lang="id-ID" sz="2000" b="1" dirty="0">
              <a:solidFill>
                <a:schemeClr val="tx1"/>
              </a:solidFill>
              <a:latin typeface="Tw Cen MT" pitchFamily="34" charset="0"/>
            </a:endParaRPr>
          </a:p>
          <a:p>
            <a:pPr marL="539750" indent="-360363">
              <a:lnSpc>
                <a:spcPct val="90000"/>
              </a:lnSpc>
              <a:buFont typeface="Wingdings" pitchFamily="2" charset="2"/>
              <a:buChar char="§"/>
            </a:pPr>
            <a:r>
              <a:rPr lang="id-ID" sz="2000" b="1" dirty="0" smtClean="0">
                <a:solidFill>
                  <a:schemeClr val="tx1"/>
                </a:solidFill>
                <a:latin typeface="Tw Cen MT" pitchFamily="34" charset="0"/>
              </a:rPr>
              <a:t>Meninggalkan </a:t>
            </a:r>
            <a:r>
              <a:rPr lang="id-ID" sz="2000" b="1" dirty="0">
                <a:solidFill>
                  <a:schemeClr val="tx1"/>
                </a:solidFill>
                <a:latin typeface="Tw Cen MT" pitchFamily="34" charset="0"/>
              </a:rPr>
              <a:t>anak</a:t>
            </a:r>
          </a:p>
          <a:p>
            <a:pPr marL="539750" indent="-360363">
              <a:lnSpc>
                <a:spcPct val="90000"/>
              </a:lnSpc>
              <a:buFont typeface="Wingdings" pitchFamily="2" charset="2"/>
              <a:buChar char="§"/>
            </a:pPr>
            <a:r>
              <a:rPr lang="id-ID" sz="2000" b="1" dirty="0" smtClean="0">
                <a:solidFill>
                  <a:schemeClr val="tx1"/>
                </a:solidFill>
                <a:latin typeface="Tw Cen MT" pitchFamily="34" charset="0"/>
              </a:rPr>
              <a:t>Manjadikan </a:t>
            </a:r>
            <a:r>
              <a:rPr lang="id-ID" sz="2000" b="1" dirty="0">
                <a:solidFill>
                  <a:schemeClr val="tx1"/>
                </a:solidFill>
                <a:latin typeface="Tw Cen MT" pitchFamily="34" charset="0"/>
              </a:rPr>
              <a:t>anak </a:t>
            </a:r>
            <a:r>
              <a:rPr lang="id-ID" sz="2000" b="1" dirty="0" smtClean="0">
                <a:solidFill>
                  <a:schemeClr val="tx1"/>
                </a:solidFill>
                <a:latin typeface="Tw Cen MT" pitchFamily="34" charset="0"/>
              </a:rPr>
              <a:t>sebagai </a:t>
            </a:r>
            <a:r>
              <a:rPr lang="id-ID" sz="2000" b="1" dirty="0">
                <a:solidFill>
                  <a:schemeClr val="tx1"/>
                </a:solidFill>
                <a:latin typeface="Tw Cen MT" pitchFamily="34" charset="0"/>
              </a:rPr>
              <a:t>sasaran </a:t>
            </a:r>
            <a:r>
              <a:rPr lang="id-ID" sz="2000" b="1" dirty="0" smtClean="0">
                <a:solidFill>
                  <a:schemeClr val="tx1"/>
                </a:solidFill>
                <a:latin typeface="Tw Cen MT" pitchFamily="34" charset="0"/>
              </a:rPr>
              <a:t>kemarahan</a:t>
            </a:r>
            <a:endParaRPr lang="id-ID" sz="2000" b="1" dirty="0">
              <a:solidFill>
                <a:schemeClr val="tx1"/>
              </a:solidFill>
              <a:latin typeface="Tw Cen MT" pitchFamily="34" charset="0"/>
            </a:endParaRPr>
          </a:p>
          <a:p>
            <a:pPr marL="539750" indent="-360363">
              <a:lnSpc>
                <a:spcPct val="90000"/>
              </a:lnSpc>
              <a:buFont typeface="Wingdings" pitchFamily="2" charset="2"/>
              <a:buChar char="§"/>
            </a:pPr>
            <a:r>
              <a:rPr lang="en-US" sz="2000" b="1" dirty="0" err="1">
                <a:solidFill>
                  <a:schemeClr val="tx1"/>
                </a:solidFill>
                <a:latin typeface="Tw Cen MT" pitchFamily="34" charset="0"/>
              </a:rPr>
              <a:t>Dll</a:t>
            </a:r>
            <a:r>
              <a:rPr lang="en-US" sz="2000" b="1" dirty="0">
                <a:solidFill>
                  <a:schemeClr val="tx1"/>
                </a:solidFill>
                <a:latin typeface="Tw Cen MT" pitchFamily="34" charset="0"/>
              </a:rPr>
              <a:t>. </a:t>
            </a:r>
            <a:endParaRPr lang="id-ID" sz="2000" b="1" dirty="0">
              <a:solidFill>
                <a:schemeClr val="tx1"/>
              </a:solidFill>
              <a:latin typeface="Tw Cen MT" pitchFamily="34" charset="0"/>
            </a:endParaRPr>
          </a:p>
        </p:txBody>
      </p:sp>
      <p:sp>
        <p:nvSpPr>
          <p:cNvPr id="11" name="Bent-Up Arrow 10"/>
          <p:cNvSpPr/>
          <p:nvPr/>
        </p:nvSpPr>
        <p:spPr>
          <a:xfrm rot="5400000">
            <a:off x="186592" y="2356339"/>
            <a:ext cx="2921000" cy="2145323"/>
          </a:xfrm>
          <a:prstGeom prst="bentUpArrow">
            <a:avLst>
              <a:gd name="adj1" fmla="val 21950"/>
              <a:gd name="adj2" fmla="val 25000"/>
              <a:gd name="adj3" fmla="val 140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2" name="TextBox 11"/>
          <p:cNvSpPr txBox="1"/>
          <p:nvPr/>
        </p:nvSpPr>
        <p:spPr>
          <a:xfrm>
            <a:off x="879231" y="3929382"/>
            <a:ext cx="1617785" cy="769441"/>
          </a:xfrm>
          <a:prstGeom prst="rect">
            <a:avLst/>
          </a:prstGeom>
          <a:noFill/>
        </p:spPr>
        <p:txBody>
          <a:bodyPr wrap="square" rtlCol="0">
            <a:spAutoFit/>
          </a:bodyPr>
          <a:lstStyle/>
          <a:p>
            <a:r>
              <a:rPr lang="en-US" sz="4400" b="1" dirty="0" err="1" smtClean="0">
                <a:solidFill>
                  <a:srgbClr val="FFFF00"/>
                </a:solidFill>
                <a:latin typeface="Chiller" pitchFamily="82" charset="0"/>
              </a:rPr>
              <a:t>Contoh</a:t>
            </a:r>
            <a:endParaRPr lang="en-US" sz="4400" b="1" dirty="0">
              <a:solidFill>
                <a:srgbClr val="FFFF00"/>
              </a:solidFill>
              <a:latin typeface="Chiller" pitchFamily="82" charset="0"/>
            </a:endParaRPr>
          </a:p>
        </p:txBody>
      </p:sp>
    </p:spTree>
    <p:extLst>
      <p:ext uri="{BB962C8B-B14F-4D97-AF65-F5344CB8AC3E}">
        <p14:creationId xmlns:p14="http://schemas.microsoft.com/office/powerpoint/2010/main" val="3677492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276" y="949015"/>
            <a:ext cx="2066049" cy="1181100"/>
          </a:xfrm>
          <a:solidFill>
            <a:schemeClr val="tx2">
              <a:lumMod val="40000"/>
              <a:lumOff val="60000"/>
            </a:schemeClr>
          </a:solidFill>
          <a:ln w="28575">
            <a:solidFill>
              <a:srgbClr val="FF0000"/>
            </a:solidFill>
          </a:ln>
        </p:spPr>
        <p:txBody>
          <a:bodyPr>
            <a:noAutofit/>
          </a:bodyPr>
          <a:lstStyle/>
          <a:p>
            <a:pPr algn="l"/>
            <a:r>
              <a:rPr lang="id-ID" sz="3200" b="1" cap="none" dirty="0" smtClean="0">
                <a:latin typeface="Calibri" pitchFamily="34" charset="0"/>
                <a:cs typeface="Calibri" pitchFamily="34" charset="0"/>
              </a:rPr>
              <a:t>Kekerasan Seksual</a:t>
            </a:r>
            <a:endParaRPr lang="id-ID" sz="3200" b="1" cap="none" dirty="0">
              <a:latin typeface="Calibri" pitchFamily="34" charset="0"/>
              <a:cs typeface="Calibri" pitchFamily="34" charset="0"/>
            </a:endParaRPr>
          </a:p>
        </p:txBody>
      </p:sp>
      <p:sp>
        <p:nvSpPr>
          <p:cNvPr id="3" name="Content Placeholder 2"/>
          <p:cNvSpPr>
            <a:spLocks noGrp="1"/>
          </p:cNvSpPr>
          <p:nvPr>
            <p:ph sz="quarter" idx="4294967295"/>
          </p:nvPr>
        </p:nvSpPr>
        <p:spPr>
          <a:xfrm>
            <a:off x="2631654" y="430630"/>
            <a:ext cx="5975221" cy="2095500"/>
          </a:xfrm>
          <a:prstGeom prst="rect">
            <a:avLst/>
          </a:prstGeom>
          <a:solidFill>
            <a:schemeClr val="tx2">
              <a:lumMod val="40000"/>
              <a:lumOff val="60000"/>
            </a:schemeClr>
          </a:solidFill>
          <a:ln w="28575">
            <a:solidFill>
              <a:srgbClr val="FF0000"/>
            </a:solidFill>
          </a:ln>
        </p:spPr>
        <p:txBody>
          <a:bodyPr>
            <a:normAutofit fontScale="55000" lnSpcReduction="20000"/>
          </a:bodyPr>
          <a:lstStyle/>
          <a:p>
            <a:pPr marL="179388" indent="0">
              <a:lnSpc>
                <a:spcPct val="110000"/>
              </a:lnSpc>
              <a:buNone/>
            </a:pPr>
            <a:r>
              <a:rPr lang="id-ID" sz="4400" b="1" cap="none" dirty="0" smtClean="0">
                <a:latin typeface="Calibri" pitchFamily="34" charset="0"/>
                <a:cs typeface="Calibri" pitchFamily="34" charset="0"/>
              </a:rPr>
              <a:t>Adalah setiap perbuatan yang berupa pemaksaan hubungan seksual, dengan cara tidak wajar dan/atautidak disukai, pemaksaan hubungan seksual dengan orang lain</a:t>
            </a:r>
            <a:r>
              <a:rPr lang="en-US" sz="4400" b="1" cap="none" dirty="0" smtClean="0">
                <a:latin typeface="Calibri" pitchFamily="34" charset="0"/>
                <a:cs typeface="Calibri" pitchFamily="34" charset="0"/>
              </a:rPr>
              <a:t> </a:t>
            </a:r>
            <a:r>
              <a:rPr lang="id-ID" sz="4400" b="1" cap="none" dirty="0" smtClean="0">
                <a:latin typeface="Calibri" pitchFamily="34" charset="0"/>
                <a:cs typeface="Calibri" pitchFamily="34" charset="0"/>
              </a:rPr>
              <a:t>untuk tujuan komersial dan/atau tujuan tertentu (</a:t>
            </a:r>
            <a:r>
              <a:rPr lang="en-US" sz="4400" b="1" cap="none" dirty="0" smtClean="0">
                <a:latin typeface="Calibri" pitchFamily="34" charset="0"/>
                <a:cs typeface="Calibri" pitchFamily="34" charset="0"/>
              </a:rPr>
              <a:t>P</a:t>
            </a:r>
            <a:r>
              <a:rPr lang="id-ID" sz="4400" b="1" cap="none" dirty="0" smtClean="0">
                <a:latin typeface="Calibri" pitchFamily="34" charset="0"/>
                <a:cs typeface="Calibri" pitchFamily="34" charset="0"/>
              </a:rPr>
              <a:t>enjelasan </a:t>
            </a:r>
            <a:r>
              <a:rPr lang="en-US" sz="4400" b="1" cap="none" dirty="0" smtClean="0">
                <a:latin typeface="Calibri" pitchFamily="34" charset="0"/>
                <a:cs typeface="Calibri" pitchFamily="34" charset="0"/>
              </a:rPr>
              <a:t>P</a:t>
            </a:r>
            <a:r>
              <a:rPr lang="id-ID" sz="4400" b="1" cap="none" dirty="0" smtClean="0">
                <a:latin typeface="Calibri" pitchFamily="34" charset="0"/>
                <a:cs typeface="Calibri" pitchFamily="34" charset="0"/>
              </a:rPr>
              <a:t>asal 8, UU PKDRT).</a:t>
            </a:r>
            <a:endParaRPr lang="id-ID" sz="3800" b="1" cap="none" dirty="0">
              <a:latin typeface="Calibri" pitchFamily="34" charset="0"/>
              <a:cs typeface="Calibri" pitchFamily="34" charset="0"/>
            </a:endParaRPr>
          </a:p>
        </p:txBody>
      </p:sp>
      <p:sp>
        <p:nvSpPr>
          <p:cNvPr id="9" name="Slide Number Placeholder 8"/>
          <p:cNvSpPr>
            <a:spLocks noGrp="1"/>
          </p:cNvSpPr>
          <p:nvPr>
            <p:ph type="sldNum" sz="quarter" idx="12"/>
          </p:nvPr>
        </p:nvSpPr>
        <p:spPr/>
        <p:txBody>
          <a:bodyPr/>
          <a:lstStyle/>
          <a:p>
            <a:fld id="{6D22F896-40B5-4ADD-8801-0D06FADFA095}" type="slidenum">
              <a:rPr lang="en-US" smtClean="0"/>
              <a:pPr/>
              <a:t>11</a:t>
            </a:fld>
            <a:endParaRPr lang="en-US" dirty="0"/>
          </a:p>
        </p:txBody>
      </p:sp>
      <p:sp>
        <p:nvSpPr>
          <p:cNvPr id="5" name="Right Arrow 4"/>
          <p:cNvSpPr/>
          <p:nvPr/>
        </p:nvSpPr>
        <p:spPr>
          <a:xfrm>
            <a:off x="2198480" y="1290602"/>
            <a:ext cx="40202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ounded Rectangle 5"/>
          <p:cNvSpPr/>
          <p:nvPr/>
        </p:nvSpPr>
        <p:spPr>
          <a:xfrm>
            <a:off x="2529760" y="2628901"/>
            <a:ext cx="6208329" cy="3568699"/>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92100" indent="-292100">
              <a:spcBef>
                <a:spcPts val="600"/>
              </a:spcBef>
              <a:buFont typeface="Wingdings" pitchFamily="2" charset="2"/>
              <a:buChar char="§"/>
            </a:pPr>
            <a:r>
              <a:rPr lang="id-ID" sz="2000" dirty="0" smtClean="0">
                <a:solidFill>
                  <a:schemeClr val="tx1"/>
                </a:solidFill>
                <a:latin typeface="Arial" pitchFamily="34" charset="0"/>
                <a:cs typeface="Arial" pitchFamily="34" charset="0"/>
              </a:rPr>
              <a:t>Alat kelamin di raba-raba, payudara di remas-remas, </a:t>
            </a:r>
            <a:r>
              <a:rPr lang="en-US" sz="2000" dirty="0" smtClean="0">
                <a:solidFill>
                  <a:schemeClr val="tx1"/>
                </a:solidFill>
                <a:latin typeface="Arial" pitchFamily="34" charset="0"/>
                <a:cs typeface="Arial" pitchFamily="34" charset="0"/>
              </a:rPr>
              <a:t>p</a:t>
            </a:r>
            <a:r>
              <a:rPr lang="id-ID" sz="2000" dirty="0" smtClean="0">
                <a:solidFill>
                  <a:schemeClr val="tx1"/>
                </a:solidFill>
                <a:latin typeface="Arial" pitchFamily="34" charset="0"/>
                <a:cs typeface="Arial" pitchFamily="34" charset="0"/>
              </a:rPr>
              <a:t>antat di</a:t>
            </a:r>
            <a:r>
              <a:rPr lang="sv-SE" sz="2000" dirty="0" smtClean="0">
                <a:solidFill>
                  <a:schemeClr val="tx1"/>
                </a:solidFill>
                <a:latin typeface="Arial" pitchFamily="34" charset="0"/>
                <a:cs typeface="Arial" pitchFamily="34" charset="0"/>
              </a:rPr>
              <a:t>colek, dipaksa melakukan oral sex</a:t>
            </a:r>
          </a:p>
          <a:p>
            <a:pPr marL="292100" indent="-292100">
              <a:spcBef>
                <a:spcPts val="600"/>
              </a:spcBef>
              <a:buFont typeface="Wingdings" pitchFamily="2" charset="2"/>
              <a:buChar char="§"/>
            </a:pPr>
            <a:r>
              <a:rPr lang="id-ID" sz="2000" dirty="0" smtClean="0">
                <a:solidFill>
                  <a:schemeClr val="tx1"/>
                </a:solidFill>
                <a:latin typeface="Arial" pitchFamily="34" charset="0"/>
                <a:cs typeface="Arial" pitchFamily="34" charset="0"/>
              </a:rPr>
              <a:t>Diperkosa, disodomi,</a:t>
            </a:r>
          </a:p>
          <a:p>
            <a:pPr marL="292100" indent="-292100">
              <a:spcBef>
                <a:spcPts val="600"/>
              </a:spcBef>
              <a:buFont typeface="Wingdings" pitchFamily="2" charset="2"/>
              <a:buChar char="§"/>
            </a:pPr>
            <a:r>
              <a:rPr lang="id-ID" sz="2000" dirty="0" smtClean="0">
                <a:solidFill>
                  <a:schemeClr val="tx1"/>
                </a:solidFill>
                <a:latin typeface="Arial" pitchFamily="34" charset="0"/>
                <a:cs typeface="Arial" pitchFamily="34" charset="0"/>
              </a:rPr>
              <a:t>Dijual pada mucikari, dipaksa menjadi pelacur, dipaksa </a:t>
            </a:r>
            <a:r>
              <a:rPr lang="en-US" sz="2000" dirty="0" smtClean="0">
                <a:solidFill>
                  <a:schemeClr val="tx1"/>
                </a:solidFill>
                <a:latin typeface="Arial" pitchFamily="34" charset="0"/>
                <a:cs typeface="Arial" pitchFamily="34" charset="0"/>
              </a:rPr>
              <a:t>b</a:t>
            </a:r>
            <a:r>
              <a:rPr lang="id-ID" sz="2000" dirty="0" smtClean="0">
                <a:solidFill>
                  <a:schemeClr val="tx1"/>
                </a:solidFill>
                <a:latin typeface="Arial" pitchFamily="34" charset="0"/>
                <a:cs typeface="Arial" pitchFamily="34" charset="0"/>
              </a:rPr>
              <a:t>ekerja di warung remang-remang</a:t>
            </a:r>
          </a:p>
          <a:p>
            <a:pPr marL="292100" indent="-292100">
              <a:spcBef>
                <a:spcPts val="600"/>
              </a:spcBef>
              <a:buFont typeface="Wingdings" pitchFamily="2" charset="2"/>
              <a:buChar char="§"/>
            </a:pPr>
            <a:r>
              <a:rPr lang="it-IT" sz="2000" dirty="0" smtClean="0">
                <a:solidFill>
                  <a:schemeClr val="tx1"/>
                </a:solidFill>
                <a:latin typeface="Arial" pitchFamily="34" charset="0"/>
                <a:cs typeface="Arial" pitchFamily="34" charset="0"/>
              </a:rPr>
              <a:t>Promosi dan distribusi pornografi yang</a:t>
            </a:r>
            <a:r>
              <a:rPr lang="id-ID" sz="2000" dirty="0" smtClean="0">
                <a:solidFill>
                  <a:schemeClr val="tx1"/>
                </a:solidFill>
                <a:latin typeface="Arial" pitchFamily="34" charset="0"/>
                <a:cs typeface="Arial" pitchFamily="34" charset="0"/>
              </a:rPr>
              <a:t> melibatkan anak-anak</a:t>
            </a:r>
          </a:p>
          <a:p>
            <a:pPr marL="292100" indent="-292100">
              <a:spcBef>
                <a:spcPts val="600"/>
              </a:spcBef>
              <a:buFont typeface="Wingdings" pitchFamily="2" charset="2"/>
              <a:buChar char="§"/>
            </a:pPr>
            <a:r>
              <a:rPr lang="nn-NO" sz="2000" dirty="0" smtClean="0">
                <a:solidFill>
                  <a:schemeClr val="tx1"/>
                </a:solidFill>
                <a:latin typeface="Arial" pitchFamily="34" charset="0"/>
                <a:cs typeface="Arial" pitchFamily="34" charset="0"/>
              </a:rPr>
              <a:t>Pelibatan anak dalam pertunjukan seks</a:t>
            </a:r>
            <a:r>
              <a:rPr lang="id-ID" sz="2000" dirty="0" smtClean="0">
                <a:solidFill>
                  <a:schemeClr val="tx1"/>
                </a:solidFill>
                <a:latin typeface="Arial" pitchFamily="34" charset="0"/>
                <a:cs typeface="Arial" pitchFamily="34" charset="0"/>
              </a:rPr>
              <a:t> dan bentuk lainnya</a:t>
            </a:r>
            <a:endParaRPr lang="id-ID" sz="2000" dirty="0">
              <a:solidFill>
                <a:schemeClr val="tx1"/>
              </a:solidFill>
              <a:latin typeface="Arial" pitchFamily="34" charset="0"/>
              <a:cs typeface="Arial" pitchFamily="34" charset="0"/>
            </a:endParaRPr>
          </a:p>
        </p:txBody>
      </p:sp>
      <p:sp>
        <p:nvSpPr>
          <p:cNvPr id="11" name="Bent-Up Arrow 10"/>
          <p:cNvSpPr/>
          <p:nvPr/>
        </p:nvSpPr>
        <p:spPr>
          <a:xfrm rot="5400000">
            <a:off x="-36146" y="2534139"/>
            <a:ext cx="2921000" cy="2145323"/>
          </a:xfrm>
          <a:prstGeom prst="bentUpArrow">
            <a:avLst>
              <a:gd name="adj1" fmla="val 21950"/>
              <a:gd name="adj2" fmla="val 25000"/>
              <a:gd name="adj3" fmla="val 140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3" name="TextBox 12"/>
          <p:cNvSpPr txBox="1"/>
          <p:nvPr/>
        </p:nvSpPr>
        <p:spPr>
          <a:xfrm>
            <a:off x="656492" y="4119882"/>
            <a:ext cx="1617785" cy="769441"/>
          </a:xfrm>
          <a:prstGeom prst="rect">
            <a:avLst/>
          </a:prstGeom>
          <a:noFill/>
        </p:spPr>
        <p:txBody>
          <a:bodyPr wrap="square" rtlCol="0">
            <a:spAutoFit/>
          </a:bodyPr>
          <a:lstStyle/>
          <a:p>
            <a:r>
              <a:rPr lang="en-US" sz="4400" b="1" dirty="0" err="1" smtClean="0">
                <a:solidFill>
                  <a:srgbClr val="FFFF00"/>
                </a:solidFill>
                <a:latin typeface="Chiller" pitchFamily="82" charset="0"/>
              </a:rPr>
              <a:t>Contoh</a:t>
            </a:r>
            <a:endParaRPr lang="en-US" sz="4400" b="1" dirty="0">
              <a:solidFill>
                <a:srgbClr val="FFFF00"/>
              </a:solidFill>
              <a:latin typeface="Chiller" pitchFamily="82" charset="0"/>
            </a:endParaRPr>
          </a:p>
        </p:txBody>
      </p:sp>
    </p:spTree>
    <p:extLst>
      <p:ext uri="{BB962C8B-B14F-4D97-AF65-F5344CB8AC3E}">
        <p14:creationId xmlns:p14="http://schemas.microsoft.com/office/powerpoint/2010/main" val="11431170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2535" y="210208"/>
            <a:ext cx="8077034" cy="634919"/>
          </a:xfrm>
          <a:solidFill>
            <a:schemeClr val="bg2">
              <a:lumMod val="50000"/>
            </a:schemeClr>
          </a:solidFill>
          <a:ln w="28575">
            <a:solidFill>
              <a:srgbClr val="FF0000"/>
            </a:solidFill>
          </a:ln>
        </p:spPr>
        <p:txBody>
          <a:bodyPr>
            <a:normAutofit/>
          </a:bodyPr>
          <a:lstStyle/>
          <a:p>
            <a:r>
              <a:rPr lang="en-US" sz="3200" b="1" dirty="0" smtClean="0">
                <a:solidFill>
                  <a:schemeClr val="bg1"/>
                </a:solidFill>
                <a:latin typeface="Calibri" pitchFamily="34" charset="0"/>
                <a:cs typeface="Calibri" pitchFamily="34" charset="0"/>
              </a:rPr>
              <a:t>AKIBAT</a:t>
            </a:r>
            <a:r>
              <a:rPr lang="id-ID" sz="3200" b="1" dirty="0" smtClean="0">
                <a:solidFill>
                  <a:schemeClr val="bg1"/>
                </a:solidFill>
                <a:latin typeface="Calibri" pitchFamily="34" charset="0"/>
                <a:cs typeface="Calibri" pitchFamily="34" charset="0"/>
              </a:rPr>
              <a:t> kekerasan terhadap anak</a:t>
            </a:r>
            <a:endParaRPr lang="id-ID" sz="3200" b="1" dirty="0">
              <a:solidFill>
                <a:schemeClr val="bg1"/>
              </a:solidFill>
              <a:latin typeface="Calibri" pitchFamily="34" charset="0"/>
              <a:cs typeface="Calibri" pitchFamily="34" charset="0"/>
            </a:endParaRPr>
          </a:p>
        </p:txBody>
      </p:sp>
      <p:sp>
        <p:nvSpPr>
          <p:cNvPr id="4" name="Content Placeholder 3"/>
          <p:cNvSpPr>
            <a:spLocks noGrp="1"/>
          </p:cNvSpPr>
          <p:nvPr>
            <p:ph sz="quarter" idx="4294967295"/>
          </p:nvPr>
        </p:nvSpPr>
        <p:spPr>
          <a:xfrm>
            <a:off x="465082" y="955964"/>
            <a:ext cx="8141788" cy="5597236"/>
          </a:xfrm>
          <a:prstGeom prst="rect">
            <a:avLst/>
          </a:prstGeom>
          <a:solidFill>
            <a:schemeClr val="bg2">
              <a:lumMod val="75000"/>
            </a:schemeClr>
          </a:solidFill>
          <a:ln w="28575">
            <a:solidFill>
              <a:srgbClr val="FF0000"/>
            </a:solidFill>
          </a:ln>
        </p:spPr>
        <p:txBody>
          <a:bodyPr>
            <a:noAutofit/>
          </a:bodyPr>
          <a:lstStyle/>
          <a:p>
            <a:pPr marL="611188" lvl="2" indent="-347663">
              <a:lnSpc>
                <a:spcPct val="110000"/>
              </a:lnSpc>
              <a:spcBef>
                <a:spcPts val="0"/>
              </a:spcBef>
              <a:buFont typeface="Wingdings" pitchFamily="2" charset="2"/>
              <a:buChar char="§"/>
            </a:pPr>
            <a:r>
              <a:rPr lang="id-ID" sz="2400" b="1" cap="none" dirty="0">
                <a:solidFill>
                  <a:schemeClr val="bg2">
                    <a:lumMod val="10000"/>
                  </a:schemeClr>
                </a:solidFill>
                <a:latin typeface="+mj-lt"/>
              </a:rPr>
              <a:t>Kematian</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Patah tulang, Kerusakan otak, Luka ,Gangguan organ seksual</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Cemas/Takut, Malu, rendah diri, Tertekan, Menarik diri, Menyalahkan diri sendiri, Merusak diri sendiri, Mengisolasi diri, Rasa </a:t>
            </a:r>
            <a:r>
              <a:rPr lang="id-ID" sz="2400" b="1" cap="none" dirty="0">
                <a:solidFill>
                  <a:schemeClr val="bg2">
                    <a:lumMod val="10000"/>
                  </a:schemeClr>
                </a:solidFill>
                <a:latin typeface="+mj-lt"/>
              </a:rPr>
              <a:t>tidak </a:t>
            </a:r>
            <a:r>
              <a:rPr lang="id-ID" sz="2400" b="1" cap="none" dirty="0" smtClean="0">
                <a:solidFill>
                  <a:schemeClr val="bg2">
                    <a:lumMod val="10000"/>
                  </a:schemeClr>
                </a:solidFill>
                <a:latin typeface="+mj-lt"/>
              </a:rPr>
              <a:t>berdaya, Memandang dirinya memang pantas </a:t>
            </a:r>
            <a:r>
              <a:rPr lang="id-ID" sz="2400" b="1" cap="none" dirty="0">
                <a:solidFill>
                  <a:schemeClr val="bg2">
                    <a:lumMod val="10000"/>
                  </a:schemeClr>
                </a:solidFill>
                <a:latin typeface="+mj-lt"/>
              </a:rPr>
              <a:t>menerima </a:t>
            </a:r>
            <a:r>
              <a:rPr lang="id-ID" sz="2400" b="1" cap="none" dirty="0" smtClean="0">
                <a:solidFill>
                  <a:schemeClr val="bg2">
                    <a:lumMod val="10000"/>
                  </a:schemeClr>
                </a:solidFill>
                <a:latin typeface="+mj-lt"/>
              </a:rPr>
              <a:t>perlakuan seperti itu</a:t>
            </a:r>
            <a:endParaRPr lang="id-ID" sz="2400" b="1" cap="none" dirty="0">
              <a:solidFill>
                <a:schemeClr val="bg2">
                  <a:lumMod val="10000"/>
                </a:schemeClr>
              </a:solidFill>
              <a:latin typeface="+mj-lt"/>
            </a:endParaRP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Hilangnya rasa  percaya pada orang lain</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Bunuh </a:t>
            </a:r>
            <a:r>
              <a:rPr lang="id-ID" sz="2400" b="1" cap="none" dirty="0">
                <a:solidFill>
                  <a:schemeClr val="bg2">
                    <a:lumMod val="10000"/>
                  </a:schemeClr>
                </a:solidFill>
                <a:latin typeface="+mj-lt"/>
              </a:rPr>
              <a:t>diri</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Kemarahan yang sulit dijelaskan</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Meniru kekerasan</a:t>
            </a:r>
            <a:endParaRPr lang="id-ID" sz="2400" b="1" cap="none" dirty="0">
              <a:solidFill>
                <a:schemeClr val="bg2">
                  <a:lumMod val="10000"/>
                </a:schemeClr>
              </a:solidFill>
              <a:latin typeface="+mj-lt"/>
            </a:endParaRP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Membunuh </a:t>
            </a:r>
            <a:r>
              <a:rPr lang="id-ID" sz="2400" b="1" cap="none" dirty="0">
                <a:solidFill>
                  <a:schemeClr val="bg2">
                    <a:lumMod val="10000"/>
                  </a:schemeClr>
                </a:solidFill>
                <a:latin typeface="+mj-lt"/>
              </a:rPr>
              <a:t>orang lain</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Kenakalan</a:t>
            </a:r>
          </a:p>
          <a:p>
            <a:pPr marL="611188" lvl="2" indent="-347663">
              <a:lnSpc>
                <a:spcPct val="110000"/>
              </a:lnSpc>
              <a:spcBef>
                <a:spcPts val="0"/>
              </a:spcBef>
              <a:buFont typeface="Wingdings" pitchFamily="2" charset="2"/>
              <a:buChar char="§"/>
            </a:pPr>
            <a:r>
              <a:rPr lang="id-ID" sz="2400" b="1" cap="none" dirty="0" smtClean="0">
                <a:solidFill>
                  <a:schemeClr val="bg2">
                    <a:lumMod val="10000"/>
                  </a:schemeClr>
                </a:solidFill>
                <a:latin typeface="+mj-lt"/>
              </a:rPr>
              <a:t>dll</a:t>
            </a:r>
          </a:p>
          <a:p>
            <a:pPr marL="623888" lvl="2" indent="-360363">
              <a:buFont typeface="Wingdings" pitchFamily="2" charset="2"/>
              <a:buChar char="§"/>
            </a:pPr>
            <a:endParaRPr lang="id-ID" sz="2400" b="1" dirty="0" smtClean="0">
              <a:latin typeface="Tw Cen MT" pitchFamily="34" charset="0"/>
            </a:endParaRPr>
          </a:p>
          <a:p>
            <a:pPr marL="0" indent="0">
              <a:buNone/>
            </a:pPr>
            <a:endParaRPr lang="id-ID" sz="2400" b="1"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1041594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9340" y="69276"/>
            <a:ext cx="5665442" cy="942105"/>
          </a:xfrm>
          <a:solidFill>
            <a:schemeClr val="bg2">
              <a:lumMod val="50000"/>
            </a:schemeClr>
          </a:solidFill>
          <a:ln w="28575">
            <a:solidFill>
              <a:srgbClr val="FF0000"/>
            </a:solidFill>
          </a:ln>
        </p:spPr>
        <p:txBody>
          <a:bodyPr>
            <a:normAutofit fontScale="90000"/>
          </a:bodyPr>
          <a:lstStyle/>
          <a:p>
            <a:pPr algn="ctr"/>
            <a:r>
              <a:rPr lang="en-US" sz="2800" b="1" cap="none" dirty="0" smtClean="0">
                <a:solidFill>
                  <a:schemeClr val="bg1"/>
                </a:solidFill>
                <a:latin typeface="Calibri" pitchFamily="34" charset="0"/>
                <a:cs typeface="Calibri" pitchFamily="34" charset="0"/>
              </a:rPr>
              <a:t>Cara</a:t>
            </a:r>
            <a:r>
              <a:rPr lang="id-ID" sz="2800" b="1" cap="none" dirty="0" smtClean="0">
                <a:solidFill>
                  <a:schemeClr val="bg1"/>
                </a:solidFill>
                <a:latin typeface="Calibri" pitchFamily="34" charset="0"/>
                <a:cs typeface="Calibri" pitchFamily="34" charset="0"/>
              </a:rPr>
              <a:t> Pencegahan Kekerasan Anak </a:t>
            </a:r>
            <a:r>
              <a:rPr lang="en-US" sz="2800" b="1" cap="none" dirty="0" smtClean="0">
                <a:solidFill>
                  <a:schemeClr val="bg1"/>
                </a:solidFill>
                <a:latin typeface="Calibri" pitchFamily="34" charset="0"/>
                <a:cs typeface="Calibri" pitchFamily="34" charset="0"/>
              </a:rPr>
              <a:t/>
            </a:r>
            <a:br>
              <a:rPr lang="en-US" sz="2800" b="1" cap="none" dirty="0" smtClean="0">
                <a:solidFill>
                  <a:schemeClr val="bg1"/>
                </a:solidFill>
                <a:latin typeface="Calibri" pitchFamily="34" charset="0"/>
                <a:cs typeface="Calibri" pitchFamily="34" charset="0"/>
              </a:rPr>
            </a:br>
            <a:r>
              <a:rPr lang="en-US" sz="2800" b="1" cap="none" dirty="0" smtClean="0">
                <a:solidFill>
                  <a:schemeClr val="bg1"/>
                </a:solidFill>
                <a:latin typeface="Calibri" pitchFamily="34" charset="0"/>
                <a:cs typeface="Calibri" pitchFamily="34" charset="0"/>
              </a:rPr>
              <a:t>d</a:t>
            </a:r>
            <a:r>
              <a:rPr lang="id-ID" sz="2800" b="1" cap="none" dirty="0" smtClean="0">
                <a:solidFill>
                  <a:schemeClr val="bg1"/>
                </a:solidFill>
                <a:latin typeface="Calibri" pitchFamily="34" charset="0"/>
                <a:cs typeface="Calibri" pitchFamily="34" charset="0"/>
              </a:rPr>
              <a:t>i D</a:t>
            </a:r>
            <a:r>
              <a:rPr lang="en-US" sz="2800" b="1" cap="none" dirty="0" smtClean="0">
                <a:solidFill>
                  <a:schemeClr val="bg1"/>
                </a:solidFill>
                <a:latin typeface="Calibri" pitchFamily="34" charset="0"/>
                <a:cs typeface="Calibri" pitchFamily="34" charset="0"/>
              </a:rPr>
              <a:t>a</a:t>
            </a:r>
            <a:r>
              <a:rPr lang="id-ID" sz="2800" b="1" cap="none" dirty="0" smtClean="0">
                <a:solidFill>
                  <a:schemeClr val="bg1"/>
                </a:solidFill>
                <a:latin typeface="Calibri" pitchFamily="34" charset="0"/>
                <a:cs typeface="Calibri" pitchFamily="34" charset="0"/>
              </a:rPr>
              <a:t>l</a:t>
            </a:r>
            <a:r>
              <a:rPr lang="en-US" sz="2800" b="1" cap="none" dirty="0" smtClean="0">
                <a:solidFill>
                  <a:schemeClr val="bg1"/>
                </a:solidFill>
                <a:latin typeface="Calibri" pitchFamily="34" charset="0"/>
                <a:cs typeface="Calibri" pitchFamily="34" charset="0"/>
              </a:rPr>
              <a:t>a</a:t>
            </a:r>
            <a:r>
              <a:rPr lang="id-ID" sz="2800" b="1" cap="none" dirty="0" smtClean="0">
                <a:solidFill>
                  <a:schemeClr val="bg1"/>
                </a:solidFill>
                <a:latin typeface="Calibri" pitchFamily="34" charset="0"/>
                <a:cs typeface="Calibri" pitchFamily="34" charset="0"/>
              </a:rPr>
              <a:t>m Keluarga   </a:t>
            </a:r>
            <a:endParaRPr lang="id-ID" sz="2800" b="1" cap="none" dirty="0">
              <a:solidFill>
                <a:schemeClr val="bg1"/>
              </a:solidFill>
              <a:latin typeface="Calibri" pitchFamily="34" charset="0"/>
              <a:cs typeface="Calibri" pitchFamily="34" charset="0"/>
            </a:endParaRPr>
          </a:p>
        </p:txBody>
      </p:sp>
      <p:sp>
        <p:nvSpPr>
          <p:cNvPr id="3" name="Content Placeholder 2"/>
          <p:cNvSpPr>
            <a:spLocks noGrp="1"/>
          </p:cNvSpPr>
          <p:nvPr>
            <p:ph sz="quarter" idx="4294967295"/>
          </p:nvPr>
        </p:nvSpPr>
        <p:spPr>
          <a:xfrm>
            <a:off x="578150" y="1091750"/>
            <a:ext cx="8041509" cy="5690049"/>
          </a:xfrm>
          <a:prstGeom prst="rect">
            <a:avLst/>
          </a:prstGeom>
          <a:solidFill>
            <a:schemeClr val="bg2">
              <a:lumMod val="75000"/>
            </a:schemeClr>
          </a:solidFill>
          <a:ln w="28575">
            <a:solidFill>
              <a:srgbClr val="FF0000"/>
            </a:solidFill>
          </a:ln>
        </p:spPr>
        <p:txBody>
          <a:bodyPr>
            <a:noAutofit/>
          </a:bodyPr>
          <a:lstStyle/>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Memahami tumbuh kembang anak</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Menjadi pendengar yang baik</a:t>
            </a:r>
          </a:p>
          <a:p>
            <a:pPr marL="442913"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Membangun komunikasi dua arah dengan anak</a:t>
            </a:r>
          </a:p>
          <a:p>
            <a:pPr marL="442913"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Memperhatikan keluhan anak</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Membantu kesulitan anak</a:t>
            </a:r>
          </a:p>
          <a:p>
            <a:pPr marL="442913"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Anak sebagi teman berdiskusi </a:t>
            </a:r>
          </a:p>
          <a:p>
            <a:pPr marL="442913"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Menyediakan waktu yang berkualitas untuk anak</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Jangan mudah panik jika menghadapi anak melawan</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Memberi pujian kepada anak jika berperilaku baik</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Tidak menghardik/menghakimi anak apalagi di depan orang lain </a:t>
            </a:r>
          </a:p>
          <a:p>
            <a:pPr marL="442913" lvl="0" indent="-442913">
              <a:lnSpc>
                <a:spcPct val="100000"/>
              </a:lnSpc>
              <a:spcBef>
                <a:spcPts val="0"/>
              </a:spcBef>
              <a:buFont typeface="Wingdings" pitchFamily="2" charset="2"/>
              <a:buChar char="§"/>
            </a:pPr>
            <a:r>
              <a:rPr lang="id-ID" sz="2800" b="1" cap="none" dirty="0" smtClean="0">
                <a:solidFill>
                  <a:schemeClr val="bg2">
                    <a:lumMod val="10000"/>
                  </a:schemeClr>
                </a:solidFill>
                <a:latin typeface="Calibri" pitchFamily="34" charset="0"/>
                <a:cs typeface="Calibri" pitchFamily="34" charset="0"/>
              </a:rPr>
              <a:t>Tidak memberi julukan negatif pada a</a:t>
            </a:r>
            <a:r>
              <a:rPr lang="id-ID" sz="2400" b="1" cap="none" dirty="0" smtClean="0">
                <a:solidFill>
                  <a:schemeClr val="bg2">
                    <a:lumMod val="10000"/>
                  </a:schemeClr>
                </a:solidFill>
                <a:latin typeface="Calibri" pitchFamily="34" charset="0"/>
                <a:cs typeface="Calibri" pitchFamily="34" charset="0"/>
              </a:rPr>
              <a:t>nak</a:t>
            </a:r>
          </a:p>
          <a:p>
            <a:pPr marL="536575" lvl="0" indent="-536575">
              <a:buNone/>
            </a:pPr>
            <a:endParaRPr lang="id-ID" sz="1800" b="1" dirty="0" smtClean="0">
              <a:solidFill>
                <a:schemeClr val="bg2">
                  <a:lumMod val="10000"/>
                </a:schemeClr>
              </a:solidFill>
              <a:latin typeface="Tw Cen MT" pitchFamily="34" charset="0"/>
            </a:endParaRPr>
          </a:p>
          <a:p>
            <a:pPr lvl="0">
              <a:buNone/>
            </a:pPr>
            <a:endParaRPr lang="id-ID" sz="1800" b="1" dirty="0" smtClean="0">
              <a:latin typeface="Tw Cen MT" pitchFamily="34" charset="0"/>
            </a:endParaRPr>
          </a:p>
          <a:p>
            <a:endParaRPr lang="id-ID" sz="1100" b="1" dirty="0"/>
          </a:p>
        </p:txBody>
      </p:sp>
      <p:sp>
        <p:nvSpPr>
          <p:cNvPr id="5" name="Content Placeholder 2"/>
          <p:cNvSpPr txBox="1">
            <a:spLocks/>
          </p:cNvSpPr>
          <p:nvPr/>
        </p:nvSpPr>
        <p:spPr>
          <a:xfrm>
            <a:off x="4665519" y="1704110"/>
            <a:ext cx="3948546" cy="4752109"/>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id-ID" sz="2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322072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037" y="121711"/>
            <a:ext cx="7845070" cy="1072055"/>
          </a:xfrm>
          <a:solidFill>
            <a:schemeClr val="bg2">
              <a:lumMod val="50000"/>
            </a:schemeClr>
          </a:solidFill>
          <a:ln w="28575">
            <a:solidFill>
              <a:srgbClr val="FF0000"/>
            </a:solidFill>
          </a:ln>
        </p:spPr>
        <p:txBody>
          <a:bodyPr>
            <a:normAutofit/>
          </a:bodyPr>
          <a:lstStyle/>
          <a:p>
            <a:pPr algn="ctr"/>
            <a:r>
              <a:rPr lang="en-US" sz="2800" b="1" dirty="0" err="1" smtClean="0">
                <a:solidFill>
                  <a:schemeClr val="bg1"/>
                </a:solidFill>
                <a:latin typeface="Calibri" pitchFamily="34" charset="0"/>
                <a:cs typeface="Calibri" pitchFamily="34" charset="0"/>
              </a:rPr>
              <a:t>cara</a:t>
            </a:r>
            <a:r>
              <a:rPr lang="id-ID" sz="2800" b="1" dirty="0" smtClean="0">
                <a:solidFill>
                  <a:schemeClr val="bg1"/>
                </a:solidFill>
                <a:latin typeface="Calibri" pitchFamily="34" charset="0"/>
                <a:cs typeface="Calibri" pitchFamily="34" charset="0"/>
              </a:rPr>
              <a:t> PENCEGAHAN KEKERASAN  ANAK DI KELUARGA</a:t>
            </a:r>
            <a:r>
              <a:rPr lang="en-US" sz="2800" b="1" dirty="0" smtClean="0">
                <a:solidFill>
                  <a:schemeClr val="bg1"/>
                </a:solidFill>
                <a:latin typeface="Calibri" pitchFamily="34" charset="0"/>
                <a:cs typeface="Calibri" pitchFamily="34" charset="0"/>
              </a:rPr>
              <a:t> </a:t>
            </a:r>
            <a:r>
              <a:rPr lang="id-ID" sz="2800" b="1" dirty="0" smtClean="0">
                <a:solidFill>
                  <a:schemeClr val="bg1"/>
                </a:solidFill>
                <a:latin typeface="Calibri" pitchFamily="34" charset="0"/>
                <a:cs typeface="Calibri" pitchFamily="34" charset="0"/>
              </a:rPr>
              <a:t>(</a:t>
            </a:r>
            <a:r>
              <a:rPr lang="id-ID" sz="2800" b="1" cap="none" dirty="0" smtClean="0">
                <a:solidFill>
                  <a:schemeClr val="bg1"/>
                </a:solidFill>
                <a:latin typeface="Calibri" pitchFamily="34" charset="0"/>
                <a:cs typeface="Calibri" pitchFamily="34" charset="0"/>
              </a:rPr>
              <a:t>lanjutan</a:t>
            </a:r>
            <a:r>
              <a:rPr lang="en-US" sz="2800" b="1" dirty="0" smtClean="0">
                <a:solidFill>
                  <a:schemeClr val="bg1"/>
                </a:solidFill>
                <a:latin typeface="Tw Cen MT" pitchFamily="34" charset="0"/>
              </a:rPr>
              <a:t>)</a:t>
            </a:r>
            <a:endParaRPr lang="id-ID" sz="4800" dirty="0">
              <a:solidFill>
                <a:schemeClr val="bg1"/>
              </a:solidFill>
              <a:latin typeface="Tw Cen MT" pitchFamily="34" charset="0"/>
            </a:endParaRPr>
          </a:p>
        </p:txBody>
      </p:sp>
      <p:sp>
        <p:nvSpPr>
          <p:cNvPr id="3" name="Content Placeholder 2"/>
          <p:cNvSpPr>
            <a:spLocks noGrp="1"/>
          </p:cNvSpPr>
          <p:nvPr>
            <p:ph sz="quarter" idx="4294967295"/>
          </p:nvPr>
        </p:nvSpPr>
        <p:spPr>
          <a:xfrm>
            <a:off x="283779" y="1343892"/>
            <a:ext cx="8403021" cy="4980709"/>
          </a:xfrm>
          <a:prstGeom prst="rect">
            <a:avLst/>
          </a:prstGeom>
          <a:solidFill>
            <a:schemeClr val="bg2">
              <a:lumMod val="75000"/>
            </a:schemeClr>
          </a:solidFill>
          <a:ln w="28575">
            <a:solidFill>
              <a:srgbClr val="FF0000"/>
            </a:solidFill>
          </a:ln>
        </p:spPr>
        <p:txBody>
          <a:bodyPr>
            <a:normAutofit fontScale="92500" lnSpcReduction="20000"/>
          </a:bodyPr>
          <a:lstStyle/>
          <a:p>
            <a:pPr marL="360363" indent="-360363">
              <a:spcBef>
                <a:spcPts val="0"/>
              </a:spcBef>
              <a:defRPr/>
            </a:pPr>
            <a:r>
              <a:rPr lang="id-ID" sz="3000" b="1" cap="none" dirty="0" smtClean="0">
                <a:latin typeface="Calibri" pitchFamily="34" charset="0"/>
                <a:cs typeface="Calibri" pitchFamily="34" charset="0"/>
              </a:rPr>
              <a:t>Tidak membanding-bandingkan anak</a:t>
            </a:r>
            <a:endParaRPr lang="en-US" sz="3000" b="1" cap="none" dirty="0" smtClean="0">
              <a:latin typeface="Calibri" pitchFamily="34" charset="0"/>
              <a:cs typeface="Calibri" pitchFamily="34" charset="0"/>
            </a:endParaRPr>
          </a:p>
          <a:p>
            <a:pPr marL="360363" lvl="0" indent="-360363">
              <a:spcBef>
                <a:spcPts val="0"/>
              </a:spcBef>
              <a:defRPr/>
            </a:pPr>
            <a:r>
              <a:rPr lang="id-ID" sz="3000" b="1" cap="none" dirty="0" smtClean="0">
                <a:latin typeface="Calibri" pitchFamily="34" charset="0"/>
                <a:cs typeface="Calibri" pitchFamily="34" charset="0"/>
              </a:rPr>
              <a:t>Mendongeng</a:t>
            </a:r>
            <a:r>
              <a:rPr lang="en-US" sz="3000" b="1" cap="none" dirty="0" err="1" smtClean="0">
                <a:latin typeface="Calibri" pitchFamily="34" charset="0"/>
                <a:cs typeface="Calibri" pitchFamily="34" charset="0"/>
              </a:rPr>
              <a:t>kan</a:t>
            </a:r>
            <a:r>
              <a:rPr lang="id-ID" sz="3000" b="1" cap="none" dirty="0" smtClean="0">
                <a:latin typeface="Calibri" pitchFamily="34" charset="0"/>
                <a:cs typeface="Calibri" pitchFamily="34" charset="0"/>
              </a:rPr>
              <a:t>/bercerita untuk mengantarkan tidur</a:t>
            </a:r>
          </a:p>
          <a:p>
            <a:pPr marL="360363" lvl="0" indent="-360363">
              <a:spcBef>
                <a:spcPts val="0"/>
              </a:spcBef>
              <a:defRPr/>
            </a:pPr>
            <a:r>
              <a:rPr lang="en-US" sz="3000" b="1" cap="none" dirty="0" err="1" smtClean="0">
                <a:latin typeface="Calibri" pitchFamily="34" charset="0"/>
                <a:cs typeface="Calibri" pitchFamily="34" charset="0"/>
              </a:rPr>
              <a:t>Menambah</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pengetahuan</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tentang</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pengasuhan</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anak</a:t>
            </a:r>
            <a:r>
              <a:rPr lang="en-US" sz="3000" b="1" cap="none" dirty="0" smtClean="0">
                <a:latin typeface="Calibri" pitchFamily="34" charset="0"/>
                <a:cs typeface="Calibri" pitchFamily="34" charset="0"/>
              </a:rPr>
              <a:t> yang </a:t>
            </a:r>
            <a:r>
              <a:rPr lang="en-US" sz="3000" b="1" cap="none" dirty="0" err="1" smtClean="0">
                <a:latin typeface="Calibri" pitchFamily="34" charset="0"/>
                <a:cs typeface="Calibri" pitchFamily="34" charset="0"/>
              </a:rPr>
              <a:t>baik</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melalui</a:t>
            </a:r>
            <a:r>
              <a:rPr lang="en-US" sz="3000" b="1" cap="none" dirty="0" smtClean="0">
                <a:latin typeface="Calibri" pitchFamily="34" charset="0"/>
                <a:cs typeface="Calibri" pitchFamily="34" charset="0"/>
              </a:rPr>
              <a:t>:</a:t>
            </a:r>
          </a:p>
          <a:p>
            <a:pPr marL="720725" lvl="2" indent="-346075">
              <a:spcBef>
                <a:spcPts val="0"/>
              </a:spcBef>
              <a:buFont typeface="Wingdings" pitchFamily="2" charset="2"/>
              <a:buChar char="ü"/>
              <a:defRPr/>
            </a:pPr>
            <a:r>
              <a:rPr lang="id-ID" sz="3000" b="1" cap="none" dirty="0" smtClean="0">
                <a:latin typeface="Calibri" pitchFamily="34" charset="0"/>
                <a:cs typeface="Calibri" pitchFamily="34" charset="0"/>
              </a:rPr>
              <a:t>Membaca buku, artikel, majalah, dan lain-lain.</a:t>
            </a:r>
            <a:r>
              <a:rPr lang="en-US" sz="3000" b="1" cap="none" dirty="0" smtClean="0">
                <a:latin typeface="Calibri" pitchFamily="34" charset="0"/>
                <a:cs typeface="Calibri" pitchFamily="34" charset="0"/>
              </a:rPr>
              <a:t> </a:t>
            </a:r>
            <a:endParaRPr lang="id-ID" sz="3000" b="1" strike="sngStrike" cap="none" dirty="0" smtClean="0">
              <a:latin typeface="Calibri" pitchFamily="34" charset="0"/>
              <a:cs typeface="Calibri" pitchFamily="34" charset="0"/>
            </a:endParaRPr>
          </a:p>
          <a:p>
            <a:pPr marL="720725" lvl="2" indent="-346075">
              <a:spcBef>
                <a:spcPts val="0"/>
              </a:spcBef>
              <a:buFont typeface="Wingdings" pitchFamily="2" charset="2"/>
              <a:buChar char="ü"/>
              <a:defRPr/>
            </a:pPr>
            <a:r>
              <a:rPr lang="id-ID" sz="3000" b="1" cap="none" dirty="0" smtClean="0">
                <a:latin typeface="Calibri" pitchFamily="34" charset="0"/>
                <a:cs typeface="Calibri" pitchFamily="34" charset="0"/>
              </a:rPr>
              <a:t>Meningkatkan relasi sosial dengan tetangga</a:t>
            </a:r>
          </a:p>
          <a:p>
            <a:pPr marL="720725" lvl="2" indent="-346075">
              <a:spcBef>
                <a:spcPts val="0"/>
              </a:spcBef>
              <a:buFont typeface="Wingdings" pitchFamily="2" charset="2"/>
              <a:buChar char="ü"/>
              <a:defRPr/>
            </a:pPr>
            <a:r>
              <a:rPr lang="en-US" sz="3000" b="1" cap="none" dirty="0" err="1" smtClean="0">
                <a:latin typeface="Calibri" pitchFamily="34" charset="0"/>
                <a:cs typeface="Calibri" pitchFamily="34" charset="0"/>
              </a:rPr>
              <a:t>Mengikuti</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kegiatan</a:t>
            </a:r>
            <a:r>
              <a:rPr lang="en-US" sz="3000" b="1" cap="none" dirty="0" smtClean="0">
                <a:latin typeface="Calibri" pitchFamily="34" charset="0"/>
                <a:cs typeface="Calibri" pitchFamily="34" charset="0"/>
              </a:rPr>
              <a:t> </a:t>
            </a:r>
            <a:r>
              <a:rPr lang="en-US" sz="3000" b="1" cap="none" dirty="0" err="1" smtClean="0">
                <a:latin typeface="Calibri" pitchFamily="34" charset="0"/>
                <a:cs typeface="Calibri" pitchFamily="34" charset="0"/>
              </a:rPr>
              <a:t>ke</a:t>
            </a:r>
            <a:r>
              <a:rPr lang="id-ID" sz="3000" b="1" cap="none" dirty="0" smtClean="0">
                <a:latin typeface="Calibri" pitchFamily="34" charset="0"/>
                <a:cs typeface="Calibri" pitchFamily="34" charset="0"/>
              </a:rPr>
              <a:t>agama</a:t>
            </a:r>
            <a:r>
              <a:rPr lang="en-US" sz="3000" b="1" cap="none" dirty="0" smtClean="0">
                <a:latin typeface="Calibri" pitchFamily="34" charset="0"/>
                <a:cs typeface="Calibri" pitchFamily="34" charset="0"/>
              </a:rPr>
              <a:t>an</a:t>
            </a:r>
            <a:endParaRPr lang="id-ID" sz="3000" b="1" cap="none" dirty="0" smtClean="0">
              <a:latin typeface="Calibri" pitchFamily="34" charset="0"/>
              <a:cs typeface="Calibri" pitchFamily="34" charset="0"/>
            </a:endParaRPr>
          </a:p>
          <a:p>
            <a:pPr marL="360363" lvl="0" indent="-360363">
              <a:spcBef>
                <a:spcPts val="0"/>
              </a:spcBef>
              <a:defRPr/>
            </a:pPr>
            <a:r>
              <a:rPr lang="id-ID" sz="3000" b="1" cap="none" dirty="0" smtClean="0">
                <a:latin typeface="Calibri" pitchFamily="34" charset="0"/>
                <a:cs typeface="Calibri" pitchFamily="34" charset="0"/>
              </a:rPr>
              <a:t>Melakukan kegiatan bersama </a:t>
            </a:r>
            <a:r>
              <a:rPr lang="en-US" sz="3000" b="1" cap="none" dirty="0" err="1" smtClean="0">
                <a:latin typeface="Calibri" pitchFamily="34" charset="0"/>
                <a:cs typeface="Calibri" pitchFamily="34" charset="0"/>
              </a:rPr>
              <a:t>keluarga</a:t>
            </a:r>
            <a:r>
              <a:rPr lang="en-US" sz="3000" b="1" cap="none" dirty="0" smtClean="0">
                <a:latin typeface="Calibri" pitchFamily="34" charset="0"/>
                <a:cs typeface="Calibri" pitchFamily="34" charset="0"/>
              </a:rPr>
              <a:t> </a:t>
            </a:r>
            <a:r>
              <a:rPr lang="id-ID" sz="3000" b="1" cap="none" dirty="0" smtClean="0">
                <a:latin typeface="Calibri" pitchFamily="34" charset="0"/>
                <a:cs typeface="Calibri" pitchFamily="34" charset="0"/>
              </a:rPr>
              <a:t>termasuk beribadah bersama</a:t>
            </a:r>
          </a:p>
          <a:p>
            <a:pPr marL="360363" indent="-360363">
              <a:spcBef>
                <a:spcPts val="0"/>
              </a:spcBef>
            </a:pPr>
            <a:r>
              <a:rPr lang="id-ID" sz="3000" b="1" cap="none" dirty="0" smtClean="0">
                <a:latin typeface="Calibri" pitchFamily="34" charset="0"/>
                <a:cs typeface="Calibri" pitchFamily="34" charset="0"/>
              </a:rPr>
              <a:t>Mengenali pergaula</a:t>
            </a:r>
            <a:r>
              <a:rPr lang="en-US" sz="3000" b="1" cap="none" dirty="0" smtClean="0">
                <a:latin typeface="Calibri" pitchFamily="34" charset="0"/>
                <a:cs typeface="Calibri" pitchFamily="34" charset="0"/>
              </a:rPr>
              <a:t>n</a:t>
            </a:r>
            <a:r>
              <a:rPr lang="id-ID" sz="3000" b="1" cap="none" dirty="0" smtClean="0">
                <a:latin typeface="Calibri" pitchFamily="34" charset="0"/>
                <a:cs typeface="Calibri" pitchFamily="34" charset="0"/>
              </a:rPr>
              <a:t> anak</a:t>
            </a:r>
          </a:p>
          <a:p>
            <a:pPr marL="360363" indent="-360363">
              <a:spcBef>
                <a:spcPts val="0"/>
              </a:spcBef>
            </a:pPr>
            <a:r>
              <a:rPr lang="id-ID" sz="3000" b="1" cap="none" dirty="0" smtClean="0">
                <a:latin typeface="Calibri" pitchFamily="34" charset="0"/>
                <a:cs typeface="Calibri" pitchFamily="34" charset="0"/>
              </a:rPr>
              <a:t>Mengikuti perkembangan informasi teknologi</a:t>
            </a:r>
            <a:endParaRPr lang="en-US" sz="3000" b="1" cap="none" dirty="0" smtClean="0">
              <a:latin typeface="Calibri" pitchFamily="34" charset="0"/>
              <a:cs typeface="Calibri" pitchFamily="34" charset="0"/>
            </a:endParaRPr>
          </a:p>
          <a:p>
            <a:pPr marL="360363" indent="-360363">
              <a:spcBef>
                <a:spcPts val="0"/>
              </a:spcBef>
            </a:pPr>
            <a:r>
              <a:rPr lang="en-US" sz="3000" b="1" cap="none" dirty="0" err="1" smtClean="0">
                <a:latin typeface="Calibri" pitchFamily="34" charset="0"/>
                <a:cs typeface="Calibri" pitchFamily="34" charset="0"/>
              </a:rPr>
              <a:t>Dll</a:t>
            </a:r>
            <a:endParaRPr lang="id-ID" sz="3000" b="1" cap="none" dirty="0" smtClean="0">
              <a:latin typeface="Calibri" pitchFamily="34" charset="0"/>
              <a:cs typeface="Calibri" pitchFamily="34" charset="0"/>
            </a:endParaRPr>
          </a:p>
          <a:p>
            <a:pPr>
              <a:buNone/>
            </a:pPr>
            <a:endParaRPr lang="id-ID" sz="2400" b="1" cap="none" dirty="0" smtClean="0">
              <a:latin typeface="Tw Cen MT" pitchFamily="34" charset="0"/>
            </a:endParaRPr>
          </a:p>
          <a:p>
            <a:endParaRPr lang="id-ID" sz="1800" b="1" cap="none" dirty="0"/>
          </a:p>
        </p:txBody>
      </p:sp>
    </p:spTree>
    <p:extLst>
      <p:ext uri="{BB962C8B-B14F-4D97-AF65-F5344CB8AC3E}">
        <p14:creationId xmlns:p14="http://schemas.microsoft.com/office/powerpoint/2010/main" val="2957889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220847"/>
            <a:ext cx="8176325" cy="762831"/>
          </a:xfrm>
          <a:solidFill>
            <a:schemeClr val="bg2">
              <a:lumMod val="50000"/>
            </a:schemeClr>
          </a:solidFill>
          <a:ln w="28575">
            <a:solidFill>
              <a:srgbClr val="FF0000"/>
            </a:solidFill>
          </a:ln>
        </p:spPr>
        <p:txBody>
          <a:bodyPr>
            <a:normAutofit fontScale="90000"/>
          </a:bodyPr>
          <a:lstStyle/>
          <a:p>
            <a:pPr lvl="4" algn="ctr"/>
            <a:r>
              <a:rPr lang="en-US" sz="2800" b="1" dirty="0" smtClean="0">
                <a:solidFill>
                  <a:schemeClr val="bg1"/>
                </a:solidFill>
                <a:latin typeface="Tw Cen MT" pitchFamily="34" charset="0"/>
              </a:rPr>
              <a:t>CARA</a:t>
            </a:r>
            <a:r>
              <a:rPr lang="id-ID" sz="2800" b="1" dirty="0" smtClean="0">
                <a:solidFill>
                  <a:schemeClr val="bg1"/>
                </a:solidFill>
                <a:latin typeface="Tw Cen MT" pitchFamily="34" charset="0"/>
              </a:rPr>
              <a:t> PENCEGAHAN KEKERASAN DI MASYARAKAT:</a:t>
            </a:r>
            <a:endParaRPr lang="id-ID" sz="2800" dirty="0">
              <a:solidFill>
                <a:schemeClr val="bg1"/>
              </a:solidFill>
              <a:latin typeface="Tw Cen MT" pitchFamily="34" charset="0"/>
            </a:endParaRPr>
          </a:p>
        </p:txBody>
      </p:sp>
      <p:sp>
        <p:nvSpPr>
          <p:cNvPr id="3" name="Content Placeholder 2"/>
          <p:cNvSpPr>
            <a:spLocks noGrp="1"/>
          </p:cNvSpPr>
          <p:nvPr>
            <p:ph sz="quarter" idx="4294967295"/>
          </p:nvPr>
        </p:nvSpPr>
        <p:spPr>
          <a:xfrm>
            <a:off x="434821" y="1061843"/>
            <a:ext cx="8235994" cy="5366666"/>
          </a:xfrm>
          <a:prstGeom prst="rect">
            <a:avLst/>
          </a:prstGeom>
          <a:solidFill>
            <a:schemeClr val="bg2">
              <a:lumMod val="75000"/>
            </a:schemeClr>
          </a:solidFill>
          <a:ln w="28575">
            <a:solidFill>
              <a:srgbClr val="FF0066"/>
            </a:solidFill>
          </a:ln>
        </p:spPr>
        <p:txBody>
          <a:bodyPr>
            <a:noAutofit/>
          </a:bodyPr>
          <a:lstStyle/>
          <a:p>
            <a:pPr marL="360363" lvl="2" indent="-360363">
              <a:lnSpc>
                <a:spcPct val="110000"/>
              </a:lnSpc>
              <a:spcBef>
                <a:spcPts val="0"/>
              </a:spcBef>
            </a:pPr>
            <a:r>
              <a:rPr lang="id-ID" sz="2800" b="1" cap="none" dirty="0" smtClean="0">
                <a:latin typeface="Calibri" pitchFamily="34" charset="0"/>
                <a:cs typeface="Calibri" pitchFamily="34" charset="0"/>
              </a:rPr>
              <a:t>Peduli sama tetangga </a:t>
            </a:r>
          </a:p>
          <a:p>
            <a:pPr marL="360363" lvl="2" indent="-360363">
              <a:lnSpc>
                <a:spcPct val="110000"/>
              </a:lnSpc>
              <a:spcBef>
                <a:spcPts val="0"/>
              </a:spcBef>
            </a:pPr>
            <a:r>
              <a:rPr lang="id-ID" sz="2800" b="1" cap="none" dirty="0" smtClean="0">
                <a:latin typeface="Calibri" pitchFamily="34" charset="0"/>
                <a:cs typeface="Calibri" pitchFamily="34" charset="0"/>
              </a:rPr>
              <a:t>Melakukan diskusi-diskusi tentang kekerasan terhadap anak melalui pertemuan RT/RW maupun kegiatan keagamaan</a:t>
            </a:r>
          </a:p>
          <a:p>
            <a:pPr marL="360363" lvl="2" indent="-360363">
              <a:lnSpc>
                <a:spcPct val="110000"/>
              </a:lnSpc>
              <a:spcBef>
                <a:spcPts val="0"/>
              </a:spcBef>
            </a:pPr>
            <a:r>
              <a:rPr lang="id-ID" sz="2800" b="1" cap="none" dirty="0" smtClean="0">
                <a:latin typeface="Calibri" pitchFamily="34" charset="0"/>
                <a:cs typeface="Calibri" pitchFamily="34" charset="0"/>
              </a:rPr>
              <a:t>Mengenali lembaga-lembaga  perlindungan anak dan bagaimana mengaksesnya</a:t>
            </a:r>
          </a:p>
          <a:p>
            <a:pPr marL="360363" lvl="2" indent="-360363">
              <a:lnSpc>
                <a:spcPct val="110000"/>
              </a:lnSpc>
              <a:spcBef>
                <a:spcPts val="0"/>
              </a:spcBef>
            </a:pPr>
            <a:r>
              <a:rPr lang="id-ID" sz="2800" b="1" cap="none" dirty="0" smtClean="0">
                <a:latin typeface="Calibri" pitchFamily="34" charset="0"/>
                <a:cs typeface="Calibri" pitchFamily="34" charset="0"/>
              </a:rPr>
              <a:t>Melapor ke lembaga perlindungan anak atau aparat setempat jika ada dugaan terjadinya kekerasan pada anak</a:t>
            </a:r>
          </a:p>
          <a:p>
            <a:pPr marL="360363" lvl="2" indent="-360363">
              <a:lnSpc>
                <a:spcPct val="110000"/>
              </a:lnSpc>
              <a:spcBef>
                <a:spcPts val="0"/>
              </a:spcBef>
            </a:pPr>
            <a:r>
              <a:rPr lang="id-ID" sz="2800" b="1" cap="none" dirty="0" smtClean="0">
                <a:latin typeface="Calibri" pitchFamily="34" charset="0"/>
                <a:cs typeface="Calibri" pitchFamily="34" charset="0"/>
              </a:rPr>
              <a:t>Jika mengetahui, melihat ada  kekerasan, maka wajib membantu anak untuk segera diamankan</a:t>
            </a:r>
          </a:p>
          <a:p>
            <a:pPr marL="360363" lvl="2" indent="-360363">
              <a:lnSpc>
                <a:spcPct val="110000"/>
              </a:lnSpc>
              <a:spcBef>
                <a:spcPts val="0"/>
              </a:spcBef>
            </a:pPr>
            <a:endParaRPr lang="id-ID" sz="2800" b="1" dirty="0">
              <a:latin typeface="Tw Cen MT" pitchFamily="34" charset="0"/>
            </a:endParaRPr>
          </a:p>
        </p:txBody>
      </p:sp>
    </p:spTree>
    <p:extLst>
      <p:ext uri="{BB962C8B-B14F-4D97-AF65-F5344CB8AC3E}">
        <p14:creationId xmlns:p14="http://schemas.microsoft.com/office/powerpoint/2010/main" val="523885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184" y="38100"/>
            <a:ext cx="8705093" cy="965200"/>
          </a:xfrm>
          <a:solidFill>
            <a:schemeClr val="bg2">
              <a:lumMod val="50000"/>
            </a:schemeClr>
          </a:solidFill>
          <a:ln w="28575">
            <a:solidFill>
              <a:srgbClr val="FF0066"/>
            </a:solidFill>
          </a:ln>
        </p:spPr>
        <p:txBody>
          <a:bodyPr>
            <a:noAutofit/>
          </a:bodyPr>
          <a:lstStyle/>
          <a:p>
            <a:pPr algn="ctr"/>
            <a:r>
              <a:rPr lang="id-ID" sz="2800" b="1" dirty="0" smtClean="0">
                <a:solidFill>
                  <a:schemeClr val="bg1"/>
                </a:solidFill>
                <a:latin typeface="Calibri" pitchFamily="34" charset="0"/>
                <a:cs typeface="Calibri" pitchFamily="34" charset="0"/>
              </a:rPr>
              <a:t>HAL-HAL PRAKTIS </a:t>
            </a:r>
            <a:br>
              <a:rPr lang="id-ID" sz="2800" b="1" dirty="0" smtClean="0">
                <a:solidFill>
                  <a:schemeClr val="bg1"/>
                </a:solidFill>
                <a:latin typeface="Calibri" pitchFamily="34" charset="0"/>
                <a:cs typeface="Calibri" pitchFamily="34" charset="0"/>
              </a:rPr>
            </a:br>
            <a:r>
              <a:rPr lang="id-ID" sz="2800" b="1" dirty="0" smtClean="0">
                <a:solidFill>
                  <a:schemeClr val="bg1"/>
                </a:solidFill>
                <a:latin typeface="Calibri" pitchFamily="34" charset="0"/>
                <a:cs typeface="Calibri" pitchFamily="34" charset="0"/>
              </a:rPr>
              <a:t>AGAR ANAK TERHINDAR KEKERASAN SEKSU</a:t>
            </a:r>
            <a:r>
              <a:rPr lang="id-ID" sz="2800" b="1" dirty="0" smtClean="0">
                <a:solidFill>
                  <a:schemeClr val="bg1"/>
                </a:solidFill>
                <a:latin typeface="Tw Cen MT" pitchFamily="34" charset="0"/>
              </a:rPr>
              <a:t>AL</a:t>
            </a:r>
            <a:endParaRPr lang="id-ID" sz="2800" dirty="0">
              <a:solidFill>
                <a:schemeClr val="bg1"/>
              </a:solidFill>
              <a:latin typeface="Tw Cen MT" pitchFamily="34" charset="0"/>
            </a:endParaRPr>
          </a:p>
        </p:txBody>
      </p:sp>
      <p:sp>
        <p:nvSpPr>
          <p:cNvPr id="3" name="Content Placeholder 2"/>
          <p:cNvSpPr>
            <a:spLocks noGrp="1"/>
          </p:cNvSpPr>
          <p:nvPr>
            <p:ph sz="quarter" idx="4294967295"/>
          </p:nvPr>
        </p:nvSpPr>
        <p:spPr>
          <a:xfrm>
            <a:off x="253512" y="1040524"/>
            <a:ext cx="8711445" cy="5609658"/>
          </a:xfrm>
          <a:prstGeom prst="rect">
            <a:avLst/>
          </a:prstGeom>
          <a:solidFill>
            <a:schemeClr val="bg2">
              <a:lumMod val="75000"/>
            </a:schemeClr>
          </a:solidFill>
          <a:ln w="28575">
            <a:solidFill>
              <a:srgbClr val="FF0066"/>
            </a:solidFill>
          </a:ln>
        </p:spPr>
        <p:txBody>
          <a:bodyPr>
            <a:noAutofit/>
          </a:bodyPr>
          <a:lstStyle/>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Ajarkan anak mengenal bagian tubuh sentisifnya (mulut, leher, dada,</a:t>
            </a:r>
            <a:r>
              <a:rPr lang="en-US" sz="2400" b="1" cap="none" dirty="0" smtClean="0">
                <a:solidFill>
                  <a:schemeClr val="bg2">
                    <a:lumMod val="10000"/>
                  </a:schemeClr>
                </a:solidFill>
                <a:latin typeface="Calibri" pitchFamily="34" charset="0"/>
                <a:cs typeface="Calibri" pitchFamily="34" charset="0"/>
              </a:rPr>
              <a:t> </a:t>
            </a:r>
            <a:r>
              <a:rPr lang="id-ID" sz="2400" b="1" cap="none" dirty="0" smtClean="0">
                <a:solidFill>
                  <a:schemeClr val="bg2">
                    <a:lumMod val="10000"/>
                  </a:schemeClr>
                </a:solidFill>
                <a:latin typeface="Calibri" pitchFamily="34" charset="0"/>
                <a:cs typeface="Calibri" pitchFamily="34" charset="0"/>
              </a:rPr>
              <a:t>daerah selangkangan, pantat)</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Ajarkan anak untuk mengatakan “Tidak” atau “Jangan” atau “Kabur” ketika ada orang lain yang ingin menyentuh bagian tubuh sensitif</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Pastikan jalur yang dilalui anak (keluar rumah) aman</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Pastikan anak selalu dalam pengawasan orangtua termasuk dalam kegiatan </a:t>
            </a:r>
            <a:r>
              <a:rPr lang="id-ID" sz="2400" b="1" i="1" cap="none" dirty="0" smtClean="0">
                <a:solidFill>
                  <a:schemeClr val="bg2">
                    <a:lumMod val="10000"/>
                  </a:schemeClr>
                </a:solidFill>
                <a:latin typeface="Calibri" pitchFamily="34" charset="0"/>
                <a:cs typeface="Calibri" pitchFamily="34" charset="0"/>
              </a:rPr>
              <a:t>online</a:t>
            </a:r>
            <a:r>
              <a:rPr lang="en-US" sz="2400" b="1" i="1" cap="none" dirty="0" smtClean="0">
                <a:solidFill>
                  <a:schemeClr val="bg2">
                    <a:lumMod val="10000"/>
                  </a:schemeClr>
                </a:solidFill>
                <a:latin typeface="Calibri" pitchFamily="34" charset="0"/>
                <a:cs typeface="Calibri" pitchFamily="34" charset="0"/>
              </a:rPr>
              <a:t>/internet</a:t>
            </a:r>
            <a:endParaRPr lang="id-ID" sz="2400" b="1" i="1" cap="none" dirty="0" smtClean="0">
              <a:solidFill>
                <a:schemeClr val="bg2">
                  <a:lumMod val="10000"/>
                </a:schemeClr>
              </a:solidFill>
              <a:latin typeface="Calibri" pitchFamily="34" charset="0"/>
              <a:cs typeface="Calibri" pitchFamily="34" charset="0"/>
            </a:endParaRP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Pastikan anak bersama orang yang dikenal dan dipercaya</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Ajarkan anak untuk tidak menerima pemberian apapun dari orang yang tidak dikenal</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Pastikan rumah aman dari bahan pornografi</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Berikan kontak yang bisa dihubungi dalam situasi apapun</a:t>
            </a:r>
          </a:p>
          <a:p>
            <a:pPr>
              <a:lnSpc>
                <a:spcPct val="100000"/>
              </a:lnSpc>
              <a:spcBef>
                <a:spcPts val="600"/>
              </a:spcBef>
            </a:pPr>
            <a:r>
              <a:rPr lang="id-ID" sz="2400" b="1" cap="none" dirty="0" smtClean="0">
                <a:solidFill>
                  <a:schemeClr val="bg2">
                    <a:lumMod val="10000"/>
                  </a:schemeClr>
                </a:solidFill>
                <a:latin typeface="Calibri" pitchFamily="34" charset="0"/>
                <a:cs typeface="Calibri" pitchFamily="34" charset="0"/>
              </a:rPr>
              <a:t>Biasakan untuk mendengar cerita anak pada kejadian-kejadian apapun</a:t>
            </a:r>
            <a:endParaRPr lang="id-ID" sz="2400" b="1" dirty="0" smtClean="0">
              <a:solidFill>
                <a:schemeClr val="bg2">
                  <a:lumMod val="10000"/>
                </a:schemeClr>
              </a:solidFill>
              <a:latin typeface="Calibri" pitchFamily="34" charset="0"/>
              <a:cs typeface="Calibri" pitchFamily="34" charset="0"/>
            </a:endParaRPr>
          </a:p>
          <a:p>
            <a:pPr>
              <a:buNone/>
            </a:pPr>
            <a:endParaRPr lang="id-ID" dirty="0">
              <a:latin typeface="Tw Cen MT" pitchFamily="34" charset="0"/>
            </a:endParaRPr>
          </a:p>
        </p:txBody>
      </p:sp>
    </p:spTree>
    <p:extLst>
      <p:ext uri="{BB962C8B-B14F-4D97-AF65-F5344CB8AC3E}">
        <p14:creationId xmlns:p14="http://schemas.microsoft.com/office/powerpoint/2010/main" val="3563249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SEKIAN </a:t>
            </a:r>
            <a:endParaRPr lang="en-US" dirty="0"/>
          </a:p>
        </p:txBody>
      </p:sp>
      <p:sp>
        <p:nvSpPr>
          <p:cNvPr id="3" name="Subtitle 2"/>
          <p:cNvSpPr>
            <a:spLocks noGrp="1"/>
          </p:cNvSpPr>
          <p:nvPr>
            <p:ph type="subTitle" idx="1"/>
          </p:nvPr>
        </p:nvSpPr>
        <p:spPr>
          <a:xfrm>
            <a:off x="1371600" y="3200400"/>
            <a:ext cx="6400800" cy="2438400"/>
          </a:xfrm>
        </p:spPr>
        <p:txBody>
          <a:bodyPr/>
          <a:lstStyle/>
          <a:p>
            <a:r>
              <a:rPr lang="en-US" dirty="0" smtClean="0">
                <a:solidFill>
                  <a:schemeClr val="tx1"/>
                </a:solidFill>
              </a:rPr>
              <a:t>TRIMAKASIH</a:t>
            </a:r>
            <a:endParaRPr lang="en-US" dirty="0">
              <a:solidFill>
                <a:schemeClr val="tx1"/>
              </a:solidFill>
            </a:endParaRPr>
          </a:p>
        </p:txBody>
      </p:sp>
    </p:spTree>
    <p:extLst>
      <p:ext uri="{BB962C8B-B14F-4D97-AF65-F5344CB8AC3E}">
        <p14:creationId xmlns:p14="http://schemas.microsoft.com/office/powerpoint/2010/main" val="3438132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32" y="618519"/>
            <a:ext cx="7773338" cy="1334973"/>
          </a:xfrm>
          <a:solidFill>
            <a:schemeClr val="accent2"/>
          </a:solidFill>
          <a:ln w="38100">
            <a:solidFill>
              <a:schemeClr val="accent1"/>
            </a:solidFill>
          </a:ln>
        </p:spPr>
        <p:txBody>
          <a:bodyPr>
            <a:normAutofit fontScale="90000"/>
          </a:bodyPr>
          <a:lstStyle/>
          <a:p>
            <a:r>
              <a:rPr lang="en-US" sz="5400" b="1" dirty="0" smtClean="0">
                <a:solidFill>
                  <a:schemeClr val="bg1"/>
                </a:solidFill>
                <a:latin typeface="Calibri" pitchFamily="34" charset="0"/>
                <a:cs typeface="Aharoni" pitchFamily="2" charset="-79"/>
              </a:rPr>
              <a:t>DEFINISI ANAK</a:t>
            </a:r>
            <a:r>
              <a:rPr lang="en-US" sz="5400" b="1" dirty="0" smtClean="0">
                <a:latin typeface="Calibri" pitchFamily="34" charset="0"/>
              </a:rPr>
              <a:t/>
            </a:r>
            <a:br>
              <a:rPr lang="en-US" sz="5400" b="1" dirty="0" smtClean="0">
                <a:latin typeface="Calibri" pitchFamily="34" charset="0"/>
              </a:rPr>
            </a:br>
            <a:r>
              <a:rPr lang="en-US" sz="2800" dirty="0" smtClean="0">
                <a:latin typeface="Calibri" pitchFamily="34" charset="0"/>
              </a:rPr>
              <a:t>(</a:t>
            </a:r>
            <a:r>
              <a:rPr lang="en-US" sz="2800" cap="none" dirty="0" smtClean="0">
                <a:latin typeface="Calibri" pitchFamily="34" charset="0"/>
              </a:rPr>
              <a:t>UU No 23 </a:t>
            </a:r>
            <a:r>
              <a:rPr lang="en-US" sz="2800" cap="none" dirty="0" err="1" smtClean="0">
                <a:latin typeface="Calibri" pitchFamily="34" charset="0"/>
              </a:rPr>
              <a:t>Tahun</a:t>
            </a:r>
            <a:r>
              <a:rPr lang="en-US" sz="2800" cap="none" dirty="0" smtClean="0">
                <a:latin typeface="Calibri" pitchFamily="34" charset="0"/>
              </a:rPr>
              <a:t> 2002 </a:t>
            </a:r>
            <a:r>
              <a:rPr lang="en-US" sz="2800" cap="none" dirty="0" err="1" smtClean="0">
                <a:latin typeface="Calibri" pitchFamily="34" charset="0"/>
              </a:rPr>
              <a:t>tentang</a:t>
            </a:r>
            <a:r>
              <a:rPr lang="en-US" sz="2800" cap="none" dirty="0" smtClean="0">
                <a:latin typeface="Calibri" pitchFamily="34" charset="0"/>
              </a:rPr>
              <a:t> </a:t>
            </a:r>
            <a:r>
              <a:rPr lang="en-US" sz="2800" cap="none" dirty="0" err="1" smtClean="0">
                <a:latin typeface="Calibri" pitchFamily="34" charset="0"/>
              </a:rPr>
              <a:t>Perlindungan</a:t>
            </a:r>
            <a:r>
              <a:rPr lang="en-US" sz="2800" cap="none" dirty="0" smtClean="0">
                <a:latin typeface="Calibri" pitchFamily="34" charset="0"/>
              </a:rPr>
              <a:t> </a:t>
            </a:r>
            <a:r>
              <a:rPr lang="en-US" sz="2800" cap="none" dirty="0" err="1" smtClean="0">
                <a:latin typeface="Calibri" pitchFamily="34" charset="0"/>
              </a:rPr>
              <a:t>Anak</a:t>
            </a:r>
            <a:r>
              <a:rPr lang="en-US" sz="2800" cap="none" dirty="0" smtClean="0">
                <a:latin typeface="Calibri" pitchFamily="34" charset="0"/>
              </a:rPr>
              <a:t>)</a:t>
            </a:r>
            <a:endParaRPr lang="en-US" sz="2800" cap="none" dirty="0">
              <a:latin typeface="Calibri" pitchFamily="34" charset="0"/>
            </a:endParaRPr>
          </a:p>
        </p:txBody>
      </p:sp>
      <p:sp>
        <p:nvSpPr>
          <p:cNvPr id="3" name="Content Placeholder 2"/>
          <p:cNvSpPr>
            <a:spLocks noGrp="1"/>
          </p:cNvSpPr>
          <p:nvPr>
            <p:ph sz="quarter" idx="4294967295"/>
          </p:nvPr>
        </p:nvSpPr>
        <p:spPr>
          <a:xfrm>
            <a:off x="767319" y="2424546"/>
            <a:ext cx="7519830" cy="3297382"/>
          </a:xfrm>
          <a:prstGeom prst="rect">
            <a:avLst/>
          </a:prstGeom>
        </p:spPr>
        <p:txBody>
          <a:bodyPr>
            <a:normAutofit/>
          </a:bodyPr>
          <a:lstStyle/>
          <a:p>
            <a:pPr marL="0" indent="0" algn="ctr">
              <a:lnSpc>
                <a:spcPct val="100000"/>
              </a:lnSpc>
              <a:spcBef>
                <a:spcPts val="0"/>
              </a:spcBef>
              <a:buNone/>
            </a:pPr>
            <a:r>
              <a:rPr lang="en-US" sz="4800" b="1" cap="none" dirty="0" err="1" smtClean="0">
                <a:latin typeface="Calibri" pitchFamily="34" charset="0"/>
              </a:rPr>
              <a:t>Anak</a:t>
            </a:r>
            <a:r>
              <a:rPr lang="en-US" sz="4800" b="1" cap="none" dirty="0" smtClean="0">
                <a:latin typeface="Calibri" pitchFamily="34" charset="0"/>
              </a:rPr>
              <a:t> </a:t>
            </a:r>
            <a:r>
              <a:rPr lang="en-US" sz="4800" b="1" cap="none" dirty="0" err="1" smtClean="0">
                <a:latin typeface="Calibri" pitchFamily="34" charset="0"/>
              </a:rPr>
              <a:t>adalah</a:t>
            </a:r>
            <a:r>
              <a:rPr lang="en-US" sz="4800" b="1" cap="none" dirty="0" smtClean="0">
                <a:latin typeface="Calibri" pitchFamily="34" charset="0"/>
              </a:rPr>
              <a:t> </a:t>
            </a:r>
            <a:r>
              <a:rPr lang="en-US" sz="4800" b="1" cap="none" dirty="0" err="1" smtClean="0">
                <a:latin typeface="Calibri" pitchFamily="34" charset="0"/>
              </a:rPr>
              <a:t>seseorang</a:t>
            </a:r>
            <a:r>
              <a:rPr lang="en-US" sz="4800" b="1" cap="none" dirty="0" smtClean="0">
                <a:latin typeface="Calibri" pitchFamily="34" charset="0"/>
              </a:rPr>
              <a:t> yang </a:t>
            </a:r>
            <a:r>
              <a:rPr lang="en-US" sz="4800" b="1" cap="none" dirty="0" err="1" smtClean="0">
                <a:latin typeface="Calibri" pitchFamily="34" charset="0"/>
              </a:rPr>
              <a:t>belum</a:t>
            </a:r>
            <a:r>
              <a:rPr lang="en-US" sz="4800" b="1" cap="none" dirty="0" smtClean="0">
                <a:latin typeface="Calibri" pitchFamily="34" charset="0"/>
              </a:rPr>
              <a:t> </a:t>
            </a:r>
            <a:r>
              <a:rPr lang="en-US" sz="4800" b="1" cap="none" dirty="0" err="1" smtClean="0">
                <a:latin typeface="Calibri" pitchFamily="34" charset="0"/>
              </a:rPr>
              <a:t>berusia</a:t>
            </a:r>
            <a:r>
              <a:rPr lang="en-US" sz="4800" b="1" cap="none" dirty="0" smtClean="0">
                <a:latin typeface="Calibri" pitchFamily="34" charset="0"/>
              </a:rPr>
              <a:t> 18 </a:t>
            </a:r>
            <a:r>
              <a:rPr lang="en-US" sz="4800" b="1" cap="none" dirty="0" err="1" smtClean="0">
                <a:latin typeface="Calibri" pitchFamily="34" charset="0"/>
              </a:rPr>
              <a:t>tahun</a:t>
            </a:r>
            <a:r>
              <a:rPr lang="en-US" sz="4800" b="1" cap="none" dirty="0" smtClean="0">
                <a:latin typeface="Calibri" pitchFamily="34" charset="0"/>
              </a:rPr>
              <a:t>, </a:t>
            </a:r>
            <a:r>
              <a:rPr lang="en-US" sz="4800" b="1" cap="none" dirty="0" err="1" smtClean="0">
                <a:latin typeface="Calibri" pitchFamily="34" charset="0"/>
              </a:rPr>
              <a:t>termasuk</a:t>
            </a:r>
            <a:r>
              <a:rPr lang="en-US" sz="4800" b="1" cap="none" dirty="0" smtClean="0">
                <a:latin typeface="Calibri" pitchFamily="34" charset="0"/>
              </a:rPr>
              <a:t> yang </a:t>
            </a:r>
            <a:r>
              <a:rPr lang="en-US" sz="4800" b="1" cap="none" dirty="0" err="1" smtClean="0">
                <a:latin typeface="Calibri" pitchFamily="34" charset="0"/>
              </a:rPr>
              <a:t>masih</a:t>
            </a:r>
            <a:r>
              <a:rPr lang="en-US" sz="4800" b="1" cap="none" dirty="0" smtClean="0">
                <a:latin typeface="Calibri" pitchFamily="34" charset="0"/>
              </a:rPr>
              <a:t> </a:t>
            </a:r>
            <a:r>
              <a:rPr lang="en-US" sz="4800" b="1" cap="none" dirty="0" err="1" smtClean="0">
                <a:latin typeface="Calibri" pitchFamily="34" charset="0"/>
              </a:rPr>
              <a:t>dalam</a:t>
            </a:r>
            <a:r>
              <a:rPr lang="en-US" sz="4800" b="1" cap="none" dirty="0" smtClean="0">
                <a:latin typeface="Calibri" pitchFamily="34" charset="0"/>
              </a:rPr>
              <a:t> </a:t>
            </a:r>
            <a:r>
              <a:rPr lang="en-US" sz="4800" b="1" cap="none" dirty="0" err="1" smtClean="0">
                <a:latin typeface="Calibri" pitchFamily="34" charset="0"/>
              </a:rPr>
              <a:t>kandungan</a:t>
            </a:r>
            <a:endParaRPr lang="en-US" sz="4800" b="1" dirty="0"/>
          </a:p>
        </p:txBody>
      </p:sp>
    </p:spTree>
    <p:extLst>
      <p:ext uri="{BB962C8B-B14F-4D97-AF65-F5344CB8AC3E}">
        <p14:creationId xmlns:p14="http://schemas.microsoft.com/office/powerpoint/2010/main" val="1033159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3843" y="341418"/>
            <a:ext cx="6143893" cy="974755"/>
          </a:xfrm>
          <a:solidFill>
            <a:schemeClr val="accent2"/>
          </a:solidFill>
          <a:ln w="38100">
            <a:solidFill>
              <a:schemeClr val="accent1"/>
            </a:solidFill>
          </a:ln>
        </p:spPr>
        <p:txBody>
          <a:bodyPr/>
          <a:lstStyle/>
          <a:p>
            <a:r>
              <a:rPr lang="id-ID" b="1" dirty="0" smtClean="0">
                <a:solidFill>
                  <a:schemeClr val="bg1"/>
                </a:solidFill>
                <a:latin typeface="Calibri" pitchFamily="34" charset="0"/>
              </a:rPr>
              <a:t>Pengertian Hak Anak</a:t>
            </a:r>
            <a:endParaRPr lang="id-ID" b="1" dirty="0">
              <a:solidFill>
                <a:schemeClr val="bg1"/>
              </a:solidFill>
              <a:latin typeface="Calibri" pitchFamily="34" charset="0"/>
            </a:endParaRPr>
          </a:p>
        </p:txBody>
      </p:sp>
      <p:sp>
        <p:nvSpPr>
          <p:cNvPr id="3" name="Content Placeholder 2"/>
          <p:cNvSpPr>
            <a:spLocks noGrp="1"/>
          </p:cNvSpPr>
          <p:nvPr>
            <p:ph sz="quarter" idx="4294967295"/>
          </p:nvPr>
        </p:nvSpPr>
        <p:spPr>
          <a:xfrm>
            <a:off x="685331" y="1413158"/>
            <a:ext cx="7772870" cy="4613569"/>
          </a:xfrm>
          <a:prstGeom prst="rect">
            <a:avLst/>
          </a:prstGeom>
        </p:spPr>
        <p:txBody>
          <a:bodyPr>
            <a:noAutofit/>
          </a:bodyPr>
          <a:lstStyle/>
          <a:p>
            <a:pPr lvl="0">
              <a:lnSpc>
                <a:spcPct val="100000"/>
              </a:lnSpc>
              <a:spcBef>
                <a:spcPts val="0"/>
              </a:spcBef>
              <a:buNone/>
            </a:pPr>
            <a:r>
              <a:rPr lang="id-ID" sz="3600" b="1" cap="none" dirty="0" smtClean="0">
                <a:latin typeface="Calibri" pitchFamily="34" charset="0"/>
              </a:rPr>
              <a:t>   Hak-hak anak untuk hidup, tumbuh, dan berkembang dan berpartisipasi: bahwa anak tidak sekedar djamin haknya untuk tetap dipertahankan hidupnya, tetapi juga memperoleh perawatan dan pengasuhan agar dapat tumbuh dan berkembang secara wajar dan menikmati hidup yang berkualitas.</a:t>
            </a:r>
          </a:p>
          <a:p>
            <a:pPr>
              <a:lnSpc>
                <a:spcPct val="100000"/>
              </a:lnSpc>
              <a:spcBef>
                <a:spcPts val="0"/>
              </a:spcBef>
              <a:buNone/>
            </a:pPr>
            <a:endParaRPr lang="id-ID" sz="3600" b="1" dirty="0"/>
          </a:p>
        </p:txBody>
      </p:sp>
    </p:spTree>
    <p:extLst>
      <p:ext uri="{BB962C8B-B14F-4D97-AF65-F5344CB8AC3E}">
        <p14:creationId xmlns:p14="http://schemas.microsoft.com/office/powerpoint/2010/main" val="936407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8370" y="0"/>
            <a:ext cx="6348884" cy="1143000"/>
          </a:xfrm>
          <a:solidFill>
            <a:schemeClr val="accent2"/>
          </a:solidFill>
          <a:ln w="38100">
            <a:solidFill>
              <a:schemeClr val="accent1"/>
            </a:solidFill>
          </a:ln>
        </p:spPr>
        <p:txBody>
          <a:bodyPr>
            <a:normAutofit fontScale="90000"/>
          </a:bodyPr>
          <a:lstStyle/>
          <a:p>
            <a:r>
              <a:rPr lang="id-ID" b="1" dirty="0" smtClean="0">
                <a:solidFill>
                  <a:schemeClr val="bg1"/>
                </a:solidFill>
                <a:latin typeface="Calibri" pitchFamily="34" charset="0"/>
              </a:rPr>
              <a:t>EMPAT</a:t>
            </a:r>
            <a:r>
              <a:rPr lang="en-US" b="1" dirty="0" smtClean="0">
                <a:solidFill>
                  <a:schemeClr val="bg1"/>
                </a:solidFill>
                <a:latin typeface="Calibri" pitchFamily="34" charset="0"/>
              </a:rPr>
              <a:t> KELOMPOK HAK ANAK</a:t>
            </a:r>
            <a:endParaRPr lang="en-US" b="1" dirty="0">
              <a:solidFill>
                <a:schemeClr val="bg1"/>
              </a:solidFill>
              <a:latin typeface="Calibri" pitchFamily="34" charset="0"/>
            </a:endParaRPr>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1377381636"/>
              </p:ext>
            </p:extLst>
          </p:nvPr>
        </p:nvGraphicFramePr>
        <p:xfrm>
          <a:off x="327991" y="1192651"/>
          <a:ext cx="8527774" cy="5699760"/>
        </p:xfrm>
        <a:graphic>
          <a:graphicData uri="http://schemas.openxmlformats.org/drawingml/2006/table">
            <a:tbl>
              <a:tblPr firstRow="1" bandRow="1">
                <a:tableStyleId>{5940675A-B579-460E-94D1-54222C63F5DA}</a:tableStyleId>
              </a:tblPr>
              <a:tblGrid>
                <a:gridCol w="4263887"/>
                <a:gridCol w="4263887"/>
              </a:tblGrid>
              <a:tr h="5069609">
                <a:tc>
                  <a:txBody>
                    <a:bodyPr/>
                    <a:lstStyle/>
                    <a:p>
                      <a:pPr algn="ctr"/>
                      <a:r>
                        <a:rPr lang="id-ID" sz="3200" b="1" noProof="0" dirty="0" smtClean="0">
                          <a:solidFill>
                            <a:schemeClr val="bg1"/>
                          </a:solidFill>
                        </a:rPr>
                        <a:t>HIDUP</a:t>
                      </a:r>
                    </a:p>
                    <a:p>
                      <a:pPr algn="ctr"/>
                      <a:endParaRPr lang="id-ID" sz="2800" b="1" noProof="0" dirty="0" smtClean="0">
                        <a:solidFill>
                          <a:schemeClr val="bg1"/>
                        </a:solidFill>
                      </a:endParaRPr>
                    </a:p>
                    <a:p>
                      <a:pPr algn="ctr"/>
                      <a:r>
                        <a:rPr lang="id-ID" sz="2800" b="1" noProof="0" dirty="0" smtClean="0">
                          <a:solidFill>
                            <a:schemeClr val="bg1"/>
                          </a:solidFill>
                        </a:rPr>
                        <a:t>Hak</a:t>
                      </a:r>
                      <a:r>
                        <a:rPr lang="id-ID" sz="2800" b="1" baseline="0" noProof="0" dirty="0" smtClean="0">
                          <a:solidFill>
                            <a:schemeClr val="bg1"/>
                          </a:solidFill>
                        </a:rPr>
                        <a:t> atas hidup dan kebutuhan dasar untuk keberlangsungan hidup anak;</a:t>
                      </a:r>
                    </a:p>
                    <a:p>
                      <a:pPr algn="ctr"/>
                      <a:endParaRPr lang="id-ID" sz="2800" b="1" baseline="0" noProof="0" dirty="0" smtClean="0">
                        <a:solidFill>
                          <a:schemeClr val="bg1"/>
                        </a:solidFill>
                      </a:endParaRPr>
                    </a:p>
                    <a:p>
                      <a:pPr algn="ctr"/>
                      <a:r>
                        <a:rPr lang="id-ID" sz="2800" b="1" baseline="0" noProof="0" dirty="0" smtClean="0">
                          <a:solidFill>
                            <a:schemeClr val="bg1"/>
                          </a:solidFill>
                        </a:rPr>
                        <a:t>Mendapatkan ASI eksklusif, Imunisasi, makanan bergizi, tempat tinggal yang layak, dll </a:t>
                      </a:r>
                      <a:endParaRPr lang="id-ID" sz="2800" b="1" noProof="0" dirty="0">
                        <a:solidFill>
                          <a:schemeClr val="bg1"/>
                        </a:solidFill>
                      </a:endParaRPr>
                    </a:p>
                  </a:txBody>
                  <a:tcPr>
                    <a:solidFill>
                      <a:schemeClr val="bg2">
                        <a:lumMod val="50000"/>
                      </a:schemeClr>
                    </a:solidFill>
                  </a:tcPr>
                </a:tc>
                <a:tc>
                  <a:txBody>
                    <a:bodyPr/>
                    <a:lstStyle/>
                    <a:p>
                      <a:pPr algn="ctr"/>
                      <a:r>
                        <a:rPr lang="id-ID" sz="3200" b="1" noProof="0" dirty="0" smtClean="0">
                          <a:solidFill>
                            <a:schemeClr val="bg1"/>
                          </a:solidFill>
                        </a:rPr>
                        <a:t>TUMBUH</a:t>
                      </a:r>
                      <a:r>
                        <a:rPr lang="id-ID" sz="3200" b="1" baseline="0" noProof="0" dirty="0" smtClean="0">
                          <a:solidFill>
                            <a:schemeClr val="bg1"/>
                          </a:solidFill>
                        </a:rPr>
                        <a:t> KEMBANG</a:t>
                      </a:r>
                    </a:p>
                    <a:p>
                      <a:pPr algn="ctr"/>
                      <a:endParaRPr lang="id-ID" sz="2800" b="1" baseline="0" noProof="0" dirty="0" smtClean="0">
                        <a:solidFill>
                          <a:schemeClr val="bg1"/>
                        </a:solidFill>
                      </a:endParaRPr>
                    </a:p>
                    <a:p>
                      <a:pPr algn="ctr"/>
                      <a:r>
                        <a:rPr lang="id-ID" sz="2800" b="1" baseline="0" noProof="0" dirty="0" smtClean="0">
                          <a:solidFill>
                            <a:schemeClr val="bg1"/>
                          </a:solidFill>
                        </a:rPr>
                        <a:t>Hak untuk mengembangkan potensi secara penuh;</a:t>
                      </a:r>
                    </a:p>
                    <a:p>
                      <a:pPr algn="ctr"/>
                      <a:endParaRPr lang="id-ID" sz="2800" b="1" baseline="0" noProof="0" dirty="0" smtClean="0">
                        <a:solidFill>
                          <a:schemeClr val="bg1"/>
                        </a:solidFill>
                      </a:endParaRPr>
                    </a:p>
                    <a:p>
                      <a:pPr algn="ctr"/>
                      <a:r>
                        <a:rPr lang="id-ID" sz="2800" b="1" baseline="0" noProof="0" dirty="0" smtClean="0">
                          <a:solidFill>
                            <a:schemeClr val="bg1"/>
                          </a:solidFill>
                        </a:rPr>
                        <a:t>Mendapatkan pendidikan termasuk pendidikan usia dini, kasih sayang, stimulasi, rekreasi, kegiatan untuk mengembangkan minat dan keterampilan, dll </a:t>
                      </a:r>
                      <a:endParaRPr lang="id-ID" sz="2800" b="1" noProof="0" dirty="0">
                        <a:solidFill>
                          <a:schemeClr val="bg1"/>
                        </a:solidFill>
                      </a:endParaRPr>
                    </a:p>
                  </a:txBody>
                  <a:tcPr>
                    <a:solidFill>
                      <a:schemeClr val="bg2">
                        <a:lumMod val="50000"/>
                      </a:schemeClr>
                    </a:solidFill>
                  </a:tcPr>
                </a:tc>
              </a:tr>
            </a:tbl>
          </a:graphicData>
        </a:graphic>
      </p:graphicFrame>
    </p:spTree>
    <p:extLst>
      <p:ext uri="{BB962C8B-B14F-4D97-AF65-F5344CB8AC3E}">
        <p14:creationId xmlns:p14="http://schemas.microsoft.com/office/powerpoint/2010/main" val="895952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5373" y="1"/>
            <a:ext cx="6873234" cy="955972"/>
          </a:xfrm>
          <a:solidFill>
            <a:schemeClr val="accent2"/>
          </a:solidFill>
          <a:ln w="38100">
            <a:solidFill>
              <a:schemeClr val="accent1"/>
            </a:solidFill>
          </a:ln>
        </p:spPr>
        <p:txBody>
          <a:bodyPr>
            <a:normAutofit fontScale="90000"/>
          </a:bodyPr>
          <a:lstStyle/>
          <a:p>
            <a:r>
              <a:rPr lang="id-ID" b="1" dirty="0" smtClean="0">
                <a:latin typeface="Calibri" pitchFamily="34" charset="0"/>
              </a:rPr>
              <a:t>Empat </a:t>
            </a:r>
            <a:r>
              <a:rPr lang="en-US" b="1" dirty="0" smtClean="0">
                <a:latin typeface="Calibri" pitchFamily="34" charset="0"/>
              </a:rPr>
              <a:t>KELOMPOK HAK ANAK </a:t>
            </a:r>
            <a:r>
              <a:rPr lang="en-US" sz="1400" cap="none" dirty="0" smtClean="0"/>
              <a:t>(</a:t>
            </a:r>
            <a:r>
              <a:rPr lang="en-US" sz="1400" cap="none" dirty="0" err="1" smtClean="0"/>
              <a:t>lanjutan</a:t>
            </a:r>
            <a:r>
              <a:rPr lang="en-US" sz="1400" cap="none" dirty="0" smtClean="0"/>
              <a:t>)</a:t>
            </a:r>
            <a:endParaRPr lang="en-US" sz="1400" dirty="0"/>
          </a:p>
        </p:txBody>
      </p:sp>
      <p:graphicFrame>
        <p:nvGraphicFramePr>
          <p:cNvPr id="4" name="Content Placeholder 3"/>
          <p:cNvGraphicFramePr>
            <a:graphicFrameLocks noGrp="1"/>
          </p:cNvGraphicFramePr>
          <p:nvPr>
            <p:ph sz="quarter" idx="4294967295"/>
            <p:extLst>
              <p:ext uri="{D42A27DB-BD31-4B8C-83A1-F6EECF244321}">
                <p14:modId xmlns:p14="http://schemas.microsoft.com/office/powerpoint/2010/main" val="2814165823"/>
              </p:ext>
            </p:extLst>
          </p:nvPr>
        </p:nvGraphicFramePr>
        <p:xfrm>
          <a:off x="0" y="1066800"/>
          <a:ext cx="9144000" cy="5577840"/>
        </p:xfrm>
        <a:graphic>
          <a:graphicData uri="http://schemas.openxmlformats.org/drawingml/2006/table">
            <a:tbl>
              <a:tblPr firstRow="1" bandRow="1">
                <a:tableStyleId>{5940675A-B579-460E-94D1-54222C63F5DA}</a:tableStyleId>
              </a:tblPr>
              <a:tblGrid>
                <a:gridCol w="4572000"/>
                <a:gridCol w="4572000"/>
              </a:tblGrid>
              <a:tr h="5257800">
                <a:tc>
                  <a:txBody>
                    <a:bodyPr/>
                    <a:lstStyle/>
                    <a:p>
                      <a:pPr algn="ctr"/>
                      <a:r>
                        <a:rPr lang="id-ID" sz="2800" b="1" noProof="0" dirty="0" smtClean="0">
                          <a:solidFill>
                            <a:schemeClr val="bg1"/>
                          </a:solidFill>
                          <a:latin typeface="Calibri" pitchFamily="34" charset="0"/>
                        </a:rPr>
                        <a:t>PERLINDUNGAN</a:t>
                      </a:r>
                    </a:p>
                    <a:p>
                      <a:pPr algn="ctr"/>
                      <a:endParaRPr lang="id-ID" sz="1200" b="1" noProof="0" dirty="0" smtClean="0">
                        <a:solidFill>
                          <a:schemeClr val="bg1"/>
                        </a:solidFill>
                        <a:latin typeface="Calibri" pitchFamily="34" charset="0"/>
                      </a:endParaRPr>
                    </a:p>
                    <a:p>
                      <a:pPr algn="ctr"/>
                      <a:r>
                        <a:rPr lang="id-ID" sz="2800" b="1" noProof="0" dirty="0" smtClean="0">
                          <a:solidFill>
                            <a:schemeClr val="bg1"/>
                          </a:solidFill>
                          <a:latin typeface="Calibri" pitchFamily="34" charset="0"/>
                        </a:rPr>
                        <a:t>Perlindungan</a:t>
                      </a:r>
                      <a:r>
                        <a:rPr lang="id-ID" sz="2800" b="1" baseline="0" noProof="0" dirty="0" smtClean="0">
                          <a:solidFill>
                            <a:schemeClr val="bg1"/>
                          </a:solidFill>
                          <a:latin typeface="Calibri" pitchFamily="34" charset="0"/>
                        </a:rPr>
                        <a:t> anak diberikan untuk mencegah segala bentuk kekerasan, penelantaran, dan eksploitasi;</a:t>
                      </a:r>
                    </a:p>
                    <a:p>
                      <a:pPr algn="ctr"/>
                      <a:endParaRPr lang="id-ID" sz="1200" b="1" baseline="0" noProof="0" dirty="0" smtClean="0">
                        <a:solidFill>
                          <a:schemeClr val="bg1"/>
                        </a:solidFill>
                        <a:latin typeface="Calibri" pitchFamily="34" charset="0"/>
                      </a:endParaRPr>
                    </a:p>
                    <a:p>
                      <a:pPr algn="ctr"/>
                      <a:r>
                        <a:rPr lang="id-ID" sz="2800" b="1" baseline="0" noProof="0" dirty="0" smtClean="0">
                          <a:solidFill>
                            <a:schemeClr val="bg1"/>
                          </a:solidFill>
                          <a:latin typeface="Calibri" pitchFamily="34" charset="0"/>
                        </a:rPr>
                        <a:t>TIDAK: diperlakukan kasar, dihukum secara fisik dan verbal, digunakan untuk kepentingan seksual dan ekonomi, dipenuhi hak hidup dan tumbuh kembangnya,dll</a:t>
                      </a:r>
                      <a:endParaRPr lang="id-ID" sz="2800" b="1" noProof="0" dirty="0">
                        <a:solidFill>
                          <a:schemeClr val="bg1"/>
                        </a:solidFill>
                        <a:latin typeface="Calibri" pitchFamily="34" charset="0"/>
                      </a:endParaRPr>
                    </a:p>
                  </a:txBody>
                  <a:tcPr>
                    <a:solidFill>
                      <a:schemeClr val="bg2">
                        <a:lumMod val="50000"/>
                      </a:schemeClr>
                    </a:solidFill>
                  </a:tcPr>
                </a:tc>
                <a:tc>
                  <a:txBody>
                    <a:bodyPr/>
                    <a:lstStyle/>
                    <a:p>
                      <a:pPr algn="ctr"/>
                      <a:r>
                        <a:rPr lang="id-ID" sz="2800" b="1" noProof="0" dirty="0" smtClean="0">
                          <a:solidFill>
                            <a:schemeClr val="bg1"/>
                          </a:solidFill>
                        </a:rPr>
                        <a:t>PARTISIPASI</a:t>
                      </a:r>
                    </a:p>
                    <a:p>
                      <a:pPr algn="ctr"/>
                      <a:endParaRPr lang="id-ID" sz="1200" b="1" noProof="0" dirty="0" smtClean="0">
                        <a:solidFill>
                          <a:schemeClr val="bg1"/>
                        </a:solidFill>
                      </a:endParaRPr>
                    </a:p>
                    <a:p>
                      <a:pPr algn="ctr"/>
                      <a:r>
                        <a:rPr lang="id-ID" sz="2800" b="1" noProof="0" dirty="0" smtClean="0">
                          <a:solidFill>
                            <a:schemeClr val="bg1"/>
                          </a:solidFill>
                        </a:rPr>
                        <a:t>Memberikan</a:t>
                      </a:r>
                      <a:r>
                        <a:rPr lang="id-ID" sz="2800" b="1" baseline="0" noProof="0" dirty="0" smtClean="0">
                          <a:solidFill>
                            <a:schemeClr val="bg1"/>
                          </a:solidFill>
                        </a:rPr>
                        <a:t> kesempatan pada anak untuk terlibat dlm hal-hal yang mempengaruhi hidup mereka yang disesuaikan dgn usia dan tingkat perkembangan anak;</a:t>
                      </a:r>
                    </a:p>
                    <a:p>
                      <a:pPr algn="ctr"/>
                      <a:endParaRPr lang="id-ID" sz="1200" b="1" baseline="0" noProof="0" dirty="0" smtClean="0">
                        <a:solidFill>
                          <a:schemeClr val="bg1"/>
                        </a:solidFill>
                      </a:endParaRPr>
                    </a:p>
                    <a:p>
                      <a:pPr algn="ctr"/>
                      <a:r>
                        <a:rPr lang="id-ID" sz="2800" b="1" baseline="0" noProof="0" dirty="0" smtClean="0">
                          <a:solidFill>
                            <a:schemeClr val="bg1"/>
                          </a:solidFill>
                        </a:rPr>
                        <a:t>Memberikan pendapat dalam menentukan keputusan misalnya; sekolah, makanan, pakaian, pola asuh, hobby/minat,dll</a:t>
                      </a:r>
                      <a:endParaRPr lang="id-ID" sz="2800" b="1" noProof="0" dirty="0">
                        <a:solidFill>
                          <a:schemeClr val="bg1"/>
                        </a:solidFill>
                      </a:endParaRPr>
                    </a:p>
                  </a:txBody>
                  <a:tcPr>
                    <a:solidFill>
                      <a:schemeClr val="bg2">
                        <a:lumMod val="50000"/>
                      </a:schemeClr>
                    </a:solidFill>
                  </a:tcPr>
                </a:tc>
              </a:tr>
            </a:tbl>
          </a:graphicData>
        </a:graphic>
      </p:graphicFrame>
      <p:sp>
        <p:nvSpPr>
          <p:cNvPr id="6" name="Slide Number Placeholder 5"/>
          <p:cNvSpPr>
            <a:spLocks noGrp="1"/>
          </p:cNvSpPr>
          <p:nvPr>
            <p:ph type="sldNum" sz="quarter" idx="12"/>
          </p:nvPr>
        </p:nvSpPr>
        <p:spPr/>
        <p:txBody>
          <a:bodyPr/>
          <a:lstStyle/>
          <a:p>
            <a:fld id="{6D22F896-40B5-4ADD-8801-0D06FADFA095}" type="slidenum">
              <a:rPr lang="en-US" smtClean="0"/>
              <a:pPr/>
              <a:t>5</a:t>
            </a:fld>
            <a:endParaRPr lang="en-US" dirty="0"/>
          </a:p>
        </p:txBody>
      </p:sp>
    </p:spTree>
    <p:extLst>
      <p:ext uri="{BB962C8B-B14F-4D97-AF65-F5344CB8AC3E}">
        <p14:creationId xmlns:p14="http://schemas.microsoft.com/office/powerpoint/2010/main" val="120549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2623" y="313709"/>
            <a:ext cx="5721862" cy="808500"/>
          </a:xfrm>
          <a:solidFill>
            <a:schemeClr val="bg2">
              <a:lumMod val="50000"/>
            </a:schemeClr>
          </a:solidFill>
          <a:ln w="38100">
            <a:solidFill>
              <a:srgbClr val="FF0000"/>
            </a:solidFill>
          </a:ln>
        </p:spPr>
        <p:txBody>
          <a:bodyPr/>
          <a:lstStyle/>
          <a:p>
            <a:r>
              <a:rPr lang="id-ID" b="1" dirty="0" smtClean="0">
                <a:solidFill>
                  <a:schemeClr val="bg1"/>
                </a:solidFill>
                <a:latin typeface="Calibri" pitchFamily="34" charset="0"/>
              </a:rPr>
              <a:t>Perlakuan Salah</a:t>
            </a:r>
            <a:endParaRPr lang="id-ID" b="1" dirty="0">
              <a:solidFill>
                <a:schemeClr val="bg1"/>
              </a:solidFill>
              <a:latin typeface="Calibri" pitchFamily="34" charset="0"/>
            </a:endParaRPr>
          </a:p>
        </p:txBody>
      </p:sp>
      <p:sp>
        <p:nvSpPr>
          <p:cNvPr id="3" name="Content Placeholder 2"/>
          <p:cNvSpPr>
            <a:spLocks noGrp="1"/>
          </p:cNvSpPr>
          <p:nvPr>
            <p:ph sz="quarter" idx="4294967295"/>
          </p:nvPr>
        </p:nvSpPr>
        <p:spPr>
          <a:xfrm>
            <a:off x="498764" y="1302321"/>
            <a:ext cx="7959437" cy="5070771"/>
          </a:xfrm>
          <a:prstGeom prst="rect">
            <a:avLst/>
          </a:prstGeom>
          <a:solidFill>
            <a:schemeClr val="bg2">
              <a:lumMod val="50000"/>
            </a:schemeClr>
          </a:solidFill>
        </p:spPr>
        <p:txBody>
          <a:bodyPr>
            <a:noAutofit/>
          </a:bodyPr>
          <a:lstStyle/>
          <a:p>
            <a:pPr>
              <a:lnSpc>
                <a:spcPct val="100000"/>
              </a:lnSpc>
              <a:spcBef>
                <a:spcPts val="0"/>
              </a:spcBef>
              <a:buNone/>
            </a:pPr>
            <a:r>
              <a:rPr lang="id-ID" sz="3600" b="1" cap="none" dirty="0" smtClean="0">
                <a:solidFill>
                  <a:schemeClr val="bg1"/>
                </a:solidFill>
                <a:latin typeface="Calibri" pitchFamily="34" charset="0"/>
              </a:rPr>
              <a:t>   Segala bentuk perlakuan yang tidak sepatutnya dilakukan oleh orang-orang yang diberi tanggung jawab (kuasa atas) dan mempunyai kewajiban untuk memelihara dan merawat anak yang dapat berpotensi merugikan sementara atau permanen, melukai, menimbulkan kecacatan, bahkan dapat mengancam jiwa anak</a:t>
            </a:r>
            <a:r>
              <a:rPr lang="id-ID" sz="3600" b="1" dirty="0" smtClean="0">
                <a:solidFill>
                  <a:schemeClr val="bg1"/>
                </a:solidFill>
                <a:latin typeface="Calibri" pitchFamily="34" charset="0"/>
              </a:rPr>
              <a:t> </a:t>
            </a:r>
          </a:p>
          <a:p>
            <a:pPr>
              <a:lnSpc>
                <a:spcPct val="100000"/>
              </a:lnSpc>
              <a:spcBef>
                <a:spcPts val="0"/>
              </a:spcBef>
              <a:buNone/>
            </a:pPr>
            <a:endParaRPr lang="id-ID" sz="3600" b="1" dirty="0">
              <a:solidFill>
                <a:schemeClr val="bg1"/>
              </a:solidFill>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152842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864" y="604665"/>
            <a:ext cx="6348522" cy="960900"/>
          </a:xfrm>
          <a:solidFill>
            <a:schemeClr val="bg2">
              <a:lumMod val="50000"/>
            </a:schemeClr>
          </a:solidFill>
          <a:ln w="38100">
            <a:solidFill>
              <a:srgbClr val="FF0000"/>
            </a:solidFill>
          </a:ln>
        </p:spPr>
        <p:txBody>
          <a:bodyPr>
            <a:normAutofit fontScale="90000"/>
          </a:bodyPr>
          <a:lstStyle/>
          <a:p>
            <a:r>
              <a:rPr lang="id-ID" sz="4800" b="1" dirty="0" smtClean="0">
                <a:solidFill>
                  <a:schemeClr val="bg1"/>
                </a:solidFill>
                <a:latin typeface="Calibri" pitchFamily="34" charset="0"/>
              </a:rPr>
              <a:t>JENIS PERLAKUAN SALAH</a:t>
            </a:r>
            <a:r>
              <a:rPr lang="id-ID" b="1" dirty="0" smtClean="0">
                <a:solidFill>
                  <a:schemeClr val="bg1"/>
                </a:solidFill>
                <a:latin typeface="Calibri" pitchFamily="34" charset="0"/>
              </a:rPr>
              <a:t>:</a:t>
            </a:r>
            <a:endParaRPr lang="id-ID" b="1" dirty="0">
              <a:solidFill>
                <a:schemeClr val="bg1"/>
              </a:solidFill>
              <a:latin typeface="Calibri" pitchFamily="34" charset="0"/>
            </a:endParaRPr>
          </a:p>
        </p:txBody>
      </p:sp>
      <p:sp>
        <p:nvSpPr>
          <p:cNvPr id="3" name="Content Placeholder 2"/>
          <p:cNvSpPr>
            <a:spLocks noGrp="1"/>
          </p:cNvSpPr>
          <p:nvPr>
            <p:ph sz="quarter" idx="4294967295"/>
          </p:nvPr>
        </p:nvSpPr>
        <p:spPr>
          <a:xfrm>
            <a:off x="1430216" y="1903848"/>
            <a:ext cx="6353907" cy="3428999"/>
          </a:xfrm>
          <a:prstGeom prst="rect">
            <a:avLst/>
          </a:prstGeom>
          <a:solidFill>
            <a:schemeClr val="bg2">
              <a:lumMod val="50000"/>
            </a:schemeClr>
          </a:solidFill>
          <a:ln w="38100">
            <a:solidFill>
              <a:srgbClr val="FF0000"/>
            </a:solidFill>
          </a:ln>
        </p:spPr>
        <p:txBody>
          <a:bodyPr>
            <a:noAutofit/>
          </a:bodyPr>
          <a:lstStyle/>
          <a:p>
            <a:pPr marL="442913" indent="-442913" algn="ctr">
              <a:lnSpc>
                <a:spcPct val="100000"/>
              </a:lnSpc>
              <a:spcBef>
                <a:spcPts val="600"/>
              </a:spcBef>
            </a:pPr>
            <a:r>
              <a:rPr lang="id-ID" sz="5400" b="1" cap="none" dirty="0" smtClean="0">
                <a:latin typeface="Calibri" pitchFamily="34" charset="0"/>
              </a:rPr>
              <a:t>Kekerasan</a:t>
            </a:r>
          </a:p>
          <a:p>
            <a:pPr marL="442913" indent="-442913" algn="ctr">
              <a:lnSpc>
                <a:spcPct val="100000"/>
              </a:lnSpc>
              <a:spcBef>
                <a:spcPts val="600"/>
              </a:spcBef>
            </a:pPr>
            <a:r>
              <a:rPr lang="id-ID" sz="5400" b="1" cap="none" dirty="0" smtClean="0">
                <a:latin typeface="Calibri" pitchFamily="34" charset="0"/>
              </a:rPr>
              <a:t>Eksploitasi</a:t>
            </a:r>
          </a:p>
          <a:p>
            <a:pPr marL="442913" indent="-442913" algn="ctr">
              <a:lnSpc>
                <a:spcPct val="100000"/>
              </a:lnSpc>
              <a:spcBef>
                <a:spcPts val="600"/>
              </a:spcBef>
            </a:pPr>
            <a:r>
              <a:rPr lang="id-ID" sz="5400" b="1" cap="none" dirty="0" smtClean="0">
                <a:latin typeface="Calibri" pitchFamily="34" charset="0"/>
              </a:rPr>
              <a:t>Penelantaran</a:t>
            </a:r>
          </a:p>
          <a:p>
            <a:pPr marL="442913" indent="-442913" algn="ctr">
              <a:lnSpc>
                <a:spcPct val="100000"/>
              </a:lnSpc>
              <a:spcBef>
                <a:spcPts val="600"/>
              </a:spcBef>
            </a:pPr>
            <a:r>
              <a:rPr lang="id-ID" sz="4800" b="1" cap="none" dirty="0" smtClean="0">
                <a:latin typeface="Calibri" pitchFamily="34" charset="0"/>
              </a:rPr>
              <a:t>Pembahayaan</a:t>
            </a:r>
            <a:endParaRPr lang="id-ID" sz="4800" b="1" cap="none" dirty="0">
              <a:latin typeface="Calibri" pitchFamily="34"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4023628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332" y="152401"/>
            <a:ext cx="7773338" cy="1143000"/>
          </a:xfrm>
          <a:solidFill>
            <a:schemeClr val="bg2">
              <a:lumMod val="50000"/>
            </a:schemeClr>
          </a:solidFill>
          <a:ln w="38100">
            <a:solidFill>
              <a:srgbClr val="FF0000"/>
            </a:solidFill>
          </a:ln>
        </p:spPr>
        <p:txBody>
          <a:bodyPr>
            <a:normAutofit fontScale="90000"/>
          </a:bodyPr>
          <a:lstStyle/>
          <a:p>
            <a:r>
              <a:rPr lang="id-ID" b="1" dirty="0" smtClean="0">
                <a:solidFill>
                  <a:schemeClr val="bg1"/>
                </a:solidFill>
              </a:rPr>
              <a:t>Pengertian kekerasan terhadap anak </a:t>
            </a:r>
            <a:endParaRPr lang="id-ID" b="1" dirty="0">
              <a:solidFill>
                <a:schemeClr val="bg1"/>
              </a:solidFill>
            </a:endParaRPr>
          </a:p>
        </p:txBody>
      </p:sp>
      <p:sp>
        <p:nvSpPr>
          <p:cNvPr id="3" name="Content Placeholder 2"/>
          <p:cNvSpPr>
            <a:spLocks noGrp="1"/>
          </p:cNvSpPr>
          <p:nvPr>
            <p:ph sz="quarter" idx="4294967295"/>
          </p:nvPr>
        </p:nvSpPr>
        <p:spPr>
          <a:xfrm>
            <a:off x="544649" y="1663701"/>
            <a:ext cx="8049428" cy="4044373"/>
          </a:xfrm>
          <a:prstGeom prst="rect">
            <a:avLst/>
          </a:prstGeom>
          <a:solidFill>
            <a:schemeClr val="bg2">
              <a:lumMod val="50000"/>
            </a:schemeClr>
          </a:solidFill>
          <a:ln w="38100">
            <a:solidFill>
              <a:srgbClr val="FF0000"/>
            </a:solidFill>
          </a:ln>
        </p:spPr>
        <p:txBody>
          <a:bodyPr>
            <a:normAutofit/>
          </a:bodyPr>
          <a:lstStyle/>
          <a:p>
            <a:pPr>
              <a:buNone/>
            </a:pPr>
            <a:r>
              <a:rPr lang="id-ID" sz="2800" b="1" cap="none" dirty="0" smtClean="0">
                <a:latin typeface="Calibri" pitchFamily="34" charset="0"/>
                <a:cs typeface="Calibri" pitchFamily="34" charset="0"/>
              </a:rPr>
              <a:t>	Kekerasan terhadap anak adalah setiap perbuatan terhadap anak yang berakibat timbulnya kesengsaraan atau penderitaan secara fisik, mental, seksual, psikologis, termasuk penelantaran dan perlakuan buruk yang mengancam integritas tubuh dan merendahkan martabat anak.</a:t>
            </a:r>
          </a:p>
          <a:p>
            <a:pPr>
              <a:buNone/>
            </a:pPr>
            <a:r>
              <a:rPr lang="id-ID" sz="2800" b="1" cap="none" dirty="0" smtClean="0">
                <a:latin typeface="Calibri" pitchFamily="34" charset="0"/>
                <a:cs typeface="Calibri" pitchFamily="34" charset="0"/>
              </a:rPr>
              <a:t>  </a:t>
            </a:r>
            <a:r>
              <a:rPr lang="id-ID" sz="1800" b="1" cap="none" dirty="0" smtClean="0">
                <a:latin typeface="Calibri" pitchFamily="34" charset="0"/>
                <a:cs typeface="Calibri" pitchFamily="34" charset="0"/>
              </a:rPr>
              <a:t>(Permeneg PP&amp; PA </a:t>
            </a:r>
            <a:r>
              <a:rPr lang="en-US" sz="1800" b="1" cap="none" dirty="0" smtClean="0">
                <a:latin typeface="Calibri" pitchFamily="34" charset="0"/>
                <a:cs typeface="Calibri" pitchFamily="34" charset="0"/>
              </a:rPr>
              <a:t>N</a:t>
            </a:r>
            <a:r>
              <a:rPr lang="id-ID" sz="1800" b="1" cap="none" dirty="0" smtClean="0">
                <a:latin typeface="Calibri" pitchFamily="34" charset="0"/>
                <a:cs typeface="Calibri" pitchFamily="34" charset="0"/>
              </a:rPr>
              <a:t>o 2 </a:t>
            </a:r>
            <a:r>
              <a:rPr lang="en-US" sz="1800" b="1" cap="none" dirty="0" smtClean="0">
                <a:latin typeface="Calibri" pitchFamily="34" charset="0"/>
                <a:cs typeface="Calibri" pitchFamily="34" charset="0"/>
              </a:rPr>
              <a:t>T</a:t>
            </a:r>
            <a:r>
              <a:rPr lang="id-ID" sz="1800" b="1" cap="none" dirty="0" smtClean="0">
                <a:latin typeface="Calibri" pitchFamily="34" charset="0"/>
                <a:cs typeface="Calibri" pitchFamily="34" charset="0"/>
              </a:rPr>
              <a:t>ahun 2010 tentang RAN </a:t>
            </a:r>
            <a:r>
              <a:rPr lang="en-US" sz="1800" b="1" cap="none" dirty="0" smtClean="0">
                <a:latin typeface="Calibri" pitchFamily="34" charset="0"/>
                <a:cs typeface="Calibri" pitchFamily="34" charset="0"/>
              </a:rPr>
              <a:t>PPKTA</a:t>
            </a:r>
            <a:r>
              <a:rPr lang="id-ID" sz="1800" b="1" dirty="0" smtClean="0"/>
              <a:t>)</a:t>
            </a:r>
          </a:p>
          <a:p>
            <a:pPr marL="0" indent="0">
              <a:buNone/>
              <a:tabLst>
                <a:tab pos="0" algn="l"/>
              </a:tabLst>
            </a:pPr>
            <a:endParaRPr lang="id-ID" sz="2800" b="1" i="1" cap="none" dirty="0" smtClean="0"/>
          </a:p>
        </p:txBody>
      </p:sp>
    </p:spTree>
    <p:extLst>
      <p:ext uri="{BB962C8B-B14F-4D97-AF65-F5344CB8AC3E}">
        <p14:creationId xmlns:p14="http://schemas.microsoft.com/office/powerpoint/2010/main" val="2545449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540" y="1402773"/>
            <a:ext cx="2174813" cy="928254"/>
          </a:xfrm>
          <a:solidFill>
            <a:schemeClr val="tx2">
              <a:lumMod val="40000"/>
              <a:lumOff val="60000"/>
            </a:schemeClr>
          </a:solidFill>
          <a:ln w="38100">
            <a:solidFill>
              <a:srgbClr val="FF0000"/>
            </a:solidFill>
          </a:ln>
        </p:spPr>
        <p:txBody>
          <a:bodyPr>
            <a:normAutofit fontScale="90000"/>
          </a:bodyPr>
          <a:lstStyle/>
          <a:p>
            <a:pPr algn="l"/>
            <a:r>
              <a:rPr lang="id-ID" sz="4000" b="1" cap="none" dirty="0" smtClean="0">
                <a:latin typeface="Calibri" pitchFamily="34" charset="0"/>
                <a:cs typeface="Calibri" pitchFamily="34" charset="0"/>
              </a:rPr>
              <a:t>Kekerasan Fisik</a:t>
            </a:r>
            <a:endParaRPr lang="id-ID" sz="4000" b="1" cap="none" dirty="0">
              <a:latin typeface="Calibri" pitchFamily="34" charset="0"/>
              <a:cs typeface="Calibri" pitchFamily="34" charset="0"/>
            </a:endParaRPr>
          </a:p>
        </p:txBody>
      </p:sp>
      <p:sp>
        <p:nvSpPr>
          <p:cNvPr id="3" name="Content Placeholder 2"/>
          <p:cNvSpPr>
            <a:spLocks noGrp="1"/>
          </p:cNvSpPr>
          <p:nvPr>
            <p:ph sz="quarter" idx="4294967295"/>
          </p:nvPr>
        </p:nvSpPr>
        <p:spPr>
          <a:xfrm>
            <a:off x="2903060" y="869847"/>
            <a:ext cx="5729387" cy="1847954"/>
          </a:xfrm>
          <a:prstGeom prst="rect">
            <a:avLst/>
          </a:prstGeom>
          <a:solidFill>
            <a:schemeClr val="tx2">
              <a:lumMod val="40000"/>
              <a:lumOff val="60000"/>
            </a:schemeClr>
          </a:solidFill>
          <a:ln w="38100">
            <a:solidFill>
              <a:srgbClr val="FF0000"/>
            </a:solidFill>
          </a:ln>
        </p:spPr>
        <p:txBody>
          <a:bodyPr>
            <a:noAutofit/>
          </a:bodyPr>
          <a:lstStyle/>
          <a:p>
            <a:pPr>
              <a:lnSpc>
                <a:spcPct val="90000"/>
              </a:lnSpc>
              <a:spcBef>
                <a:spcPts val="0"/>
              </a:spcBef>
              <a:buNone/>
            </a:pPr>
            <a:r>
              <a:rPr lang="id-ID" sz="3200" b="1" cap="none" dirty="0" smtClean="0"/>
              <a:t> </a:t>
            </a:r>
            <a:r>
              <a:rPr lang="id-ID" sz="2800" b="1" cap="none" dirty="0" smtClean="0">
                <a:latin typeface="Tw Cen MT" pitchFamily="34" charset="0"/>
              </a:rPr>
              <a:t> </a:t>
            </a:r>
            <a:r>
              <a:rPr lang="id-ID" sz="3200" b="1" cap="none" dirty="0" smtClean="0">
                <a:latin typeface="Calibri" pitchFamily="34" charset="0"/>
                <a:cs typeface="Calibri" pitchFamily="34" charset="0"/>
              </a:rPr>
              <a:t>Perbuatan yang dilakukan oleh seseorang yang  mengakibatkan rasa sakit, jatuh sakit atau luka pada tubuh anak.</a:t>
            </a:r>
          </a:p>
        </p:txBody>
      </p:sp>
      <p:sp>
        <p:nvSpPr>
          <p:cNvPr id="5" name="Right Arrow 4"/>
          <p:cNvSpPr/>
          <p:nvPr/>
        </p:nvSpPr>
        <p:spPr>
          <a:xfrm>
            <a:off x="2408639" y="1560843"/>
            <a:ext cx="508438" cy="484632"/>
          </a:xfrm>
          <a:prstGeom prst="rightArrow">
            <a:avLst/>
          </a:prstGeom>
          <a:solidFill>
            <a:schemeClr val="tx2">
              <a:lumMod val="40000"/>
              <a:lumOff val="6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8" name="Rounded Rectangle 7"/>
          <p:cNvSpPr/>
          <p:nvPr/>
        </p:nvSpPr>
        <p:spPr>
          <a:xfrm>
            <a:off x="2890271" y="2802837"/>
            <a:ext cx="5754966" cy="3756461"/>
          </a:xfrm>
          <a:prstGeom prst="roundRect">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39750" lvl="2" indent="-360363"/>
            <a:endParaRPr lang="id-ID" sz="2000" b="1" dirty="0" smtClean="0">
              <a:solidFill>
                <a:schemeClr val="tx1"/>
              </a:solidFill>
              <a:latin typeface="Tw Cen MT" pitchFamily="34" charset="0"/>
            </a:endParaRPr>
          </a:p>
          <a:p>
            <a:pPr marL="539750" lvl="2" indent="-360363">
              <a:buFont typeface="Wingdings" pitchFamily="2" charset="2"/>
              <a:buChar char="§"/>
            </a:pPr>
            <a:endParaRPr lang="id-ID" sz="2000" b="1" dirty="0" smtClean="0">
              <a:solidFill>
                <a:schemeClr val="tx1"/>
              </a:solidFill>
              <a:latin typeface="Tw Cen MT" pitchFamily="34" charset="0"/>
            </a:endParaRPr>
          </a:p>
          <a:p>
            <a:pPr marL="539750" lvl="2" indent="-360363">
              <a:buFont typeface="Wingdings" pitchFamily="2" charset="2"/>
              <a:buChar char="§"/>
            </a:pPr>
            <a:r>
              <a:rPr lang="id-ID" sz="2000" b="1" dirty="0" smtClean="0">
                <a:solidFill>
                  <a:schemeClr val="tx1"/>
                </a:solidFill>
                <a:latin typeface="Calibri" pitchFamily="34" charset="0"/>
              </a:rPr>
              <a:t>Membanting</a:t>
            </a:r>
          </a:p>
          <a:p>
            <a:pPr marL="539750" lvl="2" indent="-360363">
              <a:buFont typeface="Wingdings" pitchFamily="2" charset="2"/>
              <a:buChar char="§"/>
            </a:pPr>
            <a:r>
              <a:rPr lang="id-ID" sz="2000" b="1" dirty="0" smtClean="0">
                <a:solidFill>
                  <a:schemeClr val="tx1"/>
                </a:solidFill>
                <a:latin typeface="Calibri" pitchFamily="34" charset="0"/>
              </a:rPr>
              <a:t>Menampar </a:t>
            </a:r>
          </a:p>
          <a:p>
            <a:pPr marL="539750" lvl="2" indent="-360363">
              <a:buFont typeface="Wingdings" pitchFamily="2" charset="2"/>
              <a:buChar char="§"/>
            </a:pPr>
            <a:r>
              <a:rPr lang="id-ID" sz="2000" b="1" dirty="0" smtClean="0">
                <a:solidFill>
                  <a:schemeClr val="tx1"/>
                </a:solidFill>
                <a:latin typeface="Calibri" pitchFamily="34" charset="0"/>
              </a:rPr>
              <a:t>Membenturkan kepala anak</a:t>
            </a:r>
          </a:p>
          <a:p>
            <a:pPr marL="539750" lvl="2" indent="-360363">
              <a:buFont typeface="Wingdings" pitchFamily="2" charset="2"/>
              <a:buChar char="§"/>
            </a:pPr>
            <a:r>
              <a:rPr lang="id-ID" sz="2000" b="1" dirty="0" smtClean="0">
                <a:solidFill>
                  <a:schemeClr val="tx1"/>
                </a:solidFill>
                <a:latin typeface="Calibri" pitchFamily="34" charset="0"/>
              </a:rPr>
              <a:t>Menggigit</a:t>
            </a:r>
          </a:p>
          <a:p>
            <a:pPr marL="539750" lvl="2" indent="-360363">
              <a:buFont typeface="Wingdings" pitchFamily="2" charset="2"/>
              <a:buChar char="§"/>
            </a:pPr>
            <a:r>
              <a:rPr lang="id-ID" sz="2000" b="1" dirty="0" smtClean="0">
                <a:solidFill>
                  <a:schemeClr val="tx1"/>
                </a:solidFill>
                <a:latin typeface="Calibri" pitchFamily="34" charset="0"/>
              </a:rPr>
              <a:t>Mengguncang-guncangkan tubuh anak</a:t>
            </a:r>
          </a:p>
          <a:p>
            <a:pPr marL="539750" lvl="2" indent="-360363">
              <a:buFont typeface="Wingdings" pitchFamily="2" charset="2"/>
              <a:buChar char="§"/>
            </a:pPr>
            <a:r>
              <a:rPr lang="id-ID" sz="2000" b="1" dirty="0" smtClean="0">
                <a:solidFill>
                  <a:schemeClr val="tx1"/>
                </a:solidFill>
                <a:latin typeface="Calibri" pitchFamily="34" charset="0"/>
              </a:rPr>
              <a:t>Mencubit </a:t>
            </a:r>
            <a:endParaRPr lang="id-ID" sz="2000" b="1" dirty="0">
              <a:solidFill>
                <a:schemeClr val="tx1"/>
              </a:solidFill>
              <a:latin typeface="Calibri" pitchFamily="34" charset="0"/>
            </a:endParaRPr>
          </a:p>
          <a:p>
            <a:pPr marL="539750" lvl="2" indent="-360363">
              <a:buFont typeface="Wingdings" pitchFamily="2" charset="2"/>
              <a:buChar char="§"/>
            </a:pPr>
            <a:r>
              <a:rPr lang="id-ID" sz="2000" b="1" dirty="0" smtClean="0">
                <a:solidFill>
                  <a:schemeClr val="tx1"/>
                </a:solidFill>
                <a:latin typeface="Calibri" pitchFamily="34" charset="0"/>
              </a:rPr>
              <a:t>Mencakar</a:t>
            </a:r>
            <a:endParaRPr lang="id-ID" sz="2000" b="1" dirty="0">
              <a:solidFill>
                <a:schemeClr val="tx1"/>
              </a:solidFill>
              <a:latin typeface="Calibri" pitchFamily="34" charset="0"/>
            </a:endParaRPr>
          </a:p>
          <a:p>
            <a:pPr marL="539750" lvl="2" indent="-360363">
              <a:buFont typeface="Wingdings" pitchFamily="2" charset="2"/>
              <a:buChar char="§"/>
            </a:pPr>
            <a:r>
              <a:rPr lang="id-ID" sz="2000" b="1" dirty="0">
                <a:solidFill>
                  <a:schemeClr val="tx1"/>
                </a:solidFill>
                <a:latin typeface="Calibri" pitchFamily="34" charset="0"/>
              </a:rPr>
              <a:t>Melempar anak</a:t>
            </a:r>
          </a:p>
          <a:p>
            <a:pPr marL="539750" lvl="2" indent="-360363">
              <a:buFont typeface="Wingdings" pitchFamily="2" charset="2"/>
              <a:buChar char="§"/>
            </a:pPr>
            <a:r>
              <a:rPr lang="id-ID" sz="2000" b="1" dirty="0">
                <a:solidFill>
                  <a:schemeClr val="tx1"/>
                </a:solidFill>
                <a:latin typeface="Calibri" pitchFamily="34" charset="0"/>
              </a:rPr>
              <a:t>Menyiram air panas</a:t>
            </a:r>
          </a:p>
          <a:p>
            <a:pPr marL="539750" lvl="2" indent="-360363">
              <a:buFont typeface="Wingdings" pitchFamily="2" charset="2"/>
              <a:buChar char="§"/>
            </a:pPr>
            <a:r>
              <a:rPr lang="id-ID" sz="2000" b="1" dirty="0">
                <a:solidFill>
                  <a:schemeClr val="tx1"/>
                </a:solidFill>
                <a:latin typeface="Calibri" pitchFamily="34" charset="0"/>
              </a:rPr>
              <a:t>Membakar</a:t>
            </a:r>
          </a:p>
          <a:p>
            <a:pPr marL="539750" lvl="2" indent="-360363">
              <a:buFont typeface="Wingdings" pitchFamily="2" charset="2"/>
              <a:buChar char="§"/>
            </a:pPr>
            <a:r>
              <a:rPr lang="id-ID" sz="2000" b="1" dirty="0">
                <a:solidFill>
                  <a:schemeClr val="tx1"/>
                </a:solidFill>
                <a:latin typeface="Calibri" pitchFamily="34" charset="0"/>
              </a:rPr>
              <a:t>Memaksa makan </a:t>
            </a:r>
            <a:r>
              <a:rPr lang="id-ID" sz="2000" b="1" dirty="0" smtClean="0">
                <a:solidFill>
                  <a:schemeClr val="tx1"/>
                </a:solidFill>
                <a:latin typeface="Calibri" pitchFamily="34" charset="0"/>
              </a:rPr>
              <a:t>cabai</a:t>
            </a:r>
          </a:p>
          <a:p>
            <a:pPr marL="539750" lvl="2" indent="-360363">
              <a:buFont typeface="Wingdings" pitchFamily="2" charset="2"/>
              <a:buChar char="§"/>
            </a:pPr>
            <a:r>
              <a:rPr lang="id-ID" sz="2000" b="1" dirty="0" smtClean="0">
                <a:solidFill>
                  <a:schemeClr val="tx1"/>
                </a:solidFill>
                <a:latin typeface="Calibri" pitchFamily="34" charset="0"/>
              </a:rPr>
              <a:t>Dll.</a:t>
            </a:r>
            <a:endParaRPr lang="id-ID" sz="2000" b="1" dirty="0">
              <a:solidFill>
                <a:schemeClr val="tx1"/>
              </a:solidFill>
              <a:latin typeface="Calibri" pitchFamily="34" charset="0"/>
            </a:endParaRPr>
          </a:p>
          <a:p>
            <a:pPr marL="539750" lvl="2" indent="-360363">
              <a:buFont typeface="Wingdings" pitchFamily="2" charset="2"/>
              <a:buChar char="§"/>
            </a:pPr>
            <a:endParaRPr lang="id-ID" sz="2000" b="1" dirty="0" smtClean="0">
              <a:solidFill>
                <a:schemeClr val="tx1"/>
              </a:solidFill>
              <a:latin typeface="Tw Cen MT" pitchFamily="34" charset="0"/>
            </a:endParaRPr>
          </a:p>
          <a:p>
            <a:endParaRPr lang="id-ID" sz="2000" b="1" dirty="0">
              <a:solidFill>
                <a:schemeClr val="tx1"/>
              </a:solidFill>
            </a:endParaRPr>
          </a:p>
        </p:txBody>
      </p:sp>
      <p:sp>
        <p:nvSpPr>
          <p:cNvPr id="11" name="Rectangle 10"/>
          <p:cNvSpPr/>
          <p:nvPr/>
        </p:nvSpPr>
        <p:spPr>
          <a:xfrm>
            <a:off x="328246" y="152405"/>
            <a:ext cx="8264769" cy="6349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r>
              <a:rPr lang="id-ID" sz="3600" b="1" dirty="0" smtClean="0"/>
              <a:t>4 Jenis Kekerasan</a:t>
            </a:r>
            <a:endParaRPr lang="id-ID" sz="3600" b="1" dirty="0"/>
          </a:p>
        </p:txBody>
      </p:sp>
      <p:sp>
        <p:nvSpPr>
          <p:cNvPr id="12" name="Bent-Up Arrow 11"/>
          <p:cNvSpPr/>
          <p:nvPr/>
        </p:nvSpPr>
        <p:spPr>
          <a:xfrm rot="5400000">
            <a:off x="186592" y="2724639"/>
            <a:ext cx="2921000" cy="2145323"/>
          </a:xfrm>
          <a:prstGeom prst="bentUpArrow">
            <a:avLst>
              <a:gd name="adj1" fmla="val 21950"/>
              <a:gd name="adj2" fmla="val 25000"/>
              <a:gd name="adj3" fmla="val 140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p>
        </p:txBody>
      </p:sp>
      <p:sp>
        <p:nvSpPr>
          <p:cNvPr id="14" name="TextBox 13"/>
          <p:cNvSpPr txBox="1"/>
          <p:nvPr/>
        </p:nvSpPr>
        <p:spPr>
          <a:xfrm>
            <a:off x="879231" y="4297682"/>
            <a:ext cx="1617785" cy="769441"/>
          </a:xfrm>
          <a:prstGeom prst="rect">
            <a:avLst/>
          </a:prstGeom>
          <a:noFill/>
        </p:spPr>
        <p:txBody>
          <a:bodyPr wrap="square" rtlCol="0">
            <a:spAutoFit/>
          </a:bodyPr>
          <a:lstStyle/>
          <a:p>
            <a:r>
              <a:rPr lang="en-US" sz="4400" b="1" dirty="0" err="1" smtClean="0">
                <a:solidFill>
                  <a:srgbClr val="FFFF00"/>
                </a:solidFill>
                <a:latin typeface="Chiller" pitchFamily="82" charset="0"/>
              </a:rPr>
              <a:t>Contoh</a:t>
            </a:r>
            <a:endParaRPr lang="en-US" sz="4400" b="1" dirty="0">
              <a:solidFill>
                <a:srgbClr val="FFFF00"/>
              </a:solidFill>
              <a:latin typeface="Chiller" pitchFamily="82" charset="0"/>
            </a:endParaRPr>
          </a:p>
        </p:txBody>
      </p:sp>
    </p:spTree>
    <p:extLst>
      <p:ext uri="{BB962C8B-B14F-4D97-AF65-F5344CB8AC3E}">
        <p14:creationId xmlns:p14="http://schemas.microsoft.com/office/powerpoint/2010/main" val="2876054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818</Words>
  <Application>Microsoft Office PowerPoint</Application>
  <PresentationFormat>On-screen Show (4:3)</PresentationFormat>
  <Paragraphs>136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HAK DAN  PERLINDUNGAN  TERHADAP ANAK</vt:lpstr>
      <vt:lpstr>DEFINISI ANAK (UU No 23 Tahun 2002 tentang Perlindungan Anak)</vt:lpstr>
      <vt:lpstr>Pengertian Hak Anak</vt:lpstr>
      <vt:lpstr>EMPAT KELOMPOK HAK ANAK</vt:lpstr>
      <vt:lpstr>Empat KELOMPOK HAK ANAK (lanjutan)</vt:lpstr>
      <vt:lpstr>Perlakuan Salah</vt:lpstr>
      <vt:lpstr>JENIS PERLAKUAN SALAH:</vt:lpstr>
      <vt:lpstr>Pengertian kekerasan terhadap anak </vt:lpstr>
      <vt:lpstr>Kekerasan Fisik</vt:lpstr>
      <vt:lpstr>Kekerasan Psikis</vt:lpstr>
      <vt:lpstr>Kekerasan Seksual</vt:lpstr>
      <vt:lpstr>AKIBAT kekerasan terhadap anak</vt:lpstr>
      <vt:lpstr>Cara Pencegahan Kekerasan Anak  di Dalam Keluarga   </vt:lpstr>
      <vt:lpstr>cara PENCEGAHAN KEKERASAN  ANAK DI KELUARGA (lanjutan)</vt:lpstr>
      <vt:lpstr>CARA PENCEGAHAN KEKERASAN DI MASYARAKAT:</vt:lpstr>
      <vt:lpstr>HAL-HAL PRAKTIS  AGAR ANAK TERHINDAR KEKERASAN SEKSUAL</vt:lpstr>
      <vt:lpstr>SEKIAN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pencegahan  KEKERASAN TERHADAP ANAK</dc:title>
  <dc:creator>INDAH</dc:creator>
  <cp:lastModifiedBy>INDAH</cp:lastModifiedBy>
  <cp:revision>2</cp:revision>
  <dcterms:created xsi:type="dcterms:W3CDTF">2017-05-15T00:54:32Z</dcterms:created>
  <dcterms:modified xsi:type="dcterms:W3CDTF">2017-05-16T00:33:59Z</dcterms:modified>
</cp:coreProperties>
</file>