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66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59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9" autoAdjust="0"/>
    <p:restoredTop sz="94676" autoAdjust="0"/>
  </p:normalViewPr>
  <p:slideViewPr>
    <p:cSldViewPr>
      <p:cViewPr varScale="1">
        <p:scale>
          <a:sx n="100" d="100"/>
          <a:sy n="100" d="100"/>
        </p:scale>
        <p:origin x="-354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Perokok</c:v>
                </c:pt>
                <c:pt idx="1">
                  <c:v>Mulai Sebelum SMA</c:v>
                </c:pt>
                <c:pt idx="2">
                  <c:v>Diketahui Ortu</c:v>
                </c:pt>
                <c:pt idx="3">
                  <c:v>Minat Berhenti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90</c:v>
                </c:pt>
                <c:pt idx="1">
                  <c:v>65</c:v>
                </c:pt>
                <c:pt idx="2">
                  <c:v>57</c:v>
                </c:pt>
                <c:pt idx="3">
                  <c:v>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TIDAK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Perokok</c:v>
                </c:pt>
                <c:pt idx="1">
                  <c:v>Mulai Sebelum SMA</c:v>
                </c:pt>
                <c:pt idx="2">
                  <c:v>Diketahui Ortu</c:v>
                </c:pt>
                <c:pt idx="3">
                  <c:v>Minat Berhenti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27</c:v>
                </c:pt>
                <c:pt idx="1">
                  <c:v>25</c:v>
                </c:pt>
                <c:pt idx="2">
                  <c:v>33</c:v>
                </c:pt>
                <c:pt idx="3">
                  <c:v>17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Sampel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Perokok</c:v>
                </c:pt>
                <c:pt idx="1">
                  <c:v>Mulai Sebelum SMA</c:v>
                </c:pt>
                <c:pt idx="2">
                  <c:v>Diketahui Ortu</c:v>
                </c:pt>
                <c:pt idx="3">
                  <c:v>Minat Berhenti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117</c:v>
                </c:pt>
                <c:pt idx="1">
                  <c:v>90</c:v>
                </c:pt>
                <c:pt idx="2">
                  <c:v>90</c:v>
                </c:pt>
                <c:pt idx="3">
                  <c:v>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5118464"/>
        <c:axId val="119886592"/>
        <c:axId val="0"/>
      </c:bar3DChart>
      <c:catAx>
        <c:axId val="205118464"/>
        <c:scaling>
          <c:orientation val="minMax"/>
        </c:scaling>
        <c:delete val="0"/>
        <c:axPos val="b"/>
        <c:majorTickMark val="out"/>
        <c:minorTickMark val="none"/>
        <c:tickLblPos val="nextTo"/>
        <c:crossAx val="119886592"/>
        <c:crosses val="autoZero"/>
        <c:auto val="1"/>
        <c:lblAlgn val="ctr"/>
        <c:lblOffset val="100"/>
        <c:noMultiLvlLbl val="0"/>
      </c:catAx>
      <c:valAx>
        <c:axId val="119886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5118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660228792155695E-2"/>
          <c:y val="4.8582130358705164E-2"/>
          <c:w val="0.77862662803941962"/>
          <c:h val="0.819758858267716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Tau Perda KTR</c:v>
                </c:pt>
                <c:pt idx="1">
                  <c:v>Stiker KTR</c:v>
                </c:pt>
                <c:pt idx="2">
                  <c:v>Penjualan Rokok</c:v>
                </c:pt>
                <c:pt idx="3">
                  <c:v>IPS Rokok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</c:v>
                </c:pt>
                <c:pt idx="1">
                  <c:v>76</c:v>
                </c:pt>
                <c:pt idx="2">
                  <c:v>8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TIDAK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Tau Perda KTR</c:v>
                </c:pt>
                <c:pt idx="1">
                  <c:v>Stiker KTR</c:v>
                </c:pt>
                <c:pt idx="2">
                  <c:v>Penjualan Rokok</c:v>
                </c:pt>
                <c:pt idx="3">
                  <c:v>IPS Rokok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65</c:v>
                </c:pt>
                <c:pt idx="1">
                  <c:v>41</c:v>
                </c:pt>
                <c:pt idx="2">
                  <c:v>109</c:v>
                </c:pt>
                <c:pt idx="3">
                  <c:v>112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Tau Perda KTR</c:v>
                </c:pt>
                <c:pt idx="1">
                  <c:v>Stiker KTR</c:v>
                </c:pt>
                <c:pt idx="2">
                  <c:v>Penjualan Rokok</c:v>
                </c:pt>
                <c:pt idx="3">
                  <c:v>IPS Rokok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117</c:v>
                </c:pt>
                <c:pt idx="1">
                  <c:v>117</c:v>
                </c:pt>
                <c:pt idx="2">
                  <c:v>117</c:v>
                </c:pt>
                <c:pt idx="3">
                  <c:v>117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338304"/>
        <c:axId val="120339840"/>
        <c:axId val="0"/>
      </c:bar3DChart>
      <c:catAx>
        <c:axId val="120338304"/>
        <c:scaling>
          <c:orientation val="minMax"/>
        </c:scaling>
        <c:delete val="0"/>
        <c:axPos val="b"/>
        <c:majorTickMark val="out"/>
        <c:minorTickMark val="none"/>
        <c:tickLblPos val="nextTo"/>
        <c:crossAx val="120339840"/>
        <c:crosses val="autoZero"/>
        <c:auto val="1"/>
        <c:lblAlgn val="ctr"/>
        <c:lblOffset val="100"/>
        <c:noMultiLvlLbl val="0"/>
      </c:catAx>
      <c:valAx>
        <c:axId val="120339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3383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0068F-9453-42AA-8DB1-E67FC02A35A0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4FC7D-7C69-4EC5-90AB-EBFFB1762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5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E40B5A-AEFD-421C-AB67-63877B8EA0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02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78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7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0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1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9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17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425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8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40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3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4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3BCFF-A98D-4EFD-8AAF-7DE2698F0752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77F1D-46C9-461A-AD4C-C268CE20F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29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47751"/>
            <a:ext cx="7772400" cy="165258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Narrow" pitchFamily="34" charset="0"/>
              </a:rPr>
              <a:t>PROBLEMATIKA PEROKOK ANAK DI PROVINSI BENGKULU </a:t>
            </a:r>
            <a:br>
              <a:rPr lang="en-US" dirty="0" smtClean="0">
                <a:latin typeface="Arial Narrow" pitchFamily="34" charset="0"/>
              </a:rPr>
            </a:br>
            <a:r>
              <a:rPr lang="en-US" sz="3200" dirty="0" smtClean="0">
                <a:latin typeface="Arial Narrow" pitchFamily="34" charset="0"/>
              </a:rPr>
              <a:t>(</a:t>
            </a:r>
            <a:r>
              <a:rPr lang="en-US" sz="3200" dirty="0" err="1" smtClean="0">
                <a:latin typeface="Arial Narrow" pitchFamily="34" charset="0"/>
              </a:rPr>
              <a:t>Studi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Pada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Siswa</a:t>
            </a:r>
            <a:r>
              <a:rPr lang="en-US" sz="3200" dirty="0" smtClean="0">
                <a:latin typeface="Arial Narrow" pitchFamily="34" charset="0"/>
              </a:rPr>
              <a:t> SMA)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OLEH :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Sepri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Yunarman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M.Si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Dr. </a:t>
            </a:r>
            <a:r>
              <a:rPr lang="en-US" dirty="0" err="1" smtClean="0">
                <a:solidFill>
                  <a:schemeClr val="tx1"/>
                </a:solidFill>
              </a:rPr>
              <a:t>Khermarinah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M.Pd.I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Masrifa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Hidayani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M.Pd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003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05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590550"/>
            <a:ext cx="7315200" cy="1066799"/>
          </a:xfrm>
        </p:spPr>
        <p:txBody>
          <a:bodyPr>
            <a:noAutofit/>
          </a:bodyPr>
          <a:lstStyle/>
          <a:p>
            <a:pPr lvl="0"/>
            <a:r>
              <a:rPr lang="en-US" sz="2800" dirty="0" smtClean="0"/>
              <a:t>d. </a:t>
            </a:r>
            <a:r>
              <a:rPr lang="en-US" sz="2800" dirty="0" err="1"/>
              <a:t>Razia</a:t>
            </a:r>
            <a:r>
              <a:rPr lang="en-US" sz="2800" dirty="0"/>
              <a:t> anti </a:t>
            </a:r>
            <a:r>
              <a:rPr lang="en-US" sz="2800" dirty="0" err="1" smtClean="0"/>
              <a:t>Rokok</a:t>
            </a:r>
            <a:r>
              <a:rPr lang="en-US" sz="2800" dirty="0" smtClean="0"/>
              <a:t> </a:t>
            </a:r>
            <a:r>
              <a:rPr lang="en-US" sz="2800" dirty="0"/>
              <a:t>di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Sekolah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350"/>
            <a:ext cx="8229600" cy="2895600"/>
          </a:xfrm>
        </p:spPr>
        <p:txBody>
          <a:bodyPr>
            <a:noAutofit/>
          </a:bodyPr>
          <a:lstStyle/>
          <a:p>
            <a:r>
              <a:rPr lang="en-US" sz="2200" dirty="0" err="1" smtClean="0"/>
              <a:t>Untuk</a:t>
            </a:r>
            <a:r>
              <a:rPr lang="en-US" sz="2200" dirty="0" smtClean="0"/>
              <a:t> </a:t>
            </a:r>
            <a:r>
              <a:rPr lang="en-US" sz="2200" dirty="0" err="1"/>
              <a:t>melakukan</a:t>
            </a:r>
            <a:r>
              <a:rPr lang="en-US" sz="2200" dirty="0"/>
              <a:t> </a:t>
            </a:r>
            <a:r>
              <a:rPr lang="en-US" sz="2200" dirty="0" err="1"/>
              <a:t>pengawasan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dampak</a:t>
            </a:r>
            <a:r>
              <a:rPr lang="en-US" sz="2200" dirty="0"/>
              <a:t> negative </a:t>
            </a:r>
            <a:r>
              <a:rPr lang="en-US" sz="2200" dirty="0" err="1"/>
              <a:t>perilaku</a:t>
            </a:r>
            <a:r>
              <a:rPr lang="en-US" sz="2200" dirty="0"/>
              <a:t> </a:t>
            </a:r>
            <a:r>
              <a:rPr lang="en-US" sz="2200" dirty="0" err="1"/>
              <a:t>merokok</a:t>
            </a:r>
            <a:r>
              <a:rPr lang="en-US" sz="2200" dirty="0"/>
              <a:t>, </a:t>
            </a:r>
            <a:r>
              <a:rPr lang="en-US" sz="2200" dirty="0" err="1"/>
              <a:t>Semua</a:t>
            </a:r>
            <a:r>
              <a:rPr lang="en-US" sz="2200" dirty="0"/>
              <a:t> </a:t>
            </a:r>
            <a:r>
              <a:rPr lang="en-US" sz="2200" dirty="0" err="1"/>
              <a:t>sekolah</a:t>
            </a:r>
            <a:r>
              <a:rPr lang="en-US" sz="2200" dirty="0"/>
              <a:t> yang </a:t>
            </a:r>
            <a:r>
              <a:rPr lang="en-US" sz="2200" dirty="0" err="1"/>
              <a:t>diteliti</a:t>
            </a:r>
            <a:r>
              <a:rPr lang="en-US" sz="2200" dirty="0"/>
              <a:t> </a:t>
            </a:r>
            <a:r>
              <a:rPr lang="en-US" sz="2200" dirty="0" err="1"/>
              <a:t>mempunyai</a:t>
            </a:r>
            <a:r>
              <a:rPr lang="en-US" sz="2200" dirty="0"/>
              <a:t> model </a:t>
            </a:r>
            <a:r>
              <a:rPr lang="en-US" sz="2200" dirty="0" err="1"/>
              <a:t>pembinaan</a:t>
            </a:r>
            <a:r>
              <a:rPr lang="en-US" sz="2200" dirty="0"/>
              <a:t> </a:t>
            </a:r>
            <a:r>
              <a:rPr lang="en-US" sz="2200" dirty="0" err="1"/>
              <a:t>kepada</a:t>
            </a:r>
            <a:r>
              <a:rPr lang="en-US" sz="2200" dirty="0"/>
              <a:t> </a:t>
            </a:r>
            <a:r>
              <a:rPr lang="en-US" sz="2200" dirty="0" err="1"/>
              <a:t>siswa</a:t>
            </a:r>
            <a:r>
              <a:rPr lang="en-US" sz="2200" dirty="0"/>
              <a:t>, </a:t>
            </a:r>
            <a:r>
              <a:rPr lang="en-US" sz="2200" dirty="0" err="1"/>
              <a:t>salah</a:t>
            </a:r>
            <a:r>
              <a:rPr lang="en-US" sz="2200" dirty="0"/>
              <a:t> </a:t>
            </a:r>
            <a:r>
              <a:rPr lang="en-US" sz="2200" dirty="0" err="1"/>
              <a:t>satu</a:t>
            </a:r>
            <a:r>
              <a:rPr lang="en-US" sz="2200" dirty="0"/>
              <a:t> </a:t>
            </a:r>
            <a:r>
              <a:rPr lang="en-US" sz="2200" dirty="0" err="1"/>
              <a:t>melakukan</a:t>
            </a:r>
            <a:r>
              <a:rPr lang="en-US" sz="2200" dirty="0"/>
              <a:t> </a:t>
            </a:r>
            <a:r>
              <a:rPr lang="en-US" sz="2200" dirty="0" err="1"/>
              <a:t>razia</a:t>
            </a:r>
            <a:r>
              <a:rPr lang="en-US" sz="2200" dirty="0"/>
              <a:t> </a:t>
            </a:r>
            <a:r>
              <a:rPr lang="en-US" sz="2200" dirty="0" err="1"/>
              <a:t>rutin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ruang-ruang</a:t>
            </a:r>
            <a:r>
              <a:rPr lang="en-US" sz="2200" dirty="0"/>
              <a:t> </a:t>
            </a:r>
            <a:r>
              <a:rPr lang="en-US" sz="2200" dirty="0" err="1"/>
              <a:t>kelas</a:t>
            </a:r>
            <a:r>
              <a:rPr lang="en-US" sz="2200" dirty="0"/>
              <a:t>. </a:t>
            </a:r>
            <a:r>
              <a:rPr lang="en-US" sz="2200" dirty="0" err="1"/>
              <a:t>Namun</a:t>
            </a:r>
            <a:r>
              <a:rPr lang="en-US" sz="2200" dirty="0"/>
              <a:t> </a:t>
            </a:r>
            <a:r>
              <a:rPr lang="en-US" sz="2200" dirty="0" err="1"/>
              <a:t>razia</a:t>
            </a:r>
            <a:r>
              <a:rPr lang="en-US" sz="2200" dirty="0"/>
              <a:t> yang </a:t>
            </a:r>
            <a:r>
              <a:rPr lang="en-US" sz="2200" dirty="0" err="1"/>
              <a:t>dilakukan</a:t>
            </a:r>
            <a:r>
              <a:rPr lang="en-US" sz="2200" dirty="0"/>
              <a:t> guru </a:t>
            </a:r>
            <a:r>
              <a:rPr lang="en-US" sz="2200" dirty="0" err="1"/>
              <a:t>bukan</a:t>
            </a:r>
            <a:r>
              <a:rPr lang="en-US" sz="2200" dirty="0"/>
              <a:t> </a:t>
            </a:r>
            <a:r>
              <a:rPr lang="en-US" sz="2200" dirty="0" err="1"/>
              <a:t>semata-mata</a:t>
            </a:r>
            <a:r>
              <a:rPr lang="en-US" sz="2200" dirty="0"/>
              <a:t> </a:t>
            </a:r>
            <a:r>
              <a:rPr lang="en-US" sz="2200" dirty="0" err="1"/>
              <a:t>khusus</a:t>
            </a:r>
            <a:r>
              <a:rPr lang="en-US" sz="2200" dirty="0"/>
              <a:t> </a:t>
            </a:r>
            <a:r>
              <a:rPr lang="en-US" sz="2200" dirty="0" err="1"/>
              <a:t>razia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peredaran</a:t>
            </a:r>
            <a:r>
              <a:rPr lang="en-US" sz="2200" dirty="0"/>
              <a:t>  </a:t>
            </a:r>
            <a:r>
              <a:rPr lang="en-US" sz="2200" dirty="0" err="1"/>
              <a:t>rokok</a:t>
            </a:r>
            <a:r>
              <a:rPr lang="en-US" sz="2200" dirty="0"/>
              <a:t>,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tetapi</a:t>
            </a:r>
            <a:r>
              <a:rPr lang="en-US" sz="2200" dirty="0"/>
              <a:t> </a:t>
            </a:r>
            <a:r>
              <a:rPr lang="en-US" sz="2200" dirty="0" err="1"/>
              <a:t>razia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semua</a:t>
            </a:r>
            <a:r>
              <a:rPr lang="en-US" sz="2200" dirty="0"/>
              <a:t> </a:t>
            </a:r>
            <a:r>
              <a:rPr lang="en-US" sz="2200" dirty="0" err="1"/>
              <a:t>hal-hal</a:t>
            </a:r>
            <a:r>
              <a:rPr lang="en-US" sz="2200" dirty="0"/>
              <a:t> negative, </a:t>
            </a:r>
            <a:r>
              <a:rPr lang="en-US" sz="2200" dirty="0" err="1"/>
              <a:t>seperti</a:t>
            </a:r>
            <a:r>
              <a:rPr lang="en-US" sz="2200" dirty="0"/>
              <a:t> </a:t>
            </a:r>
            <a:r>
              <a:rPr lang="en-US" sz="2200" dirty="0" err="1"/>
              <a:t>senjata</a:t>
            </a:r>
            <a:r>
              <a:rPr lang="en-US" sz="2200" dirty="0"/>
              <a:t> </a:t>
            </a:r>
            <a:r>
              <a:rPr lang="en-US" sz="2200" dirty="0" err="1"/>
              <a:t>tajam</a:t>
            </a:r>
            <a:r>
              <a:rPr lang="en-US" sz="2200" dirty="0"/>
              <a:t>, </a:t>
            </a:r>
            <a:r>
              <a:rPr lang="en-US" sz="2200" dirty="0" err="1"/>
              <a:t>razia</a:t>
            </a:r>
            <a:r>
              <a:rPr lang="en-US" sz="2200" dirty="0"/>
              <a:t> </a:t>
            </a:r>
            <a:r>
              <a:rPr lang="en-US" sz="2200" dirty="0" err="1"/>
              <a:t>kerapian</a:t>
            </a:r>
            <a:r>
              <a:rPr lang="en-US" sz="2200" dirty="0"/>
              <a:t> </a:t>
            </a:r>
            <a:r>
              <a:rPr lang="en-US" sz="2200" dirty="0" err="1"/>
              <a:t>pakaian</a:t>
            </a:r>
            <a:r>
              <a:rPr lang="en-US" sz="2200" dirty="0"/>
              <a:t>, </a:t>
            </a:r>
            <a:r>
              <a:rPr lang="en-US" sz="2200" dirty="0" err="1"/>
              <a:t>kerapian</a:t>
            </a:r>
            <a:r>
              <a:rPr lang="en-US" sz="2200" dirty="0"/>
              <a:t>  </a:t>
            </a:r>
            <a:r>
              <a:rPr lang="en-US" sz="2200" dirty="0" err="1"/>
              <a:t>rambu</a:t>
            </a:r>
            <a:r>
              <a:rPr lang="en-US" sz="2200" dirty="0"/>
              <a:t>,  </a:t>
            </a:r>
            <a:r>
              <a:rPr lang="en-US" sz="2200" dirty="0" err="1"/>
              <a:t>termasuk</a:t>
            </a:r>
            <a:r>
              <a:rPr lang="en-US" sz="2200" dirty="0"/>
              <a:t> </a:t>
            </a:r>
            <a:r>
              <a:rPr lang="en-US" sz="2200" dirty="0" err="1"/>
              <a:t>masalah</a:t>
            </a:r>
            <a:r>
              <a:rPr lang="en-US" sz="2200" dirty="0"/>
              <a:t> </a:t>
            </a:r>
            <a:r>
              <a:rPr lang="en-US" sz="2200" dirty="0" err="1"/>
              <a:t>rokok</a:t>
            </a:r>
            <a:r>
              <a:rPr lang="en-US" sz="2200" dirty="0" smtClean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7112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05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1915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e. </a:t>
            </a:r>
            <a:r>
              <a:rPr lang="en-US" sz="2800" dirty="0" err="1" smtClean="0"/>
              <a:t>Pemberian</a:t>
            </a:r>
            <a:r>
              <a:rPr lang="en-US" sz="2800" dirty="0" smtClean="0"/>
              <a:t> </a:t>
            </a:r>
            <a:r>
              <a:rPr lang="en-US" sz="2800" dirty="0" err="1" smtClean="0"/>
              <a:t>Sanksi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Siswa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Merokok</a:t>
            </a:r>
            <a:r>
              <a:rPr lang="en-US" sz="2800" dirty="0" smtClean="0"/>
              <a:t> di </a:t>
            </a:r>
            <a:r>
              <a:rPr lang="en-US" sz="2800" dirty="0" err="1" smtClean="0"/>
              <a:t>Sekolah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1878"/>
            <a:ext cx="8229600" cy="2937272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Mayoritas</a:t>
            </a:r>
            <a:r>
              <a:rPr lang="en-US" sz="2000" dirty="0" smtClean="0"/>
              <a:t>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 </a:t>
            </a:r>
            <a:r>
              <a:rPr lang="en-US" sz="2000" dirty="0" err="1" smtClean="0"/>
              <a:t>menetapkan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sanksi</a:t>
            </a:r>
            <a:r>
              <a:rPr lang="en-US" sz="2000" dirty="0" smtClean="0"/>
              <a:t> </a:t>
            </a:r>
            <a:r>
              <a:rPr lang="en-US" sz="2000" dirty="0" err="1" smtClean="0"/>
              <a:t>tegas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siswa</a:t>
            </a:r>
            <a:r>
              <a:rPr lang="en-US" sz="2000" dirty="0" smtClean="0"/>
              <a:t> yang </a:t>
            </a:r>
            <a:r>
              <a:rPr lang="en-US" sz="2000" dirty="0" err="1" smtClean="0"/>
              <a:t>kedapatan</a:t>
            </a:r>
            <a:r>
              <a:rPr lang="en-US" sz="2000" dirty="0" smtClean="0"/>
              <a:t> </a:t>
            </a:r>
            <a:r>
              <a:rPr lang="en-US" sz="2000" dirty="0" err="1" smtClean="0"/>
              <a:t>merokok</a:t>
            </a:r>
            <a:r>
              <a:rPr lang="en-US" sz="2000" dirty="0" smtClean="0"/>
              <a:t> </a:t>
            </a:r>
            <a:r>
              <a:rPr lang="en-US" sz="2000" dirty="0" err="1" smtClean="0"/>
              <a:t>dilingkungan</a:t>
            </a:r>
            <a:r>
              <a:rPr lang="en-US" sz="2000" dirty="0" smtClean="0"/>
              <a:t>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.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 </a:t>
            </a:r>
            <a:r>
              <a:rPr lang="en-US" sz="2000" dirty="0" err="1" smtClean="0"/>
              <a:t>menetapkan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pelanggaran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point yang </a:t>
            </a:r>
            <a:r>
              <a:rPr lang="en-US" sz="2000" dirty="0" err="1" smtClean="0"/>
              <a:t>tinggi</a:t>
            </a:r>
            <a:r>
              <a:rPr lang="en-US" sz="2000" dirty="0" smtClean="0"/>
              <a:t>. </a:t>
            </a:r>
            <a:r>
              <a:rPr lang="en-US" sz="2000" dirty="0" err="1" smtClean="0"/>
              <a:t>Namun</a:t>
            </a:r>
            <a:r>
              <a:rPr lang="en-US" sz="2000" dirty="0" smtClean="0"/>
              <a:t> </a:t>
            </a:r>
            <a:r>
              <a:rPr lang="en-US" sz="2000" dirty="0" err="1" smtClean="0"/>
              <a:t>hingga</a:t>
            </a:r>
            <a:r>
              <a:rPr lang="en-US" sz="2000" dirty="0" smtClean="0"/>
              <a:t> </a:t>
            </a:r>
            <a:r>
              <a:rPr lang="en-US" sz="2000" dirty="0" err="1" smtClean="0"/>
              <a:t>saat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sedikit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 </a:t>
            </a:r>
            <a:r>
              <a:rPr lang="en-US" sz="2000" dirty="0" err="1" smtClean="0"/>
              <a:t>menemukan</a:t>
            </a:r>
            <a:r>
              <a:rPr lang="en-US" sz="2000" dirty="0" smtClean="0"/>
              <a:t> </a:t>
            </a:r>
            <a:r>
              <a:rPr lang="en-US" sz="2000" dirty="0" err="1" smtClean="0"/>
              <a:t>siswa</a:t>
            </a:r>
            <a:r>
              <a:rPr lang="en-US" sz="2000" dirty="0" smtClean="0"/>
              <a:t> </a:t>
            </a:r>
            <a:r>
              <a:rPr lang="en-US" sz="2000" dirty="0" err="1" smtClean="0"/>
              <a:t>merokok</a:t>
            </a:r>
            <a:r>
              <a:rPr lang="en-US" sz="2000" dirty="0" smtClean="0"/>
              <a:t> </a:t>
            </a:r>
            <a:r>
              <a:rPr lang="en-US" sz="2000" dirty="0" err="1" smtClean="0"/>
              <a:t>dilingkungan</a:t>
            </a:r>
            <a:r>
              <a:rPr lang="en-US" sz="2000" dirty="0" smtClean="0"/>
              <a:t>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. Hal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dikarenakan</a:t>
            </a:r>
            <a:r>
              <a:rPr lang="en-US" sz="2000" dirty="0" smtClean="0"/>
              <a:t> </a:t>
            </a:r>
            <a:r>
              <a:rPr lang="en-US" sz="2000" dirty="0" err="1" smtClean="0"/>
              <a:t>kebanyakan</a:t>
            </a:r>
            <a:r>
              <a:rPr lang="en-US" sz="2000" dirty="0" smtClean="0"/>
              <a:t> </a:t>
            </a:r>
            <a:r>
              <a:rPr lang="en-US" sz="2000" dirty="0" err="1" smtClean="0"/>
              <a:t>siswa</a:t>
            </a:r>
            <a:r>
              <a:rPr lang="en-US" sz="2000" dirty="0" smtClean="0"/>
              <a:t> </a:t>
            </a:r>
            <a:r>
              <a:rPr lang="en-US" sz="2000" dirty="0" err="1" smtClean="0"/>
              <a:t>merokok</a:t>
            </a:r>
            <a:r>
              <a:rPr lang="en-US" sz="2000" dirty="0" smtClean="0"/>
              <a:t> </a:t>
            </a:r>
            <a:r>
              <a:rPr lang="en-US" sz="2000" dirty="0" err="1" smtClean="0"/>
              <a:t>diluar</a:t>
            </a:r>
            <a:r>
              <a:rPr lang="en-US" sz="2000" dirty="0" smtClean="0"/>
              <a:t> </a:t>
            </a:r>
            <a:r>
              <a:rPr lang="en-US" sz="2000" dirty="0" err="1" smtClean="0"/>
              <a:t>pagar</a:t>
            </a:r>
            <a:r>
              <a:rPr lang="en-US" sz="2000" dirty="0" smtClean="0"/>
              <a:t>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, </a:t>
            </a:r>
            <a:r>
              <a:rPr lang="en-US" sz="2000" dirty="0" err="1" smtClean="0"/>
              <a:t>terutama</a:t>
            </a:r>
            <a:r>
              <a:rPr lang="en-US" sz="2000" dirty="0" smtClean="0"/>
              <a:t> </a:t>
            </a:r>
            <a:r>
              <a:rPr lang="en-US" sz="2000" dirty="0" err="1" smtClean="0"/>
              <a:t>disaat</a:t>
            </a:r>
            <a:r>
              <a:rPr lang="en-US" sz="2000" dirty="0" smtClean="0"/>
              <a:t> </a:t>
            </a:r>
            <a:r>
              <a:rPr lang="en-US" sz="2000" dirty="0" err="1" smtClean="0"/>
              <a:t>pulang</a:t>
            </a:r>
            <a:r>
              <a:rPr lang="en-US" sz="2000" dirty="0" smtClean="0"/>
              <a:t>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. Hal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dianggap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 </a:t>
            </a:r>
            <a:r>
              <a:rPr lang="en-US" sz="2000" dirty="0" err="1" smtClean="0"/>
              <a:t>bukan</a:t>
            </a:r>
            <a:r>
              <a:rPr lang="en-US" sz="2000" dirty="0" smtClean="0"/>
              <a:t> </a:t>
            </a:r>
            <a:r>
              <a:rPr lang="en-US" sz="2000" dirty="0" err="1" smtClean="0"/>
              <a:t>lagi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kewenangan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menghukum</a:t>
            </a:r>
            <a:r>
              <a:rPr lang="en-US" sz="2000" dirty="0" smtClean="0"/>
              <a:t> </a:t>
            </a:r>
            <a:r>
              <a:rPr lang="en-US" sz="2000" dirty="0" err="1" smtClean="0"/>
              <a:t>siswa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33108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05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3657599"/>
          </a:xfrm>
        </p:spPr>
        <p:txBody>
          <a:bodyPr>
            <a:noAutofit/>
          </a:bodyPr>
          <a:lstStyle/>
          <a:p>
            <a:r>
              <a:rPr lang="en-US" sz="1600" dirty="0" err="1"/>
              <a:t>Potret</a:t>
            </a:r>
            <a:r>
              <a:rPr lang="en-US" sz="1600" dirty="0"/>
              <a:t> </a:t>
            </a:r>
            <a:r>
              <a:rPr lang="en-US" sz="1600" dirty="0" err="1"/>
              <a:t>Perokok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di </a:t>
            </a:r>
            <a:r>
              <a:rPr lang="en-US" sz="1600" dirty="0" err="1"/>
              <a:t>Provinsi</a:t>
            </a:r>
            <a:r>
              <a:rPr lang="en-US" sz="1600" dirty="0"/>
              <a:t> Bengkulu </a:t>
            </a:r>
            <a:r>
              <a:rPr lang="en-US" sz="1600" dirty="0" err="1"/>
              <a:t>cukup</a:t>
            </a:r>
            <a:r>
              <a:rPr lang="en-US" sz="1600" dirty="0"/>
              <a:t> </a:t>
            </a:r>
            <a:r>
              <a:rPr lang="en-US" sz="1600" dirty="0" err="1"/>
              <a:t>mengkhawatirkan</a:t>
            </a:r>
            <a:r>
              <a:rPr lang="en-US" sz="1600" dirty="0" smtClean="0"/>
              <a:t>. Dari 117 </a:t>
            </a:r>
            <a:r>
              <a:rPr lang="en-US" sz="1600" dirty="0" err="1" smtClean="0"/>
              <a:t>Siswa</a:t>
            </a:r>
            <a:r>
              <a:rPr lang="en-US" sz="1600" dirty="0" smtClean="0"/>
              <a:t> </a:t>
            </a:r>
            <a:r>
              <a:rPr lang="en-US" sz="1600" dirty="0" err="1" smtClean="0"/>
              <a:t>laki-laki</a:t>
            </a:r>
            <a:r>
              <a:rPr lang="en-US" sz="1600" dirty="0" smtClean="0"/>
              <a:t> di 4 SMA, </a:t>
            </a:r>
            <a:r>
              <a:rPr lang="en-US" sz="1600" dirty="0"/>
              <a:t>77% </a:t>
            </a:r>
            <a:r>
              <a:rPr lang="en-US" sz="1600" dirty="0" err="1" smtClean="0"/>
              <a:t>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merupakan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perokok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. </a:t>
            </a:r>
            <a:r>
              <a:rPr lang="en-US" sz="1600" dirty="0"/>
              <a:t>72% </a:t>
            </a:r>
            <a:r>
              <a:rPr lang="en-US" sz="1600" dirty="0" err="1" smtClean="0"/>
              <a:t>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merokok</a:t>
            </a:r>
            <a:r>
              <a:rPr lang="en-US" sz="1600" dirty="0" smtClean="0"/>
              <a:t> </a:t>
            </a:r>
            <a:r>
              <a:rPr lang="en-US" sz="1600" dirty="0" err="1"/>
              <a:t>sejak</a:t>
            </a:r>
            <a:r>
              <a:rPr lang="en-US" sz="1600" dirty="0"/>
              <a:t> </a:t>
            </a:r>
            <a:r>
              <a:rPr lang="en-US" sz="1600" dirty="0" err="1"/>
              <a:t>sebelum</a:t>
            </a:r>
            <a:r>
              <a:rPr lang="en-US" sz="1600" dirty="0"/>
              <a:t> SMA. 63% </a:t>
            </a:r>
            <a:r>
              <a:rPr lang="en-US" sz="1600" dirty="0" err="1" smtClean="0"/>
              <a:t>perilaku</a:t>
            </a:r>
            <a:r>
              <a:rPr lang="en-US" sz="1600" dirty="0" smtClean="0"/>
              <a:t> </a:t>
            </a:r>
            <a:r>
              <a:rPr lang="en-US" sz="1600" dirty="0" err="1" smtClean="0"/>
              <a:t>merokok</a:t>
            </a:r>
            <a:r>
              <a:rPr lang="en-US" sz="1600" dirty="0" smtClean="0"/>
              <a:t> </a:t>
            </a:r>
            <a:r>
              <a:rPr lang="en-US" sz="1600" dirty="0" err="1" smtClean="0"/>
              <a:t>siswa</a:t>
            </a:r>
            <a:r>
              <a:rPr lang="en-US" sz="1600" dirty="0" smtClean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diketahui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orang </a:t>
            </a:r>
            <a:r>
              <a:rPr lang="en-US" sz="1600" dirty="0" err="1"/>
              <a:t>tuanya</a:t>
            </a:r>
            <a:r>
              <a:rPr lang="en-US" sz="1600" dirty="0"/>
              <a:t>. </a:t>
            </a:r>
            <a:r>
              <a:rPr lang="en-US" sz="1600" dirty="0" err="1"/>
              <a:t>Namun</a:t>
            </a:r>
            <a:r>
              <a:rPr lang="en-US" sz="1600" dirty="0"/>
              <a:t> </a:t>
            </a:r>
            <a:r>
              <a:rPr lang="en-US" sz="1600" dirty="0" err="1"/>
              <a:t>hal</a:t>
            </a:r>
            <a:r>
              <a:rPr lang="en-US" sz="1600" dirty="0"/>
              <a:t> yang </a:t>
            </a:r>
            <a:r>
              <a:rPr lang="en-US" sz="1600" dirty="0" err="1"/>
              <a:t>cukup</a:t>
            </a:r>
            <a:r>
              <a:rPr lang="en-US" sz="1600" dirty="0"/>
              <a:t> </a:t>
            </a:r>
            <a:r>
              <a:rPr lang="en-US" sz="1600" dirty="0" err="1"/>
              <a:t>positif</a:t>
            </a:r>
            <a:r>
              <a:rPr lang="en-US" sz="1600" dirty="0"/>
              <a:t> </a:t>
            </a:r>
            <a:r>
              <a:rPr lang="en-US" sz="1600" dirty="0" err="1"/>
              <a:t>yakni</a:t>
            </a:r>
            <a:r>
              <a:rPr lang="en-US" sz="1600" dirty="0"/>
              <a:t> </a:t>
            </a:r>
            <a:r>
              <a:rPr lang="en-US" sz="1600" dirty="0" err="1"/>
              <a:t>sebesar</a:t>
            </a:r>
            <a:r>
              <a:rPr lang="en-US" sz="1600" dirty="0"/>
              <a:t> 81%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berkeinginan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berhenti</a:t>
            </a:r>
            <a:r>
              <a:rPr lang="en-US" sz="1600" dirty="0"/>
              <a:t> </a:t>
            </a:r>
            <a:r>
              <a:rPr lang="en-US" sz="1600" dirty="0" err="1"/>
              <a:t>merokok</a:t>
            </a:r>
            <a:r>
              <a:rPr lang="en-US" sz="1600" dirty="0"/>
              <a:t>. </a:t>
            </a:r>
            <a:r>
              <a:rPr lang="en-US" sz="1600" dirty="0" err="1"/>
              <a:t>Walaupun</a:t>
            </a:r>
            <a:r>
              <a:rPr lang="en-US" sz="1600" dirty="0"/>
              <a:t>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/>
              <a:t>diketahui</a:t>
            </a:r>
            <a:r>
              <a:rPr lang="en-US" sz="1600" dirty="0"/>
              <a:t> </a:t>
            </a:r>
            <a:r>
              <a:rPr lang="en-US" sz="1600" dirty="0" err="1"/>
              <a:t>kapan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bagaimana</a:t>
            </a:r>
            <a:r>
              <a:rPr lang="en-US" sz="1600" dirty="0"/>
              <a:t> </a:t>
            </a:r>
            <a:r>
              <a:rPr lang="en-US" sz="1600" dirty="0" err="1"/>
              <a:t>cara</a:t>
            </a:r>
            <a:r>
              <a:rPr lang="en-US" sz="1600" dirty="0"/>
              <a:t> </a:t>
            </a:r>
            <a:r>
              <a:rPr lang="en-US" sz="1600" dirty="0" err="1"/>
              <a:t>berhenti</a:t>
            </a:r>
            <a:r>
              <a:rPr lang="en-US" sz="1600" dirty="0"/>
              <a:t> </a:t>
            </a:r>
            <a:r>
              <a:rPr lang="en-US" sz="1600" dirty="0" err="1"/>
              <a:t>merokok</a:t>
            </a:r>
            <a:r>
              <a:rPr lang="en-US" sz="1600" dirty="0"/>
              <a:t>.</a:t>
            </a:r>
          </a:p>
          <a:p>
            <a:r>
              <a:rPr lang="en-US" sz="1600" dirty="0" err="1" smtClean="0"/>
              <a:t>Potret</a:t>
            </a:r>
            <a:r>
              <a:rPr lang="en-US" sz="1600" dirty="0" smtClean="0"/>
              <a:t> </a:t>
            </a:r>
            <a:r>
              <a:rPr lang="en-US" sz="1600" dirty="0" err="1" smtClean="0"/>
              <a:t>Implementasi</a:t>
            </a:r>
            <a:r>
              <a:rPr lang="en-US" sz="1600" dirty="0" smtClean="0"/>
              <a:t> </a:t>
            </a:r>
            <a:r>
              <a:rPr lang="en-US" sz="1600" dirty="0" err="1"/>
              <a:t>Perda</a:t>
            </a:r>
            <a:r>
              <a:rPr lang="en-US" sz="1600" dirty="0"/>
              <a:t> KTR di </a:t>
            </a:r>
            <a:r>
              <a:rPr lang="en-US" sz="1600" dirty="0" err="1"/>
              <a:t>kawasan</a:t>
            </a:r>
            <a:r>
              <a:rPr lang="en-US" sz="1600" dirty="0"/>
              <a:t> SMA </a:t>
            </a:r>
            <a:r>
              <a:rPr lang="en-US" sz="1600" dirty="0" err="1"/>
              <a:t>Provinsi</a:t>
            </a:r>
            <a:r>
              <a:rPr lang="en-US" sz="1600" dirty="0"/>
              <a:t> Bengkulu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 smtClean="0"/>
              <a:t>maksimal</a:t>
            </a:r>
            <a:r>
              <a:rPr lang="en-US" sz="1600" dirty="0" smtClean="0"/>
              <a:t>. </a:t>
            </a:r>
            <a:r>
              <a:rPr lang="en-US" sz="1600" dirty="0" err="1" smtClean="0"/>
              <a:t>Pihak</a:t>
            </a:r>
            <a:r>
              <a:rPr lang="en-US" sz="1600" dirty="0" smtClean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 </a:t>
            </a:r>
            <a:r>
              <a:rPr lang="en-US" sz="1600" dirty="0" err="1" smtClean="0"/>
              <a:t>belum</a:t>
            </a:r>
            <a:r>
              <a:rPr lang="en-US" sz="1600" dirty="0" smtClean="0"/>
              <a:t>  </a:t>
            </a:r>
            <a:r>
              <a:rPr lang="en-US" sz="1600" dirty="0" err="1" smtClean="0"/>
              <a:t>pernah</a:t>
            </a:r>
            <a:r>
              <a:rPr lang="en-US" sz="1600" dirty="0" smtClean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mensosialisasikan</a:t>
            </a:r>
            <a:r>
              <a:rPr lang="en-US" sz="1600" dirty="0"/>
              <a:t> </a:t>
            </a:r>
            <a:r>
              <a:rPr lang="en-US" sz="1600" dirty="0" err="1"/>
              <a:t>Perda</a:t>
            </a:r>
            <a:r>
              <a:rPr lang="en-US" sz="1600" dirty="0"/>
              <a:t> KTR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maksimal</a:t>
            </a:r>
            <a:r>
              <a:rPr lang="en-US" sz="1600" dirty="0" smtClean="0"/>
              <a:t> </a:t>
            </a: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/>
              <a:t>pemasangan</a:t>
            </a:r>
            <a:r>
              <a:rPr lang="en-US" sz="1600" dirty="0"/>
              <a:t> </a:t>
            </a:r>
            <a:r>
              <a:rPr lang="en-US" sz="1600" dirty="0" err="1"/>
              <a:t>stiker</a:t>
            </a:r>
            <a:r>
              <a:rPr lang="en-US" sz="1600" dirty="0"/>
              <a:t> KTR </a:t>
            </a:r>
            <a:r>
              <a:rPr lang="en-US" sz="1600" dirty="0" err="1"/>
              <a:t>dilingkungan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. </a:t>
            </a:r>
            <a:r>
              <a:rPr lang="en-US" sz="1600" dirty="0" err="1"/>
              <a:t>Namun</a:t>
            </a:r>
            <a:r>
              <a:rPr lang="en-US" sz="1600" dirty="0"/>
              <a:t> </a:t>
            </a:r>
            <a:r>
              <a:rPr lang="en-US" sz="1600" dirty="0" err="1" smtClean="0"/>
              <a:t>sekolah</a:t>
            </a:r>
            <a:r>
              <a:rPr lang="en-US" sz="1600" dirty="0" smtClean="0"/>
              <a:t>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/>
              <a:t>tegas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melarang</a:t>
            </a:r>
            <a:r>
              <a:rPr lang="en-US" sz="1600" dirty="0"/>
              <a:t> </a:t>
            </a:r>
            <a:r>
              <a:rPr lang="en-US" sz="1600" dirty="0" err="1"/>
              <a:t>iklan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penjualan</a:t>
            </a:r>
            <a:r>
              <a:rPr lang="en-US" sz="1600" dirty="0"/>
              <a:t> </a:t>
            </a:r>
            <a:r>
              <a:rPr lang="en-US" sz="1600" dirty="0" err="1"/>
              <a:t>rokok</a:t>
            </a:r>
            <a:r>
              <a:rPr lang="en-US" sz="1600" dirty="0"/>
              <a:t> di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Peran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mencegah</a:t>
            </a:r>
            <a:r>
              <a:rPr lang="en-US" sz="1600" dirty="0"/>
              <a:t> </a:t>
            </a:r>
            <a:r>
              <a:rPr lang="en-US" sz="1600" dirty="0" err="1"/>
              <a:t>perokok</a:t>
            </a:r>
            <a:r>
              <a:rPr lang="en-US" sz="1600" dirty="0"/>
              <a:t> </a:t>
            </a:r>
            <a:r>
              <a:rPr lang="en-US" sz="1600" dirty="0" err="1"/>
              <a:t>pemula</a:t>
            </a:r>
            <a:r>
              <a:rPr lang="en-US" sz="1600" dirty="0"/>
              <a:t> </a:t>
            </a:r>
            <a:r>
              <a:rPr lang="en-US" sz="1600" dirty="0" err="1"/>
              <a:t>disekolah</a:t>
            </a:r>
            <a:r>
              <a:rPr lang="en-US" sz="1600" dirty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yakni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cara</a:t>
            </a:r>
            <a:r>
              <a:rPr lang="en-US" sz="1600" dirty="0"/>
              <a:t> </a:t>
            </a:r>
            <a:r>
              <a:rPr lang="en-US" sz="1600" dirty="0" err="1"/>
              <a:t>membuat</a:t>
            </a:r>
            <a:r>
              <a:rPr lang="en-US" sz="1600" dirty="0"/>
              <a:t> </a:t>
            </a:r>
            <a:r>
              <a:rPr lang="en-US" sz="1600" dirty="0" err="1"/>
              <a:t>aturan</a:t>
            </a:r>
            <a:r>
              <a:rPr lang="en-US" sz="1600" dirty="0"/>
              <a:t> </a:t>
            </a:r>
            <a:r>
              <a:rPr lang="en-US" sz="1600" dirty="0" err="1"/>
              <a:t>tata</a:t>
            </a:r>
            <a:r>
              <a:rPr lang="en-US" sz="1600" dirty="0"/>
              <a:t> </a:t>
            </a:r>
            <a:r>
              <a:rPr lang="en-US" sz="1600" dirty="0" err="1"/>
              <a:t>tertib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, </a:t>
            </a:r>
            <a:r>
              <a:rPr lang="en-US" sz="1600" dirty="0" err="1"/>
              <a:t>kemudian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penyuluhan</a:t>
            </a:r>
            <a:r>
              <a:rPr lang="en-US" sz="1600" dirty="0"/>
              <a:t> </a:t>
            </a:r>
            <a:r>
              <a:rPr lang="en-US" sz="1600" dirty="0" err="1" smtClean="0"/>
              <a:t>kesehatan</a:t>
            </a:r>
            <a:r>
              <a:rPr lang="en-US" sz="1600" dirty="0" smtClean="0"/>
              <a:t>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razia</a:t>
            </a:r>
            <a:r>
              <a:rPr lang="en-US" sz="1600" dirty="0"/>
              <a:t> </a:t>
            </a:r>
            <a:r>
              <a:rPr lang="en-US" sz="1600" dirty="0" err="1"/>
              <a:t>rutin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disekolah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4159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05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857250"/>
          </a:xfrm>
        </p:spPr>
        <p:txBody>
          <a:bodyPr/>
          <a:lstStyle/>
          <a:p>
            <a:r>
              <a:rPr lang="en-US" dirty="0" smtClean="0"/>
              <a:t>Saran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 err="1"/>
              <a:t>Kepada</a:t>
            </a:r>
            <a:r>
              <a:rPr lang="en-US" sz="1800" b="1" dirty="0"/>
              <a:t> </a:t>
            </a:r>
            <a:r>
              <a:rPr lang="en-US" sz="1800" b="1" dirty="0" err="1"/>
              <a:t>pihak</a:t>
            </a:r>
            <a:r>
              <a:rPr lang="en-US" sz="1800" b="1" dirty="0"/>
              <a:t> </a:t>
            </a:r>
            <a:r>
              <a:rPr lang="en-US" sz="1800" b="1" dirty="0" err="1"/>
              <a:t>sekolah</a:t>
            </a:r>
            <a:r>
              <a:rPr lang="en-US" sz="1800" dirty="0"/>
              <a:t> agar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mensosialisasikan</a:t>
            </a:r>
            <a:r>
              <a:rPr lang="en-US" sz="1800" dirty="0"/>
              <a:t> </a:t>
            </a:r>
            <a:r>
              <a:rPr lang="en-US" sz="1800" dirty="0" err="1"/>
              <a:t>Perda</a:t>
            </a:r>
            <a:r>
              <a:rPr lang="en-US" sz="1800" dirty="0"/>
              <a:t> KTR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seluruh</a:t>
            </a:r>
            <a:r>
              <a:rPr lang="en-US" sz="1800" dirty="0"/>
              <a:t> </a:t>
            </a:r>
            <a:r>
              <a:rPr lang="en-US" sz="1800" dirty="0" err="1"/>
              <a:t>warga</a:t>
            </a:r>
            <a:r>
              <a:rPr lang="en-US" sz="1800" dirty="0"/>
              <a:t> </a:t>
            </a:r>
            <a:r>
              <a:rPr lang="en-US" sz="1800" dirty="0" err="1"/>
              <a:t>sekolah</a:t>
            </a:r>
            <a:r>
              <a:rPr lang="en-US" sz="1800" dirty="0"/>
              <a:t>. Serta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pemasangan</a:t>
            </a:r>
            <a:r>
              <a:rPr lang="en-US" sz="1800" dirty="0"/>
              <a:t> </a:t>
            </a:r>
            <a:r>
              <a:rPr lang="en-US" sz="1800" dirty="0" err="1"/>
              <a:t>stiker</a:t>
            </a:r>
            <a:r>
              <a:rPr lang="en-US" sz="1800" dirty="0"/>
              <a:t>/</a:t>
            </a:r>
            <a:r>
              <a:rPr lang="en-US" sz="1800" dirty="0" err="1"/>
              <a:t>spanduk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lokal</a:t>
            </a:r>
            <a:r>
              <a:rPr lang="en-US" sz="1800" dirty="0"/>
              <a:t> yang </a:t>
            </a:r>
            <a:r>
              <a:rPr lang="en-US" sz="1800" dirty="0" err="1"/>
              <a:t>ada</a:t>
            </a:r>
            <a:r>
              <a:rPr lang="en-US" sz="1800" dirty="0"/>
              <a:t>. Serta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razia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kampanye</a:t>
            </a:r>
            <a:r>
              <a:rPr lang="en-US" sz="1800" dirty="0"/>
              <a:t> anti </a:t>
            </a:r>
            <a:r>
              <a:rPr lang="en-US" sz="1800" dirty="0" err="1"/>
              <a:t>rokok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berkala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b="1" dirty="0" err="1" smtClean="0"/>
              <a:t>Kepada</a:t>
            </a:r>
            <a:r>
              <a:rPr lang="en-US" sz="1800" b="1" dirty="0" smtClean="0"/>
              <a:t> </a:t>
            </a:r>
            <a:r>
              <a:rPr lang="en-US" sz="1800" b="1" dirty="0" err="1"/>
              <a:t>Pemerintah</a:t>
            </a:r>
            <a:r>
              <a:rPr lang="en-US" sz="1800" b="1" dirty="0"/>
              <a:t> Daerah</a:t>
            </a:r>
            <a:r>
              <a:rPr lang="en-US" sz="1800" dirty="0"/>
              <a:t>, agar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mendukung</a:t>
            </a:r>
            <a:r>
              <a:rPr lang="en-US" sz="1800" dirty="0"/>
              <a:t> </a:t>
            </a:r>
            <a:r>
              <a:rPr lang="en-US" sz="1800" dirty="0" err="1"/>
              <a:t>implementasi</a:t>
            </a:r>
            <a:r>
              <a:rPr lang="en-US" sz="1800" dirty="0"/>
              <a:t> </a:t>
            </a:r>
            <a:r>
              <a:rPr lang="en-US" sz="1800" dirty="0" err="1"/>
              <a:t>Perda</a:t>
            </a:r>
            <a:r>
              <a:rPr lang="en-US" sz="1800" dirty="0"/>
              <a:t> KTR di </a:t>
            </a:r>
            <a:r>
              <a:rPr lang="en-US" sz="1800" dirty="0" err="1"/>
              <a:t>sekolah</a:t>
            </a:r>
            <a:r>
              <a:rPr lang="en-US" sz="1800" dirty="0"/>
              <a:t>.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alokasi</a:t>
            </a:r>
            <a:r>
              <a:rPr lang="en-US" sz="1800" dirty="0"/>
              <a:t> </a:t>
            </a:r>
            <a:r>
              <a:rPr lang="en-US" sz="1800" dirty="0" err="1"/>
              <a:t>dana</a:t>
            </a:r>
            <a:r>
              <a:rPr lang="en-US" sz="1800" dirty="0"/>
              <a:t>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penghargaan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  <a:r>
              <a:rPr lang="en-US" sz="1800" dirty="0" err="1"/>
              <a:t>sekolah</a:t>
            </a:r>
            <a:r>
              <a:rPr lang="en-US" sz="1800" dirty="0"/>
              <a:t> yang </a:t>
            </a:r>
            <a:r>
              <a:rPr lang="en-US" sz="1800" dirty="0" err="1"/>
              <a:t>peduli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Perda</a:t>
            </a:r>
            <a:r>
              <a:rPr lang="en-US" sz="1800" dirty="0"/>
              <a:t> KTR. </a:t>
            </a:r>
            <a:endParaRPr lang="en-US" sz="1800" dirty="0" smtClean="0"/>
          </a:p>
          <a:p>
            <a:r>
              <a:rPr lang="en-US" sz="1800" b="1" dirty="0" err="1" smtClean="0"/>
              <a:t>Kepada</a:t>
            </a:r>
            <a:r>
              <a:rPr lang="en-US" sz="1800" b="1" dirty="0" smtClean="0"/>
              <a:t> </a:t>
            </a:r>
            <a:r>
              <a:rPr lang="en-US" sz="1800" b="1" dirty="0"/>
              <a:t>orang </a:t>
            </a:r>
            <a:r>
              <a:rPr lang="en-US" sz="1800" b="1" dirty="0" err="1"/>
              <a:t>tua</a:t>
            </a:r>
            <a:r>
              <a:rPr lang="en-US" sz="1800" dirty="0"/>
              <a:t> agar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memantau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mengawasi</a:t>
            </a:r>
            <a:r>
              <a:rPr lang="en-US" sz="1800" dirty="0"/>
              <a:t> </a:t>
            </a:r>
            <a:r>
              <a:rPr lang="en-US" sz="1800" dirty="0" err="1"/>
              <a:t>pergaulan</a:t>
            </a:r>
            <a:r>
              <a:rPr lang="en-US" sz="1800" dirty="0"/>
              <a:t> </a:t>
            </a:r>
            <a:r>
              <a:rPr lang="en-US" sz="1800" dirty="0" err="1"/>
              <a:t>anak</a:t>
            </a:r>
            <a:r>
              <a:rPr lang="en-US" sz="1800" dirty="0"/>
              <a:t>,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dirumah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di </a:t>
            </a:r>
            <a:r>
              <a:rPr lang="en-US" sz="1800" dirty="0" err="1" smtClean="0"/>
              <a:t>sekolah</a:t>
            </a:r>
            <a:r>
              <a:rPr lang="en-US" sz="1800" dirty="0" smtClean="0"/>
              <a:t>, </a:t>
            </a:r>
            <a:r>
              <a:rPr lang="en-US" sz="1800" dirty="0" err="1" smtClean="0"/>
              <a:t>serta</a:t>
            </a:r>
            <a:r>
              <a:rPr lang="en-US" sz="1800" dirty="0" smtClean="0"/>
              <a:t> </a:t>
            </a:r>
            <a:r>
              <a:rPr lang="en-US" sz="1800" dirty="0" err="1" smtClean="0"/>
              <a:t>memberi</a:t>
            </a:r>
            <a:r>
              <a:rPr lang="en-US" sz="1800" dirty="0" smtClean="0"/>
              <a:t> </a:t>
            </a:r>
            <a:r>
              <a:rPr lang="en-US" sz="1800" dirty="0" err="1" smtClean="0"/>
              <a:t>keteladanan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merokok</a:t>
            </a:r>
            <a:r>
              <a:rPr lang="en-US" sz="1800" dirty="0" smtClean="0"/>
              <a:t> </a:t>
            </a:r>
            <a:r>
              <a:rPr lang="en-US" sz="1800" dirty="0" err="1" smtClean="0"/>
              <a:t>didepan</a:t>
            </a:r>
            <a:r>
              <a:rPr lang="en-US" sz="1800" dirty="0" smtClean="0"/>
              <a:t> </a:t>
            </a:r>
            <a:r>
              <a:rPr lang="en-US" sz="1800" dirty="0" err="1" smtClean="0"/>
              <a:t>anak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93159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000" dirty="0"/>
              <a:t>Abdul Hakim </a:t>
            </a:r>
            <a:r>
              <a:rPr lang="en-US" sz="1000" dirty="0" err="1"/>
              <a:t>Jurumiah</a:t>
            </a:r>
            <a:r>
              <a:rPr lang="en-US" sz="1000" dirty="0"/>
              <a:t> &amp; </a:t>
            </a:r>
            <a:r>
              <a:rPr lang="en-US" sz="1000" dirty="0" err="1"/>
              <a:t>Husen</a:t>
            </a:r>
            <a:r>
              <a:rPr lang="en-US" sz="1000" dirty="0"/>
              <a:t> </a:t>
            </a:r>
            <a:r>
              <a:rPr lang="en-US" sz="1000" dirty="0" err="1"/>
              <a:t>Saruji</a:t>
            </a:r>
            <a:r>
              <a:rPr lang="en-US" sz="1000" dirty="0"/>
              <a:t>. (2020). </a:t>
            </a:r>
            <a:r>
              <a:rPr lang="en-US" sz="1000" dirty="0" err="1"/>
              <a:t>Sekolah</a:t>
            </a:r>
            <a:r>
              <a:rPr lang="en-US" sz="1000" dirty="0"/>
              <a:t> </a:t>
            </a:r>
            <a:r>
              <a:rPr lang="en-US" sz="1000" dirty="0" err="1"/>
              <a:t>sebagai</a:t>
            </a:r>
            <a:r>
              <a:rPr lang="en-US" sz="1000" dirty="0"/>
              <a:t> </a:t>
            </a:r>
            <a:r>
              <a:rPr lang="en-US" sz="1000" dirty="0" err="1"/>
              <a:t>instrumen</a:t>
            </a:r>
            <a:r>
              <a:rPr lang="en-US" sz="1000" dirty="0"/>
              <a:t> </a:t>
            </a:r>
            <a:r>
              <a:rPr lang="en-US" sz="1000" dirty="0" err="1"/>
              <a:t>konstruksi</a:t>
            </a:r>
            <a:r>
              <a:rPr lang="en-US" sz="1000" dirty="0"/>
              <a:t> </a:t>
            </a:r>
            <a:r>
              <a:rPr lang="en-US" sz="1000" dirty="0" err="1"/>
              <a:t>sosial</a:t>
            </a:r>
            <a:r>
              <a:rPr lang="en-US" sz="1000" dirty="0"/>
              <a:t> di </a:t>
            </a:r>
            <a:r>
              <a:rPr lang="en-US" sz="1000" dirty="0" err="1"/>
              <a:t>masyarakat</a:t>
            </a:r>
            <a:r>
              <a:rPr lang="en-US" sz="1000" dirty="0"/>
              <a:t>. </a:t>
            </a:r>
            <a:r>
              <a:rPr lang="en-US" sz="1000" i="1" dirty="0" err="1"/>
              <a:t>Jurnal</a:t>
            </a:r>
            <a:r>
              <a:rPr lang="en-US" sz="1000" i="1" dirty="0"/>
              <a:t> ISTIQRA’ </a:t>
            </a:r>
            <a:r>
              <a:rPr lang="en-US" sz="1000" i="1" dirty="0" err="1"/>
              <a:t>Vol</a:t>
            </a:r>
            <a:r>
              <a:rPr lang="en-US" sz="1000" i="1" dirty="0"/>
              <a:t> 7 No 2 </a:t>
            </a:r>
            <a:r>
              <a:rPr lang="en-US" sz="1000" i="1" dirty="0" err="1"/>
              <a:t>Maret</a:t>
            </a:r>
            <a:r>
              <a:rPr lang="en-US" sz="1000" i="1" dirty="0"/>
              <a:t> 2020 </a:t>
            </a:r>
            <a:r>
              <a:rPr lang="en-US" sz="1000" i="1" dirty="0" err="1"/>
              <a:t>Hlm</a:t>
            </a:r>
            <a:r>
              <a:rPr lang="en-US" sz="1000" i="1" dirty="0"/>
              <a:t> 5</a:t>
            </a:r>
            <a:r>
              <a:rPr lang="en-US" sz="1000" dirty="0"/>
              <a:t>, </a:t>
            </a:r>
            <a:r>
              <a:rPr lang="en-US" sz="1000" i="1" dirty="0"/>
              <a:t>7</a:t>
            </a:r>
            <a:r>
              <a:rPr lang="en-US" sz="1000" dirty="0"/>
              <a:t>(2), 1–9.</a:t>
            </a:r>
          </a:p>
          <a:p>
            <a:r>
              <a:rPr lang="en-US" sz="1000" dirty="0" err="1"/>
              <a:t>Almaidah</a:t>
            </a:r>
            <a:r>
              <a:rPr lang="en-US" sz="1000" dirty="0"/>
              <a:t>, F., </a:t>
            </a:r>
            <a:r>
              <a:rPr lang="en-US" sz="1000" dirty="0" err="1"/>
              <a:t>Khairunnisa</a:t>
            </a:r>
            <a:r>
              <a:rPr lang="en-US" sz="1000" dirty="0"/>
              <a:t>, S., Sari, I. P., </a:t>
            </a:r>
            <a:r>
              <a:rPr lang="en-US" sz="1000" dirty="0" err="1"/>
              <a:t>Chrisna</a:t>
            </a:r>
            <a:r>
              <a:rPr lang="en-US" sz="1000" dirty="0"/>
              <a:t>, C. D., </a:t>
            </a:r>
            <a:r>
              <a:rPr lang="en-US" sz="1000" dirty="0" err="1"/>
              <a:t>Firdaus</a:t>
            </a:r>
            <a:r>
              <a:rPr lang="en-US" sz="1000" dirty="0"/>
              <a:t>, A., </a:t>
            </a:r>
            <a:r>
              <a:rPr lang="en-US" sz="1000" dirty="0" err="1"/>
              <a:t>Kamiliya</a:t>
            </a:r>
            <a:r>
              <a:rPr lang="en-US" sz="1000" dirty="0"/>
              <a:t>, Z. H., </a:t>
            </a:r>
            <a:r>
              <a:rPr lang="en-US" sz="1000" dirty="0" err="1"/>
              <a:t>Williantari</a:t>
            </a:r>
            <a:r>
              <a:rPr lang="en-US" sz="1000" dirty="0"/>
              <a:t>, N. P., </a:t>
            </a:r>
            <a:r>
              <a:rPr lang="en-US" sz="1000" dirty="0" err="1"/>
              <a:t>Naufal</a:t>
            </a:r>
            <a:r>
              <a:rPr lang="en-US" sz="1000" dirty="0"/>
              <a:t>, A., Akbar, M., </a:t>
            </a:r>
            <a:r>
              <a:rPr lang="en-US" sz="1000" dirty="0" err="1"/>
              <a:t>Ariyani</a:t>
            </a:r>
            <a:r>
              <a:rPr lang="en-US" sz="1000" dirty="0"/>
              <a:t>, L. P., </a:t>
            </a:r>
            <a:r>
              <a:rPr lang="en-US" sz="1000" dirty="0" err="1"/>
              <a:t>Nurhasanah</a:t>
            </a:r>
            <a:r>
              <a:rPr lang="en-US" sz="1000" dirty="0"/>
              <a:t>, K., </a:t>
            </a:r>
            <a:r>
              <a:rPr lang="en-US" sz="1000" dirty="0" err="1"/>
              <a:t>Puspitasari</a:t>
            </a:r>
            <a:r>
              <a:rPr lang="en-US" sz="1000" dirty="0"/>
              <a:t>, H. P., </a:t>
            </a:r>
            <a:r>
              <a:rPr lang="en-US" sz="1000" dirty="0" err="1"/>
              <a:t>Farmasi</a:t>
            </a:r>
            <a:r>
              <a:rPr lang="en-US" sz="1000" dirty="0"/>
              <a:t>, F., &amp; </a:t>
            </a:r>
            <a:r>
              <a:rPr lang="en-US" sz="1000" dirty="0" err="1"/>
              <a:t>Airlangga</a:t>
            </a:r>
            <a:r>
              <a:rPr lang="en-US" sz="1000" dirty="0"/>
              <a:t>, U. (2021). </a:t>
            </a:r>
            <a:r>
              <a:rPr lang="en-US" sz="1000" dirty="0" err="1"/>
              <a:t>Survei</a:t>
            </a:r>
            <a:r>
              <a:rPr lang="en-US" sz="1000" dirty="0"/>
              <a:t> </a:t>
            </a:r>
            <a:r>
              <a:rPr lang="en-US" sz="1000" dirty="0" err="1"/>
              <a:t>Faktor</a:t>
            </a:r>
            <a:r>
              <a:rPr lang="en-US" sz="1000" dirty="0"/>
              <a:t> </a:t>
            </a:r>
            <a:r>
              <a:rPr lang="en-US" sz="1000" dirty="0" err="1"/>
              <a:t>Penyebab</a:t>
            </a:r>
            <a:r>
              <a:rPr lang="en-US" sz="1000" dirty="0"/>
              <a:t> </a:t>
            </a:r>
            <a:r>
              <a:rPr lang="en-US" sz="1000" dirty="0" err="1"/>
              <a:t>Perokok</a:t>
            </a:r>
            <a:r>
              <a:rPr lang="en-US" sz="1000" dirty="0"/>
              <a:t> </a:t>
            </a:r>
            <a:r>
              <a:rPr lang="en-US" sz="1000" dirty="0" err="1"/>
              <a:t>Remaja</a:t>
            </a:r>
            <a:r>
              <a:rPr lang="en-US" sz="1000" dirty="0"/>
              <a:t> </a:t>
            </a:r>
            <a:r>
              <a:rPr lang="en-US" sz="1000" dirty="0" err="1"/>
              <a:t>Mempertahankan</a:t>
            </a:r>
            <a:r>
              <a:rPr lang="en-US" sz="1000" dirty="0"/>
              <a:t> </a:t>
            </a:r>
            <a:r>
              <a:rPr lang="en-US" sz="1000" dirty="0" err="1"/>
              <a:t>Perilaku</a:t>
            </a:r>
            <a:r>
              <a:rPr lang="en-US" sz="1000" dirty="0"/>
              <a:t> </a:t>
            </a:r>
            <a:r>
              <a:rPr lang="en-US" sz="1000" dirty="0" err="1"/>
              <a:t>Merokok</a:t>
            </a:r>
            <a:r>
              <a:rPr lang="en-US" sz="1000" dirty="0"/>
              <a:t>. </a:t>
            </a:r>
            <a:r>
              <a:rPr lang="en-US" sz="1000" i="1" dirty="0" err="1"/>
              <a:t>Jurnal</a:t>
            </a:r>
            <a:r>
              <a:rPr lang="en-US" sz="1000" i="1" dirty="0"/>
              <a:t> </a:t>
            </a:r>
            <a:r>
              <a:rPr lang="en-US" sz="1000" i="1" dirty="0" err="1"/>
              <a:t>Farmasi</a:t>
            </a:r>
            <a:r>
              <a:rPr lang="en-US" sz="1000" i="1" dirty="0"/>
              <a:t> </a:t>
            </a:r>
            <a:r>
              <a:rPr lang="en-US" sz="1000" i="1" dirty="0" err="1"/>
              <a:t>Komunitas</a:t>
            </a:r>
            <a:r>
              <a:rPr lang="en-US" sz="1000" dirty="0"/>
              <a:t>, </a:t>
            </a:r>
            <a:r>
              <a:rPr lang="en-US" sz="1000" i="1" dirty="0"/>
              <a:t>8</a:t>
            </a:r>
            <a:r>
              <a:rPr lang="en-US" sz="1000" dirty="0"/>
              <a:t>(1), 20–26.</a:t>
            </a:r>
          </a:p>
          <a:p>
            <a:r>
              <a:rPr lang="en-US" sz="1000" dirty="0" err="1"/>
              <a:t>Almizi</a:t>
            </a:r>
            <a:r>
              <a:rPr lang="en-US" sz="1000" dirty="0"/>
              <a:t>, M., &amp; </a:t>
            </a:r>
            <a:r>
              <a:rPr lang="en-US" sz="1000" dirty="0" err="1"/>
              <a:t>Hermawati</a:t>
            </a:r>
            <a:r>
              <a:rPr lang="en-US" sz="1000" dirty="0"/>
              <a:t>, I. (2018). </a:t>
            </a:r>
            <a:r>
              <a:rPr lang="en-US" sz="1000" dirty="0" err="1"/>
              <a:t>Upaya</a:t>
            </a:r>
            <a:r>
              <a:rPr lang="en-US" sz="1000" dirty="0"/>
              <a:t> </a:t>
            </a:r>
            <a:r>
              <a:rPr lang="en-US" sz="1000" dirty="0" err="1"/>
              <a:t>Pengentasan</a:t>
            </a:r>
            <a:r>
              <a:rPr lang="en-US" sz="1000" dirty="0"/>
              <a:t> </a:t>
            </a:r>
            <a:r>
              <a:rPr lang="en-US" sz="1000" dirty="0" err="1"/>
              <a:t>Kemiskinan</a:t>
            </a:r>
            <a:r>
              <a:rPr lang="en-US" sz="1000" dirty="0"/>
              <a:t> </a:t>
            </a:r>
            <a:r>
              <a:rPr lang="en-US" sz="1000" dirty="0" err="1"/>
              <a:t>dengan</a:t>
            </a:r>
            <a:r>
              <a:rPr lang="en-US" sz="1000" dirty="0"/>
              <a:t> </a:t>
            </a:r>
            <a:r>
              <a:rPr lang="en-US" sz="1000" dirty="0" err="1"/>
              <a:t>Mengurangi</a:t>
            </a:r>
            <a:r>
              <a:rPr lang="en-US" sz="1000" dirty="0"/>
              <a:t> </a:t>
            </a:r>
            <a:r>
              <a:rPr lang="en-US" sz="1000" dirty="0" err="1"/>
              <a:t>Konsumsi</a:t>
            </a:r>
            <a:r>
              <a:rPr lang="en-US" sz="1000" dirty="0"/>
              <a:t> </a:t>
            </a:r>
            <a:r>
              <a:rPr lang="en-US" sz="1000" dirty="0" err="1"/>
              <a:t>Rokok</a:t>
            </a:r>
            <a:r>
              <a:rPr lang="en-US" sz="1000" dirty="0"/>
              <a:t> di Indonesia. </a:t>
            </a:r>
            <a:r>
              <a:rPr lang="en-US" sz="1000" i="1" dirty="0" err="1"/>
              <a:t>Jurnal</a:t>
            </a:r>
            <a:r>
              <a:rPr lang="en-US" sz="1000" i="1" dirty="0"/>
              <a:t> </a:t>
            </a:r>
            <a:r>
              <a:rPr lang="en-US" sz="1000" i="1" dirty="0" err="1"/>
              <a:t>Penelitian</a:t>
            </a:r>
            <a:r>
              <a:rPr lang="en-US" sz="1000" i="1" dirty="0"/>
              <a:t> </a:t>
            </a:r>
            <a:r>
              <a:rPr lang="en-US" sz="1000" i="1" dirty="0" err="1"/>
              <a:t>Kesejahteraan</a:t>
            </a:r>
            <a:r>
              <a:rPr lang="en-US" sz="1000" i="1" dirty="0"/>
              <a:t> </a:t>
            </a:r>
            <a:r>
              <a:rPr lang="en-US" sz="1000" i="1" dirty="0" err="1"/>
              <a:t>Sosial</a:t>
            </a:r>
            <a:r>
              <a:rPr lang="en-US" sz="1000" dirty="0"/>
              <a:t>, </a:t>
            </a:r>
            <a:r>
              <a:rPr lang="en-US" sz="1000" i="1" dirty="0"/>
              <a:t>17</a:t>
            </a:r>
            <a:r>
              <a:rPr lang="en-US" sz="1000" dirty="0"/>
              <a:t>(3), 239–256.</a:t>
            </a:r>
          </a:p>
          <a:p>
            <a:r>
              <a:rPr lang="en-US" sz="1000" dirty="0" err="1" smtClean="0"/>
              <a:t>Cameng</a:t>
            </a:r>
            <a:r>
              <a:rPr lang="en-US" sz="1000" dirty="0"/>
              <a:t>, D. K. J., &amp; </a:t>
            </a:r>
            <a:r>
              <a:rPr lang="en-US" sz="1000" dirty="0" err="1"/>
              <a:t>Fasini</a:t>
            </a:r>
            <a:r>
              <a:rPr lang="en-US" sz="1000" dirty="0"/>
              <a:t>, A. B. I. (2020). </a:t>
            </a:r>
            <a:r>
              <a:rPr lang="en-US" sz="1000" dirty="0" err="1"/>
              <a:t>Analisis</a:t>
            </a:r>
            <a:r>
              <a:rPr lang="en-US" sz="1000" dirty="0"/>
              <a:t> </a:t>
            </a:r>
            <a:r>
              <a:rPr lang="en-US" sz="1000" dirty="0" err="1"/>
              <a:t>Penerapan</a:t>
            </a:r>
            <a:r>
              <a:rPr lang="en-US" sz="1000" dirty="0"/>
              <a:t> </a:t>
            </a:r>
            <a:r>
              <a:rPr lang="en-US" sz="1000" dirty="0" err="1"/>
              <a:t>Kebijakan</a:t>
            </a:r>
            <a:r>
              <a:rPr lang="en-US" sz="1000" dirty="0"/>
              <a:t> </a:t>
            </a:r>
            <a:r>
              <a:rPr lang="en-US" sz="1000" dirty="0" err="1"/>
              <a:t>EarMarxing</a:t>
            </a:r>
            <a:r>
              <a:rPr lang="en-US" sz="1000" dirty="0"/>
              <a:t> Tax Dari Dana </a:t>
            </a:r>
            <a:r>
              <a:rPr lang="en-US" sz="1000" dirty="0" err="1"/>
              <a:t>Bagi</a:t>
            </a:r>
            <a:r>
              <a:rPr lang="en-US" sz="1000" dirty="0"/>
              <a:t> </a:t>
            </a:r>
            <a:r>
              <a:rPr lang="en-US" sz="1000" dirty="0" err="1"/>
              <a:t>Hasil</a:t>
            </a:r>
            <a:r>
              <a:rPr lang="en-US" sz="1000" dirty="0"/>
              <a:t> </a:t>
            </a:r>
            <a:r>
              <a:rPr lang="en-US" sz="1000" dirty="0" err="1"/>
              <a:t>Cukai</a:t>
            </a:r>
            <a:r>
              <a:rPr lang="en-US" sz="1000" dirty="0"/>
              <a:t> </a:t>
            </a:r>
            <a:r>
              <a:rPr lang="en-US" sz="1000" dirty="0" err="1"/>
              <a:t>Hasil</a:t>
            </a:r>
            <a:r>
              <a:rPr lang="en-US" sz="1000" dirty="0"/>
              <a:t> </a:t>
            </a:r>
            <a:r>
              <a:rPr lang="en-US" sz="1000" dirty="0" err="1"/>
              <a:t>Tembakau</a:t>
            </a:r>
            <a:r>
              <a:rPr lang="en-US" sz="1000" dirty="0"/>
              <a:t> </a:t>
            </a:r>
            <a:r>
              <a:rPr lang="en-US" sz="1000" dirty="0" err="1"/>
              <a:t>Terhadap</a:t>
            </a:r>
            <a:r>
              <a:rPr lang="en-US" sz="1000" dirty="0"/>
              <a:t> </a:t>
            </a:r>
            <a:r>
              <a:rPr lang="en-US" sz="1000" dirty="0" err="1"/>
              <a:t>Kesehatan</a:t>
            </a:r>
            <a:r>
              <a:rPr lang="en-US" sz="1000" dirty="0"/>
              <a:t> </a:t>
            </a:r>
            <a:r>
              <a:rPr lang="en-US" sz="1000" dirty="0" err="1"/>
              <a:t>Masyarakat</a:t>
            </a:r>
            <a:r>
              <a:rPr lang="en-US" sz="1000" dirty="0"/>
              <a:t>. </a:t>
            </a:r>
            <a:r>
              <a:rPr lang="en-US" sz="1000" i="1" dirty="0" err="1"/>
              <a:t>Simposium</a:t>
            </a:r>
            <a:r>
              <a:rPr lang="en-US" sz="1000" i="1" dirty="0"/>
              <a:t> </a:t>
            </a:r>
            <a:r>
              <a:rPr lang="en-US" sz="1000" i="1" dirty="0" err="1"/>
              <a:t>Nasional</a:t>
            </a:r>
            <a:r>
              <a:rPr lang="en-US" sz="1000" i="1" dirty="0"/>
              <a:t> </a:t>
            </a:r>
            <a:r>
              <a:rPr lang="en-US" sz="1000" i="1" dirty="0" err="1"/>
              <a:t>Keuangan</a:t>
            </a:r>
            <a:r>
              <a:rPr lang="en-US" sz="1000" i="1" dirty="0"/>
              <a:t> Negara</a:t>
            </a:r>
            <a:r>
              <a:rPr lang="en-US" sz="1000" dirty="0"/>
              <a:t>, </a:t>
            </a:r>
            <a:r>
              <a:rPr lang="en-US" sz="1000" i="1" dirty="0"/>
              <a:t>2</a:t>
            </a:r>
            <a:r>
              <a:rPr lang="en-US" sz="1000" dirty="0"/>
              <a:t>(1), 479–501.</a:t>
            </a:r>
          </a:p>
          <a:p>
            <a:r>
              <a:rPr lang="en-US" sz="1000" dirty="0" err="1"/>
              <a:t>Fadholi</a:t>
            </a:r>
            <a:r>
              <a:rPr lang="en-US" sz="1000" dirty="0"/>
              <a:t>, F., </a:t>
            </a:r>
            <a:r>
              <a:rPr lang="en-US" sz="1000" dirty="0" err="1"/>
              <a:t>Prisanto</a:t>
            </a:r>
            <a:r>
              <a:rPr lang="en-US" sz="1000" dirty="0"/>
              <a:t>, G. F., </a:t>
            </a:r>
            <a:r>
              <a:rPr lang="en-US" sz="1000" dirty="0" err="1"/>
              <a:t>Ernungtyas</a:t>
            </a:r>
            <a:r>
              <a:rPr lang="en-US" sz="1000" dirty="0"/>
              <a:t>, N. F., </a:t>
            </a:r>
            <a:r>
              <a:rPr lang="en-US" sz="1000" dirty="0" err="1"/>
              <a:t>Irwansyah</a:t>
            </a:r>
            <a:r>
              <a:rPr lang="en-US" sz="1000" dirty="0"/>
              <a:t>, I., &amp; </a:t>
            </a:r>
            <a:r>
              <a:rPr lang="en-US" sz="1000" dirty="0" err="1"/>
              <a:t>Hasna</a:t>
            </a:r>
            <a:r>
              <a:rPr lang="en-US" sz="1000" dirty="0"/>
              <a:t>, S. (2020). </a:t>
            </a:r>
            <a:r>
              <a:rPr lang="en-US" sz="1000" dirty="0" err="1"/>
              <a:t>Disonansi</a:t>
            </a:r>
            <a:r>
              <a:rPr lang="en-US" sz="1000" dirty="0"/>
              <a:t> </a:t>
            </a:r>
            <a:r>
              <a:rPr lang="en-US" sz="1000" dirty="0" err="1"/>
              <a:t>Kognitif</a:t>
            </a:r>
            <a:r>
              <a:rPr lang="en-US" sz="1000" dirty="0"/>
              <a:t> </a:t>
            </a:r>
            <a:r>
              <a:rPr lang="en-US" sz="1000" dirty="0" err="1"/>
              <a:t>Perokok</a:t>
            </a:r>
            <a:r>
              <a:rPr lang="en-US" sz="1000" dirty="0"/>
              <a:t> </a:t>
            </a:r>
            <a:r>
              <a:rPr lang="en-US" sz="1000" dirty="0" err="1"/>
              <a:t>Aktif</a:t>
            </a:r>
            <a:r>
              <a:rPr lang="en-US" sz="1000" dirty="0"/>
              <a:t> di Indonesia. </a:t>
            </a:r>
            <a:r>
              <a:rPr lang="en-US" sz="1000" i="1" dirty="0" err="1"/>
              <a:t>Jurnal</a:t>
            </a:r>
            <a:r>
              <a:rPr lang="en-US" sz="1000" i="1" dirty="0"/>
              <a:t> RAP (</a:t>
            </a:r>
            <a:r>
              <a:rPr lang="en-US" sz="1000" i="1" dirty="0" err="1"/>
              <a:t>Riset</a:t>
            </a:r>
            <a:r>
              <a:rPr lang="en-US" sz="1000" i="1" dirty="0"/>
              <a:t> </a:t>
            </a:r>
            <a:r>
              <a:rPr lang="en-US" sz="1000" i="1" dirty="0" err="1"/>
              <a:t>Aktual</a:t>
            </a:r>
            <a:r>
              <a:rPr lang="en-US" sz="1000" i="1" dirty="0"/>
              <a:t> </a:t>
            </a:r>
            <a:r>
              <a:rPr lang="en-US" sz="1000" i="1" dirty="0" err="1"/>
              <a:t>Psikologi</a:t>
            </a:r>
            <a:r>
              <a:rPr lang="en-US" sz="1000" i="1" dirty="0"/>
              <a:t> </a:t>
            </a:r>
            <a:r>
              <a:rPr lang="en-US" sz="1000" i="1" dirty="0" err="1"/>
              <a:t>Universitas</a:t>
            </a:r>
            <a:r>
              <a:rPr lang="en-US" sz="1000" i="1" dirty="0"/>
              <a:t> </a:t>
            </a:r>
            <a:r>
              <a:rPr lang="en-US" sz="1000" i="1" dirty="0" err="1"/>
              <a:t>Negeri</a:t>
            </a:r>
            <a:r>
              <a:rPr lang="en-US" sz="1000" i="1" dirty="0"/>
              <a:t> Padang)</a:t>
            </a:r>
            <a:r>
              <a:rPr lang="en-US" sz="1000" dirty="0"/>
              <a:t>, </a:t>
            </a:r>
            <a:r>
              <a:rPr lang="en-US" sz="1000" i="1" dirty="0"/>
              <a:t>11</a:t>
            </a:r>
            <a:r>
              <a:rPr lang="en-US" sz="1000" dirty="0"/>
              <a:t>(1), 1. https://doi.org/10.24036/rapun.v11i1.108039</a:t>
            </a:r>
          </a:p>
          <a:p>
            <a:r>
              <a:rPr lang="en-US" sz="1000" dirty="0" err="1" smtClean="0"/>
              <a:t>Perdana</a:t>
            </a:r>
            <a:r>
              <a:rPr lang="en-US" sz="1000" dirty="0"/>
              <a:t>, D. A. (2018). </a:t>
            </a:r>
            <a:r>
              <a:rPr lang="en-US" sz="1000" dirty="0" err="1"/>
              <a:t>Kampanye</a:t>
            </a:r>
            <a:r>
              <a:rPr lang="en-US" sz="1000" dirty="0"/>
              <a:t> </a:t>
            </a:r>
            <a:r>
              <a:rPr lang="en-US" sz="1000" dirty="0" err="1"/>
              <a:t>Pencegahan</a:t>
            </a:r>
            <a:r>
              <a:rPr lang="en-US" sz="1000" dirty="0"/>
              <a:t> </a:t>
            </a:r>
            <a:r>
              <a:rPr lang="en-US" sz="1000" dirty="0" err="1"/>
              <a:t>Perokok</a:t>
            </a:r>
            <a:r>
              <a:rPr lang="en-US" sz="1000" dirty="0"/>
              <a:t> </a:t>
            </a:r>
            <a:r>
              <a:rPr lang="en-US" sz="1000" dirty="0" err="1"/>
              <a:t>Pasif</a:t>
            </a:r>
            <a:r>
              <a:rPr lang="en-US" sz="1000" dirty="0"/>
              <a:t> </a:t>
            </a:r>
            <a:r>
              <a:rPr lang="en-US" sz="1000" dirty="0" err="1"/>
              <a:t>Pada</a:t>
            </a:r>
            <a:r>
              <a:rPr lang="en-US" sz="1000" dirty="0"/>
              <a:t> </a:t>
            </a:r>
            <a:r>
              <a:rPr lang="en-US" sz="1000" dirty="0" err="1"/>
              <a:t>Anak-Anak</a:t>
            </a:r>
            <a:r>
              <a:rPr lang="en-US" sz="1000" dirty="0"/>
              <a:t>. </a:t>
            </a:r>
            <a:r>
              <a:rPr lang="en-US" sz="1000" i="1" dirty="0" err="1"/>
              <a:t>Jurnal</a:t>
            </a:r>
            <a:r>
              <a:rPr lang="en-US" sz="1000" i="1" dirty="0"/>
              <a:t> Tingkat </a:t>
            </a:r>
            <a:r>
              <a:rPr lang="en-US" sz="1000" i="1" dirty="0" err="1"/>
              <a:t>Sarjana</a:t>
            </a:r>
            <a:r>
              <a:rPr lang="en-US" sz="1000" i="1" dirty="0"/>
              <a:t> </a:t>
            </a:r>
            <a:r>
              <a:rPr lang="en-US" sz="1000" i="1" dirty="0" err="1"/>
              <a:t>Bidang</a:t>
            </a:r>
            <a:r>
              <a:rPr lang="en-US" sz="1000" i="1" dirty="0"/>
              <a:t> </a:t>
            </a:r>
            <a:r>
              <a:rPr lang="en-US" sz="1000" i="1" dirty="0" err="1"/>
              <a:t>Senirupa</a:t>
            </a:r>
            <a:r>
              <a:rPr lang="en-US" sz="1000" i="1" dirty="0"/>
              <a:t> Dan </a:t>
            </a:r>
            <a:r>
              <a:rPr lang="en-US" sz="1000" i="1" dirty="0" err="1"/>
              <a:t>Desain</a:t>
            </a:r>
            <a:r>
              <a:rPr lang="en-US" sz="1000" dirty="0"/>
              <a:t>, </a:t>
            </a:r>
            <a:r>
              <a:rPr lang="en-US" sz="1000" i="1" dirty="0"/>
              <a:t>10</a:t>
            </a:r>
            <a:r>
              <a:rPr lang="en-US" sz="1000" dirty="0"/>
              <a:t>(1).</a:t>
            </a:r>
          </a:p>
          <a:p>
            <a:r>
              <a:rPr lang="en-US" sz="1000" dirty="0"/>
              <a:t>Powers, C. H., &amp; </a:t>
            </a:r>
            <a:r>
              <a:rPr lang="en-US" sz="1000" dirty="0" err="1"/>
              <a:t>Giddens</a:t>
            </a:r>
            <a:r>
              <a:rPr lang="en-US" sz="1000" dirty="0"/>
              <a:t>, A. (1988). The Constitution of Society. </a:t>
            </a:r>
            <a:r>
              <a:rPr lang="en-US" sz="1000" i="1" dirty="0"/>
              <a:t>Social Forces</a:t>
            </a:r>
            <a:r>
              <a:rPr lang="en-US" sz="1000" dirty="0"/>
              <a:t>, </a:t>
            </a:r>
            <a:r>
              <a:rPr lang="en-US" sz="1000" i="1" dirty="0"/>
              <a:t>66</a:t>
            </a:r>
            <a:r>
              <a:rPr lang="en-US" sz="1000" dirty="0"/>
              <a:t>(4), 1124. https://doi.org/10.2307/2579442</a:t>
            </a:r>
          </a:p>
          <a:p>
            <a:r>
              <a:rPr lang="en-US" sz="1000" dirty="0"/>
              <a:t>Sari, A. (2019). </a:t>
            </a:r>
            <a:r>
              <a:rPr lang="en-US" sz="1000" dirty="0" err="1"/>
              <a:t>Perilaku</a:t>
            </a:r>
            <a:r>
              <a:rPr lang="en-US" sz="1000" dirty="0"/>
              <a:t> </a:t>
            </a:r>
            <a:r>
              <a:rPr lang="en-US" sz="1000" dirty="0" err="1"/>
              <a:t>Merokok</a:t>
            </a:r>
            <a:r>
              <a:rPr lang="en-US" sz="1000" dirty="0"/>
              <a:t> di </a:t>
            </a:r>
            <a:r>
              <a:rPr lang="en-US" sz="1000" dirty="0" err="1"/>
              <a:t>Kalangan</a:t>
            </a:r>
            <a:r>
              <a:rPr lang="en-US" sz="1000" dirty="0"/>
              <a:t> </a:t>
            </a:r>
            <a:r>
              <a:rPr lang="en-US" sz="1000" dirty="0" err="1"/>
              <a:t>Siswa</a:t>
            </a:r>
            <a:r>
              <a:rPr lang="en-US" sz="1000" dirty="0"/>
              <a:t> </a:t>
            </a:r>
            <a:r>
              <a:rPr lang="en-US" sz="1000" dirty="0" err="1"/>
              <a:t>Sekolah</a:t>
            </a:r>
            <a:r>
              <a:rPr lang="en-US" sz="1000" dirty="0"/>
              <a:t> </a:t>
            </a:r>
            <a:r>
              <a:rPr lang="en-US" sz="1000" dirty="0" err="1"/>
              <a:t>Menengah</a:t>
            </a:r>
            <a:r>
              <a:rPr lang="en-US" sz="1000" dirty="0"/>
              <a:t> </a:t>
            </a:r>
            <a:r>
              <a:rPr lang="en-US" sz="1000" dirty="0" err="1"/>
              <a:t>Atas</a:t>
            </a:r>
            <a:r>
              <a:rPr lang="en-US" sz="1000" dirty="0"/>
              <a:t> di Kota Padang Smoking Behavior among High School Students in Padang City. </a:t>
            </a:r>
            <a:r>
              <a:rPr lang="en-US" sz="1000" i="1" dirty="0" err="1"/>
              <a:t>Jurnal</a:t>
            </a:r>
            <a:r>
              <a:rPr lang="en-US" sz="1000" i="1" dirty="0"/>
              <a:t> </a:t>
            </a:r>
            <a:r>
              <a:rPr lang="en-US" sz="1000" i="1" dirty="0" err="1"/>
              <a:t>Ilmiah</a:t>
            </a:r>
            <a:r>
              <a:rPr lang="en-US" sz="1000" i="1" dirty="0"/>
              <a:t> </a:t>
            </a:r>
            <a:r>
              <a:rPr lang="en-US" sz="1000" i="1" dirty="0" err="1"/>
              <a:t>Kesehatan</a:t>
            </a:r>
            <a:r>
              <a:rPr lang="en-US" sz="1000" i="1" dirty="0"/>
              <a:t> </a:t>
            </a:r>
            <a:r>
              <a:rPr lang="en-US" sz="1000" i="1" dirty="0" err="1"/>
              <a:t>Masyarakat</a:t>
            </a:r>
            <a:r>
              <a:rPr lang="en-US" sz="1000" i="1" dirty="0"/>
              <a:t> Volume 11 </a:t>
            </a:r>
            <a:r>
              <a:rPr lang="en-US" sz="1000" i="1" dirty="0" err="1"/>
              <a:t>Edisi</a:t>
            </a:r>
            <a:r>
              <a:rPr lang="en-US" sz="1000" i="1" dirty="0"/>
              <a:t> 3, 2019</a:t>
            </a:r>
            <a:r>
              <a:rPr lang="en-US" sz="1000" dirty="0"/>
              <a:t>, </a:t>
            </a:r>
            <a:r>
              <a:rPr lang="en-US" sz="1000" i="1" dirty="0"/>
              <a:t>11</a:t>
            </a:r>
            <a:r>
              <a:rPr lang="en-US" sz="1000" dirty="0"/>
              <a:t>, 238–244.</a:t>
            </a:r>
          </a:p>
          <a:p>
            <a:r>
              <a:rPr lang="en-US" sz="1000" dirty="0" err="1"/>
              <a:t>Sugiyono</a:t>
            </a:r>
            <a:r>
              <a:rPr lang="en-US" sz="1000" dirty="0"/>
              <a:t>, M. (2010). </a:t>
            </a:r>
            <a:r>
              <a:rPr lang="en-US" sz="1000" dirty="0" err="1"/>
              <a:t>Kualitataif</a:t>
            </a:r>
            <a:r>
              <a:rPr lang="en-US" sz="1000" dirty="0"/>
              <a:t> </a:t>
            </a:r>
            <a:r>
              <a:rPr lang="en-US" sz="1000" dirty="0" err="1"/>
              <a:t>dan</a:t>
            </a:r>
            <a:r>
              <a:rPr lang="en-US" sz="1000" dirty="0"/>
              <a:t> </a:t>
            </a:r>
            <a:r>
              <a:rPr lang="en-US" sz="1000" dirty="0" err="1"/>
              <a:t>r&amp;d</a:t>
            </a:r>
            <a:r>
              <a:rPr lang="en-US" sz="1000" dirty="0"/>
              <a:t>, Bandung: </a:t>
            </a:r>
            <a:r>
              <a:rPr lang="en-US" sz="1000" dirty="0" err="1"/>
              <a:t>Alfabeta</a:t>
            </a:r>
            <a:r>
              <a:rPr lang="en-US" sz="1000" dirty="0"/>
              <a:t>, 2010. </a:t>
            </a:r>
            <a:r>
              <a:rPr lang="en-US" sz="1000" i="1" dirty="0" err="1"/>
              <a:t>Sugiyono</a:t>
            </a:r>
            <a:r>
              <a:rPr lang="en-US" sz="1000" i="1" dirty="0"/>
              <a:t>, </a:t>
            </a:r>
            <a:r>
              <a:rPr lang="en-US" sz="1000" i="1" dirty="0" err="1"/>
              <a:t>Metode</a:t>
            </a:r>
            <a:r>
              <a:rPr lang="en-US" sz="1000" i="1" dirty="0"/>
              <a:t> </a:t>
            </a:r>
            <a:r>
              <a:rPr lang="en-US" sz="1000" i="1" dirty="0" err="1"/>
              <a:t>Penelitian</a:t>
            </a:r>
            <a:r>
              <a:rPr lang="en-US" sz="1000" i="1" dirty="0"/>
              <a:t> </a:t>
            </a:r>
            <a:r>
              <a:rPr lang="en-US" sz="1000" i="1" dirty="0" err="1"/>
              <a:t>Kuantitatif</a:t>
            </a:r>
            <a:r>
              <a:rPr lang="en-US" sz="1000" i="1" dirty="0"/>
              <a:t> </a:t>
            </a:r>
            <a:r>
              <a:rPr lang="en-US" sz="1000" i="1" dirty="0" err="1"/>
              <a:t>Kualitatif</a:t>
            </a:r>
            <a:r>
              <a:rPr lang="en-US" sz="1000" i="1" dirty="0"/>
              <a:t> Dan R&amp;D Bandung: </a:t>
            </a:r>
            <a:r>
              <a:rPr lang="en-US" sz="1000" i="1" dirty="0" err="1"/>
              <a:t>Alfabeta</a:t>
            </a:r>
            <a:r>
              <a:rPr lang="en-US" sz="1000" dirty="0"/>
              <a:t>.</a:t>
            </a:r>
          </a:p>
          <a:p>
            <a:r>
              <a:rPr lang="en-US" sz="1000" dirty="0" err="1"/>
              <a:t>Wibisana</a:t>
            </a:r>
            <a:r>
              <a:rPr lang="en-US" sz="1000" dirty="0"/>
              <a:t>, W., </a:t>
            </a:r>
            <a:r>
              <a:rPr lang="en-US" sz="1000" dirty="0" err="1"/>
              <a:t>Christiani</a:t>
            </a:r>
            <a:r>
              <a:rPr lang="en-US" sz="1000" dirty="0"/>
              <a:t>, Y., </a:t>
            </a:r>
            <a:r>
              <a:rPr lang="en-US" sz="1000" dirty="0" err="1"/>
              <a:t>Maramis</a:t>
            </a:r>
            <a:r>
              <a:rPr lang="en-US" sz="1000" dirty="0"/>
              <a:t>, A., </a:t>
            </a:r>
            <a:r>
              <a:rPr lang="en-US" sz="1000" dirty="0" err="1"/>
              <a:t>Solichin</a:t>
            </a:r>
            <a:r>
              <a:rPr lang="en-US" sz="1000" dirty="0"/>
              <a:t>, J., &amp; </a:t>
            </a:r>
            <a:r>
              <a:rPr lang="en-US" sz="1000" dirty="0" err="1"/>
              <a:t>Indradjaya</a:t>
            </a:r>
            <a:r>
              <a:rPr lang="en-US" sz="1000" dirty="0"/>
              <a:t>, S. (2008). </a:t>
            </a:r>
            <a:r>
              <a:rPr lang="en-US" sz="1000" dirty="0" err="1"/>
              <a:t>Strategi</a:t>
            </a:r>
            <a:r>
              <a:rPr lang="en-US" sz="1000" dirty="0"/>
              <a:t> Global </a:t>
            </a:r>
            <a:r>
              <a:rPr lang="en-US" sz="1000" dirty="0" err="1"/>
              <a:t>Pengendalian</a:t>
            </a:r>
            <a:r>
              <a:rPr lang="en-US" sz="1000" dirty="0"/>
              <a:t> </a:t>
            </a:r>
            <a:r>
              <a:rPr lang="en-US" sz="1000" dirty="0" err="1"/>
              <a:t>Tembakau</a:t>
            </a:r>
            <a:r>
              <a:rPr lang="en-US" sz="1000" dirty="0"/>
              <a:t>. </a:t>
            </a:r>
            <a:r>
              <a:rPr lang="en-US" sz="1000" i="1" dirty="0"/>
              <a:t>Indonesian Journal of Cancer</a:t>
            </a:r>
            <a:r>
              <a:rPr lang="en-US" sz="1000" dirty="0"/>
              <a:t>, </a:t>
            </a:r>
            <a:r>
              <a:rPr lang="en-US" sz="1000" i="1" dirty="0"/>
              <a:t>2</a:t>
            </a:r>
            <a:r>
              <a:rPr lang="en-US" sz="1000" dirty="0"/>
              <a:t>(2).</a:t>
            </a:r>
          </a:p>
          <a:p>
            <a:r>
              <a:rPr lang="en-US" sz="1000" dirty="0" err="1"/>
              <a:t>Yunarman</a:t>
            </a:r>
            <a:r>
              <a:rPr lang="en-US" sz="1000" dirty="0"/>
              <a:t>, S. (2021). </a:t>
            </a:r>
            <a:r>
              <a:rPr lang="en-US" sz="1000" dirty="0" err="1"/>
              <a:t>Problematika</a:t>
            </a:r>
            <a:r>
              <a:rPr lang="en-US" sz="1000" dirty="0"/>
              <a:t> </a:t>
            </a:r>
            <a:r>
              <a:rPr lang="en-US" sz="1000" dirty="0" err="1"/>
              <a:t>Pelaksanaan</a:t>
            </a:r>
            <a:r>
              <a:rPr lang="en-US" sz="1000" dirty="0"/>
              <a:t> </a:t>
            </a:r>
            <a:r>
              <a:rPr lang="en-US" sz="1000" dirty="0" err="1"/>
              <a:t>Perda</a:t>
            </a:r>
            <a:r>
              <a:rPr lang="en-US" sz="1000" dirty="0"/>
              <a:t> </a:t>
            </a:r>
            <a:r>
              <a:rPr lang="en-US" sz="1000" dirty="0" err="1"/>
              <a:t>Kawasan</a:t>
            </a:r>
            <a:r>
              <a:rPr lang="en-US" sz="1000" dirty="0"/>
              <a:t> </a:t>
            </a:r>
            <a:r>
              <a:rPr lang="en-US" sz="1000" dirty="0" err="1"/>
              <a:t>Tanpa</a:t>
            </a:r>
            <a:r>
              <a:rPr lang="en-US" sz="1000" dirty="0"/>
              <a:t> </a:t>
            </a:r>
            <a:r>
              <a:rPr lang="en-US" sz="1000" dirty="0" err="1"/>
              <a:t>Rokok</a:t>
            </a:r>
            <a:r>
              <a:rPr lang="en-US" sz="1000" dirty="0"/>
              <a:t> di </a:t>
            </a:r>
            <a:r>
              <a:rPr lang="en-US" sz="1000" dirty="0" err="1"/>
              <a:t>Provinsi</a:t>
            </a:r>
            <a:r>
              <a:rPr lang="en-US" sz="1000" dirty="0"/>
              <a:t> Bengkulu. </a:t>
            </a:r>
            <a:r>
              <a:rPr lang="en-US" sz="1000" i="1" dirty="0" err="1"/>
              <a:t>Sosiologi</a:t>
            </a:r>
            <a:r>
              <a:rPr lang="en-US" sz="1000" i="1" dirty="0"/>
              <a:t> Nusantara UNIB</a:t>
            </a:r>
            <a:r>
              <a:rPr lang="en-US" sz="1000" dirty="0"/>
              <a:t>, </a:t>
            </a:r>
            <a:r>
              <a:rPr lang="en-US" sz="1000" i="1" dirty="0"/>
              <a:t>7</a:t>
            </a:r>
            <a:r>
              <a:rPr lang="en-US" sz="1000" dirty="0"/>
              <a:t>(1), 131–148.</a:t>
            </a:r>
          </a:p>
          <a:p>
            <a:r>
              <a:rPr lang="en-US" sz="1000" dirty="0" err="1"/>
              <a:t>Yunarman</a:t>
            </a:r>
            <a:r>
              <a:rPr lang="en-US" sz="1000" dirty="0"/>
              <a:t>, S., </a:t>
            </a:r>
            <a:r>
              <a:rPr lang="en-US" sz="1000" dirty="0" err="1"/>
              <a:t>Munandar</a:t>
            </a:r>
            <a:r>
              <a:rPr lang="en-US" sz="1000" dirty="0"/>
              <a:t>, A., </a:t>
            </a:r>
            <a:r>
              <a:rPr lang="en-US" sz="1000" dirty="0" err="1"/>
              <a:t>Ahsan</a:t>
            </a:r>
            <a:r>
              <a:rPr lang="en-US" sz="1000" dirty="0"/>
              <a:t>, A., </a:t>
            </a:r>
            <a:r>
              <a:rPr lang="en-US" sz="1000" dirty="0" err="1"/>
              <a:t>Akbarjono</a:t>
            </a:r>
            <a:r>
              <a:rPr lang="en-US" sz="1000" dirty="0"/>
              <a:t>, A., &amp; </a:t>
            </a:r>
            <a:r>
              <a:rPr lang="en-US" sz="1000" dirty="0" err="1"/>
              <a:t>Kusuma</a:t>
            </a:r>
            <a:r>
              <a:rPr lang="en-US" sz="1000" dirty="0"/>
              <a:t>, D. (2021). </a:t>
            </a:r>
            <a:r>
              <a:rPr lang="en-US" sz="1000" i="1" dirty="0"/>
              <a:t>Opportunities and Challenges of Tobacco Control Policy at District Level in Indonesia : A Qualitative Analysis</a:t>
            </a:r>
            <a:r>
              <a:rPr lang="en-US" sz="1000" dirty="0"/>
              <a:t>. </a:t>
            </a:r>
            <a:r>
              <a:rPr lang="en-US" sz="1000" i="1" dirty="0"/>
              <a:t>22</a:t>
            </a:r>
            <a:r>
              <a:rPr lang="en-US" sz="1000" dirty="0"/>
              <a:t>, 3055–3060. </a:t>
            </a:r>
          </a:p>
        </p:txBody>
      </p:sp>
    </p:spTree>
    <p:extLst>
      <p:ext uri="{BB962C8B-B14F-4D97-AF65-F5344CB8AC3E}">
        <p14:creationId xmlns:p14="http://schemas.microsoft.com/office/powerpoint/2010/main" val="2169302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b="1" dirty="0" smtClean="0"/>
              <a:t>TERIMAH KASIH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426442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 rotWithShape="1">
          <a:blip r:embed="rId2" cstate="print"/>
          <a:srcRect t="1693"/>
          <a:stretch/>
        </p:blipFill>
        <p:spPr>
          <a:xfrm>
            <a:off x="0" y="-46264"/>
            <a:ext cx="9144000" cy="51897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1949"/>
            <a:ext cx="8229600" cy="70127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Narrow" pitchFamily="34" charset="0"/>
              </a:rPr>
              <a:t>A. PENDAHULUAN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Arial Narrow" pitchFamily="34" charset="0"/>
              </a:rPr>
              <a:t>Angka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perokok</a:t>
            </a:r>
            <a:r>
              <a:rPr lang="en-US" sz="2800" dirty="0">
                <a:latin typeface="Arial Narrow" pitchFamily="34" charset="0"/>
              </a:rPr>
              <a:t> di Indonesia </a:t>
            </a:r>
            <a:r>
              <a:rPr lang="en-US" sz="2800" dirty="0" err="1">
                <a:latin typeface="Arial Narrow" pitchFamily="34" charset="0"/>
              </a:rPr>
              <a:t>semakin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naik</a:t>
            </a:r>
            <a:r>
              <a:rPr lang="en-US" sz="2800" dirty="0" smtClean="0">
                <a:latin typeface="Arial Narrow" pitchFamily="34" charset="0"/>
              </a:rPr>
              <a:t>. </a:t>
            </a:r>
            <a:r>
              <a:rPr lang="en-US" sz="2800" dirty="0" err="1" smtClean="0">
                <a:latin typeface="Arial Narrow" pitchFamily="34" charset="0"/>
              </a:rPr>
              <a:t>Tidak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hanya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hanya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perokok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Dewasa</a:t>
            </a:r>
            <a:r>
              <a:rPr lang="en-US" sz="2800" dirty="0">
                <a:latin typeface="Arial Narrow" pitchFamily="34" charset="0"/>
              </a:rPr>
              <a:t>, </a:t>
            </a:r>
            <a:r>
              <a:rPr lang="en-US" sz="2800" dirty="0" err="1">
                <a:latin typeface="Arial Narrow" pitchFamily="34" charset="0"/>
              </a:rPr>
              <a:t>juga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perokok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Anak</a:t>
            </a:r>
            <a:r>
              <a:rPr lang="en-US" sz="2800" dirty="0" smtClean="0">
                <a:latin typeface="Arial Narrow" pitchFamily="34" charset="0"/>
              </a:rPr>
              <a:t>.</a:t>
            </a:r>
          </a:p>
          <a:p>
            <a:r>
              <a:rPr lang="en-US" sz="2800" dirty="0" err="1" smtClean="0">
                <a:latin typeface="Arial Narrow" pitchFamily="34" charset="0"/>
              </a:rPr>
              <a:t>Perokok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anak</a:t>
            </a:r>
            <a:r>
              <a:rPr lang="en-US" sz="2800" dirty="0" smtClean="0">
                <a:latin typeface="Arial Narrow" pitchFamily="34" charset="0"/>
              </a:rPr>
              <a:t> (</a:t>
            </a:r>
            <a:r>
              <a:rPr lang="en-US" sz="2800" dirty="0" err="1" smtClean="0">
                <a:latin typeface="Arial Narrow" pitchFamily="34" charset="0"/>
              </a:rPr>
              <a:t>pemula</a:t>
            </a:r>
            <a:r>
              <a:rPr lang="en-US" sz="2800" dirty="0" smtClean="0">
                <a:latin typeface="Arial Narrow" pitchFamily="34" charset="0"/>
              </a:rPr>
              <a:t>) </a:t>
            </a:r>
            <a:r>
              <a:rPr lang="en-US" sz="2800" dirty="0" err="1" smtClean="0">
                <a:latin typeface="Arial Narrow" pitchFamily="34" charset="0"/>
              </a:rPr>
              <a:t>calon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perokok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aktif</a:t>
            </a:r>
            <a:r>
              <a:rPr lang="en-US" sz="2800" dirty="0" smtClean="0">
                <a:latin typeface="Arial Narrow" pitchFamily="34" charset="0"/>
              </a:rPr>
              <a:t> (</a:t>
            </a:r>
            <a:r>
              <a:rPr lang="en-US" sz="2800" dirty="0" err="1" smtClean="0">
                <a:latin typeface="Arial Narrow" pitchFamily="34" charset="0"/>
              </a:rPr>
              <a:t>permanen</a:t>
            </a:r>
            <a:r>
              <a:rPr lang="en-US" sz="2800" dirty="0" smtClean="0">
                <a:latin typeface="Arial Narrow" pitchFamily="34" charset="0"/>
              </a:rPr>
              <a:t>). </a:t>
            </a:r>
            <a:r>
              <a:rPr lang="en-US" sz="2800" dirty="0" err="1" smtClean="0">
                <a:latin typeface="Arial Narrow" pitchFamily="34" charset="0"/>
              </a:rPr>
              <a:t>Rokok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pintu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masuk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peyimpangan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perilaku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lainnya</a:t>
            </a:r>
            <a:endParaRPr lang="en-US" sz="2800" dirty="0">
              <a:latin typeface="Arial Narrow" pitchFamily="34" charset="0"/>
            </a:endParaRPr>
          </a:p>
          <a:p>
            <a:r>
              <a:rPr lang="en-US" sz="2800" dirty="0" err="1" smtClean="0">
                <a:latin typeface="Arial Narrow" pitchFamily="34" charset="0"/>
              </a:rPr>
              <a:t>Provinsi</a:t>
            </a:r>
            <a:r>
              <a:rPr lang="en-US" sz="2800" dirty="0" smtClean="0">
                <a:latin typeface="Arial Narrow" pitchFamily="34" charset="0"/>
              </a:rPr>
              <a:t> Bengkulu </a:t>
            </a:r>
            <a:r>
              <a:rPr lang="en-US" sz="2800" dirty="0" err="1" smtClean="0">
                <a:latin typeface="Arial Narrow" pitchFamily="34" charset="0"/>
              </a:rPr>
              <a:t>memiliki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Perokok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aktif</a:t>
            </a:r>
            <a:r>
              <a:rPr lang="en-US" sz="2800" dirty="0" smtClean="0">
                <a:latin typeface="Arial Narrow" pitchFamily="34" charset="0"/>
              </a:rPr>
              <a:t> yang </a:t>
            </a:r>
            <a:r>
              <a:rPr lang="en-US" sz="2800" dirty="0" err="1" smtClean="0">
                <a:latin typeface="Arial Narrow" pitchFamily="34" charset="0"/>
              </a:rPr>
              <a:t>tinggi</a:t>
            </a:r>
            <a:r>
              <a:rPr lang="en-US" sz="2800" dirty="0" smtClean="0">
                <a:latin typeface="Arial Narrow" pitchFamily="34" charset="0"/>
              </a:rPr>
              <a:t>. </a:t>
            </a:r>
            <a:r>
              <a:rPr lang="en-US" sz="2800" dirty="0" err="1" smtClean="0">
                <a:latin typeface="Arial Narrow" pitchFamily="34" charset="0"/>
              </a:rPr>
              <a:t>Sudah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mengesahkan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Perda</a:t>
            </a:r>
            <a:r>
              <a:rPr lang="en-US" sz="2800" dirty="0" smtClean="0">
                <a:latin typeface="Arial Narrow" pitchFamily="34" charset="0"/>
              </a:rPr>
              <a:t> KTR. </a:t>
            </a:r>
            <a:r>
              <a:rPr lang="en-US" sz="2800" dirty="0" err="1" smtClean="0">
                <a:latin typeface="Arial Narrow" pitchFamily="34" charset="0"/>
              </a:rPr>
              <a:t>Sekolah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kawasan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bebas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asap</a:t>
            </a:r>
            <a:r>
              <a:rPr lang="en-US" sz="2800" dirty="0">
                <a:latin typeface="Arial Narrow" pitchFamily="34" charset="0"/>
              </a:rPr>
              <a:t> </a:t>
            </a:r>
            <a:r>
              <a:rPr lang="en-US" sz="2800" dirty="0" err="1">
                <a:latin typeface="Arial Narrow" pitchFamily="34" charset="0"/>
              </a:rPr>
              <a:t>rokok</a:t>
            </a:r>
            <a:r>
              <a:rPr lang="en-US" sz="2800" dirty="0">
                <a:latin typeface="Arial Narrow" pitchFamily="34" charset="0"/>
              </a:rPr>
              <a:t>. </a:t>
            </a:r>
          </a:p>
          <a:p>
            <a:endParaRPr lang="en-US" sz="2800" dirty="0" smtClean="0">
              <a:latin typeface="Arial Narrow" pitchFamily="34" charset="0"/>
            </a:endParaRPr>
          </a:p>
          <a:p>
            <a:endParaRPr lang="en-US" sz="2800" dirty="0" smtClean="0">
              <a:latin typeface="Arial Narrow" pitchFamily="34" charset="0"/>
            </a:endParaRPr>
          </a:p>
          <a:p>
            <a:pPr>
              <a:buFontTx/>
              <a:buChar char="-"/>
            </a:pPr>
            <a:endParaRPr lang="en-US" sz="2800" dirty="0" smtClean="0">
              <a:latin typeface="Arial Narrow" pitchFamily="34" charset="0"/>
            </a:endParaRPr>
          </a:p>
          <a:p>
            <a:endParaRPr lang="en-US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994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B. TUJUAN PENELITIAN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 Narrow" pitchFamily="34" charset="0"/>
              </a:rPr>
              <a:t>Bagaimana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potret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perokok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Anak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pada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tingkat</a:t>
            </a:r>
            <a:r>
              <a:rPr lang="en-US" sz="2800" dirty="0" smtClean="0">
                <a:latin typeface="Arial Narrow" pitchFamily="34" charset="0"/>
              </a:rPr>
              <a:t> SMA </a:t>
            </a:r>
            <a:r>
              <a:rPr lang="en-US" sz="2800" dirty="0" err="1" smtClean="0">
                <a:latin typeface="Arial Narrow" pitchFamily="34" charset="0"/>
              </a:rPr>
              <a:t>Provinsi</a:t>
            </a:r>
            <a:r>
              <a:rPr lang="en-US" sz="2800" dirty="0" smtClean="0">
                <a:latin typeface="Arial Narrow" pitchFamily="34" charset="0"/>
              </a:rPr>
              <a:t> Bengkulu?</a:t>
            </a:r>
          </a:p>
          <a:p>
            <a:r>
              <a:rPr lang="en-US" sz="2800" dirty="0" err="1" smtClean="0">
                <a:latin typeface="Arial Narrow" pitchFamily="34" charset="0"/>
              </a:rPr>
              <a:t>Bagaimana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Potret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Implementasi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Perda</a:t>
            </a:r>
            <a:r>
              <a:rPr lang="en-US" sz="2800" dirty="0" smtClean="0">
                <a:latin typeface="Arial Narrow" pitchFamily="34" charset="0"/>
              </a:rPr>
              <a:t> KTR </a:t>
            </a:r>
            <a:r>
              <a:rPr lang="en-US" sz="2800" dirty="0" err="1" smtClean="0">
                <a:latin typeface="Arial Narrow" pitchFamily="34" charset="0"/>
              </a:rPr>
              <a:t>pada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kawasan</a:t>
            </a:r>
            <a:r>
              <a:rPr lang="en-US" sz="2800" dirty="0" smtClean="0">
                <a:latin typeface="Arial Narrow" pitchFamily="34" charset="0"/>
              </a:rPr>
              <a:t> SMA di </a:t>
            </a:r>
            <a:r>
              <a:rPr lang="en-US" sz="2800" dirty="0" err="1" smtClean="0">
                <a:latin typeface="Arial Narrow" pitchFamily="34" charset="0"/>
              </a:rPr>
              <a:t>Provinsi</a:t>
            </a:r>
            <a:r>
              <a:rPr lang="en-US" sz="2800" dirty="0" smtClean="0">
                <a:latin typeface="Arial Narrow" pitchFamily="34" charset="0"/>
              </a:rPr>
              <a:t> Bengkulu?</a:t>
            </a:r>
          </a:p>
          <a:p>
            <a:pPr lvl="0"/>
            <a:r>
              <a:rPr lang="en-US" sz="2800" dirty="0" err="1" smtClean="0">
                <a:latin typeface="Arial Narrow" pitchFamily="34" charset="0"/>
              </a:rPr>
              <a:t>Bagaimana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upaya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sekolah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mencegah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perilaku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merokok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pada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siswa</a:t>
            </a:r>
            <a:r>
              <a:rPr lang="en-US" sz="2800" dirty="0" smtClean="0">
                <a:latin typeface="Arial Narrow" pitchFamily="34" charset="0"/>
              </a:rPr>
              <a:t>?</a:t>
            </a:r>
          </a:p>
          <a:p>
            <a:endParaRPr lang="en-US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79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05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853679"/>
          </a:xfrm>
        </p:spPr>
        <p:txBody>
          <a:bodyPr>
            <a:normAutofit/>
          </a:bodyPr>
          <a:lstStyle/>
          <a:p>
            <a:r>
              <a:rPr lang="en-US" dirty="0" smtClean="0"/>
              <a:t>C. METODE 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28625" indent="-428625">
              <a:buFont typeface="Wingdings" pitchFamily="2" charset="2"/>
              <a:buChar char="q"/>
            </a:pPr>
            <a:r>
              <a:rPr lang="en-US" dirty="0" err="1" smtClean="0">
                <a:latin typeface="Arial Narrow" pitchFamily="34" charset="0"/>
              </a:rPr>
              <a:t>Penelitian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ini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menggunakan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pendekatan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kualitatif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bersifat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penelitian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lapangan</a:t>
            </a:r>
            <a:r>
              <a:rPr lang="en-US" dirty="0" smtClean="0">
                <a:latin typeface="Arial Narrow" pitchFamily="34" charset="0"/>
              </a:rPr>
              <a:t>.</a:t>
            </a:r>
          </a:p>
          <a:p>
            <a:pPr marL="428625" indent="-428625">
              <a:buFont typeface="Wingdings" pitchFamily="2" charset="2"/>
              <a:buChar char="q"/>
            </a:pPr>
            <a:r>
              <a:rPr lang="en-US" dirty="0" err="1" smtClean="0">
                <a:latin typeface="Arial Narrow" pitchFamily="34" charset="0"/>
              </a:rPr>
              <a:t>Teknik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Pemilihan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Informan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yakni</a:t>
            </a:r>
            <a:r>
              <a:rPr lang="en-US" dirty="0" smtClean="0">
                <a:latin typeface="Arial Narrow" pitchFamily="34" charset="0"/>
              </a:rPr>
              <a:t> Purposive Sampling (</a:t>
            </a:r>
            <a:r>
              <a:rPr lang="en-US" dirty="0" err="1" smtClean="0">
                <a:latin typeface="Arial Narrow" pitchFamily="34" charset="0"/>
              </a:rPr>
              <a:t>Informan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Utama</a:t>
            </a:r>
            <a:r>
              <a:rPr lang="en-US" dirty="0" smtClean="0">
                <a:latin typeface="Arial Narrow" pitchFamily="34" charset="0"/>
              </a:rPr>
              <a:t> : </a:t>
            </a:r>
            <a:r>
              <a:rPr lang="en-US" dirty="0" err="1" smtClean="0">
                <a:latin typeface="Arial Narrow" pitchFamily="34" charset="0"/>
              </a:rPr>
              <a:t>Siswa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laki-laki</a:t>
            </a:r>
            <a:r>
              <a:rPr lang="en-US" dirty="0" smtClean="0">
                <a:latin typeface="Arial Narrow" pitchFamily="34" charset="0"/>
              </a:rPr>
              <a:t> di 2 </a:t>
            </a:r>
            <a:r>
              <a:rPr lang="en-US" dirty="0" err="1" smtClean="0">
                <a:latin typeface="Arial Narrow" pitchFamily="34" charset="0"/>
              </a:rPr>
              <a:t>kelas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tiap</a:t>
            </a:r>
            <a:r>
              <a:rPr lang="en-US" dirty="0" smtClean="0">
                <a:latin typeface="Arial Narrow" pitchFamily="34" charset="0"/>
              </a:rPr>
              <a:t> SMA. </a:t>
            </a:r>
            <a:r>
              <a:rPr lang="en-US" dirty="0" err="1" smtClean="0">
                <a:latin typeface="Arial Narrow" pitchFamily="34" charset="0"/>
              </a:rPr>
              <a:t>Informan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Pendukung</a:t>
            </a:r>
            <a:r>
              <a:rPr lang="en-US" dirty="0" smtClean="0">
                <a:latin typeface="Arial Narrow" pitchFamily="34" charset="0"/>
              </a:rPr>
              <a:t> : </a:t>
            </a:r>
            <a:r>
              <a:rPr lang="en-US" dirty="0" err="1" smtClean="0">
                <a:latin typeface="Arial Narrow" pitchFamily="34" charset="0"/>
              </a:rPr>
              <a:t>Kepala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Sekolah</a:t>
            </a:r>
            <a:r>
              <a:rPr lang="en-US" dirty="0" smtClean="0">
                <a:latin typeface="Arial Narrow" pitchFamily="34" charset="0"/>
              </a:rPr>
              <a:t>, Guru BK </a:t>
            </a:r>
            <a:r>
              <a:rPr lang="en-US" dirty="0" err="1" smtClean="0">
                <a:latin typeface="Arial Narrow" pitchFamily="34" charset="0"/>
              </a:rPr>
              <a:t>dan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Siswa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Perempuan</a:t>
            </a:r>
            <a:r>
              <a:rPr lang="en-US" dirty="0" smtClean="0">
                <a:latin typeface="Arial Narrow" pitchFamily="34" charset="0"/>
              </a:rPr>
              <a:t>)</a:t>
            </a:r>
          </a:p>
          <a:p>
            <a:pPr marL="428625" indent="-428625">
              <a:buFont typeface="Wingdings" pitchFamily="2" charset="2"/>
              <a:buChar char="q"/>
            </a:pPr>
            <a:r>
              <a:rPr lang="en-US" dirty="0" err="1" smtClean="0">
                <a:latin typeface="Arial Narrow" pitchFamily="34" charset="0"/>
              </a:rPr>
              <a:t>Waktu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penelitian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selama</a:t>
            </a:r>
            <a:r>
              <a:rPr lang="en-US" dirty="0" smtClean="0">
                <a:latin typeface="Arial Narrow" pitchFamily="34" charset="0"/>
              </a:rPr>
              <a:t> 5 </a:t>
            </a:r>
            <a:r>
              <a:rPr lang="en-US" dirty="0" err="1" smtClean="0">
                <a:latin typeface="Arial Narrow" pitchFamily="34" charset="0"/>
              </a:rPr>
              <a:t>bulan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dari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Maret</a:t>
            </a:r>
            <a:r>
              <a:rPr lang="en-US" dirty="0" smtClean="0">
                <a:latin typeface="Arial Narrow" pitchFamily="34" charset="0"/>
              </a:rPr>
              <a:t> - </a:t>
            </a:r>
            <a:r>
              <a:rPr lang="en-US" dirty="0" err="1" smtClean="0">
                <a:latin typeface="Arial Narrow" pitchFamily="34" charset="0"/>
              </a:rPr>
              <a:t>Juli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tahun</a:t>
            </a:r>
            <a:r>
              <a:rPr lang="en-US" dirty="0" smtClean="0">
                <a:latin typeface="Arial Narrow" pitchFamily="34" charset="0"/>
              </a:rPr>
              <a:t> 2022. </a:t>
            </a:r>
            <a:r>
              <a:rPr lang="en-US" dirty="0" err="1" smtClean="0">
                <a:latin typeface="Arial Narrow" pitchFamily="34" charset="0"/>
              </a:rPr>
              <a:t>Tempat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penelitian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dilakukan</a:t>
            </a:r>
            <a:r>
              <a:rPr lang="en-US" dirty="0" smtClean="0">
                <a:latin typeface="Arial Narrow" pitchFamily="34" charset="0"/>
              </a:rPr>
              <a:t> di 4 </a:t>
            </a:r>
            <a:r>
              <a:rPr lang="en-US" dirty="0" err="1" smtClean="0">
                <a:latin typeface="Arial Narrow" pitchFamily="34" charset="0"/>
              </a:rPr>
              <a:t>kabupaten</a:t>
            </a:r>
            <a:r>
              <a:rPr lang="en-US" dirty="0" smtClean="0">
                <a:latin typeface="Arial Narrow" pitchFamily="34" charset="0"/>
              </a:rPr>
              <a:t>/Kota di </a:t>
            </a:r>
            <a:r>
              <a:rPr lang="en-US" dirty="0" err="1" smtClean="0">
                <a:latin typeface="Arial Narrow" pitchFamily="34" charset="0"/>
              </a:rPr>
              <a:t>Provinsi</a:t>
            </a:r>
            <a:r>
              <a:rPr lang="en-US" dirty="0" smtClean="0">
                <a:latin typeface="Arial Narrow" pitchFamily="34" charset="0"/>
              </a:rPr>
              <a:t> Bengkulu </a:t>
            </a:r>
            <a:r>
              <a:rPr lang="en-US" dirty="0" err="1" smtClean="0">
                <a:latin typeface="Arial Narrow" pitchFamily="34" charset="0"/>
              </a:rPr>
              <a:t>yakni</a:t>
            </a:r>
            <a:r>
              <a:rPr lang="en-US" dirty="0" smtClean="0">
                <a:latin typeface="Arial Narrow" pitchFamily="34" charset="0"/>
              </a:rPr>
              <a:t>, Kota Bengkulu, </a:t>
            </a:r>
            <a:r>
              <a:rPr lang="en-US" dirty="0" err="1" smtClean="0">
                <a:latin typeface="Arial Narrow" pitchFamily="34" charset="0"/>
              </a:rPr>
              <a:t>kabupaten</a:t>
            </a:r>
            <a:r>
              <a:rPr lang="en-US" dirty="0" smtClean="0">
                <a:latin typeface="Arial Narrow" pitchFamily="34" charset="0"/>
              </a:rPr>
              <a:t> Bengkulu Selatan, </a:t>
            </a:r>
            <a:r>
              <a:rPr lang="en-US" dirty="0" err="1" smtClean="0">
                <a:latin typeface="Arial Narrow" pitchFamily="34" charset="0"/>
              </a:rPr>
              <a:t>Kaur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dan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Rejang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Lebong</a:t>
            </a:r>
            <a:r>
              <a:rPr lang="en-US" dirty="0" smtClean="0">
                <a:latin typeface="Arial Narrow" pitchFamily="34" charset="0"/>
              </a:rPr>
              <a:t>.</a:t>
            </a:r>
          </a:p>
          <a:p>
            <a:pPr marL="428625" indent="-428625">
              <a:buFont typeface="Wingdings" pitchFamily="2" charset="2"/>
              <a:buChar char="q"/>
            </a:pPr>
            <a:r>
              <a:rPr lang="en-US" dirty="0" err="1" smtClean="0">
                <a:latin typeface="Arial Narrow" pitchFamily="34" charset="0"/>
              </a:rPr>
              <a:t>Metode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pengumpulan</a:t>
            </a:r>
            <a:r>
              <a:rPr lang="en-US" dirty="0" smtClean="0">
                <a:latin typeface="Arial Narrow" pitchFamily="34" charset="0"/>
              </a:rPr>
              <a:t> data </a:t>
            </a:r>
            <a:r>
              <a:rPr lang="en-US" dirty="0" err="1" smtClean="0">
                <a:latin typeface="Arial Narrow" pitchFamily="34" charset="0"/>
              </a:rPr>
              <a:t>dengan</a:t>
            </a:r>
            <a:r>
              <a:rPr lang="en-US" dirty="0" smtClean="0">
                <a:latin typeface="Arial Narrow" pitchFamily="34" charset="0"/>
              </a:rPr>
              <a:t> Survey, </a:t>
            </a:r>
            <a:r>
              <a:rPr lang="en-US" dirty="0" err="1" smtClean="0">
                <a:latin typeface="Arial Narrow" pitchFamily="34" charset="0"/>
              </a:rPr>
              <a:t>wawancara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mendalam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observasi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dokumentasi</a:t>
            </a:r>
            <a:r>
              <a:rPr lang="en-US" dirty="0" smtClean="0">
                <a:latin typeface="Arial Narrow" pitchFamily="34" charset="0"/>
              </a:rPr>
              <a:t>.</a:t>
            </a:r>
          </a:p>
          <a:p>
            <a:pPr marL="428625" indent="-428625">
              <a:buFont typeface="Wingdings" pitchFamily="2" charset="2"/>
              <a:buChar char="q"/>
            </a:pPr>
            <a:r>
              <a:rPr lang="en-US" dirty="0" err="1" smtClean="0">
                <a:latin typeface="Arial Narrow" pitchFamily="34" charset="0"/>
              </a:rPr>
              <a:t>Selanjutnya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dianalisis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menggunakan</a:t>
            </a:r>
            <a:r>
              <a:rPr lang="en-US" dirty="0" smtClean="0">
                <a:latin typeface="Arial Narrow" pitchFamily="34" charset="0"/>
              </a:rPr>
              <a:t> model Milles </a:t>
            </a:r>
            <a:r>
              <a:rPr lang="en-US" dirty="0" err="1" smtClean="0">
                <a:latin typeface="Arial Narrow" pitchFamily="34" charset="0"/>
              </a:rPr>
              <a:t>dan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Hubberman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melalui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tiga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tahap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reduksi</a:t>
            </a:r>
            <a:r>
              <a:rPr lang="en-US" dirty="0" smtClean="0">
                <a:latin typeface="Arial Narrow" pitchFamily="34" charset="0"/>
              </a:rPr>
              <a:t> data, </a:t>
            </a:r>
            <a:r>
              <a:rPr lang="en-US" dirty="0" err="1" smtClean="0">
                <a:latin typeface="Arial Narrow" pitchFamily="34" charset="0"/>
              </a:rPr>
              <a:t>penyajian</a:t>
            </a:r>
            <a:r>
              <a:rPr lang="en-US" dirty="0" smtClean="0">
                <a:latin typeface="Arial Narrow" pitchFamily="34" charset="0"/>
              </a:rPr>
              <a:t> data </a:t>
            </a:r>
            <a:r>
              <a:rPr lang="en-US" dirty="0" err="1" smtClean="0">
                <a:latin typeface="Arial Narrow" pitchFamily="34" charset="0"/>
              </a:rPr>
              <a:t>serta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penarikan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kesimpulan</a:t>
            </a:r>
            <a:endParaRPr lang="en-ID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6675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HASIL PENELITIAN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1. </a:t>
            </a:r>
            <a:r>
              <a:rPr lang="en-US" sz="2400" b="1" dirty="0" err="1" smtClean="0"/>
              <a:t>Potret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Perokok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Siswa</a:t>
            </a:r>
            <a:r>
              <a:rPr lang="en-US" sz="2400" b="1" dirty="0" smtClean="0"/>
              <a:t> SMA di </a:t>
            </a:r>
            <a:r>
              <a:rPr lang="en-US" sz="2400" b="1" dirty="0" err="1" smtClean="0"/>
              <a:t>Prov</a:t>
            </a:r>
            <a:r>
              <a:rPr lang="en-US" sz="2400" b="1" dirty="0" smtClean="0"/>
              <a:t> Bengkulu</a:t>
            </a:r>
            <a:endParaRPr lang="en-US" sz="24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6738429"/>
              </p:ext>
            </p:extLst>
          </p:nvPr>
        </p:nvGraphicFramePr>
        <p:xfrm>
          <a:off x="381000" y="1333500"/>
          <a:ext cx="8382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295400" y="1501684"/>
            <a:ext cx="609600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77%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06634" y="1581150"/>
            <a:ext cx="762000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72%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43400" y="1485900"/>
            <a:ext cx="762000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63%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715000" y="1485900"/>
            <a:ext cx="609600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81%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68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211176"/>
              </p:ext>
            </p:extLst>
          </p:nvPr>
        </p:nvGraphicFramePr>
        <p:xfrm>
          <a:off x="873087" y="935114"/>
          <a:ext cx="8077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142559"/>
            <a:ext cx="8382000" cy="6858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smtClean="0"/>
              <a:t>2. </a:t>
            </a:r>
            <a:r>
              <a:rPr lang="en-US" sz="2400" b="1" dirty="0" err="1" smtClean="0"/>
              <a:t>Potret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Implementasi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Perda</a:t>
            </a:r>
            <a:r>
              <a:rPr lang="en-US" sz="2400" b="1" dirty="0" smtClean="0"/>
              <a:t> KTR </a:t>
            </a:r>
            <a:r>
              <a:rPr lang="en-US" sz="2400" b="1" dirty="0" err="1" smtClean="0"/>
              <a:t>dilingkungan</a:t>
            </a:r>
            <a:r>
              <a:rPr lang="en-US" sz="2400" b="1" dirty="0" smtClean="0"/>
              <a:t> SMA </a:t>
            </a:r>
            <a:r>
              <a:rPr lang="en-US" sz="2400" b="1" dirty="0" err="1" smtClean="0"/>
              <a:t>provinsi</a:t>
            </a:r>
            <a:r>
              <a:rPr lang="en-US" sz="2400" b="1" dirty="0" smtClean="0"/>
              <a:t> Bengkulu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606887" y="935114"/>
            <a:ext cx="609600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76400" y="1428750"/>
            <a:ext cx="609600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7%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52800" y="1428750"/>
            <a:ext cx="685800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65%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0" y="857250"/>
            <a:ext cx="609600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5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05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66750"/>
            <a:ext cx="8229600" cy="857250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3100" b="1" dirty="0" smtClean="0"/>
              <a:t>3. </a:t>
            </a:r>
            <a:r>
              <a:rPr lang="en-US" sz="3100" b="1" dirty="0" err="1" smtClean="0"/>
              <a:t>Upaya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Sekolah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Mencegah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Perilaku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Merokok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Siswa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dirty="0" smtClean="0"/>
              <a:t>a. </a:t>
            </a:r>
            <a:r>
              <a:rPr lang="en-US" sz="2800" dirty="0" err="1" smtClean="0"/>
              <a:t>Sosialisasi</a:t>
            </a:r>
            <a:r>
              <a:rPr lang="en-US" sz="2800" dirty="0" smtClean="0"/>
              <a:t> </a:t>
            </a:r>
            <a:r>
              <a:rPr lang="en-US" sz="2800" dirty="0" err="1"/>
              <a:t>Perda</a:t>
            </a:r>
            <a:r>
              <a:rPr lang="en-US" sz="2800" dirty="0"/>
              <a:t> KTR </a:t>
            </a:r>
            <a:r>
              <a:rPr lang="en-US" sz="2800" dirty="0" err="1"/>
              <a:t>kepada</a:t>
            </a:r>
            <a:r>
              <a:rPr lang="en-US" sz="2800" dirty="0"/>
              <a:t> guru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siswa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750"/>
            <a:ext cx="8229600" cy="3181894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Meskipun</a:t>
            </a:r>
            <a:r>
              <a:rPr lang="en-US" sz="2000" dirty="0" smtClean="0"/>
              <a:t> </a:t>
            </a:r>
            <a:r>
              <a:rPr lang="en-US" sz="2000" dirty="0" err="1"/>
              <a:t>Sekolah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salah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Fasilitas</a:t>
            </a:r>
            <a:r>
              <a:rPr lang="en-US" sz="2000" dirty="0"/>
              <a:t> KTR yang </a:t>
            </a:r>
            <a:r>
              <a:rPr lang="en-US" sz="2000" dirty="0" err="1"/>
              <a:t>tercantum</a:t>
            </a:r>
            <a:r>
              <a:rPr lang="en-US" sz="2000" dirty="0"/>
              <a:t> 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Perda</a:t>
            </a:r>
            <a:r>
              <a:rPr lang="en-US" sz="2000" dirty="0"/>
              <a:t> KTR </a:t>
            </a:r>
            <a:r>
              <a:rPr lang="en-US" sz="2000" dirty="0" err="1"/>
              <a:t>tiap</a:t>
            </a:r>
            <a:r>
              <a:rPr lang="en-US" sz="2000" dirty="0"/>
              <a:t> </a:t>
            </a:r>
            <a:r>
              <a:rPr lang="en-US" sz="2000" dirty="0" err="1"/>
              <a:t>Kabupaten</a:t>
            </a:r>
            <a:r>
              <a:rPr lang="en-US" sz="2000" dirty="0"/>
              <a:t> Kota,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Kepala</a:t>
            </a:r>
            <a:r>
              <a:rPr lang="en-US" sz="2000" dirty="0" smtClean="0"/>
              <a:t> </a:t>
            </a:r>
            <a:r>
              <a:rPr lang="en-US" sz="2000" dirty="0" err="1"/>
              <a:t>Sekolah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Guru yang </a:t>
            </a:r>
            <a:r>
              <a:rPr lang="en-US" sz="2000" dirty="0" err="1"/>
              <a:t>belum</a:t>
            </a:r>
            <a:r>
              <a:rPr lang="en-US" sz="2000" dirty="0"/>
              <a:t> familiar </a:t>
            </a:r>
            <a:r>
              <a:rPr lang="en-US" sz="2000" dirty="0" err="1"/>
              <a:t>dengan</a:t>
            </a:r>
            <a:r>
              <a:rPr lang="en-US" sz="2000" dirty="0"/>
              <a:t> “</a:t>
            </a:r>
            <a:r>
              <a:rPr lang="en-US" sz="2000" dirty="0" err="1"/>
              <a:t>Perda</a:t>
            </a:r>
            <a:r>
              <a:rPr lang="en-US" sz="2000" dirty="0"/>
              <a:t> KTR”. Hal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tergambar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Guru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Kepala</a:t>
            </a:r>
            <a:r>
              <a:rPr lang="en-US" sz="2000" dirty="0"/>
              <a:t> </a:t>
            </a:r>
            <a:r>
              <a:rPr lang="en-US" sz="2000" dirty="0" err="1"/>
              <a:t>Sekolah</a:t>
            </a:r>
            <a:r>
              <a:rPr lang="en-US" sz="2000" dirty="0"/>
              <a:t> di </a:t>
            </a:r>
            <a:r>
              <a:rPr lang="en-US" sz="2000" dirty="0" err="1"/>
              <a:t>Provinsi</a:t>
            </a:r>
            <a:r>
              <a:rPr lang="en-US" sz="2000" dirty="0"/>
              <a:t> Bengkulu</a:t>
            </a:r>
            <a:r>
              <a:rPr lang="en-US" sz="2000" dirty="0" smtClean="0"/>
              <a:t>. </a:t>
            </a:r>
            <a:r>
              <a:rPr lang="en-US" sz="2000" dirty="0" err="1" smtClean="0"/>
              <a:t>Selain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, </a:t>
            </a:r>
            <a:r>
              <a:rPr lang="en-US" sz="2000" dirty="0" err="1" smtClean="0"/>
              <a:t>mayoritas</a:t>
            </a:r>
            <a:r>
              <a:rPr lang="en-US" sz="2000" dirty="0" smtClean="0"/>
              <a:t> </a:t>
            </a:r>
            <a:r>
              <a:rPr lang="en-US" sz="2000" dirty="0" err="1" smtClean="0"/>
              <a:t>sekolah</a:t>
            </a:r>
            <a:r>
              <a:rPr lang="en-US" sz="2000" dirty="0" smtClean="0"/>
              <a:t> </a:t>
            </a:r>
            <a:r>
              <a:rPr lang="en-US" sz="2000" dirty="0" err="1" smtClean="0"/>
              <a:t>belum</a:t>
            </a:r>
            <a:r>
              <a:rPr lang="en-US" sz="2000" dirty="0" smtClean="0"/>
              <a:t> </a:t>
            </a:r>
            <a:r>
              <a:rPr lang="en-US" sz="2000" dirty="0" err="1" smtClean="0"/>
              <a:t>pernah</a:t>
            </a:r>
            <a:r>
              <a:rPr lang="en-US" sz="2000" dirty="0" smtClean="0"/>
              <a:t> </a:t>
            </a:r>
            <a:r>
              <a:rPr lang="en-US" sz="2000" dirty="0" err="1" smtClean="0"/>
              <a:t>mensosialisasikan</a:t>
            </a:r>
            <a:r>
              <a:rPr lang="en-US" sz="2000" dirty="0" smtClean="0"/>
              <a:t> </a:t>
            </a:r>
            <a:r>
              <a:rPr lang="en-US" sz="2000" dirty="0" err="1" smtClean="0"/>
              <a:t>Perda</a:t>
            </a:r>
            <a:r>
              <a:rPr lang="en-US" sz="2000" dirty="0" smtClean="0"/>
              <a:t> KTR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guru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siswa</a:t>
            </a:r>
            <a:r>
              <a:rPr lang="en-US" sz="2000" dirty="0" smtClean="0"/>
              <a:t>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1397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94" y="-1905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438150"/>
            <a:ext cx="8839200" cy="857250"/>
          </a:xfrm>
        </p:spPr>
        <p:txBody>
          <a:bodyPr>
            <a:noAutofit/>
          </a:bodyPr>
          <a:lstStyle/>
          <a:p>
            <a:pPr lvl="0"/>
            <a:r>
              <a:rPr lang="en-US" sz="2800" dirty="0"/>
              <a:t>b</a:t>
            </a:r>
            <a:r>
              <a:rPr lang="en-US" sz="2800" dirty="0" smtClean="0"/>
              <a:t>. </a:t>
            </a:r>
            <a:r>
              <a:rPr lang="en-US" sz="2800" dirty="0" err="1" smtClean="0"/>
              <a:t>Sosialisasi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Bahaya</a:t>
            </a:r>
            <a:r>
              <a:rPr lang="en-US" sz="2800" dirty="0" smtClean="0"/>
              <a:t> </a:t>
            </a:r>
            <a:r>
              <a:rPr lang="en-US" sz="2800" dirty="0" err="1" smtClean="0"/>
              <a:t>Rokok</a:t>
            </a:r>
            <a:r>
              <a:rPr lang="en-US" sz="2800" dirty="0" smtClean="0"/>
              <a:t> Di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Sekolah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678"/>
            <a:ext cx="8229600" cy="3394472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/>
              <a:t>umum</a:t>
            </a:r>
            <a:r>
              <a:rPr lang="en-US" sz="2000" dirty="0"/>
              <a:t>, SMA yang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lokasi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sosialisasi</a:t>
            </a:r>
            <a:r>
              <a:rPr lang="en-US" sz="2000" dirty="0"/>
              <a:t> </a:t>
            </a:r>
            <a:r>
              <a:rPr lang="en-US" sz="2000" dirty="0" err="1"/>
              <a:t>bahaya</a:t>
            </a:r>
            <a:r>
              <a:rPr lang="en-US" sz="2000" dirty="0"/>
              <a:t> </a:t>
            </a:r>
            <a:r>
              <a:rPr lang="en-US" sz="2000" dirty="0" err="1"/>
              <a:t>rokok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/>
              <a:t>sekolah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guru. </a:t>
            </a:r>
            <a:r>
              <a:rPr lang="en-US" sz="2000" dirty="0" err="1"/>
              <a:t>Meskipun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spesifik</a:t>
            </a:r>
            <a:r>
              <a:rPr lang="en-US" sz="2000" dirty="0"/>
              <a:t> </a:t>
            </a:r>
            <a:r>
              <a:rPr lang="en-US" sz="2000" dirty="0" err="1"/>
              <a:t>menjalankan</a:t>
            </a:r>
            <a:r>
              <a:rPr lang="en-US" sz="2000" dirty="0"/>
              <a:t> </a:t>
            </a:r>
            <a:r>
              <a:rPr lang="en-US" sz="2000" dirty="0" err="1"/>
              <a:t>perintah</a:t>
            </a:r>
            <a:r>
              <a:rPr lang="en-US" sz="2000" dirty="0"/>
              <a:t> </a:t>
            </a:r>
            <a:r>
              <a:rPr lang="en-US" sz="2000" dirty="0" err="1"/>
              <a:t>Perda</a:t>
            </a:r>
            <a:r>
              <a:rPr lang="en-US" sz="2000" dirty="0"/>
              <a:t> KTR,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edukasi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.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sekolah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b="1" dirty="0" err="1"/>
              <a:t>k</a:t>
            </a:r>
            <a:r>
              <a:rPr lang="en-US" sz="2000" dirty="0" err="1"/>
              <a:t>erjasama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melibatkan</a:t>
            </a:r>
            <a:r>
              <a:rPr lang="en-US" sz="2000" dirty="0"/>
              <a:t> </a:t>
            </a:r>
            <a:r>
              <a:rPr lang="en-US" sz="2000" dirty="0" err="1"/>
              <a:t>instansi</a:t>
            </a:r>
            <a:r>
              <a:rPr lang="en-US" sz="2000" dirty="0"/>
              <a:t>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Kepolisian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Puskesmas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38367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905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666750"/>
            <a:ext cx="8610600" cy="1114425"/>
          </a:xfrm>
        </p:spPr>
        <p:txBody>
          <a:bodyPr>
            <a:noAutofit/>
          </a:bodyPr>
          <a:lstStyle/>
          <a:p>
            <a:pPr lvl="0"/>
            <a:r>
              <a:rPr lang="en-US" sz="2800" dirty="0" smtClean="0"/>
              <a:t>c. </a:t>
            </a:r>
            <a:r>
              <a:rPr lang="en-US" sz="2800" dirty="0" err="1" smtClean="0"/>
              <a:t>Pemasangan</a:t>
            </a:r>
            <a:r>
              <a:rPr lang="en-US" sz="2800" dirty="0" smtClean="0"/>
              <a:t> </a:t>
            </a:r>
            <a:r>
              <a:rPr lang="en-US" sz="2800" dirty="0" err="1" smtClean="0"/>
              <a:t>Stiker</a:t>
            </a:r>
            <a:r>
              <a:rPr lang="en-US" sz="2800" dirty="0" smtClean="0"/>
              <a:t> KTR </a:t>
            </a:r>
            <a:r>
              <a:rPr lang="en-US" sz="2800" dirty="0" err="1" smtClean="0"/>
              <a:t>dikawasan</a:t>
            </a:r>
            <a:r>
              <a:rPr lang="en-US" sz="2800" dirty="0" smtClean="0"/>
              <a:t> </a:t>
            </a:r>
            <a:r>
              <a:rPr lang="en-US" sz="2800" dirty="0" err="1"/>
              <a:t>sekolah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0" y="1428750"/>
            <a:ext cx="7200900" cy="2686050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observasi</a:t>
            </a:r>
            <a:r>
              <a:rPr lang="en-US" sz="2000" dirty="0" smtClean="0"/>
              <a:t> </a:t>
            </a:r>
            <a:r>
              <a:rPr lang="en-US" sz="2000" dirty="0" smtClean="0"/>
              <a:t>di </a:t>
            </a:r>
            <a:r>
              <a:rPr lang="en-US" sz="2000" dirty="0" err="1"/>
              <a:t>empat</a:t>
            </a:r>
            <a:r>
              <a:rPr lang="en-US" sz="2000" dirty="0"/>
              <a:t> SMA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 smtClean="0"/>
              <a:t>pemasangan</a:t>
            </a:r>
            <a:r>
              <a:rPr lang="en-US" sz="2000" dirty="0" smtClean="0"/>
              <a:t> </a:t>
            </a:r>
            <a:r>
              <a:rPr lang="en-US" sz="2000" dirty="0" err="1"/>
              <a:t>spanduk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stiker</a:t>
            </a:r>
            <a:r>
              <a:rPr lang="en-US" sz="2000" dirty="0"/>
              <a:t> </a:t>
            </a:r>
            <a:r>
              <a:rPr lang="en-US" sz="2000" dirty="0" err="1"/>
              <a:t>dikawasan</a:t>
            </a:r>
            <a:r>
              <a:rPr lang="en-US" sz="2000" dirty="0"/>
              <a:t> </a:t>
            </a:r>
            <a:r>
              <a:rPr lang="en-US" sz="2000" dirty="0" err="1"/>
              <a:t>sekolah</a:t>
            </a:r>
            <a:r>
              <a:rPr lang="en-US" sz="2000" dirty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minim. </a:t>
            </a:r>
            <a:r>
              <a:rPr lang="en-US" sz="2000" dirty="0" err="1"/>
              <a:t>Selain</a:t>
            </a:r>
            <a:r>
              <a:rPr lang="en-US" sz="2000" dirty="0"/>
              <a:t>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anggaran</a:t>
            </a:r>
            <a:r>
              <a:rPr lang="en-US" sz="2000" dirty="0"/>
              <a:t>,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pemahaman</a:t>
            </a:r>
            <a:r>
              <a:rPr lang="en-US" sz="2000" dirty="0"/>
              <a:t> </a:t>
            </a:r>
            <a:r>
              <a:rPr lang="en-US" sz="2000" dirty="0" err="1"/>
              <a:t>pimpinan</a:t>
            </a:r>
            <a:r>
              <a:rPr lang="en-US" sz="2000" dirty="0"/>
              <a:t> </a:t>
            </a:r>
            <a:r>
              <a:rPr lang="en-US" sz="2000" dirty="0" err="1"/>
              <a:t>sekolah</a:t>
            </a:r>
            <a:r>
              <a:rPr lang="en-US" sz="2000" dirty="0"/>
              <a:t> yang </a:t>
            </a:r>
            <a:r>
              <a:rPr lang="en-US" sz="2000" dirty="0" err="1"/>
              <a:t>belum</a:t>
            </a:r>
            <a:r>
              <a:rPr lang="en-US" sz="2000" dirty="0"/>
              <a:t> </a:t>
            </a:r>
            <a:r>
              <a:rPr lang="en-US" sz="2000" dirty="0" err="1"/>
              <a:t>memandang</a:t>
            </a:r>
            <a:r>
              <a:rPr lang="en-US" sz="2000" dirty="0"/>
              <a:t> KTR </a:t>
            </a:r>
            <a:r>
              <a:rPr lang="en-US" sz="2000" dirty="0" err="1"/>
              <a:t>terlalu</a:t>
            </a:r>
            <a:r>
              <a:rPr lang="en-US" sz="2000" dirty="0"/>
              <a:t> </a:t>
            </a:r>
            <a:r>
              <a:rPr lang="en-US" sz="2000" dirty="0" err="1"/>
              <a:t>urgen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41191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1289</Words>
  <Application>Microsoft Office PowerPoint</Application>
  <PresentationFormat>On-screen Show (16:9)</PresentationFormat>
  <Paragraphs>64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PROBLEMATIKA PEROKOK ANAK DI PROVINSI BENGKULU  (Studi Pada Siswa SMA)</vt:lpstr>
      <vt:lpstr>A. PENDAHULUAN</vt:lpstr>
      <vt:lpstr>B. TUJUAN PENELITIAN</vt:lpstr>
      <vt:lpstr>C. METODE PENELITIAN</vt:lpstr>
      <vt:lpstr>HASIL PENELITIAN 1. Potret Perokok Siswa SMA di Prov Bengkulu</vt:lpstr>
      <vt:lpstr>2. Potret Implementasi Perda KTR dilingkungan SMA provinsi Bengkulu</vt:lpstr>
      <vt:lpstr>3. Upaya Sekolah Mencegah Perilaku Merokok Siswa  a. Sosialisasi Perda KTR kepada guru dan siswa</vt:lpstr>
      <vt:lpstr>b. Sosialisasi Bahaya Rokok Di Lingkungan Sekolah</vt:lpstr>
      <vt:lpstr>c. Pemasangan Stiker KTR dikawasan sekolah </vt:lpstr>
      <vt:lpstr>d. Razia anti Rokok di lingkungan Sekolah </vt:lpstr>
      <vt:lpstr>e. Pemberian Sanksi Kepada Siswa Yang Merokok di Sekolah</vt:lpstr>
      <vt:lpstr>Kesimpulan</vt:lpstr>
      <vt:lpstr>Saran</vt:lpstr>
      <vt:lpstr>References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26</cp:revision>
  <dcterms:created xsi:type="dcterms:W3CDTF">2023-10-05T02:28:38Z</dcterms:created>
  <dcterms:modified xsi:type="dcterms:W3CDTF">2023-10-21T00:09:44Z</dcterms:modified>
</cp:coreProperties>
</file>