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1"/>
  </p:notesMasterIdLst>
  <p:sldIdLst>
    <p:sldId id="353" r:id="rId4"/>
    <p:sldId id="348" r:id="rId5"/>
    <p:sldId id="347" r:id="rId6"/>
    <p:sldId id="355" r:id="rId7"/>
    <p:sldId id="356" r:id="rId8"/>
    <p:sldId id="357" r:id="rId9"/>
    <p:sldId id="35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82" y="7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7A80772-5F48-444B-909E-60FACAB6B8FE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F16B449-F5B7-4D1C-B524-58A0CCD475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E3503243-A816-45B2-8D73-8FD35BAB63ED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D0617E07-B62F-4C5A-8324-8121790C557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95E3AE0-69B9-44BD-A213-EFFEE69583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7F7644BA-95E4-4334-B15E-5641519DE45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45589BD7-1AAE-47A5-A953-39874867B91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FC370075-FBF1-4459-A6DC-D8D76AEB076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E3183AA-105B-47EF-AA5D-058969BF023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FC2D6A0-18EB-4B00-815F-BF0C52FA5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BDBE0CB-23EF-4EA9-9EFC-763B13F4C0A1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C899DDF-74C3-4C72-AED1-0962CD1554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75CB74E-F65F-47F8-A8AE-7B7FF78C2892}"/>
              </a:ext>
            </a:extLst>
          </p:cNvPr>
          <p:cNvGrpSpPr/>
          <p:nvPr userDrawn="1"/>
        </p:nvGrpSpPr>
        <p:grpSpPr>
          <a:xfrm>
            <a:off x="4079368" y="197085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895E5FF-2AD1-4D60-B9DC-23569CF082C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D141F39-0A15-4C0D-9357-F96ECF22045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21450A8-BB0B-4C76-AECE-EDEA1A12A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5AAF11-525B-4526-A0C8-892969E72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4A9E649-7CC2-4EA9-AB25-19096B52AE8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6FFB54-5A6B-402C-BF64-F9A0D4F6092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BDEE8A-9721-4F12-BF30-B3892398A2A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F995AF-82CD-4344-B5B9-370E1050E42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682587B-FE10-4ADA-9DD2-A1F1EC01BC3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22246" y="2124991"/>
            <a:ext cx="37225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B4BF6DC-797F-4878-8F38-6D12B5EA5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D4AE3C9-25F7-435F-8241-E0E3E024E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9033F92-5447-4701-9973-78667CCF7D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81009FC0-F461-43C1-A305-424A4B8DBC2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D3E3847-E4AC-4C7E-9A5E-BE2F9DB0A4D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C0A871EA-43B6-40F5-B8FE-1A422C77A0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A757F5D-4C8E-4BEE-AD55-7B1F4C7E50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F757335-D800-4EEA-9CE9-408094DD27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649CB23-30FC-4222-A82E-B62216712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96DDDB5F-280B-4331-9598-C8195A43A2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8585"/>
            <a:ext cx="12192000" cy="31929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8B40CD-7F2F-4D2A-ABFB-C9D21AE99420}"/>
              </a:ext>
            </a:extLst>
          </p:cNvPr>
          <p:cNvSpPr/>
          <p:nvPr userDrawn="1"/>
        </p:nvSpPr>
        <p:spPr>
          <a:xfrm>
            <a:off x="0" y="1389109"/>
            <a:ext cx="12192000" cy="213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3D3E8-EA73-4D55-A85B-305A0FC68ADE}"/>
              </a:ext>
            </a:extLst>
          </p:cNvPr>
          <p:cNvSpPr/>
          <p:nvPr userDrawn="1"/>
        </p:nvSpPr>
        <p:spPr>
          <a:xfrm>
            <a:off x="0" y="6638925"/>
            <a:ext cx="12192000" cy="21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9" r:id="rId5"/>
    <p:sldLayoutId id="2147483678" r:id="rId6"/>
    <p:sldLayoutId id="214748367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3465444" y="2330351"/>
            <a:ext cx="5261112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d-ID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ANALISIS KEBUTUHAN ANAK USIA DINI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A83E45-7106-4B71-B9D9-AB0FD38ED1C2}"/>
              </a:ext>
            </a:extLst>
          </p:cNvPr>
          <p:cNvSpPr/>
          <p:nvPr/>
        </p:nvSpPr>
        <p:spPr>
          <a:xfrm>
            <a:off x="3677478" y="4002188"/>
            <a:ext cx="2994990" cy="2650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Dita Lestari, M.Psi., Psikolog</a:t>
            </a:r>
          </a:p>
        </p:txBody>
      </p:sp>
    </p:spTree>
    <p:extLst>
      <p:ext uri="{BB962C8B-B14F-4D97-AF65-F5344CB8AC3E}">
        <p14:creationId xmlns:p14="http://schemas.microsoft.com/office/powerpoint/2010/main" val="428668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796960" y="2799536"/>
            <a:ext cx="5673336" cy="1569660"/>
            <a:chOff x="6665542" y="2380271"/>
            <a:chExt cx="4797245" cy="15696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380271"/>
              <a:ext cx="4777152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id-ID" altLang="ko-KR" sz="4800" b="1" dirty="0">
                  <a:latin typeface="+mj-lt"/>
                  <a:cs typeface="Arial" pitchFamily="34" charset="0"/>
                </a:rPr>
                <a:t>Apa yang sudah saudara pelajari? 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49209" y="752290"/>
            <a:ext cx="410953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id-ID" altLang="ko-KR" sz="2800" dirty="0">
                <a:cs typeface="Arial" pitchFamily="34" charset="0"/>
              </a:rPr>
              <a:t>Faktor-Faktor yang Mempengaruhi </a:t>
            </a:r>
          </a:p>
          <a:p>
            <a:pPr algn="ctr"/>
            <a:r>
              <a:rPr lang="id-ID" altLang="ko-KR" sz="2800" dirty="0">
                <a:cs typeface="Arial" pitchFamily="34" charset="0"/>
              </a:rPr>
              <a:t>Tumbuh Kembang Anak</a:t>
            </a:r>
            <a:endParaRPr lang="ko-KR" altLang="en-US" sz="28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5A4A2C-0F50-4D8E-8DDC-65A972965DF9}"/>
              </a:ext>
            </a:extLst>
          </p:cNvPr>
          <p:cNvGrpSpPr/>
          <p:nvPr/>
        </p:nvGrpSpPr>
        <p:grpSpPr>
          <a:xfrm>
            <a:off x="5459213" y="1929319"/>
            <a:ext cx="5977413" cy="1017278"/>
            <a:chOff x="6214587" y="653215"/>
            <a:chExt cx="5977413" cy="74079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5D7B3E-C4A3-4CB1-891D-3E3600B188C6}"/>
                </a:ext>
              </a:extLst>
            </p:cNvPr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9B9F771-2BCC-456D-BF06-DA1216163FB7}"/>
                </a:ext>
              </a:extLst>
            </p:cNvPr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429A85-4323-4615-9B5F-ED8CE8EC00D9}"/>
              </a:ext>
            </a:extLst>
          </p:cNvPr>
          <p:cNvGrpSpPr/>
          <p:nvPr/>
        </p:nvGrpSpPr>
        <p:grpSpPr>
          <a:xfrm>
            <a:off x="5459213" y="3272767"/>
            <a:ext cx="5977413" cy="1031760"/>
            <a:chOff x="6214587" y="1866035"/>
            <a:chExt cx="5977413" cy="74079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FD9083-84AA-450B-9070-08A245A81221}"/>
                </a:ext>
              </a:extLst>
            </p:cNvPr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52206EE-3933-4D55-9B7F-989805884876}"/>
                </a:ext>
              </a:extLst>
            </p:cNvPr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DA84D0C-FB3A-4082-A1A9-5364997C0747}"/>
              </a:ext>
            </a:extLst>
          </p:cNvPr>
          <p:cNvSpPr txBox="1"/>
          <p:nvPr/>
        </p:nvSpPr>
        <p:spPr>
          <a:xfrm>
            <a:off x="6376637" y="2225008"/>
            <a:ext cx="488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400" b="1" dirty="0">
                <a:solidFill>
                  <a:schemeClr val="accent6"/>
                </a:solidFill>
                <a:ea typeface="FZShuTi" pitchFamily="2" charset="-122"/>
                <a:cs typeface="Arial" pitchFamily="34" charset="0"/>
              </a:rPr>
              <a:t>Faktor Genetik 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1C2D4-F277-46AF-922B-58156F8D06A5}"/>
              </a:ext>
            </a:extLst>
          </p:cNvPr>
          <p:cNvSpPr txBox="1"/>
          <p:nvPr/>
        </p:nvSpPr>
        <p:spPr>
          <a:xfrm>
            <a:off x="6376637" y="3379743"/>
            <a:ext cx="488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FZShuTi" pitchFamily="2" charset="-122"/>
                <a:cs typeface="Arial" pitchFamily="34" charset="0"/>
              </a:rPr>
              <a:t>Faktor Lingkungan</a:t>
            </a:r>
          </a:p>
          <a:p>
            <a:r>
              <a:rPr lang="id-ID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FZShuTi" pitchFamily="2" charset="-122"/>
                <a:cs typeface="Arial" pitchFamily="34" charset="0"/>
              </a:rPr>
              <a:t>Bio-Fisik-Psikis-Sosial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1BEA49-C54A-450E-82FF-6B15569F4B70}"/>
              </a:ext>
            </a:extLst>
          </p:cNvPr>
          <p:cNvGrpSpPr/>
          <p:nvPr/>
        </p:nvGrpSpPr>
        <p:grpSpPr>
          <a:xfrm>
            <a:off x="6911476" y="4379247"/>
            <a:ext cx="4880760" cy="592629"/>
            <a:chOff x="6854326" y="754899"/>
            <a:chExt cx="4880760" cy="5926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FF3174-E0A5-4320-A012-74C42D690962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5106CA-D3EA-43B8-A825-B17DC3257295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907B7D-9DA1-4536-B361-83B314E564E1}"/>
              </a:ext>
            </a:extLst>
          </p:cNvPr>
          <p:cNvGrpSpPr/>
          <p:nvPr/>
        </p:nvGrpSpPr>
        <p:grpSpPr>
          <a:xfrm>
            <a:off x="6911476" y="5593711"/>
            <a:ext cx="4880760" cy="592629"/>
            <a:chOff x="6854326" y="754899"/>
            <a:chExt cx="4880760" cy="5926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EEF297-7491-4843-A6A5-AF44E29AA229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0EED5C-6E16-4D62-8FB5-0EC974F0A300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10D85C-5A5C-4B5A-A2D6-983BB43C47C2}"/>
              </a:ext>
            </a:extLst>
          </p:cNvPr>
          <p:cNvSpPr/>
          <p:nvPr/>
        </p:nvSpPr>
        <p:spPr>
          <a:xfrm>
            <a:off x="3604589" y="1484244"/>
            <a:ext cx="8216349" cy="50026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/>
              <a:t>1. Pranatal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>Gizi ibu waktu hamil mempengaruhi apakah anak akan mengalami berat badan bayi lahir rendah 2,4 kg ke bawah, lahir meninggal, dan cacat bawaan.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>Hambatan pertumbuhan otak janin, anemia pada bayi baru lahir, mudah terkena infeksi, abortus dll.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>Mekanis yaitu ketuban sedikit dan dislokasi janin.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>Toksin atau zat kimia, yaitu masa arganogenesis adalah masa yang sangat peka terhadap zat-zat teratogen, misalnya obat-obatan seperti thaliodemide, phenitoin, methadion dan obat-obat kanker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>Endokrin, yaitu hormon yang mempengaruhi perkembangan janin adalah somatotropin, hormon plasenta, tiroid insulin dll.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>Radiasi saat umur kehamilan 0-3 bln dapat menyebabkan kematian janin, kerusakan otak dan cacat bawaan.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>Infeksi.</a:t>
            </a:r>
          </a:p>
          <a:p>
            <a:pPr algn="just"/>
            <a:r>
              <a:rPr lang="id-ID" dirty="0"/>
              <a:t>     TORCH (toxoplasmosis, Rubella, Cytomegalovirus, Herpes Simplex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E3C87C-E897-4585-A733-0626E80058D8}"/>
              </a:ext>
            </a:extLst>
          </p:cNvPr>
          <p:cNvSpPr/>
          <p:nvPr/>
        </p:nvSpPr>
        <p:spPr>
          <a:xfrm>
            <a:off x="4558748" y="371060"/>
            <a:ext cx="6414052" cy="9011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Faktor lingkungan yang mempengaruhi tumbuh kembang anak menurut dr. Soetjiningsih, SpAK, yaitu:</a:t>
            </a:r>
          </a:p>
        </p:txBody>
      </p:sp>
    </p:spTree>
    <p:extLst>
      <p:ext uri="{BB962C8B-B14F-4D97-AF65-F5344CB8AC3E}">
        <p14:creationId xmlns:p14="http://schemas.microsoft.com/office/powerpoint/2010/main" val="4215222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33DD20-90A6-4BD8-915B-5FB44E5FDBE3}"/>
              </a:ext>
            </a:extLst>
          </p:cNvPr>
          <p:cNvSpPr/>
          <p:nvPr/>
        </p:nvSpPr>
        <p:spPr>
          <a:xfrm>
            <a:off x="4359964" y="437323"/>
            <a:ext cx="6042991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accent6"/>
                </a:solidFill>
              </a:rPr>
              <a:t>2. Faktor Post-Natal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A4518-40EE-4F36-B63B-066A0FA02E15}"/>
              </a:ext>
            </a:extLst>
          </p:cNvPr>
          <p:cNvSpPr/>
          <p:nvPr/>
        </p:nvSpPr>
        <p:spPr>
          <a:xfrm>
            <a:off x="4200940" y="1176130"/>
            <a:ext cx="6467060" cy="22528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 rtlCol="0" anchor="ctr"/>
          <a:lstStyle/>
          <a:p>
            <a:r>
              <a:rPr lang="id-ID" dirty="0"/>
              <a:t>a. Lingkungan Biologis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Gizi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Ras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Suku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Bangsa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Umur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Perawatan Kesehatan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Kepekaan terhadap Penyakit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Penyakit Kronis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Fungsi Metabolism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dirty="0"/>
              <a:t>Hormon: growth hormone, tiroid, hormone seks, insulin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d-ID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3FA75-ABBC-440F-B23D-F7663328F37C}"/>
              </a:ext>
            </a:extLst>
          </p:cNvPr>
          <p:cNvSpPr/>
          <p:nvPr/>
        </p:nvSpPr>
        <p:spPr>
          <a:xfrm>
            <a:off x="4200940" y="3611216"/>
            <a:ext cx="6493563" cy="1557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dirty="0"/>
              <a:t>b. Faktor Fisik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Cuaca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Sanitasi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Keadaan Rumah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Radiasi</a:t>
            </a:r>
          </a:p>
        </p:txBody>
      </p:sp>
    </p:spTree>
    <p:extLst>
      <p:ext uri="{BB962C8B-B14F-4D97-AF65-F5344CB8AC3E}">
        <p14:creationId xmlns:p14="http://schemas.microsoft.com/office/powerpoint/2010/main" val="1824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C9D955-BBC2-47BB-ADF2-3D9441A1C945}"/>
              </a:ext>
            </a:extLst>
          </p:cNvPr>
          <p:cNvSpPr/>
          <p:nvPr/>
        </p:nvSpPr>
        <p:spPr>
          <a:xfrm>
            <a:off x="4837044" y="377686"/>
            <a:ext cx="5632174" cy="5698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3. Faktor Psikososial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C7C137-FCE9-4420-ADD7-76EC753A6C14}"/>
              </a:ext>
            </a:extLst>
          </p:cNvPr>
          <p:cNvSpPr/>
          <p:nvPr/>
        </p:nvSpPr>
        <p:spPr>
          <a:xfrm>
            <a:off x="4837044" y="1080052"/>
            <a:ext cx="5632174" cy="1470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Stimulasi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Motivasi Belajar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Ganjaran/Hukum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Kelompok Sebaya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Sekolah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Attachment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Kualitas interaksi anak-orangtua</a:t>
            </a:r>
          </a:p>
          <a:p>
            <a:endParaRPr lang="id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1A31B0-84E8-400E-AB58-799E98D21E7E}"/>
              </a:ext>
            </a:extLst>
          </p:cNvPr>
          <p:cNvSpPr/>
          <p:nvPr/>
        </p:nvSpPr>
        <p:spPr>
          <a:xfrm>
            <a:off x="993912" y="3109291"/>
            <a:ext cx="6758608" cy="6394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/>
              <a:t>4. Faktor Keluarga dan Adat Istiadat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0A4A5-1177-467B-A08E-97D00BE00E8A}"/>
              </a:ext>
            </a:extLst>
          </p:cNvPr>
          <p:cNvSpPr/>
          <p:nvPr/>
        </p:nvSpPr>
        <p:spPr>
          <a:xfrm>
            <a:off x="993911" y="3803372"/>
            <a:ext cx="6758609" cy="21070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Pekerjaan/ekonomi keluarga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Jumlah saudara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Pendidikan Ayah Ibu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Jenis kelamin dalam keluarga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Stabilitas rumah tangga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Kepribadian Ayah-Ibu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Adat Istiadat, norma-norma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Agama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Kehidupan Politik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Urbanisasi</a:t>
            </a:r>
          </a:p>
        </p:txBody>
      </p:sp>
    </p:spTree>
    <p:extLst>
      <p:ext uri="{BB962C8B-B14F-4D97-AF65-F5344CB8AC3E}">
        <p14:creationId xmlns:p14="http://schemas.microsoft.com/office/powerpoint/2010/main" val="216616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F27FB8-BA7B-48F8-8C63-FEBADE796D05}"/>
              </a:ext>
            </a:extLst>
          </p:cNvPr>
          <p:cNvSpPr/>
          <p:nvPr/>
        </p:nvSpPr>
        <p:spPr>
          <a:xfrm>
            <a:off x="1842052" y="2941983"/>
            <a:ext cx="8772939" cy="1179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Sumber Pustaka</a:t>
            </a:r>
          </a:p>
          <a:p>
            <a:pPr algn="ctr"/>
            <a:r>
              <a:rPr lang="id-ID" dirty="0"/>
              <a:t>Hasnida. 2014. </a:t>
            </a:r>
            <a:r>
              <a:rPr lang="id-ID" i="1" dirty="0"/>
              <a:t>Analisis Kebutuhan Anak Usia Dini</a:t>
            </a:r>
            <a:r>
              <a:rPr lang="id-ID" dirty="0"/>
              <a:t>. Jakarta: Luxima Metro Indonesia.</a:t>
            </a:r>
          </a:p>
        </p:txBody>
      </p:sp>
    </p:spTree>
    <p:extLst>
      <p:ext uri="{BB962C8B-B14F-4D97-AF65-F5344CB8AC3E}">
        <p14:creationId xmlns:p14="http://schemas.microsoft.com/office/powerpoint/2010/main" val="50124498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322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Randy Fermiwansyah</cp:lastModifiedBy>
  <cp:revision>81</cp:revision>
  <dcterms:created xsi:type="dcterms:W3CDTF">2020-01-20T05:08:25Z</dcterms:created>
  <dcterms:modified xsi:type="dcterms:W3CDTF">2022-03-16T01:58:03Z</dcterms:modified>
</cp:coreProperties>
</file>