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7"/>
  </p:handoutMasterIdLst>
  <p:sldIdLst>
    <p:sldId id="260" r:id="rId2"/>
    <p:sldId id="261" r:id="rId3"/>
    <p:sldId id="266" r:id="rId4"/>
    <p:sldId id="268" r:id="rId5"/>
    <p:sldId id="278" r:id="rId6"/>
    <p:sldId id="281" r:id="rId7"/>
    <p:sldId id="267" r:id="rId8"/>
    <p:sldId id="273" r:id="rId9"/>
    <p:sldId id="280" r:id="rId10"/>
    <p:sldId id="282" r:id="rId11"/>
    <p:sldId id="286" r:id="rId12"/>
    <p:sldId id="285" r:id="rId13"/>
    <p:sldId id="284" r:id="rId14"/>
    <p:sldId id="283" r:id="rId15"/>
    <p:sldId id="277" r:id="rId16"/>
  </p:sldIdLst>
  <p:sldSz cx="9144000" cy="6858000" type="screen4x3"/>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96888"/>
          </a:xfrm>
          <a:prstGeom prst="rect">
            <a:avLst/>
          </a:prstGeom>
        </p:spPr>
        <p:txBody>
          <a:bodyPr vert="horz" lIns="91440" tIns="45720" rIns="91440" bIns="45720" rtlCol="0"/>
          <a:lstStyle>
            <a:lvl1pPr algn="r">
              <a:defRPr sz="1200"/>
            </a:lvl1pPr>
          </a:lstStyle>
          <a:p>
            <a:fld id="{E1CAC0D3-8228-47A9-8318-896E0D59BCF0}" type="datetimeFigureOut">
              <a:rPr lang="id-ID" smtClean="0"/>
              <a:pPr/>
              <a:t>30/07/2024</a:t>
            </a:fld>
            <a:endParaRPr lang="id-ID"/>
          </a:p>
        </p:txBody>
      </p:sp>
      <p:sp>
        <p:nvSpPr>
          <p:cNvPr id="4" name="Footer Placeholder 3"/>
          <p:cNvSpPr>
            <a:spLocks noGrp="1"/>
          </p:cNvSpPr>
          <p:nvPr>
            <p:ph type="ftr" sz="quarter" idx="2"/>
          </p:nvPr>
        </p:nvSpPr>
        <p:spPr>
          <a:xfrm>
            <a:off x="0" y="9447213"/>
            <a:ext cx="2971800" cy="496887"/>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9447213"/>
            <a:ext cx="2971800" cy="496887"/>
          </a:xfrm>
          <a:prstGeom prst="rect">
            <a:avLst/>
          </a:prstGeom>
        </p:spPr>
        <p:txBody>
          <a:bodyPr vert="horz" lIns="91440" tIns="45720" rIns="91440" bIns="45720" rtlCol="0" anchor="b"/>
          <a:lstStyle>
            <a:lvl1pPr algn="r">
              <a:defRPr sz="1200"/>
            </a:lvl1pPr>
          </a:lstStyle>
          <a:p>
            <a:fld id="{09C40E44-B9AE-4272-A1E8-5419B9DAE61C}" type="slidenum">
              <a:rPr lang="id-ID" smtClean="0"/>
              <a:pPr/>
              <a:t>‹#›</a:t>
            </a:fld>
            <a:endParaRPr lang="id-ID"/>
          </a:p>
        </p:txBody>
      </p:sp>
    </p:spTree>
    <p:extLst>
      <p:ext uri="{BB962C8B-B14F-4D97-AF65-F5344CB8AC3E}">
        <p14:creationId xmlns:p14="http://schemas.microsoft.com/office/powerpoint/2010/main" xmlns="" val="28272471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EE21BC2-566B-4275-912A-152281A56C12}"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169438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E21BC2-566B-4275-912A-152281A56C12}"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3803110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E21BC2-566B-4275-912A-152281A56C12}"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4BF0-F684-4303-BDCC-C378A177654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022123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E21BC2-566B-4275-912A-152281A56C12}"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9030185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E21BC2-566B-4275-912A-152281A56C12}"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4BF0-F684-4303-BDCC-C378A1776540}" type="slidenum">
              <a:rPr lang="en-US" smtClean="0"/>
              <a:pPr/>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7488553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E21BC2-566B-4275-912A-152281A56C12}"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2544876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E21BC2-566B-4275-912A-152281A56C12}"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24490137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E21BC2-566B-4275-912A-152281A56C12}"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1778069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E21BC2-566B-4275-912A-152281A56C12}"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2315656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E21BC2-566B-4275-912A-152281A56C12}" type="datetimeFigureOut">
              <a:rPr lang="en-US" smtClean="0"/>
              <a:pPr/>
              <a:t>7/30/2024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1031240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EE21BC2-566B-4275-912A-152281A56C12}" type="datetimeFigureOut">
              <a:rPr lang="en-US" smtClean="0"/>
              <a:pPr/>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1169696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EE21BC2-566B-4275-912A-152281A56C12}" type="datetimeFigureOut">
              <a:rPr lang="en-US" smtClean="0"/>
              <a:pPr/>
              <a:t>7/30/2024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20054574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EE21BC2-566B-4275-912A-152281A56C12}" type="datetimeFigureOut">
              <a:rPr lang="en-US" smtClean="0"/>
              <a:pPr/>
              <a:t>7/30/2024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2677211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E21BC2-566B-4275-912A-152281A56C12}" type="datetimeFigureOut">
              <a:rPr lang="en-US" smtClean="0"/>
              <a:pPr/>
              <a:t>7/30/2024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30513285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3EE21BC2-566B-4275-912A-152281A56C12}" type="datetimeFigureOut">
              <a:rPr lang="en-US" smtClean="0"/>
              <a:pPr/>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3670545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E21BC2-566B-4275-912A-152281A56C12}" type="datetimeFigureOut">
              <a:rPr lang="en-US" smtClean="0"/>
              <a:pPr/>
              <a:t>7/30/2024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1003930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EE21BC2-566B-4275-912A-152281A56C12}" type="datetimeFigureOut">
              <a:rPr lang="en-US" smtClean="0"/>
              <a:pPr/>
              <a:t>7/30/2024</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50114BF0-F684-4303-BDCC-C378A1776540}" type="slidenum">
              <a:rPr lang="en-US" smtClean="0"/>
              <a:pPr/>
              <a:t>‹#›</a:t>
            </a:fld>
            <a:endParaRPr lang="en-US"/>
          </a:p>
        </p:txBody>
      </p:sp>
    </p:spTree>
    <p:extLst>
      <p:ext uri="{BB962C8B-B14F-4D97-AF65-F5344CB8AC3E}">
        <p14:creationId xmlns:p14="http://schemas.microsoft.com/office/powerpoint/2010/main" xmlns="" val="31802888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nip Diagonal Corner Rectangle 2"/>
          <p:cNvSpPr/>
          <p:nvPr/>
        </p:nvSpPr>
        <p:spPr>
          <a:xfrm>
            <a:off x="710523" y="817418"/>
            <a:ext cx="7467600" cy="2078182"/>
          </a:xfrm>
          <a:prstGeom prst="snip2Diag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ASSESSMEN KEBUTUHAN PEMBELAJARAN MAHASISWA </a:t>
            </a:r>
            <a:r>
              <a:rPr lang="id-ID" sz="2400" b="1" dirty="0" smtClean="0">
                <a:solidFill>
                  <a:schemeClr val="tx1"/>
                </a:solidFill>
              </a:rPr>
              <a:t>UNTUK </a:t>
            </a:r>
            <a:r>
              <a:rPr lang="en-US" sz="2400" b="1" dirty="0" smtClean="0">
                <a:solidFill>
                  <a:schemeClr val="tx1"/>
                </a:solidFill>
              </a:rPr>
              <a:t>MENCAPAI KOMPETENSI LUARAN PROGRAM STUDI MAGISTER PIAUD</a:t>
            </a:r>
            <a:endParaRPr lang="en-US" sz="2400" b="1" dirty="0">
              <a:solidFill>
                <a:schemeClr val="tx1"/>
              </a:solidFill>
            </a:endParaRPr>
          </a:p>
        </p:txBody>
      </p:sp>
      <p:sp>
        <p:nvSpPr>
          <p:cNvPr id="4" name="Snip Diagonal Corner Rectangle 2">
            <a:extLst>
              <a:ext uri="{FF2B5EF4-FFF2-40B4-BE49-F238E27FC236}">
                <a16:creationId xmlns="" xmlns:a16="http://schemas.microsoft.com/office/drawing/2014/main" id="{1781DBB8-FE19-073C-3002-9EE07CAB9282}"/>
              </a:ext>
            </a:extLst>
          </p:cNvPr>
          <p:cNvSpPr/>
          <p:nvPr/>
        </p:nvSpPr>
        <p:spPr>
          <a:xfrm>
            <a:off x="733269" y="3886201"/>
            <a:ext cx="7467600" cy="1905000"/>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400" b="1" dirty="0">
                <a:solidFill>
                  <a:schemeClr val="tx1"/>
                </a:solidFill>
              </a:rPr>
              <a:t>Tim Peneliti</a:t>
            </a:r>
          </a:p>
          <a:p>
            <a:pPr algn="ctr"/>
            <a:r>
              <a:rPr lang="id-ID" sz="2400" b="1" dirty="0">
                <a:solidFill>
                  <a:schemeClr val="tx1"/>
                </a:solidFill>
              </a:rPr>
              <a:t>Dr. Husnul Bahri, M.Pd</a:t>
            </a:r>
          </a:p>
          <a:p>
            <a:pPr algn="ctr"/>
            <a:r>
              <a:rPr lang="id-ID" sz="2400" b="1" dirty="0">
                <a:solidFill>
                  <a:schemeClr val="tx1"/>
                </a:solidFill>
              </a:rPr>
              <a:t>Dr. Buyung Surahman, </a:t>
            </a:r>
            <a:r>
              <a:rPr lang="id-ID" sz="2400" b="1" dirty="0" smtClean="0">
                <a:solidFill>
                  <a:schemeClr val="tx1"/>
                </a:solidFill>
              </a:rPr>
              <a:t>M.Pd</a:t>
            </a:r>
            <a:endParaRPr lang="en-US" sz="2400" b="1" dirty="0" smtClean="0">
              <a:solidFill>
                <a:schemeClr val="tx1"/>
              </a:solidFill>
            </a:endParaRPr>
          </a:p>
          <a:p>
            <a:pPr algn="ctr"/>
            <a:r>
              <a:rPr lang="en-US" sz="2400" b="1" dirty="0" err="1" smtClean="0">
                <a:solidFill>
                  <a:schemeClr val="tx1"/>
                </a:solidFill>
              </a:rPr>
              <a:t>Haryono,M.Pd</a:t>
            </a:r>
            <a:endParaRPr lang="en-US" sz="2400" b="1" dirty="0">
              <a:solidFill>
                <a:schemeClr val="tx1"/>
              </a:solidFill>
            </a:endParaRPr>
          </a:p>
        </p:txBody>
      </p:sp>
    </p:spTree>
    <p:extLst>
      <p:ext uri="{BB962C8B-B14F-4D97-AF65-F5344CB8AC3E}">
        <p14:creationId xmlns:p14="http://schemas.microsoft.com/office/powerpoint/2010/main" xmlns="" val="1348071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anim calcmode="lin" valueType="num">
                                      <p:cBhvr>
                                        <p:cTn id="15" dur="2000" fill="hold"/>
                                        <p:tgtEl>
                                          <p:spTgt spid="4"/>
                                        </p:tgtEl>
                                        <p:attrNameLst>
                                          <p:attrName>ppt_w</p:attrName>
                                        </p:attrNameLst>
                                      </p:cBhvr>
                                      <p:tavLst>
                                        <p:tav tm="0" fmla="#ppt_w*sin(2.5*pi*$)">
                                          <p:val>
                                            <p:fltVal val="0"/>
                                          </p:val>
                                        </p:tav>
                                        <p:tav tm="100000">
                                          <p:val>
                                            <p:fltVal val="1"/>
                                          </p:val>
                                        </p:tav>
                                      </p:tavLst>
                                    </p:anim>
                                    <p:anim calcmode="lin" valueType="num">
                                      <p:cBhvr>
                                        <p:cTn id="16"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371600" y="990600"/>
            <a:ext cx="6096000" cy="7620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a:t>
            </a:r>
            <a:r>
              <a:rPr lang="id-ID" dirty="0" smtClean="0">
                <a:solidFill>
                  <a:schemeClr val="tx1"/>
                </a:solidFill>
              </a:rPr>
              <a:t>HASIL PENELITIAN DAN PEMBAHASAN</a:t>
            </a:r>
            <a:endParaRPr lang="id-ID" dirty="0"/>
          </a:p>
        </p:txBody>
      </p:sp>
      <p:sp>
        <p:nvSpPr>
          <p:cNvPr id="3" name="Rounded Rectangle 2"/>
          <p:cNvSpPr/>
          <p:nvPr/>
        </p:nvSpPr>
        <p:spPr>
          <a:xfrm>
            <a:off x="1359090" y="990600"/>
            <a:ext cx="6096000" cy="762000"/>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a:t>
            </a:r>
            <a:r>
              <a:rPr lang="id-ID" dirty="0" smtClean="0">
                <a:solidFill>
                  <a:schemeClr val="tx1"/>
                </a:solidFill>
              </a:rPr>
              <a:t>HASIL PENELITIAN DAN PEMBAHASAN</a:t>
            </a:r>
            <a:endParaRPr lang="id-ID" dirty="0"/>
          </a:p>
        </p:txBody>
      </p:sp>
      <p:sp>
        <p:nvSpPr>
          <p:cNvPr id="4" name="Rectangle 3"/>
          <p:cNvSpPr/>
          <p:nvPr/>
        </p:nvSpPr>
        <p:spPr>
          <a:xfrm>
            <a:off x="1371600" y="1995689"/>
            <a:ext cx="6705600" cy="3416320"/>
          </a:xfrm>
          <a:prstGeom prst="rect">
            <a:avLst/>
          </a:prstGeom>
          <a:ln>
            <a:solidFill>
              <a:schemeClr val="tx1"/>
            </a:solidFill>
          </a:ln>
        </p:spPr>
        <p:txBody>
          <a:bodyPr wrap="square">
            <a:spAutoFit/>
          </a:bodyPr>
          <a:lstStyle/>
          <a:p>
            <a:endParaRPr lang="id-ID" dirty="0" smtClean="0"/>
          </a:p>
          <a:p>
            <a:r>
              <a:rPr lang="en-US" dirty="0" err="1" smtClean="0"/>
              <a:t>asessmen</a:t>
            </a:r>
            <a:r>
              <a:rPr lang="en-US" dirty="0" smtClean="0"/>
              <a:t> </a:t>
            </a:r>
            <a:r>
              <a:rPr lang="en-US" dirty="0" err="1"/>
              <a:t>kebutuhan</a:t>
            </a:r>
            <a:r>
              <a:rPr lang="en-US" dirty="0"/>
              <a:t> </a:t>
            </a:r>
            <a:r>
              <a:rPr lang="en-US" dirty="0" err="1"/>
              <a:t>pembelajaran</a:t>
            </a:r>
            <a:r>
              <a:rPr lang="en-US" dirty="0"/>
              <a:t> </a:t>
            </a:r>
            <a:r>
              <a:rPr lang="en-US" dirty="0" err="1"/>
              <a:t>mahasiswa</a:t>
            </a:r>
            <a:r>
              <a:rPr lang="en-US" dirty="0"/>
              <a:t> </a:t>
            </a:r>
            <a:r>
              <a:rPr lang="en-US" dirty="0" smtClean="0"/>
              <a:t>program </a:t>
            </a:r>
            <a:r>
              <a:rPr lang="en-US" dirty="0" err="1"/>
              <a:t>studi</a:t>
            </a:r>
            <a:r>
              <a:rPr lang="en-US" dirty="0"/>
              <a:t> </a:t>
            </a:r>
            <a:r>
              <a:rPr lang="id-ID" dirty="0"/>
              <a:t>Magister </a:t>
            </a:r>
            <a:r>
              <a:rPr lang="en-US" dirty="0"/>
              <a:t>PIAUD di UIN </a:t>
            </a:r>
            <a:r>
              <a:rPr lang="id-ID" dirty="0"/>
              <a:t>Saizu Purwokerto dan UIN </a:t>
            </a:r>
            <a:r>
              <a:rPr lang="en-US" dirty="0" err="1"/>
              <a:t>Fatmawati</a:t>
            </a:r>
            <a:r>
              <a:rPr lang="en-US" dirty="0"/>
              <a:t> Sukarno </a:t>
            </a:r>
            <a:r>
              <a:rPr lang="en-US" dirty="0" smtClean="0"/>
              <a:t>Bengkulu</a:t>
            </a:r>
            <a:r>
              <a:rPr lang="id-ID" dirty="0" smtClean="0"/>
              <a:t>, dilakukan dengan ;</a:t>
            </a:r>
          </a:p>
          <a:p>
            <a:pPr marL="342900" indent="-342900">
              <a:buAutoNum type="arabicPeriod"/>
            </a:pPr>
            <a:r>
              <a:rPr lang="id-ID" dirty="0" smtClean="0"/>
              <a:t>mendata kebutuhan pembelajaran yang direlevansikan kepada tujuan atau harapan profesi setelah mahasiswa menyelesaikan perkuliahan.</a:t>
            </a:r>
          </a:p>
          <a:p>
            <a:pPr marL="342900" indent="-342900">
              <a:buAutoNum type="arabicPeriod"/>
            </a:pPr>
            <a:r>
              <a:rPr lang="id-ID" dirty="0" smtClean="0"/>
              <a:t>Selanjutnya dilakukan analisis kompetensi profesi </a:t>
            </a:r>
          </a:p>
          <a:p>
            <a:pPr marL="342900" indent="-342900">
              <a:buAutoNum type="arabicPeriod"/>
            </a:pPr>
            <a:r>
              <a:rPr lang="id-ID" dirty="0" smtClean="0"/>
              <a:t>Dilakukan analisis kebutuhan pembelajaran berdasarkan kepada standar kompetensi lulusan dan visi misi program studi.</a:t>
            </a:r>
          </a:p>
          <a:p>
            <a:pPr marL="342900" indent="-342900">
              <a:buAutoNum type="arabicPeriod"/>
            </a:pPr>
            <a:endParaRPr lang="id-ID" dirty="0"/>
          </a:p>
        </p:txBody>
      </p:sp>
    </p:spTree>
    <p:extLst>
      <p:ext uri="{BB962C8B-B14F-4D97-AF65-F5344CB8AC3E}">
        <p14:creationId xmlns:p14="http://schemas.microsoft.com/office/powerpoint/2010/main" xmlns="" val="2761581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0" y="685800"/>
            <a:ext cx="6629400"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REKAPITULASI / DISTRIBUSI </a:t>
            </a:r>
          </a:p>
          <a:p>
            <a:pPr algn="ctr"/>
            <a:r>
              <a:rPr lang="id-ID" dirty="0" smtClean="0">
                <a:solidFill>
                  <a:schemeClr val="tx1"/>
                </a:solidFill>
              </a:rPr>
              <a:t>HASIL ASESSMEN KEBUTUHAN PEMBELAJARAN DAN HARAPAN LUARAN MAHASISWA</a:t>
            </a:r>
            <a:endParaRPr lang="id-ID" dirty="0">
              <a:solidFill>
                <a:schemeClr val="tx1"/>
              </a:solidFill>
            </a:endParaRPr>
          </a:p>
        </p:txBody>
      </p:sp>
      <p:graphicFrame>
        <p:nvGraphicFramePr>
          <p:cNvPr id="3" name="Table 2"/>
          <p:cNvGraphicFramePr>
            <a:graphicFrameLocks noGrp="1"/>
          </p:cNvGraphicFramePr>
          <p:nvPr>
            <p:extLst>
              <p:ext uri="{D42A27DB-BD31-4B8C-83A1-F6EECF244321}">
                <p14:modId xmlns:p14="http://schemas.microsoft.com/office/powerpoint/2010/main" xmlns="" val="1526114582"/>
              </p:ext>
            </p:extLst>
          </p:nvPr>
        </p:nvGraphicFramePr>
        <p:xfrm>
          <a:off x="609600" y="1981200"/>
          <a:ext cx="6348412" cy="1973820"/>
        </p:xfrm>
        <a:graphic>
          <a:graphicData uri="http://schemas.openxmlformats.org/drawingml/2006/table">
            <a:tbl>
              <a:tblPr firstRow="1" firstCol="1" bandRow="1">
                <a:tableStyleId>{5C22544A-7EE6-4342-B048-85BDC9FD1C3A}</a:tableStyleId>
              </a:tblPr>
              <a:tblGrid>
                <a:gridCol w="485551"/>
                <a:gridCol w="2688061"/>
                <a:gridCol w="1587400"/>
                <a:gridCol w="1587400"/>
              </a:tblGrid>
              <a:tr h="284080">
                <a:tc>
                  <a:txBody>
                    <a:bodyPr/>
                    <a:lstStyle/>
                    <a:p>
                      <a:pPr algn="ctr">
                        <a:lnSpc>
                          <a:spcPct val="115000"/>
                        </a:lnSpc>
                        <a:spcAft>
                          <a:spcPts val="0"/>
                        </a:spcAft>
                      </a:pPr>
                      <a:r>
                        <a:rPr lang="en-US" sz="1000" dirty="0">
                          <a:effectLst/>
                        </a:rPr>
                        <a:t>No</a:t>
                      </a: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dirty="0" err="1">
                          <a:effectLst/>
                        </a:rPr>
                        <a:t>Jenis</a:t>
                      </a:r>
                      <a:r>
                        <a:rPr lang="en-US" sz="1000" dirty="0">
                          <a:effectLst/>
                        </a:rPr>
                        <a:t> </a:t>
                      </a:r>
                      <a:r>
                        <a:rPr lang="en-US" sz="1000" dirty="0" err="1">
                          <a:effectLst/>
                        </a:rPr>
                        <a:t>Profesi</a:t>
                      </a:r>
                      <a:r>
                        <a:rPr lang="en-US" sz="1000" dirty="0">
                          <a:effectLst/>
                        </a:rPr>
                        <a:t>/</a:t>
                      </a:r>
                      <a:r>
                        <a:rPr lang="en-US" sz="1000" dirty="0" err="1">
                          <a:effectLst/>
                        </a:rPr>
                        <a:t>Jabatan</a:t>
                      </a: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Jumlah Responden</a:t>
                      </a:r>
                      <a:endParaRPr lang="id-ID" sz="100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Persentase</a:t>
                      </a:r>
                      <a:endParaRPr lang="id-ID" sz="1000">
                        <a:effectLst/>
                        <a:latin typeface="Calibri"/>
                        <a:ea typeface="Calibri"/>
                        <a:cs typeface="Times New Roman"/>
                      </a:endParaRPr>
                    </a:p>
                  </a:txBody>
                  <a:tcPr marL="64185" marR="64185" marT="0" marB="0" anchor="ctr"/>
                </a:tc>
              </a:tr>
              <a:tr h="180432">
                <a:tc gridSpan="4">
                  <a:txBody>
                    <a:bodyPr/>
                    <a:lstStyle/>
                    <a:p>
                      <a:pPr>
                        <a:lnSpc>
                          <a:spcPct val="115000"/>
                        </a:lnSpc>
                        <a:spcAft>
                          <a:spcPts val="0"/>
                        </a:spcAft>
                      </a:pPr>
                      <a:r>
                        <a:rPr lang="en-US" sz="1000">
                          <a:effectLst/>
                        </a:rPr>
                        <a:t> </a:t>
                      </a:r>
                      <a:endParaRPr lang="id-ID" sz="1000">
                        <a:effectLst/>
                        <a:latin typeface="Calibri"/>
                        <a:ea typeface="Calibri"/>
                        <a:cs typeface="Times New Roman"/>
                      </a:endParaRPr>
                    </a:p>
                  </a:txBody>
                  <a:tcPr marL="64185" marR="64185" marT="0" marB="0" anchor="ctr"/>
                </a:tc>
                <a:tc hMerge="1">
                  <a:txBody>
                    <a:bodyPr/>
                    <a:lstStyle/>
                    <a:p>
                      <a:endParaRPr lang="id-ID"/>
                    </a:p>
                  </a:txBody>
                  <a:tcPr/>
                </a:tc>
                <a:tc hMerge="1">
                  <a:txBody>
                    <a:bodyPr/>
                    <a:lstStyle/>
                    <a:p>
                      <a:endParaRPr lang="id-ID"/>
                    </a:p>
                  </a:txBody>
                  <a:tcPr/>
                </a:tc>
                <a:tc hMerge="1">
                  <a:txBody>
                    <a:bodyPr/>
                    <a:lstStyle/>
                    <a:p>
                      <a:endParaRPr lang="id-ID"/>
                    </a:p>
                  </a:txBody>
                  <a:tcPr/>
                </a:tc>
              </a:tr>
              <a:tr h="338756">
                <a:tc>
                  <a:txBody>
                    <a:bodyPr/>
                    <a:lstStyle/>
                    <a:p>
                      <a:pPr algn="ctr">
                        <a:lnSpc>
                          <a:spcPct val="115000"/>
                        </a:lnSpc>
                        <a:spcAft>
                          <a:spcPts val="0"/>
                        </a:spcAft>
                      </a:pPr>
                      <a:r>
                        <a:rPr lang="en-US" sz="1000">
                          <a:effectLst/>
                        </a:rPr>
                        <a:t>1</a:t>
                      </a:r>
                      <a:endParaRPr lang="id-ID" sz="1000">
                        <a:effectLst/>
                        <a:latin typeface="Calibri"/>
                        <a:ea typeface="Calibri"/>
                        <a:cs typeface="Times New Roman"/>
                      </a:endParaRPr>
                    </a:p>
                  </a:txBody>
                  <a:tcPr marL="64185" marR="64185" marT="0" marB="0" anchor="ctr"/>
                </a:tc>
                <a:tc>
                  <a:txBody>
                    <a:bodyPr/>
                    <a:lstStyle/>
                    <a:p>
                      <a:pPr>
                        <a:lnSpc>
                          <a:spcPct val="115000"/>
                        </a:lnSpc>
                        <a:spcAft>
                          <a:spcPts val="0"/>
                        </a:spcAft>
                      </a:pPr>
                      <a:r>
                        <a:rPr lang="en-US" sz="1000">
                          <a:effectLst/>
                        </a:rPr>
                        <a:t>Dosen / PNS</a:t>
                      </a:r>
                      <a:endParaRPr lang="id-ID" sz="100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23</a:t>
                      </a:r>
                      <a:endParaRPr lang="id-ID" sz="100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72 %</a:t>
                      </a:r>
                      <a:endParaRPr lang="id-ID" sz="1000">
                        <a:effectLst/>
                        <a:latin typeface="Calibri"/>
                        <a:ea typeface="Calibri"/>
                        <a:cs typeface="Times New Roman"/>
                      </a:endParaRPr>
                    </a:p>
                  </a:txBody>
                  <a:tcPr marL="64185" marR="64185" marT="0" marB="0" anchor="ctr"/>
                </a:tc>
              </a:tr>
              <a:tr h="326870">
                <a:tc>
                  <a:txBody>
                    <a:bodyPr/>
                    <a:lstStyle/>
                    <a:p>
                      <a:pPr algn="ctr">
                        <a:lnSpc>
                          <a:spcPct val="115000"/>
                        </a:lnSpc>
                        <a:spcAft>
                          <a:spcPts val="0"/>
                        </a:spcAft>
                      </a:pPr>
                      <a:r>
                        <a:rPr lang="en-US" sz="1000">
                          <a:effectLst/>
                        </a:rPr>
                        <a:t>2</a:t>
                      </a:r>
                      <a:endParaRPr lang="id-ID" sz="1000">
                        <a:effectLst/>
                        <a:latin typeface="Calibri"/>
                        <a:ea typeface="Calibri"/>
                        <a:cs typeface="Times New Roman"/>
                      </a:endParaRPr>
                    </a:p>
                  </a:txBody>
                  <a:tcPr marL="64185" marR="64185" marT="0" marB="0" anchor="ctr"/>
                </a:tc>
                <a:tc>
                  <a:txBody>
                    <a:bodyPr/>
                    <a:lstStyle/>
                    <a:p>
                      <a:pPr>
                        <a:lnSpc>
                          <a:spcPct val="115000"/>
                        </a:lnSpc>
                        <a:spcAft>
                          <a:spcPts val="0"/>
                        </a:spcAft>
                      </a:pPr>
                      <a:r>
                        <a:rPr lang="en-US" sz="1000">
                          <a:effectLst/>
                        </a:rPr>
                        <a:t>Praktisi/Penyelenggara PAUD</a:t>
                      </a:r>
                      <a:endParaRPr lang="id-ID" sz="100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13</a:t>
                      </a:r>
                      <a:endParaRPr lang="id-ID" sz="100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40 %</a:t>
                      </a:r>
                      <a:endParaRPr lang="id-ID" sz="1000">
                        <a:effectLst/>
                        <a:latin typeface="Calibri"/>
                        <a:ea typeface="Calibri"/>
                        <a:cs typeface="Times New Roman"/>
                      </a:endParaRPr>
                    </a:p>
                  </a:txBody>
                  <a:tcPr marL="64185" marR="64185" marT="0" marB="0" anchor="ctr"/>
                </a:tc>
              </a:tr>
              <a:tr h="331625">
                <a:tc>
                  <a:txBody>
                    <a:bodyPr/>
                    <a:lstStyle/>
                    <a:p>
                      <a:pPr algn="ctr">
                        <a:lnSpc>
                          <a:spcPct val="115000"/>
                        </a:lnSpc>
                        <a:spcAft>
                          <a:spcPts val="0"/>
                        </a:spcAft>
                      </a:pPr>
                      <a:r>
                        <a:rPr lang="en-US" sz="1000">
                          <a:effectLst/>
                        </a:rPr>
                        <a:t>3</a:t>
                      </a:r>
                      <a:endParaRPr lang="id-ID" sz="1000">
                        <a:effectLst/>
                        <a:latin typeface="Calibri"/>
                        <a:ea typeface="Calibri"/>
                        <a:cs typeface="Times New Roman"/>
                      </a:endParaRPr>
                    </a:p>
                  </a:txBody>
                  <a:tcPr marL="64185" marR="64185" marT="0" marB="0" anchor="ctr"/>
                </a:tc>
                <a:tc>
                  <a:txBody>
                    <a:bodyPr/>
                    <a:lstStyle/>
                    <a:p>
                      <a:pPr>
                        <a:lnSpc>
                          <a:spcPct val="115000"/>
                        </a:lnSpc>
                        <a:spcAft>
                          <a:spcPts val="0"/>
                        </a:spcAft>
                      </a:pPr>
                      <a:r>
                        <a:rPr lang="en-US" sz="1000">
                          <a:effectLst/>
                        </a:rPr>
                        <a:t>Pengusaha</a:t>
                      </a:r>
                      <a:endParaRPr lang="id-ID" sz="100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5</a:t>
                      </a:r>
                      <a:endParaRPr lang="id-ID" sz="100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15 %</a:t>
                      </a:r>
                      <a:endParaRPr lang="id-ID" sz="1000">
                        <a:effectLst/>
                        <a:latin typeface="Calibri"/>
                        <a:ea typeface="Calibri"/>
                        <a:cs typeface="Times New Roman"/>
                      </a:endParaRPr>
                    </a:p>
                  </a:txBody>
                  <a:tcPr marL="64185" marR="64185" marT="0" marB="0" anchor="ctr"/>
                </a:tc>
              </a:tr>
              <a:tr h="331625">
                <a:tc>
                  <a:txBody>
                    <a:bodyPr/>
                    <a:lstStyle/>
                    <a:p>
                      <a:pPr algn="ctr">
                        <a:lnSpc>
                          <a:spcPct val="115000"/>
                        </a:lnSpc>
                        <a:spcAft>
                          <a:spcPts val="0"/>
                        </a:spcAft>
                      </a:pPr>
                      <a:r>
                        <a:rPr lang="en-US" sz="1000">
                          <a:effectLst/>
                        </a:rPr>
                        <a:t>4</a:t>
                      </a:r>
                      <a:endParaRPr lang="id-ID" sz="1000">
                        <a:effectLst/>
                        <a:latin typeface="Calibri"/>
                        <a:ea typeface="Calibri"/>
                        <a:cs typeface="Times New Roman"/>
                      </a:endParaRPr>
                    </a:p>
                  </a:txBody>
                  <a:tcPr marL="64185" marR="64185" marT="0" marB="0" anchor="ctr"/>
                </a:tc>
                <a:tc>
                  <a:txBody>
                    <a:bodyPr/>
                    <a:lstStyle/>
                    <a:p>
                      <a:pPr>
                        <a:lnSpc>
                          <a:spcPct val="115000"/>
                        </a:lnSpc>
                        <a:spcAft>
                          <a:spcPts val="0"/>
                        </a:spcAft>
                      </a:pPr>
                      <a:r>
                        <a:rPr lang="en-US" sz="1000">
                          <a:effectLst/>
                        </a:rPr>
                        <a:t>Konsultan PAUD</a:t>
                      </a:r>
                      <a:endParaRPr lang="id-ID" sz="100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5</a:t>
                      </a:r>
                      <a:endParaRPr lang="id-ID" sz="100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15 %</a:t>
                      </a:r>
                      <a:endParaRPr lang="id-ID" sz="1000">
                        <a:effectLst/>
                        <a:latin typeface="Calibri"/>
                        <a:ea typeface="Calibri"/>
                        <a:cs typeface="Times New Roman"/>
                      </a:endParaRPr>
                    </a:p>
                  </a:txBody>
                  <a:tcPr marL="64185" marR="64185" marT="0" marB="0" anchor="ctr"/>
                </a:tc>
              </a:tr>
              <a:tr h="180432">
                <a:tc gridSpan="4">
                  <a:txBody>
                    <a:bodyPr/>
                    <a:lstStyle/>
                    <a:p>
                      <a:pPr>
                        <a:lnSpc>
                          <a:spcPct val="115000"/>
                        </a:lnSpc>
                        <a:spcAft>
                          <a:spcPts val="0"/>
                        </a:spcAft>
                      </a:pPr>
                      <a:r>
                        <a:rPr lang="en-US" sz="1000" dirty="0">
                          <a:effectLst/>
                        </a:rPr>
                        <a:t> </a:t>
                      </a:r>
                      <a:endParaRPr lang="id-ID" sz="1000" dirty="0">
                        <a:effectLst/>
                        <a:latin typeface="Calibri"/>
                        <a:ea typeface="Calibri"/>
                        <a:cs typeface="Times New Roman"/>
                      </a:endParaRPr>
                    </a:p>
                  </a:txBody>
                  <a:tcPr marL="64185" marR="64185" marT="0" marB="0" anchor="ctr"/>
                </a:tc>
                <a:tc hMerge="1">
                  <a:txBody>
                    <a:bodyPr/>
                    <a:lstStyle/>
                    <a:p>
                      <a:endParaRPr lang="id-ID"/>
                    </a:p>
                  </a:txBody>
                  <a:tcPr/>
                </a:tc>
                <a:tc hMerge="1">
                  <a:txBody>
                    <a:bodyPr/>
                    <a:lstStyle/>
                    <a:p>
                      <a:endParaRPr lang="id-ID"/>
                    </a:p>
                  </a:txBody>
                  <a:tcPr/>
                </a:tc>
                <a:tc hMerge="1">
                  <a:txBody>
                    <a:bodyPr/>
                    <a:lstStyle/>
                    <a:p>
                      <a:endParaRPr lang="id-ID"/>
                    </a:p>
                  </a:txBody>
                  <a:tcPr/>
                </a:tc>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xmlns="" val="4035560291"/>
              </p:ext>
            </p:extLst>
          </p:nvPr>
        </p:nvGraphicFramePr>
        <p:xfrm>
          <a:off x="1664494" y="4191000"/>
          <a:ext cx="6348412" cy="1973820"/>
        </p:xfrm>
        <a:graphic>
          <a:graphicData uri="http://schemas.openxmlformats.org/drawingml/2006/table">
            <a:tbl>
              <a:tblPr firstRow="1" firstCol="1" bandRow="1">
                <a:tableStyleId>{5C22544A-7EE6-4342-B048-85BDC9FD1C3A}</a:tableStyleId>
              </a:tblPr>
              <a:tblGrid>
                <a:gridCol w="485551"/>
                <a:gridCol w="2688061"/>
                <a:gridCol w="1587400"/>
                <a:gridCol w="1587400"/>
              </a:tblGrid>
              <a:tr h="284080">
                <a:tc>
                  <a:txBody>
                    <a:bodyPr/>
                    <a:lstStyle/>
                    <a:p>
                      <a:pPr algn="ctr">
                        <a:lnSpc>
                          <a:spcPct val="115000"/>
                        </a:lnSpc>
                        <a:spcAft>
                          <a:spcPts val="0"/>
                        </a:spcAft>
                      </a:pPr>
                      <a:r>
                        <a:rPr lang="en-US" sz="1000" dirty="0">
                          <a:effectLst/>
                        </a:rPr>
                        <a:t>No</a:t>
                      </a: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id-ID" sz="1000" dirty="0" smtClean="0">
                          <a:effectLst/>
                          <a:latin typeface="+mn-lt"/>
                          <a:ea typeface="+mn-ea"/>
                          <a:cs typeface="+mn-cs"/>
                        </a:rPr>
                        <a:t>Pembelajaran</a:t>
                      </a:r>
                      <a:r>
                        <a:rPr lang="id-ID" sz="1000" baseline="0" dirty="0" smtClean="0">
                          <a:effectLst/>
                          <a:latin typeface="+mn-lt"/>
                          <a:ea typeface="+mn-ea"/>
                          <a:cs typeface="+mn-cs"/>
                        </a:rPr>
                        <a:t> yang di butuhkan</a:t>
                      </a: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Jumlah Responden</a:t>
                      </a:r>
                      <a:endParaRPr lang="id-ID" sz="100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a:effectLst/>
                        </a:rPr>
                        <a:t>Persentase</a:t>
                      </a:r>
                      <a:endParaRPr lang="id-ID" sz="1000">
                        <a:effectLst/>
                        <a:latin typeface="Calibri"/>
                        <a:ea typeface="Calibri"/>
                        <a:cs typeface="Times New Roman"/>
                      </a:endParaRPr>
                    </a:p>
                  </a:txBody>
                  <a:tcPr marL="64185" marR="64185" marT="0" marB="0" anchor="ctr"/>
                </a:tc>
              </a:tr>
              <a:tr h="180432">
                <a:tc gridSpan="4">
                  <a:txBody>
                    <a:bodyPr/>
                    <a:lstStyle/>
                    <a:p>
                      <a:pPr>
                        <a:lnSpc>
                          <a:spcPct val="115000"/>
                        </a:lnSpc>
                        <a:spcAft>
                          <a:spcPts val="0"/>
                        </a:spcAft>
                      </a:pPr>
                      <a:r>
                        <a:rPr lang="en-US" sz="1000">
                          <a:effectLst/>
                        </a:rPr>
                        <a:t> </a:t>
                      </a:r>
                      <a:endParaRPr lang="id-ID" sz="1000">
                        <a:effectLst/>
                        <a:latin typeface="Calibri"/>
                        <a:ea typeface="Calibri"/>
                        <a:cs typeface="Times New Roman"/>
                      </a:endParaRPr>
                    </a:p>
                  </a:txBody>
                  <a:tcPr marL="64185" marR="64185" marT="0" marB="0" anchor="ctr"/>
                </a:tc>
                <a:tc hMerge="1">
                  <a:txBody>
                    <a:bodyPr/>
                    <a:lstStyle/>
                    <a:p>
                      <a:endParaRPr lang="id-ID"/>
                    </a:p>
                  </a:txBody>
                  <a:tcPr/>
                </a:tc>
                <a:tc hMerge="1">
                  <a:txBody>
                    <a:bodyPr/>
                    <a:lstStyle/>
                    <a:p>
                      <a:endParaRPr lang="id-ID"/>
                    </a:p>
                  </a:txBody>
                  <a:tcPr/>
                </a:tc>
                <a:tc hMerge="1">
                  <a:txBody>
                    <a:bodyPr/>
                    <a:lstStyle/>
                    <a:p>
                      <a:endParaRPr lang="id-ID"/>
                    </a:p>
                  </a:txBody>
                  <a:tcPr/>
                </a:tc>
              </a:tr>
              <a:tr h="338756">
                <a:tc>
                  <a:txBody>
                    <a:bodyPr/>
                    <a:lstStyle/>
                    <a:p>
                      <a:pPr algn="ctr">
                        <a:lnSpc>
                          <a:spcPct val="115000"/>
                        </a:lnSpc>
                        <a:spcAft>
                          <a:spcPts val="0"/>
                        </a:spcAft>
                      </a:pPr>
                      <a:r>
                        <a:rPr lang="en-US" sz="1000">
                          <a:effectLst/>
                        </a:rPr>
                        <a:t>1</a:t>
                      </a:r>
                      <a:endParaRPr lang="id-ID" sz="1000">
                        <a:effectLst/>
                        <a:latin typeface="Calibri"/>
                        <a:ea typeface="Calibri"/>
                        <a:cs typeface="Times New Roman"/>
                      </a:endParaRPr>
                    </a:p>
                  </a:txBody>
                  <a:tcPr marL="64185" marR="64185" marT="0" marB="0" anchor="ctr"/>
                </a:tc>
                <a:tc>
                  <a:txBody>
                    <a:bodyPr/>
                    <a:lstStyle/>
                    <a:p>
                      <a:pPr>
                        <a:lnSpc>
                          <a:spcPct val="115000"/>
                        </a:lnSpc>
                        <a:spcAft>
                          <a:spcPts val="0"/>
                        </a:spcAft>
                      </a:pPr>
                      <a:r>
                        <a:rPr lang="id-ID" sz="1000" dirty="0" smtClean="0">
                          <a:effectLst/>
                          <a:latin typeface="Calibri"/>
                          <a:ea typeface="Calibri"/>
                          <a:cs typeface="Times New Roman"/>
                        </a:rPr>
                        <a:t>PRAKTEK</a:t>
                      </a:r>
                      <a:r>
                        <a:rPr lang="id-ID" sz="1000" baseline="0" dirty="0" smtClean="0">
                          <a:effectLst/>
                          <a:latin typeface="Calibri"/>
                          <a:ea typeface="Calibri"/>
                          <a:cs typeface="Times New Roman"/>
                        </a:rPr>
                        <a:t> LAPANGAN / MAGANG / KULIAH KERJA</a:t>
                      </a: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en-US" sz="1000" dirty="0" smtClean="0">
                          <a:effectLst/>
                        </a:rPr>
                        <a:t>2</a:t>
                      </a:r>
                      <a:r>
                        <a:rPr lang="id-ID" sz="1000" dirty="0" smtClean="0">
                          <a:effectLst/>
                        </a:rPr>
                        <a:t>1</a:t>
                      </a: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id-ID" sz="1000" dirty="0" smtClean="0">
                          <a:effectLst/>
                        </a:rPr>
                        <a:t>66</a:t>
                      </a:r>
                      <a:r>
                        <a:rPr lang="en-US" sz="1000" dirty="0" smtClean="0">
                          <a:effectLst/>
                        </a:rPr>
                        <a:t> </a:t>
                      </a:r>
                      <a:r>
                        <a:rPr lang="en-US" sz="1000" dirty="0">
                          <a:effectLst/>
                        </a:rPr>
                        <a:t>%</a:t>
                      </a:r>
                      <a:endParaRPr lang="id-ID" sz="1000" dirty="0">
                        <a:effectLst/>
                        <a:latin typeface="Calibri"/>
                        <a:ea typeface="Calibri"/>
                        <a:cs typeface="Times New Roman"/>
                      </a:endParaRPr>
                    </a:p>
                  </a:txBody>
                  <a:tcPr marL="64185" marR="64185" marT="0" marB="0" anchor="ctr"/>
                </a:tc>
              </a:tr>
              <a:tr h="326870">
                <a:tc>
                  <a:txBody>
                    <a:bodyPr/>
                    <a:lstStyle/>
                    <a:p>
                      <a:pPr algn="ctr">
                        <a:lnSpc>
                          <a:spcPct val="115000"/>
                        </a:lnSpc>
                        <a:spcAft>
                          <a:spcPts val="0"/>
                        </a:spcAft>
                      </a:pPr>
                      <a:r>
                        <a:rPr lang="en-US" sz="1000">
                          <a:effectLst/>
                        </a:rPr>
                        <a:t>2</a:t>
                      </a:r>
                      <a:endParaRPr lang="id-ID" sz="1000">
                        <a:effectLst/>
                        <a:latin typeface="Calibri"/>
                        <a:ea typeface="Calibri"/>
                        <a:cs typeface="Times New Roman"/>
                      </a:endParaRPr>
                    </a:p>
                  </a:txBody>
                  <a:tcPr marL="64185" marR="64185" marT="0" marB="0" anchor="ctr"/>
                </a:tc>
                <a:tc>
                  <a:txBody>
                    <a:bodyPr/>
                    <a:lstStyle/>
                    <a:p>
                      <a:pPr>
                        <a:lnSpc>
                          <a:spcPct val="115000"/>
                        </a:lnSpc>
                        <a:spcAft>
                          <a:spcPts val="0"/>
                        </a:spcAft>
                      </a:pPr>
                      <a:r>
                        <a:rPr lang="id-ID" sz="1000" dirty="0" smtClean="0">
                          <a:effectLst/>
                          <a:latin typeface="+mn-lt"/>
                          <a:ea typeface="+mn-ea"/>
                          <a:cs typeface="+mn-cs"/>
                        </a:rPr>
                        <a:t>Tambahan</a:t>
                      </a:r>
                      <a:r>
                        <a:rPr lang="id-ID" sz="1000" baseline="0" dirty="0" smtClean="0">
                          <a:effectLst/>
                          <a:latin typeface="+mn-lt"/>
                          <a:ea typeface="+mn-ea"/>
                          <a:cs typeface="+mn-cs"/>
                        </a:rPr>
                        <a:t> Materi perkuliahan</a:t>
                      </a: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id-ID" sz="1000" dirty="0" smtClean="0">
                          <a:effectLst/>
                          <a:latin typeface="+mn-lt"/>
                          <a:ea typeface="+mn-ea"/>
                          <a:cs typeface="+mn-cs"/>
                        </a:rPr>
                        <a:t>3</a:t>
                      </a: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id-ID" sz="1000" dirty="0" smtClean="0">
                          <a:effectLst/>
                        </a:rPr>
                        <a:t>1</a:t>
                      </a:r>
                      <a:r>
                        <a:rPr lang="en-US" sz="1000" dirty="0" smtClean="0">
                          <a:effectLst/>
                        </a:rPr>
                        <a:t> </a:t>
                      </a:r>
                      <a:r>
                        <a:rPr lang="en-US" sz="1000" dirty="0">
                          <a:effectLst/>
                        </a:rPr>
                        <a:t>%</a:t>
                      </a:r>
                      <a:endParaRPr lang="id-ID" sz="1000" dirty="0">
                        <a:effectLst/>
                        <a:latin typeface="Calibri"/>
                        <a:ea typeface="Calibri"/>
                        <a:cs typeface="Times New Roman"/>
                      </a:endParaRPr>
                    </a:p>
                  </a:txBody>
                  <a:tcPr marL="64185" marR="64185" marT="0" marB="0" anchor="ctr"/>
                </a:tc>
              </a:tr>
              <a:tr h="331625">
                <a:tc>
                  <a:txBody>
                    <a:bodyPr/>
                    <a:lstStyle/>
                    <a:p>
                      <a:pPr algn="ctr">
                        <a:lnSpc>
                          <a:spcPct val="115000"/>
                        </a:lnSpc>
                        <a:spcAft>
                          <a:spcPts val="0"/>
                        </a:spcAft>
                      </a:pPr>
                      <a:r>
                        <a:rPr lang="en-US" sz="1000">
                          <a:effectLst/>
                        </a:rPr>
                        <a:t>3</a:t>
                      </a:r>
                      <a:endParaRPr lang="id-ID" sz="1000">
                        <a:effectLst/>
                        <a:latin typeface="Calibri"/>
                        <a:ea typeface="Calibri"/>
                        <a:cs typeface="Times New Roman"/>
                      </a:endParaRPr>
                    </a:p>
                  </a:txBody>
                  <a:tcPr marL="64185" marR="64185" marT="0" marB="0" anchor="ctr"/>
                </a:tc>
                <a:tc>
                  <a:txBody>
                    <a:bodyPr/>
                    <a:lstStyle/>
                    <a:p>
                      <a:pPr>
                        <a:lnSpc>
                          <a:spcPct val="115000"/>
                        </a:lnSpc>
                        <a:spcAft>
                          <a:spcPts val="0"/>
                        </a:spcAft>
                      </a:pPr>
                      <a:r>
                        <a:rPr lang="id-ID" sz="1000" dirty="0" smtClean="0">
                          <a:effectLst/>
                          <a:latin typeface="Calibri"/>
                          <a:ea typeface="Calibri"/>
                          <a:cs typeface="Times New Roman"/>
                        </a:rPr>
                        <a:t>TIDAK</a:t>
                      </a:r>
                      <a:r>
                        <a:rPr lang="id-ID" sz="1000" baseline="0" dirty="0" smtClean="0">
                          <a:effectLst/>
                          <a:latin typeface="Calibri"/>
                          <a:ea typeface="Calibri"/>
                          <a:cs typeface="Times New Roman"/>
                        </a:rPr>
                        <a:t> TAHU</a:t>
                      </a: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id-ID" sz="1000" dirty="0" smtClean="0">
                          <a:effectLst/>
                          <a:latin typeface="Calibri"/>
                          <a:ea typeface="Calibri"/>
                          <a:cs typeface="Times New Roman"/>
                        </a:rPr>
                        <a:t>8</a:t>
                      </a: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r>
                        <a:rPr lang="id-ID" sz="1000" dirty="0" smtClean="0">
                          <a:effectLst/>
                          <a:latin typeface="Calibri"/>
                          <a:ea typeface="Calibri"/>
                          <a:cs typeface="Times New Roman"/>
                        </a:rPr>
                        <a:t>25</a:t>
                      </a:r>
                      <a:endParaRPr lang="id-ID" sz="1000" dirty="0">
                        <a:effectLst/>
                        <a:latin typeface="Calibri"/>
                        <a:ea typeface="Calibri"/>
                        <a:cs typeface="Times New Roman"/>
                      </a:endParaRPr>
                    </a:p>
                  </a:txBody>
                  <a:tcPr marL="64185" marR="64185" marT="0" marB="0" anchor="ctr"/>
                </a:tc>
              </a:tr>
              <a:tr h="331625">
                <a:tc>
                  <a:txBody>
                    <a:bodyPr/>
                    <a:lstStyle/>
                    <a:p>
                      <a:pPr algn="ctr">
                        <a:lnSpc>
                          <a:spcPct val="115000"/>
                        </a:lnSpc>
                        <a:spcAft>
                          <a:spcPts val="0"/>
                        </a:spcAft>
                      </a:pPr>
                      <a:r>
                        <a:rPr lang="en-US" sz="1000" dirty="0">
                          <a:effectLst/>
                        </a:rPr>
                        <a:t>4</a:t>
                      </a:r>
                      <a:endParaRPr lang="id-ID" sz="1000" dirty="0">
                        <a:effectLst/>
                        <a:latin typeface="Calibri"/>
                        <a:ea typeface="Calibri"/>
                        <a:cs typeface="Times New Roman"/>
                      </a:endParaRPr>
                    </a:p>
                  </a:txBody>
                  <a:tcPr marL="64185" marR="64185" marT="0" marB="0" anchor="ctr"/>
                </a:tc>
                <a:tc>
                  <a:txBody>
                    <a:bodyPr/>
                    <a:lstStyle/>
                    <a:p>
                      <a:pPr>
                        <a:lnSpc>
                          <a:spcPct val="115000"/>
                        </a:lnSpc>
                        <a:spcAft>
                          <a:spcPts val="0"/>
                        </a:spcAft>
                      </a:pP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endParaRPr lang="id-ID" sz="1000" dirty="0">
                        <a:effectLst/>
                        <a:latin typeface="Calibri"/>
                        <a:ea typeface="Calibri"/>
                        <a:cs typeface="Times New Roman"/>
                      </a:endParaRPr>
                    </a:p>
                  </a:txBody>
                  <a:tcPr marL="64185" marR="64185" marT="0" marB="0" anchor="ctr"/>
                </a:tc>
                <a:tc>
                  <a:txBody>
                    <a:bodyPr/>
                    <a:lstStyle/>
                    <a:p>
                      <a:pPr algn="ctr">
                        <a:lnSpc>
                          <a:spcPct val="115000"/>
                        </a:lnSpc>
                        <a:spcAft>
                          <a:spcPts val="0"/>
                        </a:spcAft>
                      </a:pPr>
                      <a:endParaRPr lang="id-ID" sz="1000" dirty="0">
                        <a:effectLst/>
                        <a:latin typeface="Calibri"/>
                        <a:ea typeface="Calibri"/>
                        <a:cs typeface="Times New Roman"/>
                      </a:endParaRPr>
                    </a:p>
                  </a:txBody>
                  <a:tcPr marL="64185" marR="64185" marT="0" marB="0" anchor="ctr"/>
                </a:tc>
              </a:tr>
              <a:tr h="180432">
                <a:tc gridSpan="4">
                  <a:txBody>
                    <a:bodyPr/>
                    <a:lstStyle/>
                    <a:p>
                      <a:pPr>
                        <a:lnSpc>
                          <a:spcPct val="115000"/>
                        </a:lnSpc>
                        <a:spcAft>
                          <a:spcPts val="0"/>
                        </a:spcAft>
                      </a:pPr>
                      <a:r>
                        <a:rPr lang="en-US" sz="1000" dirty="0">
                          <a:effectLst/>
                        </a:rPr>
                        <a:t> </a:t>
                      </a:r>
                      <a:endParaRPr lang="id-ID" sz="1000" dirty="0">
                        <a:effectLst/>
                        <a:latin typeface="Calibri"/>
                        <a:ea typeface="Calibri"/>
                        <a:cs typeface="Times New Roman"/>
                      </a:endParaRPr>
                    </a:p>
                  </a:txBody>
                  <a:tcPr marL="64185" marR="64185" marT="0" marB="0" anchor="ctr"/>
                </a:tc>
                <a:tc hMerge="1">
                  <a:txBody>
                    <a:bodyPr/>
                    <a:lstStyle/>
                    <a:p>
                      <a:endParaRPr lang="id-ID"/>
                    </a:p>
                  </a:txBody>
                  <a:tcPr/>
                </a:tc>
                <a:tc hMerge="1">
                  <a:txBody>
                    <a:bodyPr/>
                    <a:lstStyle/>
                    <a:p>
                      <a:endParaRPr lang="id-ID"/>
                    </a:p>
                  </a:txBody>
                  <a:tcPr/>
                </a:tc>
                <a:tc hMerge="1">
                  <a:txBody>
                    <a:bodyPr/>
                    <a:lstStyle/>
                    <a:p>
                      <a:endParaRPr lang="id-ID"/>
                    </a:p>
                  </a:txBody>
                  <a:tcPr/>
                </a:tc>
              </a:tr>
            </a:tbl>
          </a:graphicData>
        </a:graphic>
      </p:graphicFrame>
    </p:spTree>
    <p:extLst>
      <p:ext uri="{BB962C8B-B14F-4D97-AF65-F5344CB8AC3E}">
        <p14:creationId xmlns:p14="http://schemas.microsoft.com/office/powerpoint/2010/main" xmlns="" val="42355297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524000" y="457200"/>
            <a:ext cx="6324600" cy="1295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solidFill>
                  <a:schemeClr val="tx1"/>
                </a:solidFill>
              </a:rPr>
              <a:t>	</a:t>
            </a:r>
            <a:r>
              <a:rPr lang="id-ID" dirty="0" smtClean="0">
                <a:solidFill>
                  <a:schemeClr val="tx1"/>
                </a:solidFill>
              </a:rPr>
              <a:t>HASIL ASESSMEN </a:t>
            </a:r>
          </a:p>
          <a:p>
            <a:pPr algn="ctr"/>
            <a:r>
              <a:rPr lang="id-ID" dirty="0" smtClean="0">
                <a:solidFill>
                  <a:schemeClr val="tx1"/>
                </a:solidFill>
              </a:rPr>
              <a:t>PROFESIONAL KOMPETENCY ANALYSIS</a:t>
            </a:r>
            <a:endParaRPr lang="id-ID" dirty="0">
              <a:solidFill>
                <a:schemeClr val="tx1"/>
              </a:solidFill>
            </a:endParaRPr>
          </a:p>
        </p:txBody>
      </p:sp>
      <p:sp>
        <p:nvSpPr>
          <p:cNvPr id="3" name="Snip Diagonal Corner Rectangle 2"/>
          <p:cNvSpPr/>
          <p:nvPr/>
        </p:nvSpPr>
        <p:spPr>
          <a:xfrm>
            <a:off x="1447800" y="2590800"/>
            <a:ext cx="6705600" cy="2971799"/>
          </a:xfrm>
          <a:prstGeom prst="snip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PROFESI YANG DIHARAPKAN DAN KOMPETENSI YANG DIPERSYARATKAN</a:t>
            </a:r>
          </a:p>
          <a:p>
            <a:pPr algn="ctr"/>
            <a:endParaRPr lang="id-ID" dirty="0">
              <a:solidFill>
                <a:schemeClr val="tx1"/>
              </a:solidFill>
            </a:endParaRPr>
          </a:p>
          <a:p>
            <a:pPr marL="342900" indent="-342900">
              <a:buAutoNum type="arabicPeriod"/>
            </a:pPr>
            <a:r>
              <a:rPr lang="id-ID" dirty="0" smtClean="0">
                <a:solidFill>
                  <a:schemeClr val="tx1"/>
                </a:solidFill>
              </a:rPr>
              <a:t>DOSEN</a:t>
            </a:r>
          </a:p>
          <a:p>
            <a:pPr marL="342900" indent="-342900">
              <a:buAutoNum type="arabicPeriod"/>
            </a:pPr>
            <a:r>
              <a:rPr lang="id-ID" dirty="0" smtClean="0">
                <a:solidFill>
                  <a:schemeClr val="tx1"/>
                </a:solidFill>
              </a:rPr>
              <a:t>PRAKTISI / PENYELENGGARA PAUD</a:t>
            </a:r>
          </a:p>
          <a:p>
            <a:pPr marL="342900" indent="-342900">
              <a:buAutoNum type="arabicPeriod"/>
            </a:pPr>
            <a:r>
              <a:rPr lang="id-ID" dirty="0" smtClean="0">
                <a:solidFill>
                  <a:schemeClr val="tx1"/>
                </a:solidFill>
              </a:rPr>
              <a:t>KONSULTAN PAUD</a:t>
            </a:r>
          </a:p>
          <a:p>
            <a:pPr marL="342900" indent="-342900">
              <a:buAutoNum type="arabicPeriod"/>
            </a:pPr>
            <a:endParaRPr lang="id-ID" dirty="0">
              <a:solidFill>
                <a:schemeClr val="tx1"/>
              </a:solidFill>
            </a:endParaRPr>
          </a:p>
          <a:p>
            <a:pPr lvl="3"/>
            <a:r>
              <a:rPr lang="id-ID" dirty="0" smtClean="0">
                <a:solidFill>
                  <a:schemeClr val="tx1"/>
                </a:solidFill>
              </a:rPr>
              <a:t>* DIPERSYARATKAN UNTUK MEMILIKI   PENGALAMAN LAPANGAN</a:t>
            </a:r>
            <a:endParaRPr lang="id-ID" dirty="0">
              <a:solidFill>
                <a:schemeClr val="tx1"/>
              </a:solidFill>
            </a:endParaRPr>
          </a:p>
        </p:txBody>
      </p:sp>
    </p:spTree>
    <p:extLst>
      <p:ext uri="{BB962C8B-B14F-4D97-AF65-F5344CB8AC3E}">
        <p14:creationId xmlns:p14="http://schemas.microsoft.com/office/powerpoint/2010/main" xmlns="" val="40010822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1524000" y="457200"/>
            <a:ext cx="6324600" cy="990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HASIL ASESSMEN  : VISI MISI ANALYSIS</a:t>
            </a:r>
            <a:endParaRPr lang="id-ID" dirty="0">
              <a:solidFill>
                <a:schemeClr val="tx1"/>
              </a:solidFill>
            </a:endParaRPr>
          </a:p>
        </p:txBody>
      </p:sp>
      <p:sp>
        <p:nvSpPr>
          <p:cNvPr id="4" name="Snip Diagonal Corner Rectangle 3"/>
          <p:cNvSpPr/>
          <p:nvPr/>
        </p:nvSpPr>
        <p:spPr>
          <a:xfrm>
            <a:off x="1447800" y="2209800"/>
            <a:ext cx="6705600" cy="3352799"/>
          </a:xfrm>
          <a:prstGeom prst="snip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PROFESI YANG DIHARAPKAN DAN KOMPETENSI YANG DIBUTUHKAN</a:t>
            </a:r>
          </a:p>
          <a:p>
            <a:pPr algn="ctr"/>
            <a:endParaRPr lang="id-ID" dirty="0">
              <a:solidFill>
                <a:schemeClr val="tx1"/>
              </a:solidFill>
            </a:endParaRPr>
          </a:p>
          <a:p>
            <a:pPr marL="342900" indent="-342900">
              <a:buAutoNum type="arabicPeriod"/>
            </a:pPr>
            <a:r>
              <a:rPr lang="id-ID" dirty="0" smtClean="0">
                <a:solidFill>
                  <a:schemeClr val="tx1"/>
                </a:solidFill>
              </a:rPr>
              <a:t>DOSEN / AKADEMISI PROFESIONAL</a:t>
            </a:r>
          </a:p>
          <a:p>
            <a:pPr marL="342900" indent="-342900">
              <a:buAutoNum type="arabicPeriod"/>
            </a:pPr>
            <a:r>
              <a:rPr lang="id-ID" dirty="0" smtClean="0">
                <a:solidFill>
                  <a:schemeClr val="tx1"/>
                </a:solidFill>
              </a:rPr>
              <a:t>PRAKTISI / STAKEHOLDER PAUD UNGGUL</a:t>
            </a:r>
          </a:p>
          <a:p>
            <a:pPr marL="342900" indent="-342900">
              <a:buAutoNum type="arabicPeriod"/>
            </a:pPr>
            <a:r>
              <a:rPr lang="id-ID" dirty="0" smtClean="0">
                <a:solidFill>
                  <a:schemeClr val="tx1"/>
                </a:solidFill>
              </a:rPr>
              <a:t>KONSULTAN PAUD</a:t>
            </a:r>
          </a:p>
          <a:p>
            <a:pPr marL="342900" indent="-342900">
              <a:buAutoNum type="arabicPeriod"/>
            </a:pPr>
            <a:endParaRPr lang="id-ID" dirty="0">
              <a:solidFill>
                <a:schemeClr val="tx1"/>
              </a:solidFill>
            </a:endParaRPr>
          </a:p>
          <a:p>
            <a:pPr lvl="3"/>
            <a:r>
              <a:rPr lang="id-ID" dirty="0" smtClean="0">
                <a:solidFill>
                  <a:schemeClr val="tx1"/>
                </a:solidFill>
              </a:rPr>
              <a:t>* DIPERSYARATKAN UNTUK MEMILIKI   PENGALAMAN LAPANGAN</a:t>
            </a:r>
            <a:endParaRPr lang="id-ID" dirty="0">
              <a:solidFill>
                <a:schemeClr val="tx1"/>
              </a:solidFill>
            </a:endParaRPr>
          </a:p>
        </p:txBody>
      </p:sp>
    </p:spTree>
    <p:extLst>
      <p:ext uri="{BB962C8B-B14F-4D97-AF65-F5344CB8AC3E}">
        <p14:creationId xmlns:p14="http://schemas.microsoft.com/office/powerpoint/2010/main" xmlns="" val="33799635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491018" y="76200"/>
            <a:ext cx="6324600" cy="6858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PENUTUP</a:t>
            </a:r>
            <a:endParaRPr lang="id-ID" dirty="0">
              <a:solidFill>
                <a:schemeClr val="tx1"/>
              </a:solidFill>
            </a:endParaRPr>
          </a:p>
        </p:txBody>
      </p:sp>
      <p:sp>
        <p:nvSpPr>
          <p:cNvPr id="3" name="Snip Diagonal Corner Rectangle 2"/>
          <p:cNvSpPr/>
          <p:nvPr/>
        </p:nvSpPr>
        <p:spPr>
          <a:xfrm>
            <a:off x="533400" y="1121391"/>
            <a:ext cx="8305800" cy="5181600"/>
          </a:xfrm>
          <a:prstGeom prst="snip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smtClean="0">
                <a:solidFill>
                  <a:schemeClr val="tx1"/>
                </a:solidFill>
              </a:rPr>
              <a:t>KESIMPULAN</a:t>
            </a:r>
          </a:p>
          <a:p>
            <a:r>
              <a:rPr lang="id-ID" dirty="0" smtClean="0">
                <a:solidFill>
                  <a:schemeClr val="tx1"/>
                </a:solidFill>
              </a:rPr>
              <a:t>	Hasil asessmen kebutuhan yang dilakukan secara langsung dan dianalisis dengan pendekan needs analysis mendiskripsikan bahwa semua kompetensi profesi sebagai luaran program studi magister pendidikan islam anak usia dini membutuhkan adanya pembelajaran praktek lapangan baik dalam bentuk magang atau kuliah kerja yang disesuaikan dengan peminatan mahasiswa.</a:t>
            </a:r>
          </a:p>
          <a:p>
            <a:endParaRPr lang="id-ID" dirty="0" smtClean="0">
              <a:solidFill>
                <a:schemeClr val="tx1"/>
              </a:solidFill>
            </a:endParaRPr>
          </a:p>
          <a:p>
            <a:r>
              <a:rPr lang="id-ID" dirty="0" smtClean="0">
                <a:solidFill>
                  <a:schemeClr val="tx1"/>
                </a:solidFill>
              </a:rPr>
              <a:t>SARAN </a:t>
            </a:r>
          </a:p>
          <a:p>
            <a:r>
              <a:rPr lang="id-ID" dirty="0">
                <a:solidFill>
                  <a:schemeClr val="tx1"/>
                </a:solidFill>
              </a:rPr>
              <a:t>mempertimbangkan kebutuhan profesi luaran yang menjadi unggulan setiap program studi. </a:t>
            </a:r>
            <a:r>
              <a:rPr lang="id-ID" dirty="0" smtClean="0">
                <a:solidFill>
                  <a:schemeClr val="tx1"/>
                </a:solidFill>
              </a:rPr>
              <a:t>selain </a:t>
            </a:r>
            <a:r>
              <a:rPr lang="id-ID" dirty="0">
                <a:solidFill>
                  <a:schemeClr val="tx1"/>
                </a:solidFill>
              </a:rPr>
              <a:t>ilmu pengetahuan teeoritis juga membutuhkan keahlian lapangan atau pengalaman lapangan dibidang profesi yang </a:t>
            </a:r>
            <a:r>
              <a:rPr lang="id-ID" dirty="0" smtClean="0">
                <a:solidFill>
                  <a:schemeClr val="tx1"/>
                </a:solidFill>
              </a:rPr>
              <a:t>diharapkan</a:t>
            </a:r>
            <a:endParaRPr lang="id-ID" dirty="0">
              <a:solidFill>
                <a:schemeClr val="tx1"/>
              </a:solidFill>
            </a:endParaRPr>
          </a:p>
          <a:p>
            <a:endParaRPr lang="id-ID" dirty="0" smtClean="0">
              <a:solidFill>
                <a:schemeClr val="tx1"/>
              </a:solidFill>
            </a:endParaRPr>
          </a:p>
          <a:p>
            <a:r>
              <a:rPr lang="id-ID" dirty="0" smtClean="0">
                <a:solidFill>
                  <a:schemeClr val="tx1"/>
                </a:solidFill>
              </a:rPr>
              <a:t>REKOMENDASI</a:t>
            </a:r>
          </a:p>
          <a:p>
            <a:r>
              <a:rPr lang="id-ID" dirty="0">
                <a:solidFill>
                  <a:schemeClr val="tx1"/>
                </a:solidFill>
              </a:rPr>
              <a:t>program studi magister </a:t>
            </a:r>
            <a:r>
              <a:rPr lang="id-ID" dirty="0" smtClean="0">
                <a:solidFill>
                  <a:schemeClr val="tx1"/>
                </a:solidFill>
              </a:rPr>
              <a:t>PIAUD kirannya </a:t>
            </a:r>
            <a:r>
              <a:rPr lang="id-ID" dirty="0">
                <a:solidFill>
                  <a:schemeClr val="tx1"/>
                </a:solidFill>
              </a:rPr>
              <a:t>dapat memasukkan program program yang menjadi kebutuhan pembelajaran mahasiswa untuk mencapai profesi yang </a:t>
            </a:r>
            <a:r>
              <a:rPr lang="id-ID" dirty="0" smtClean="0">
                <a:solidFill>
                  <a:schemeClr val="tx1"/>
                </a:solidFill>
              </a:rPr>
              <a:t>diinginkannya</a:t>
            </a:r>
          </a:p>
          <a:p>
            <a:pPr marL="342900" indent="-342900">
              <a:buAutoNum type="arabicPeriod"/>
            </a:pPr>
            <a:endParaRPr lang="id-ID" dirty="0">
              <a:solidFill>
                <a:schemeClr val="tx1"/>
              </a:solidFill>
            </a:endParaRPr>
          </a:p>
        </p:txBody>
      </p:sp>
    </p:spTree>
    <p:extLst>
      <p:ext uri="{BB962C8B-B14F-4D97-AF65-F5344CB8AC3E}">
        <p14:creationId xmlns:p14="http://schemas.microsoft.com/office/powerpoint/2010/main" xmlns="" val="2291717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croll: Horizontal 1">
            <a:extLst>
              <a:ext uri="{FF2B5EF4-FFF2-40B4-BE49-F238E27FC236}">
                <a16:creationId xmlns="" xmlns:a16="http://schemas.microsoft.com/office/drawing/2014/main" id="{10CB4D22-5C85-CA12-1F79-0E618829B167}"/>
              </a:ext>
            </a:extLst>
          </p:cNvPr>
          <p:cNvSpPr/>
          <p:nvPr/>
        </p:nvSpPr>
        <p:spPr>
          <a:xfrm>
            <a:off x="1752600" y="2057400"/>
            <a:ext cx="5410200" cy="228600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600" dirty="0">
                <a:ln w="0"/>
                <a:solidFill>
                  <a:schemeClr val="tx1"/>
                </a:solidFill>
                <a:effectLst>
                  <a:outerShdw blurRad="38100" dist="19050" dir="2700000" algn="tl" rotWithShape="0">
                    <a:schemeClr val="dk1">
                      <a:alpha val="40000"/>
                    </a:schemeClr>
                  </a:outerShdw>
                </a:effectLst>
              </a:rPr>
              <a:t>TERIMAKASIH</a:t>
            </a:r>
          </a:p>
        </p:txBody>
      </p:sp>
    </p:spTree>
    <p:extLst>
      <p:ext uri="{BB962C8B-B14F-4D97-AF65-F5344CB8AC3E}">
        <p14:creationId xmlns:p14="http://schemas.microsoft.com/office/powerpoint/2010/main" xmlns="" val="3974327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nip Diagonal Corner Rectangle 1"/>
          <p:cNvSpPr/>
          <p:nvPr/>
        </p:nvSpPr>
        <p:spPr>
          <a:xfrm>
            <a:off x="685800" y="533400"/>
            <a:ext cx="7772400" cy="5638800"/>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AutoNum type="arabicPeriod"/>
            </a:pPr>
            <a:r>
              <a:rPr lang="en-US" b="1" dirty="0" err="1" smtClean="0">
                <a:solidFill>
                  <a:schemeClr val="tx1"/>
                </a:solidFill>
              </a:rPr>
              <a:t>Tuntutan</a:t>
            </a:r>
            <a:r>
              <a:rPr lang="en-US" b="1" dirty="0" smtClean="0">
                <a:solidFill>
                  <a:schemeClr val="tx1"/>
                </a:solidFill>
              </a:rPr>
              <a:t> </a:t>
            </a:r>
            <a:r>
              <a:rPr lang="en-US" b="1" dirty="0" err="1" smtClean="0">
                <a:solidFill>
                  <a:schemeClr val="tx1"/>
                </a:solidFill>
              </a:rPr>
              <a:t>Kompetensi</a:t>
            </a:r>
            <a:r>
              <a:rPr lang="en-US" b="1" dirty="0" smtClean="0">
                <a:solidFill>
                  <a:schemeClr val="tx1"/>
                </a:solidFill>
              </a:rPr>
              <a:t> </a:t>
            </a:r>
            <a:r>
              <a:rPr lang="en-US" b="1" dirty="0" err="1" smtClean="0">
                <a:solidFill>
                  <a:schemeClr val="tx1"/>
                </a:solidFill>
              </a:rPr>
              <a:t>bagi</a:t>
            </a:r>
            <a:r>
              <a:rPr lang="en-US" b="1" dirty="0" smtClean="0">
                <a:solidFill>
                  <a:schemeClr val="tx1"/>
                </a:solidFill>
              </a:rPr>
              <a:t> </a:t>
            </a:r>
            <a:r>
              <a:rPr lang="en-US" b="1" dirty="0" err="1" smtClean="0">
                <a:solidFill>
                  <a:schemeClr val="tx1"/>
                </a:solidFill>
              </a:rPr>
              <a:t>luaran</a:t>
            </a:r>
            <a:r>
              <a:rPr lang="en-US" b="1" dirty="0" smtClean="0">
                <a:solidFill>
                  <a:schemeClr val="tx1"/>
                </a:solidFill>
              </a:rPr>
              <a:t> </a:t>
            </a:r>
            <a:r>
              <a:rPr lang="en-US" b="1" dirty="0" err="1" smtClean="0">
                <a:solidFill>
                  <a:schemeClr val="tx1"/>
                </a:solidFill>
              </a:rPr>
              <a:t>atau</a:t>
            </a:r>
            <a:r>
              <a:rPr lang="en-US" b="1" dirty="0" smtClean="0">
                <a:solidFill>
                  <a:schemeClr val="tx1"/>
                </a:solidFill>
              </a:rPr>
              <a:t> </a:t>
            </a:r>
            <a:r>
              <a:rPr lang="en-US" b="1" dirty="0" err="1" smtClean="0">
                <a:solidFill>
                  <a:schemeClr val="tx1"/>
                </a:solidFill>
              </a:rPr>
              <a:t>lulusan</a:t>
            </a:r>
            <a:r>
              <a:rPr lang="en-US" b="1" dirty="0" smtClean="0">
                <a:solidFill>
                  <a:schemeClr val="tx1"/>
                </a:solidFill>
              </a:rPr>
              <a:t> Program </a:t>
            </a:r>
            <a:r>
              <a:rPr lang="en-US" b="1" dirty="0" err="1" smtClean="0">
                <a:solidFill>
                  <a:schemeClr val="tx1"/>
                </a:solidFill>
              </a:rPr>
              <a:t>studi</a:t>
            </a:r>
            <a:r>
              <a:rPr lang="id-ID" b="1" dirty="0" smtClean="0">
                <a:solidFill>
                  <a:schemeClr val="tx1"/>
                </a:solidFill>
              </a:rPr>
              <a:t> </a:t>
            </a:r>
            <a:r>
              <a:rPr lang="en-US" b="1" dirty="0" smtClean="0">
                <a:solidFill>
                  <a:schemeClr val="tx1"/>
                </a:solidFill>
              </a:rPr>
              <a:t>Magister PIAUD UIN Fas Bengkulu </a:t>
            </a:r>
            <a:r>
              <a:rPr lang="en-US" b="1" dirty="0" err="1" smtClean="0">
                <a:solidFill>
                  <a:schemeClr val="tx1"/>
                </a:solidFill>
              </a:rPr>
              <a:t>merupakan</a:t>
            </a:r>
            <a:r>
              <a:rPr lang="en-US" b="1" dirty="0" smtClean="0">
                <a:solidFill>
                  <a:schemeClr val="tx1"/>
                </a:solidFill>
              </a:rPr>
              <a:t> </a:t>
            </a:r>
            <a:r>
              <a:rPr lang="en-US" b="1" dirty="0" err="1" smtClean="0">
                <a:solidFill>
                  <a:schemeClr val="tx1"/>
                </a:solidFill>
              </a:rPr>
              <a:t>perwujudan</a:t>
            </a:r>
            <a:r>
              <a:rPr lang="en-US" b="1" dirty="0" smtClean="0">
                <a:solidFill>
                  <a:schemeClr val="tx1"/>
                </a:solidFill>
              </a:rPr>
              <a:t> </a:t>
            </a:r>
            <a:r>
              <a:rPr lang="en-US" b="1" dirty="0" err="1" smtClean="0">
                <a:solidFill>
                  <a:schemeClr val="tx1"/>
                </a:solidFill>
              </a:rPr>
              <a:t>dari</a:t>
            </a:r>
            <a:r>
              <a:rPr lang="en-US" b="1" dirty="0" smtClean="0">
                <a:solidFill>
                  <a:schemeClr val="tx1"/>
                </a:solidFill>
              </a:rPr>
              <a:t> </a:t>
            </a:r>
            <a:r>
              <a:rPr lang="en-US" b="1" dirty="0" err="1" smtClean="0">
                <a:solidFill>
                  <a:schemeClr val="tx1"/>
                </a:solidFill>
              </a:rPr>
              <a:t>visi</a:t>
            </a:r>
            <a:r>
              <a:rPr lang="en-US" b="1" dirty="0" smtClean="0">
                <a:solidFill>
                  <a:schemeClr val="tx1"/>
                </a:solidFill>
              </a:rPr>
              <a:t> </a:t>
            </a:r>
            <a:r>
              <a:rPr lang="en-US" b="1" dirty="0" err="1" smtClean="0">
                <a:solidFill>
                  <a:schemeClr val="tx1"/>
                </a:solidFill>
              </a:rPr>
              <a:t>misi</a:t>
            </a:r>
            <a:r>
              <a:rPr lang="en-US" b="1" dirty="0" smtClean="0">
                <a:solidFill>
                  <a:schemeClr val="tx1"/>
                </a:solidFill>
              </a:rPr>
              <a:t> program </a:t>
            </a:r>
            <a:r>
              <a:rPr lang="en-US" b="1" dirty="0" err="1" smtClean="0">
                <a:solidFill>
                  <a:schemeClr val="tx1"/>
                </a:solidFill>
              </a:rPr>
              <a:t>studi</a:t>
            </a:r>
            <a:r>
              <a:rPr lang="id-ID" b="1" dirty="0" smtClean="0">
                <a:solidFill>
                  <a:schemeClr val="tx1"/>
                </a:solidFill>
              </a:rPr>
              <a:t>, dan Respon dari tujuan mahasiswa mengikuti perkuliahan.</a:t>
            </a:r>
            <a:endParaRPr lang="en-US" b="1" dirty="0" smtClean="0">
              <a:solidFill>
                <a:schemeClr val="tx1"/>
              </a:solidFill>
            </a:endParaRPr>
          </a:p>
          <a:p>
            <a:pPr marL="342900" indent="-342900">
              <a:buAutoNum type="arabicPeriod"/>
            </a:pPr>
            <a:r>
              <a:rPr lang="en-US" b="1" dirty="0" err="1" smtClean="0">
                <a:solidFill>
                  <a:schemeClr val="tx1"/>
                </a:solidFill>
              </a:rPr>
              <a:t>Kondisi</a:t>
            </a:r>
            <a:r>
              <a:rPr lang="en-US" b="1" dirty="0" smtClean="0">
                <a:solidFill>
                  <a:schemeClr val="tx1"/>
                </a:solidFill>
              </a:rPr>
              <a:t> </a:t>
            </a:r>
            <a:r>
              <a:rPr lang="en-US" b="1" dirty="0" err="1" smtClean="0">
                <a:solidFill>
                  <a:schemeClr val="tx1"/>
                </a:solidFill>
              </a:rPr>
              <a:t>saat</a:t>
            </a:r>
            <a:r>
              <a:rPr lang="en-US" b="1" dirty="0" smtClean="0">
                <a:solidFill>
                  <a:schemeClr val="tx1"/>
                </a:solidFill>
              </a:rPr>
              <a:t> </a:t>
            </a:r>
            <a:r>
              <a:rPr lang="en-US" b="1" dirty="0" err="1" smtClean="0">
                <a:solidFill>
                  <a:schemeClr val="tx1"/>
                </a:solidFill>
              </a:rPr>
              <a:t>ini</a:t>
            </a:r>
            <a:r>
              <a:rPr lang="en-US" b="1" dirty="0" smtClean="0">
                <a:solidFill>
                  <a:schemeClr val="tx1"/>
                </a:solidFill>
              </a:rPr>
              <a:t> proses </a:t>
            </a:r>
            <a:r>
              <a:rPr lang="en-US" b="1" dirty="0" err="1" smtClean="0">
                <a:solidFill>
                  <a:schemeClr val="tx1"/>
                </a:solidFill>
              </a:rPr>
              <a:t>pembelajaran</a:t>
            </a:r>
            <a:r>
              <a:rPr lang="en-US" b="1" dirty="0" smtClean="0">
                <a:solidFill>
                  <a:schemeClr val="tx1"/>
                </a:solidFill>
              </a:rPr>
              <a:t> </a:t>
            </a:r>
            <a:r>
              <a:rPr lang="en-US" b="1" dirty="0" err="1" smtClean="0">
                <a:solidFill>
                  <a:schemeClr val="tx1"/>
                </a:solidFill>
              </a:rPr>
              <a:t>masih</a:t>
            </a:r>
            <a:r>
              <a:rPr lang="en-US" b="1" dirty="0" smtClean="0">
                <a:solidFill>
                  <a:schemeClr val="tx1"/>
                </a:solidFill>
              </a:rPr>
              <a:t> </a:t>
            </a:r>
            <a:r>
              <a:rPr lang="en-US" b="1" dirty="0" err="1" smtClean="0">
                <a:solidFill>
                  <a:schemeClr val="tx1"/>
                </a:solidFill>
              </a:rPr>
              <a:t>terkurung</a:t>
            </a:r>
            <a:r>
              <a:rPr lang="en-US" b="1" dirty="0" smtClean="0">
                <a:solidFill>
                  <a:schemeClr val="tx1"/>
                </a:solidFill>
              </a:rPr>
              <a:t> </a:t>
            </a:r>
            <a:r>
              <a:rPr lang="en-US" b="1" dirty="0" err="1" smtClean="0">
                <a:solidFill>
                  <a:schemeClr val="tx1"/>
                </a:solidFill>
              </a:rPr>
              <a:t>pada</a:t>
            </a:r>
            <a:r>
              <a:rPr lang="en-US" b="1" dirty="0" smtClean="0">
                <a:solidFill>
                  <a:schemeClr val="tx1"/>
                </a:solidFill>
              </a:rPr>
              <a:t> </a:t>
            </a:r>
            <a:r>
              <a:rPr lang="en-US" b="1" dirty="0" err="1" smtClean="0">
                <a:solidFill>
                  <a:schemeClr val="tx1"/>
                </a:solidFill>
              </a:rPr>
              <a:t>pemberian</a:t>
            </a:r>
            <a:r>
              <a:rPr lang="en-US" b="1" dirty="0" smtClean="0">
                <a:solidFill>
                  <a:schemeClr val="tx1"/>
                </a:solidFill>
              </a:rPr>
              <a:t> </a:t>
            </a:r>
            <a:r>
              <a:rPr lang="en-US" b="1" dirty="0" err="1" smtClean="0">
                <a:solidFill>
                  <a:schemeClr val="tx1"/>
                </a:solidFill>
              </a:rPr>
              <a:t>pengetahuan</a:t>
            </a:r>
            <a:r>
              <a:rPr lang="en-US" b="1" dirty="0" smtClean="0">
                <a:solidFill>
                  <a:schemeClr val="tx1"/>
                </a:solidFill>
              </a:rPr>
              <a:t> </a:t>
            </a:r>
            <a:r>
              <a:rPr lang="en-US" b="1" dirty="0" err="1" smtClean="0">
                <a:solidFill>
                  <a:schemeClr val="tx1"/>
                </a:solidFill>
              </a:rPr>
              <a:t>melalui</a:t>
            </a:r>
            <a:r>
              <a:rPr lang="en-US" b="1" dirty="0" smtClean="0">
                <a:solidFill>
                  <a:schemeClr val="tx1"/>
                </a:solidFill>
              </a:rPr>
              <a:t> </a:t>
            </a:r>
            <a:r>
              <a:rPr lang="en-US" b="1" dirty="0" err="1" smtClean="0">
                <a:solidFill>
                  <a:schemeClr val="tx1"/>
                </a:solidFill>
              </a:rPr>
              <a:t>perkuliahan</a:t>
            </a:r>
            <a:r>
              <a:rPr lang="en-US" b="1" dirty="0" smtClean="0">
                <a:solidFill>
                  <a:schemeClr val="tx1"/>
                </a:solidFill>
              </a:rPr>
              <a:t> </a:t>
            </a:r>
            <a:r>
              <a:rPr lang="en-US" b="1" dirty="0" err="1" smtClean="0">
                <a:solidFill>
                  <a:schemeClr val="tx1"/>
                </a:solidFill>
              </a:rPr>
              <a:t>didalam</a:t>
            </a:r>
            <a:r>
              <a:rPr lang="en-US" b="1" dirty="0" smtClean="0">
                <a:solidFill>
                  <a:schemeClr val="tx1"/>
                </a:solidFill>
              </a:rPr>
              <a:t> </a:t>
            </a:r>
            <a:r>
              <a:rPr lang="en-US" b="1" dirty="0" err="1" smtClean="0">
                <a:solidFill>
                  <a:schemeClr val="tx1"/>
                </a:solidFill>
              </a:rPr>
              <a:t>kelas</a:t>
            </a:r>
            <a:r>
              <a:rPr lang="en-US" b="1" dirty="0" smtClean="0">
                <a:solidFill>
                  <a:schemeClr val="tx1"/>
                </a:solidFill>
              </a:rPr>
              <a:t> </a:t>
            </a:r>
            <a:r>
              <a:rPr lang="en-US" b="1" dirty="0" err="1" smtClean="0">
                <a:solidFill>
                  <a:schemeClr val="tx1"/>
                </a:solidFill>
              </a:rPr>
              <a:t>dan</a:t>
            </a:r>
            <a:r>
              <a:rPr lang="en-US" b="1" dirty="0" smtClean="0">
                <a:solidFill>
                  <a:schemeClr val="tx1"/>
                </a:solidFill>
              </a:rPr>
              <a:t> </a:t>
            </a:r>
            <a:r>
              <a:rPr lang="en-US" b="1" dirty="0" err="1" smtClean="0">
                <a:solidFill>
                  <a:schemeClr val="tx1"/>
                </a:solidFill>
              </a:rPr>
              <a:t>diakhiri</a:t>
            </a:r>
            <a:r>
              <a:rPr lang="en-US" b="1" dirty="0" smtClean="0">
                <a:solidFill>
                  <a:schemeClr val="tx1"/>
                </a:solidFill>
              </a:rPr>
              <a:t> </a:t>
            </a:r>
            <a:r>
              <a:rPr lang="en-US" b="1" dirty="0" err="1" smtClean="0">
                <a:solidFill>
                  <a:schemeClr val="tx1"/>
                </a:solidFill>
              </a:rPr>
              <a:t>dengan</a:t>
            </a:r>
            <a:r>
              <a:rPr lang="en-US" b="1" dirty="0" smtClean="0">
                <a:solidFill>
                  <a:schemeClr val="tx1"/>
                </a:solidFill>
              </a:rPr>
              <a:t> </a:t>
            </a:r>
            <a:r>
              <a:rPr lang="en-US" b="1" dirty="0" err="1" smtClean="0">
                <a:solidFill>
                  <a:schemeClr val="tx1"/>
                </a:solidFill>
              </a:rPr>
              <a:t>sebuah</a:t>
            </a:r>
            <a:r>
              <a:rPr lang="en-US" b="1" dirty="0" smtClean="0">
                <a:solidFill>
                  <a:schemeClr val="tx1"/>
                </a:solidFill>
              </a:rPr>
              <a:t> </a:t>
            </a:r>
            <a:r>
              <a:rPr lang="en-US" b="1" dirty="0" err="1" smtClean="0">
                <a:solidFill>
                  <a:schemeClr val="tx1"/>
                </a:solidFill>
              </a:rPr>
              <a:t>penelitian</a:t>
            </a:r>
            <a:r>
              <a:rPr lang="en-US" b="1" dirty="0" smtClean="0">
                <a:solidFill>
                  <a:schemeClr val="tx1"/>
                </a:solidFill>
              </a:rPr>
              <a:t> </a:t>
            </a:r>
            <a:r>
              <a:rPr lang="en-US" b="1" dirty="0" err="1" smtClean="0">
                <a:solidFill>
                  <a:schemeClr val="tx1"/>
                </a:solidFill>
              </a:rPr>
              <a:t>Tesis</a:t>
            </a:r>
            <a:r>
              <a:rPr lang="en-US" b="1" dirty="0" smtClean="0">
                <a:solidFill>
                  <a:schemeClr val="tx1"/>
                </a:solidFill>
              </a:rPr>
              <a:t>.</a:t>
            </a:r>
            <a:endParaRPr lang="id-ID" b="1" dirty="0">
              <a:solidFill>
                <a:schemeClr val="tx1"/>
              </a:solidFill>
            </a:endParaRPr>
          </a:p>
          <a:p>
            <a:pPr marL="342900" indent="-342900">
              <a:buAutoNum type="arabicPeriod"/>
            </a:pPr>
            <a:r>
              <a:rPr lang="en-US" b="1" dirty="0" err="1" smtClean="0">
                <a:solidFill>
                  <a:schemeClr val="tx1"/>
                </a:solidFill>
              </a:rPr>
              <a:t>Untuk</a:t>
            </a:r>
            <a:r>
              <a:rPr lang="en-US" b="1" dirty="0" smtClean="0">
                <a:solidFill>
                  <a:schemeClr val="tx1"/>
                </a:solidFill>
              </a:rPr>
              <a:t> </a:t>
            </a:r>
            <a:r>
              <a:rPr lang="en-US" b="1" dirty="0" err="1" smtClean="0">
                <a:solidFill>
                  <a:schemeClr val="tx1"/>
                </a:solidFill>
              </a:rPr>
              <a:t>mencapai</a:t>
            </a:r>
            <a:r>
              <a:rPr lang="en-US" b="1" dirty="0" smtClean="0">
                <a:solidFill>
                  <a:schemeClr val="tx1"/>
                </a:solidFill>
              </a:rPr>
              <a:t> </a:t>
            </a:r>
            <a:r>
              <a:rPr lang="en-US" b="1" dirty="0" err="1" smtClean="0">
                <a:solidFill>
                  <a:schemeClr val="tx1"/>
                </a:solidFill>
              </a:rPr>
              <a:t>kompetensi</a:t>
            </a:r>
            <a:r>
              <a:rPr lang="en-US" b="1" dirty="0" smtClean="0">
                <a:solidFill>
                  <a:schemeClr val="tx1"/>
                </a:solidFill>
              </a:rPr>
              <a:t> yang </a:t>
            </a:r>
            <a:r>
              <a:rPr lang="en-US" b="1" dirty="0" err="1" smtClean="0">
                <a:solidFill>
                  <a:schemeClr val="tx1"/>
                </a:solidFill>
              </a:rPr>
              <a:t>diharapkan</a:t>
            </a:r>
            <a:r>
              <a:rPr lang="en-US" b="1" dirty="0" smtClean="0">
                <a:solidFill>
                  <a:schemeClr val="tx1"/>
                </a:solidFill>
              </a:rPr>
              <a:t> </a:t>
            </a:r>
            <a:r>
              <a:rPr lang="en-US" b="1" dirty="0" err="1" smtClean="0">
                <a:solidFill>
                  <a:schemeClr val="tx1"/>
                </a:solidFill>
              </a:rPr>
              <a:t>tersebut</a:t>
            </a:r>
            <a:r>
              <a:rPr lang="en-US" b="1" dirty="0" smtClean="0">
                <a:solidFill>
                  <a:schemeClr val="tx1"/>
                </a:solidFill>
              </a:rPr>
              <a:t> </a:t>
            </a:r>
            <a:r>
              <a:rPr lang="en-US" b="1" dirty="0" err="1" smtClean="0">
                <a:solidFill>
                  <a:schemeClr val="tx1"/>
                </a:solidFill>
              </a:rPr>
              <a:t>dipandang</a:t>
            </a:r>
            <a:r>
              <a:rPr lang="en-US" b="1" dirty="0" smtClean="0">
                <a:solidFill>
                  <a:schemeClr val="tx1"/>
                </a:solidFill>
              </a:rPr>
              <a:t> </a:t>
            </a:r>
            <a:r>
              <a:rPr lang="en-US" b="1" dirty="0" err="1" smtClean="0">
                <a:solidFill>
                  <a:schemeClr val="tx1"/>
                </a:solidFill>
              </a:rPr>
              <a:t>perlu</a:t>
            </a:r>
            <a:r>
              <a:rPr lang="en-US" b="1" dirty="0" smtClean="0">
                <a:solidFill>
                  <a:schemeClr val="tx1"/>
                </a:solidFill>
              </a:rPr>
              <a:t> </a:t>
            </a:r>
            <a:r>
              <a:rPr lang="en-US" b="1" dirty="0" err="1" smtClean="0">
                <a:solidFill>
                  <a:schemeClr val="tx1"/>
                </a:solidFill>
              </a:rPr>
              <a:t>untuk</a:t>
            </a:r>
            <a:r>
              <a:rPr lang="en-US" b="1" dirty="0" smtClean="0">
                <a:solidFill>
                  <a:schemeClr val="tx1"/>
                </a:solidFill>
              </a:rPr>
              <a:t> </a:t>
            </a:r>
            <a:r>
              <a:rPr lang="en-US" b="1" dirty="0" err="1" smtClean="0">
                <a:solidFill>
                  <a:schemeClr val="tx1"/>
                </a:solidFill>
              </a:rPr>
              <a:t>dilakukan</a:t>
            </a:r>
            <a:r>
              <a:rPr lang="en-US" b="1" dirty="0" smtClean="0">
                <a:solidFill>
                  <a:schemeClr val="tx1"/>
                </a:solidFill>
              </a:rPr>
              <a:t> </a:t>
            </a:r>
            <a:r>
              <a:rPr lang="en-US" b="1" dirty="0" err="1" smtClean="0">
                <a:solidFill>
                  <a:schemeClr val="tx1"/>
                </a:solidFill>
              </a:rPr>
              <a:t>asessmen</a:t>
            </a:r>
            <a:r>
              <a:rPr lang="en-US" b="1" dirty="0" smtClean="0">
                <a:solidFill>
                  <a:schemeClr val="tx1"/>
                </a:solidFill>
              </a:rPr>
              <a:t> </a:t>
            </a:r>
            <a:r>
              <a:rPr lang="en-US" b="1" dirty="0" err="1" smtClean="0">
                <a:solidFill>
                  <a:schemeClr val="tx1"/>
                </a:solidFill>
              </a:rPr>
              <a:t>kebutuhan</a:t>
            </a:r>
            <a:r>
              <a:rPr lang="en-US" b="1" dirty="0" smtClean="0">
                <a:solidFill>
                  <a:schemeClr val="tx1"/>
                </a:solidFill>
              </a:rPr>
              <a:t> </a:t>
            </a:r>
            <a:r>
              <a:rPr lang="en-US" b="1" dirty="0" err="1" smtClean="0">
                <a:solidFill>
                  <a:schemeClr val="tx1"/>
                </a:solidFill>
              </a:rPr>
              <a:t>pembelajaran</a:t>
            </a:r>
            <a:r>
              <a:rPr lang="en-US" b="1" dirty="0" smtClean="0">
                <a:solidFill>
                  <a:schemeClr val="tx1"/>
                </a:solidFill>
              </a:rPr>
              <a:t> </a:t>
            </a:r>
            <a:r>
              <a:rPr lang="en-US" b="1" dirty="0" err="1" smtClean="0">
                <a:solidFill>
                  <a:schemeClr val="tx1"/>
                </a:solidFill>
              </a:rPr>
              <a:t>kepentingan</a:t>
            </a:r>
            <a:r>
              <a:rPr lang="en-US" b="1" dirty="0" smtClean="0">
                <a:solidFill>
                  <a:schemeClr val="tx1"/>
                </a:solidFill>
              </a:rPr>
              <a:t> </a:t>
            </a:r>
            <a:r>
              <a:rPr lang="en-US" b="1" dirty="0" err="1" smtClean="0">
                <a:solidFill>
                  <a:schemeClr val="tx1"/>
                </a:solidFill>
              </a:rPr>
              <a:t>perkuliahan</a:t>
            </a:r>
            <a:r>
              <a:rPr lang="en-US" b="1" dirty="0" smtClean="0">
                <a:solidFill>
                  <a:schemeClr val="tx1"/>
                </a:solidFill>
              </a:rPr>
              <a:t> yang </a:t>
            </a:r>
            <a:r>
              <a:rPr lang="en-US" b="1" dirty="0" err="1" smtClean="0">
                <a:solidFill>
                  <a:schemeClr val="tx1"/>
                </a:solidFill>
              </a:rPr>
              <a:t>relevan</a:t>
            </a:r>
            <a:r>
              <a:rPr lang="en-US" b="1" dirty="0" smtClean="0">
                <a:solidFill>
                  <a:schemeClr val="tx1"/>
                </a:solidFill>
              </a:rPr>
              <a:t> </a:t>
            </a:r>
            <a:r>
              <a:rPr lang="en-US" b="1" dirty="0" err="1" smtClean="0">
                <a:solidFill>
                  <a:schemeClr val="tx1"/>
                </a:solidFill>
              </a:rPr>
              <a:t>dengan</a:t>
            </a:r>
            <a:r>
              <a:rPr lang="en-US" b="1" dirty="0" smtClean="0">
                <a:solidFill>
                  <a:schemeClr val="tx1"/>
                </a:solidFill>
              </a:rPr>
              <a:t> </a:t>
            </a:r>
            <a:r>
              <a:rPr lang="en-US" b="1" dirty="0" err="1" smtClean="0">
                <a:solidFill>
                  <a:schemeClr val="tx1"/>
                </a:solidFill>
              </a:rPr>
              <a:t>indikasi</a:t>
            </a:r>
            <a:r>
              <a:rPr lang="en-US" b="1" dirty="0" smtClean="0">
                <a:solidFill>
                  <a:schemeClr val="tx1"/>
                </a:solidFill>
              </a:rPr>
              <a:t> </a:t>
            </a:r>
            <a:r>
              <a:rPr lang="en-US" b="1" dirty="0" err="1" smtClean="0">
                <a:solidFill>
                  <a:schemeClr val="tx1"/>
                </a:solidFill>
              </a:rPr>
              <a:t>kompetensi</a:t>
            </a:r>
            <a:r>
              <a:rPr lang="en-US" b="1" dirty="0" smtClean="0">
                <a:solidFill>
                  <a:schemeClr val="tx1"/>
                </a:solidFill>
              </a:rPr>
              <a:t> </a:t>
            </a:r>
            <a:r>
              <a:rPr lang="en-US" b="1" dirty="0" err="1" smtClean="0">
                <a:solidFill>
                  <a:schemeClr val="tx1"/>
                </a:solidFill>
              </a:rPr>
              <a:t>luaran</a:t>
            </a:r>
            <a:r>
              <a:rPr lang="en-US" b="1" dirty="0" smtClean="0">
                <a:solidFill>
                  <a:schemeClr val="tx1"/>
                </a:solidFill>
              </a:rPr>
              <a:t> </a:t>
            </a:r>
            <a:r>
              <a:rPr lang="en-US" b="1" dirty="0" err="1" smtClean="0">
                <a:solidFill>
                  <a:schemeClr val="tx1"/>
                </a:solidFill>
              </a:rPr>
              <a:t>tersebut</a:t>
            </a:r>
            <a:r>
              <a:rPr lang="en-US" b="1" dirty="0" smtClean="0">
                <a:solidFill>
                  <a:schemeClr val="tx1"/>
                </a:solidFill>
              </a:rPr>
              <a:t>., </a:t>
            </a:r>
            <a:endParaRPr lang="id-ID" b="1" dirty="0">
              <a:solidFill>
                <a:schemeClr val="tx1"/>
              </a:solidFill>
            </a:endParaRPr>
          </a:p>
          <a:p>
            <a:pPr marL="342900" indent="-342900">
              <a:buAutoNum type="arabicPeriod"/>
            </a:pPr>
            <a:r>
              <a:rPr lang="en-US" b="1" dirty="0" err="1" smtClean="0">
                <a:solidFill>
                  <a:schemeClr val="tx1"/>
                </a:solidFill>
              </a:rPr>
              <a:t>Indikasi</a:t>
            </a:r>
            <a:r>
              <a:rPr lang="en-US" b="1" dirty="0" smtClean="0">
                <a:solidFill>
                  <a:schemeClr val="tx1"/>
                </a:solidFill>
              </a:rPr>
              <a:t> </a:t>
            </a:r>
            <a:r>
              <a:rPr lang="en-US" b="1" dirty="0" err="1" smtClean="0">
                <a:solidFill>
                  <a:schemeClr val="tx1"/>
                </a:solidFill>
              </a:rPr>
              <a:t>kompetensi</a:t>
            </a:r>
            <a:r>
              <a:rPr lang="en-US" b="1" dirty="0" smtClean="0">
                <a:solidFill>
                  <a:schemeClr val="tx1"/>
                </a:solidFill>
              </a:rPr>
              <a:t> </a:t>
            </a:r>
            <a:r>
              <a:rPr lang="en-US" b="1" dirty="0" err="1" smtClean="0">
                <a:solidFill>
                  <a:schemeClr val="tx1"/>
                </a:solidFill>
              </a:rPr>
              <a:t>luaran</a:t>
            </a:r>
            <a:r>
              <a:rPr lang="en-US" b="1" dirty="0" smtClean="0">
                <a:solidFill>
                  <a:schemeClr val="tx1"/>
                </a:solidFill>
              </a:rPr>
              <a:t> </a:t>
            </a:r>
            <a:r>
              <a:rPr lang="en-US" b="1" dirty="0" err="1" smtClean="0">
                <a:solidFill>
                  <a:schemeClr val="tx1"/>
                </a:solidFill>
              </a:rPr>
              <a:t>akan</a:t>
            </a:r>
            <a:r>
              <a:rPr lang="en-US" b="1" dirty="0" smtClean="0">
                <a:solidFill>
                  <a:schemeClr val="tx1"/>
                </a:solidFill>
              </a:rPr>
              <a:t> </a:t>
            </a:r>
            <a:r>
              <a:rPr lang="en-US" b="1" dirty="0" err="1" smtClean="0">
                <a:solidFill>
                  <a:schemeClr val="tx1"/>
                </a:solidFill>
              </a:rPr>
              <a:t>tercermin</a:t>
            </a:r>
            <a:r>
              <a:rPr lang="en-US" b="1" dirty="0" smtClean="0">
                <a:solidFill>
                  <a:schemeClr val="tx1"/>
                </a:solidFill>
              </a:rPr>
              <a:t> </a:t>
            </a:r>
            <a:r>
              <a:rPr lang="en-US" b="1" dirty="0" err="1" smtClean="0">
                <a:solidFill>
                  <a:schemeClr val="tx1"/>
                </a:solidFill>
              </a:rPr>
              <a:t>pengetahuan</a:t>
            </a:r>
            <a:r>
              <a:rPr lang="en-US" b="1" dirty="0" smtClean="0">
                <a:solidFill>
                  <a:schemeClr val="tx1"/>
                </a:solidFill>
              </a:rPr>
              <a:t>, </a:t>
            </a:r>
            <a:r>
              <a:rPr lang="en-US" b="1" dirty="0" err="1" smtClean="0">
                <a:solidFill>
                  <a:schemeClr val="tx1"/>
                </a:solidFill>
              </a:rPr>
              <a:t>sikap</a:t>
            </a:r>
            <a:r>
              <a:rPr lang="en-US" b="1" dirty="0" smtClean="0">
                <a:solidFill>
                  <a:schemeClr val="tx1"/>
                </a:solidFill>
              </a:rPr>
              <a:t> </a:t>
            </a:r>
            <a:r>
              <a:rPr lang="en-US" b="1" dirty="0" err="1" smtClean="0">
                <a:solidFill>
                  <a:schemeClr val="tx1"/>
                </a:solidFill>
              </a:rPr>
              <a:t>dan</a:t>
            </a:r>
            <a:r>
              <a:rPr lang="en-US" b="1" dirty="0" smtClean="0">
                <a:solidFill>
                  <a:schemeClr val="tx1"/>
                </a:solidFill>
              </a:rPr>
              <a:t> skill </a:t>
            </a:r>
            <a:r>
              <a:rPr lang="en-US" b="1" dirty="0" err="1" smtClean="0">
                <a:solidFill>
                  <a:schemeClr val="tx1"/>
                </a:solidFill>
              </a:rPr>
              <a:t>pada</a:t>
            </a:r>
            <a:r>
              <a:rPr lang="en-US" b="1" dirty="0" smtClean="0">
                <a:solidFill>
                  <a:schemeClr val="tx1"/>
                </a:solidFill>
              </a:rPr>
              <a:t> </a:t>
            </a:r>
            <a:r>
              <a:rPr lang="en-US" b="1" dirty="0" err="1" smtClean="0">
                <a:solidFill>
                  <a:schemeClr val="tx1"/>
                </a:solidFill>
              </a:rPr>
              <a:t>bidang</a:t>
            </a:r>
            <a:r>
              <a:rPr lang="en-US" b="1" dirty="0" smtClean="0">
                <a:solidFill>
                  <a:schemeClr val="tx1"/>
                </a:solidFill>
              </a:rPr>
              <a:t> PAUD , </a:t>
            </a:r>
            <a:r>
              <a:rPr lang="en-US" b="1" dirty="0" err="1" smtClean="0">
                <a:solidFill>
                  <a:schemeClr val="tx1"/>
                </a:solidFill>
              </a:rPr>
              <a:t>maka</a:t>
            </a:r>
            <a:r>
              <a:rPr lang="en-US" b="1" dirty="0" smtClean="0">
                <a:solidFill>
                  <a:schemeClr val="tx1"/>
                </a:solidFill>
              </a:rPr>
              <a:t> </a:t>
            </a:r>
            <a:r>
              <a:rPr lang="en-US" b="1" dirty="0" err="1" smtClean="0">
                <a:solidFill>
                  <a:schemeClr val="tx1"/>
                </a:solidFill>
              </a:rPr>
              <a:t>hasil</a:t>
            </a:r>
            <a:r>
              <a:rPr lang="en-US" b="1" dirty="0" smtClean="0">
                <a:solidFill>
                  <a:schemeClr val="tx1"/>
                </a:solidFill>
              </a:rPr>
              <a:t> </a:t>
            </a:r>
            <a:r>
              <a:rPr lang="en-US" b="1" dirty="0" err="1" smtClean="0">
                <a:solidFill>
                  <a:schemeClr val="tx1"/>
                </a:solidFill>
              </a:rPr>
              <a:t>asessmen</a:t>
            </a:r>
            <a:r>
              <a:rPr lang="en-US" b="1" dirty="0" smtClean="0">
                <a:solidFill>
                  <a:schemeClr val="tx1"/>
                </a:solidFill>
              </a:rPr>
              <a:t> </a:t>
            </a:r>
            <a:r>
              <a:rPr lang="en-US" b="1" dirty="0" err="1" smtClean="0">
                <a:solidFill>
                  <a:schemeClr val="tx1"/>
                </a:solidFill>
              </a:rPr>
              <a:t>kebutuuhan</a:t>
            </a:r>
            <a:r>
              <a:rPr lang="en-US" b="1" dirty="0" smtClean="0">
                <a:solidFill>
                  <a:schemeClr val="tx1"/>
                </a:solidFill>
              </a:rPr>
              <a:t> </a:t>
            </a:r>
            <a:r>
              <a:rPr lang="en-US" b="1" dirty="0" err="1" smtClean="0">
                <a:solidFill>
                  <a:schemeClr val="tx1"/>
                </a:solidFill>
              </a:rPr>
              <a:t>belajar</a:t>
            </a:r>
            <a:r>
              <a:rPr lang="en-US" b="1" dirty="0" smtClean="0">
                <a:solidFill>
                  <a:schemeClr val="tx1"/>
                </a:solidFill>
              </a:rPr>
              <a:t> </a:t>
            </a:r>
            <a:r>
              <a:rPr lang="en-US" b="1" dirty="0" err="1" smtClean="0">
                <a:solidFill>
                  <a:schemeClr val="tx1"/>
                </a:solidFill>
              </a:rPr>
              <a:t>menjadi</a:t>
            </a:r>
            <a:r>
              <a:rPr lang="en-US" b="1" dirty="0" smtClean="0">
                <a:solidFill>
                  <a:schemeClr val="tx1"/>
                </a:solidFill>
              </a:rPr>
              <a:t> </a:t>
            </a:r>
            <a:r>
              <a:rPr lang="en-US" b="1" dirty="0" err="1" smtClean="0">
                <a:solidFill>
                  <a:schemeClr val="tx1"/>
                </a:solidFill>
              </a:rPr>
              <a:t>penting</a:t>
            </a:r>
            <a:r>
              <a:rPr lang="en-US" b="1" dirty="0" smtClean="0">
                <a:solidFill>
                  <a:schemeClr val="tx1"/>
                </a:solidFill>
              </a:rPr>
              <a:t>/urgent </a:t>
            </a:r>
            <a:r>
              <a:rPr lang="en-US" b="1" dirty="0" err="1" smtClean="0">
                <a:solidFill>
                  <a:schemeClr val="tx1"/>
                </a:solidFill>
              </a:rPr>
              <a:t>untuk</a:t>
            </a:r>
            <a:r>
              <a:rPr lang="en-US" b="1" dirty="0" smtClean="0">
                <a:solidFill>
                  <a:schemeClr val="tx1"/>
                </a:solidFill>
              </a:rPr>
              <a:t> di </a:t>
            </a:r>
            <a:r>
              <a:rPr lang="en-US" b="1" dirty="0" err="1" smtClean="0">
                <a:solidFill>
                  <a:schemeClr val="tx1"/>
                </a:solidFill>
              </a:rPr>
              <a:t>analisis</a:t>
            </a:r>
            <a:r>
              <a:rPr lang="en-US" b="1" dirty="0" smtClean="0">
                <a:solidFill>
                  <a:schemeClr val="tx1"/>
                </a:solidFill>
              </a:rPr>
              <a:t> </a:t>
            </a:r>
            <a:r>
              <a:rPr lang="en-US" b="1" dirty="0" err="1" smtClean="0">
                <a:solidFill>
                  <a:schemeClr val="tx1"/>
                </a:solidFill>
              </a:rPr>
              <a:t>sebagai</a:t>
            </a:r>
            <a:r>
              <a:rPr lang="en-US" b="1" dirty="0" smtClean="0">
                <a:solidFill>
                  <a:schemeClr val="tx1"/>
                </a:solidFill>
              </a:rPr>
              <a:t> </a:t>
            </a:r>
            <a:r>
              <a:rPr lang="en-US" b="1" dirty="0" err="1" smtClean="0">
                <a:solidFill>
                  <a:schemeClr val="tx1"/>
                </a:solidFill>
              </a:rPr>
              <a:t>bahan</a:t>
            </a:r>
            <a:r>
              <a:rPr lang="en-US" b="1" dirty="0" smtClean="0">
                <a:solidFill>
                  <a:schemeClr val="tx1"/>
                </a:solidFill>
              </a:rPr>
              <a:t> </a:t>
            </a:r>
            <a:r>
              <a:rPr lang="en-US" b="1" dirty="0" err="1" smtClean="0">
                <a:solidFill>
                  <a:schemeClr val="tx1"/>
                </a:solidFill>
              </a:rPr>
              <a:t>masukan</a:t>
            </a:r>
            <a:r>
              <a:rPr lang="en-US" b="1" dirty="0" smtClean="0">
                <a:solidFill>
                  <a:schemeClr val="tx1"/>
                </a:solidFill>
              </a:rPr>
              <a:t> </a:t>
            </a:r>
            <a:r>
              <a:rPr lang="en-US" b="1" dirty="0" err="1" smtClean="0">
                <a:solidFill>
                  <a:schemeClr val="tx1"/>
                </a:solidFill>
              </a:rPr>
              <a:t>dalam</a:t>
            </a:r>
            <a:r>
              <a:rPr lang="en-US" b="1" dirty="0" smtClean="0">
                <a:solidFill>
                  <a:schemeClr val="tx1"/>
                </a:solidFill>
              </a:rPr>
              <a:t> </a:t>
            </a:r>
            <a:r>
              <a:rPr lang="en-US" b="1" dirty="0" err="1" smtClean="0">
                <a:solidFill>
                  <a:schemeClr val="tx1"/>
                </a:solidFill>
              </a:rPr>
              <a:t>penyusunan</a:t>
            </a:r>
            <a:r>
              <a:rPr lang="en-US" b="1" dirty="0" smtClean="0">
                <a:solidFill>
                  <a:schemeClr val="tx1"/>
                </a:solidFill>
              </a:rPr>
              <a:t> </a:t>
            </a:r>
            <a:r>
              <a:rPr lang="en-US" b="1" dirty="0" err="1" smtClean="0">
                <a:solidFill>
                  <a:schemeClr val="tx1"/>
                </a:solidFill>
              </a:rPr>
              <a:t>programbelajaran</a:t>
            </a:r>
            <a:r>
              <a:rPr lang="en-US" b="1" dirty="0" smtClean="0">
                <a:solidFill>
                  <a:schemeClr val="tx1"/>
                </a:solidFill>
              </a:rPr>
              <a:t> / </a:t>
            </a:r>
            <a:r>
              <a:rPr lang="en-US" b="1" dirty="0" err="1" smtClean="0">
                <a:solidFill>
                  <a:schemeClr val="tx1"/>
                </a:solidFill>
              </a:rPr>
              <a:t>perkuliahan</a:t>
            </a:r>
            <a:r>
              <a:rPr lang="en-US" b="1" dirty="0" smtClean="0">
                <a:solidFill>
                  <a:schemeClr val="tx1"/>
                </a:solidFill>
              </a:rPr>
              <a:t> </a:t>
            </a:r>
            <a:r>
              <a:rPr lang="en-US" b="1" dirty="0" err="1" smtClean="0">
                <a:solidFill>
                  <a:schemeClr val="tx1"/>
                </a:solidFill>
              </a:rPr>
              <a:t>bagi</a:t>
            </a:r>
            <a:r>
              <a:rPr lang="en-US" b="1" dirty="0" smtClean="0">
                <a:solidFill>
                  <a:schemeClr val="tx1"/>
                </a:solidFill>
              </a:rPr>
              <a:t> </a:t>
            </a:r>
            <a:r>
              <a:rPr lang="en-US" b="1" dirty="0" err="1" smtClean="0">
                <a:solidFill>
                  <a:schemeClr val="tx1"/>
                </a:solidFill>
              </a:rPr>
              <a:t>mahasiswa</a:t>
            </a:r>
            <a:r>
              <a:rPr lang="en-US" b="1" dirty="0" smtClean="0">
                <a:solidFill>
                  <a:schemeClr val="tx1"/>
                </a:solidFill>
              </a:rPr>
              <a:t> magister PIAUD.</a:t>
            </a:r>
            <a:endParaRPr lang="en-US" b="1" dirty="0">
              <a:solidFill>
                <a:schemeClr val="tx1"/>
              </a:solidFill>
            </a:endParaRPr>
          </a:p>
        </p:txBody>
      </p:sp>
    </p:spTree>
    <p:extLst>
      <p:ext uri="{BB962C8B-B14F-4D97-AF65-F5344CB8AC3E}">
        <p14:creationId xmlns:p14="http://schemas.microsoft.com/office/powerpoint/2010/main" xmlns="" val="2012825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nip Diagonal Corner Rectangle 1"/>
          <p:cNvSpPr/>
          <p:nvPr/>
        </p:nvSpPr>
        <p:spPr>
          <a:xfrm>
            <a:off x="304800" y="297305"/>
            <a:ext cx="7772400" cy="2966803"/>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a:solidFill>
                  <a:schemeClr val="tx1"/>
                </a:solidFill>
              </a:rPr>
              <a:t>Rumusan Masalah</a:t>
            </a:r>
          </a:p>
          <a:p>
            <a:pPr marL="342900" lvl="0" indent="-342900">
              <a:buAutoNum type="arabicPeriod"/>
            </a:pPr>
            <a:r>
              <a:rPr lang="en-US" dirty="0" err="1" smtClean="0">
                <a:solidFill>
                  <a:schemeClr val="tx1"/>
                </a:solidFill>
              </a:rPr>
              <a:t>Bagaimanakah</a:t>
            </a:r>
            <a:r>
              <a:rPr lang="en-US" dirty="0" smtClean="0">
                <a:solidFill>
                  <a:schemeClr val="tx1"/>
                </a:solidFill>
              </a:rPr>
              <a:t> </a:t>
            </a:r>
            <a:r>
              <a:rPr lang="id-ID" dirty="0" smtClean="0">
                <a:solidFill>
                  <a:schemeClr val="tx1"/>
                </a:solidFill>
              </a:rPr>
              <a:t>hasil </a:t>
            </a:r>
            <a:r>
              <a:rPr lang="en-US" dirty="0" err="1" smtClean="0">
                <a:solidFill>
                  <a:schemeClr val="tx1"/>
                </a:solidFill>
              </a:rPr>
              <a:t>asessmen</a:t>
            </a:r>
            <a:r>
              <a:rPr lang="en-US" dirty="0" smtClean="0">
                <a:solidFill>
                  <a:schemeClr val="tx1"/>
                </a:solidFill>
              </a:rPr>
              <a:t> </a:t>
            </a:r>
            <a:r>
              <a:rPr lang="en-US" dirty="0" err="1">
                <a:solidFill>
                  <a:schemeClr val="tx1"/>
                </a:solidFill>
              </a:rPr>
              <a:t>kebutuhan</a:t>
            </a:r>
            <a:r>
              <a:rPr lang="en-US" dirty="0">
                <a:solidFill>
                  <a:schemeClr val="tx1"/>
                </a:solidFill>
              </a:rPr>
              <a:t> </a:t>
            </a:r>
            <a:r>
              <a:rPr lang="en-US" dirty="0" err="1" smtClean="0">
                <a:solidFill>
                  <a:schemeClr val="tx1"/>
                </a:solidFill>
              </a:rPr>
              <a:t>pembelajaran</a:t>
            </a:r>
            <a:r>
              <a:rPr lang="id-ID" dirty="0" smtClean="0">
                <a:solidFill>
                  <a:schemeClr val="tx1"/>
                </a:solidFill>
              </a:rPr>
              <a:t> </a:t>
            </a:r>
            <a:r>
              <a:rPr lang="en-US" dirty="0" err="1" smtClean="0">
                <a:solidFill>
                  <a:schemeClr val="tx1"/>
                </a:solidFill>
              </a:rPr>
              <a:t>mahasiswa</a:t>
            </a:r>
            <a:r>
              <a:rPr lang="en-US" dirty="0" smtClean="0">
                <a:solidFill>
                  <a:schemeClr val="tx1"/>
                </a:solidFill>
              </a:rPr>
              <a:t> </a:t>
            </a:r>
            <a:r>
              <a:rPr lang="id-ID" dirty="0" smtClean="0">
                <a:solidFill>
                  <a:schemeClr val="tx1"/>
                </a:solidFill>
              </a:rPr>
              <a:t>untuk </a:t>
            </a:r>
            <a:r>
              <a:rPr lang="en-US" dirty="0" err="1" smtClean="0">
                <a:solidFill>
                  <a:schemeClr val="tx1"/>
                </a:solidFill>
              </a:rPr>
              <a:t>mencapai</a:t>
            </a:r>
            <a:r>
              <a:rPr lang="en-US" dirty="0" smtClean="0">
                <a:solidFill>
                  <a:schemeClr val="tx1"/>
                </a:solidFill>
              </a:rPr>
              <a:t> </a:t>
            </a:r>
            <a:r>
              <a:rPr lang="en-US" dirty="0" err="1">
                <a:solidFill>
                  <a:schemeClr val="tx1"/>
                </a:solidFill>
              </a:rPr>
              <a:t>kompetensi</a:t>
            </a:r>
            <a:r>
              <a:rPr lang="en-US" dirty="0">
                <a:solidFill>
                  <a:schemeClr val="tx1"/>
                </a:solidFill>
              </a:rPr>
              <a:t> </a:t>
            </a:r>
            <a:r>
              <a:rPr lang="en-US" dirty="0" err="1">
                <a:solidFill>
                  <a:schemeClr val="tx1"/>
                </a:solidFill>
              </a:rPr>
              <a:t>luaran</a:t>
            </a:r>
            <a:r>
              <a:rPr lang="en-US" dirty="0">
                <a:solidFill>
                  <a:schemeClr val="tx1"/>
                </a:solidFill>
              </a:rPr>
              <a:t> program </a:t>
            </a:r>
            <a:r>
              <a:rPr lang="en-US" dirty="0" err="1">
                <a:solidFill>
                  <a:schemeClr val="tx1"/>
                </a:solidFill>
              </a:rPr>
              <a:t>studi</a:t>
            </a:r>
            <a:r>
              <a:rPr lang="en-US" dirty="0">
                <a:solidFill>
                  <a:schemeClr val="tx1"/>
                </a:solidFill>
              </a:rPr>
              <a:t> </a:t>
            </a:r>
            <a:r>
              <a:rPr lang="id-ID" dirty="0" smtClean="0">
                <a:solidFill>
                  <a:schemeClr val="tx1"/>
                </a:solidFill>
              </a:rPr>
              <a:t>Magister </a:t>
            </a:r>
            <a:r>
              <a:rPr lang="en-US" dirty="0" smtClean="0">
                <a:solidFill>
                  <a:schemeClr val="tx1"/>
                </a:solidFill>
              </a:rPr>
              <a:t>PIAUD </a:t>
            </a:r>
            <a:r>
              <a:rPr lang="en-US" dirty="0">
                <a:solidFill>
                  <a:schemeClr val="tx1"/>
                </a:solidFill>
              </a:rPr>
              <a:t>di UIN </a:t>
            </a:r>
            <a:r>
              <a:rPr lang="id-ID" dirty="0" smtClean="0">
                <a:solidFill>
                  <a:schemeClr val="tx1"/>
                </a:solidFill>
              </a:rPr>
              <a:t>Saizu Purwokerto dan UIN </a:t>
            </a:r>
            <a:r>
              <a:rPr lang="en-US" dirty="0" err="1" smtClean="0">
                <a:solidFill>
                  <a:schemeClr val="tx1"/>
                </a:solidFill>
              </a:rPr>
              <a:t>Fatmawati</a:t>
            </a:r>
            <a:r>
              <a:rPr lang="en-US" dirty="0" smtClean="0">
                <a:solidFill>
                  <a:schemeClr val="tx1"/>
                </a:solidFill>
              </a:rPr>
              <a:t> </a:t>
            </a:r>
            <a:r>
              <a:rPr lang="en-US" dirty="0">
                <a:solidFill>
                  <a:schemeClr val="tx1"/>
                </a:solidFill>
              </a:rPr>
              <a:t>Sukarno Bengkulu</a:t>
            </a:r>
            <a:r>
              <a:rPr lang="en-US" dirty="0" smtClean="0">
                <a:solidFill>
                  <a:schemeClr val="tx1"/>
                </a:solidFill>
              </a:rPr>
              <a:t>?</a:t>
            </a:r>
            <a:endParaRPr lang="id-ID" dirty="0" smtClean="0">
              <a:solidFill>
                <a:schemeClr val="tx1"/>
              </a:solidFill>
            </a:endParaRPr>
          </a:p>
          <a:p>
            <a:pPr marL="342900" lvl="0" indent="-342900">
              <a:buAutoNum type="arabicPeriod"/>
            </a:pPr>
            <a:r>
              <a:rPr lang="id-ID" dirty="0" smtClean="0">
                <a:solidFill>
                  <a:schemeClr val="tx1"/>
                </a:solidFill>
              </a:rPr>
              <a:t>B</a:t>
            </a:r>
            <a:r>
              <a:rPr lang="en-US" dirty="0" err="1" smtClean="0">
                <a:solidFill>
                  <a:schemeClr val="tx1"/>
                </a:solidFill>
              </a:rPr>
              <a:t>agaimanakah</a:t>
            </a:r>
            <a:r>
              <a:rPr lang="en-US" dirty="0" smtClean="0">
                <a:solidFill>
                  <a:schemeClr val="tx1"/>
                </a:solidFill>
              </a:rPr>
              <a:t> </a:t>
            </a:r>
            <a:r>
              <a:rPr lang="en-US" dirty="0" err="1">
                <a:solidFill>
                  <a:schemeClr val="tx1"/>
                </a:solidFill>
              </a:rPr>
              <a:t>asessmen</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pembelajaran</a:t>
            </a:r>
            <a:r>
              <a:rPr lang="en-US" dirty="0">
                <a:solidFill>
                  <a:schemeClr val="tx1"/>
                </a:solidFill>
              </a:rPr>
              <a:t> </a:t>
            </a:r>
            <a:r>
              <a:rPr lang="en-US" dirty="0" err="1">
                <a:solidFill>
                  <a:schemeClr val="tx1"/>
                </a:solidFill>
              </a:rPr>
              <a:t>mahasiswa</a:t>
            </a:r>
            <a:r>
              <a:rPr lang="en-US" dirty="0">
                <a:solidFill>
                  <a:schemeClr val="tx1"/>
                </a:solidFill>
              </a:rPr>
              <a:t> </a:t>
            </a:r>
            <a:r>
              <a:rPr lang="id-ID" dirty="0" smtClean="0">
                <a:solidFill>
                  <a:schemeClr val="tx1"/>
                </a:solidFill>
              </a:rPr>
              <a:t>berdasarkan kompetensi luaran yang diharapkan Mahasiswa </a:t>
            </a:r>
            <a:r>
              <a:rPr lang="en-US" dirty="0" err="1">
                <a:solidFill>
                  <a:schemeClr val="tx1"/>
                </a:solidFill>
              </a:rPr>
              <a:t>luaran</a:t>
            </a:r>
            <a:r>
              <a:rPr lang="en-US" dirty="0">
                <a:solidFill>
                  <a:schemeClr val="tx1"/>
                </a:solidFill>
              </a:rPr>
              <a:t> program </a:t>
            </a:r>
            <a:r>
              <a:rPr lang="en-US" dirty="0" err="1">
                <a:solidFill>
                  <a:schemeClr val="tx1"/>
                </a:solidFill>
              </a:rPr>
              <a:t>studi</a:t>
            </a:r>
            <a:r>
              <a:rPr lang="en-US" dirty="0">
                <a:solidFill>
                  <a:schemeClr val="tx1"/>
                </a:solidFill>
              </a:rPr>
              <a:t> </a:t>
            </a:r>
            <a:r>
              <a:rPr lang="id-ID" dirty="0">
                <a:solidFill>
                  <a:schemeClr val="tx1"/>
                </a:solidFill>
              </a:rPr>
              <a:t>Magister </a:t>
            </a:r>
            <a:r>
              <a:rPr lang="en-US" dirty="0">
                <a:solidFill>
                  <a:schemeClr val="tx1"/>
                </a:solidFill>
              </a:rPr>
              <a:t>PIAUD di UIN </a:t>
            </a:r>
            <a:r>
              <a:rPr lang="id-ID" dirty="0">
                <a:solidFill>
                  <a:schemeClr val="tx1"/>
                </a:solidFill>
              </a:rPr>
              <a:t>Saizu Purwokerto dan UIN </a:t>
            </a:r>
            <a:r>
              <a:rPr lang="en-US" dirty="0" err="1">
                <a:solidFill>
                  <a:schemeClr val="tx1"/>
                </a:solidFill>
              </a:rPr>
              <a:t>Fatmawati</a:t>
            </a:r>
            <a:r>
              <a:rPr lang="en-US" dirty="0">
                <a:solidFill>
                  <a:schemeClr val="tx1"/>
                </a:solidFill>
              </a:rPr>
              <a:t> Sukarno Bengkulu? </a:t>
            </a:r>
          </a:p>
        </p:txBody>
      </p:sp>
      <p:sp>
        <p:nvSpPr>
          <p:cNvPr id="3" name="Snip Diagonal Corner Rectangle 1">
            <a:extLst>
              <a:ext uri="{FF2B5EF4-FFF2-40B4-BE49-F238E27FC236}">
                <a16:creationId xmlns="" xmlns:a16="http://schemas.microsoft.com/office/drawing/2014/main" id="{1F43286E-211E-C3C3-9D51-C7955E59F841}"/>
              </a:ext>
            </a:extLst>
          </p:cNvPr>
          <p:cNvSpPr/>
          <p:nvPr/>
        </p:nvSpPr>
        <p:spPr>
          <a:xfrm>
            <a:off x="714829" y="3429000"/>
            <a:ext cx="7772400" cy="3131695"/>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b="1" dirty="0">
                <a:solidFill>
                  <a:schemeClr val="tx1"/>
                </a:solidFill>
              </a:rPr>
              <a:t>Tujuan Penelitian</a:t>
            </a:r>
          </a:p>
          <a:p>
            <a:pPr algn="ctr"/>
            <a:endParaRPr lang="id-ID" sz="1050" b="1" dirty="0">
              <a:solidFill>
                <a:schemeClr val="tx1"/>
              </a:solidFill>
            </a:endParaRPr>
          </a:p>
          <a:p>
            <a:pPr marL="342900" indent="-342900">
              <a:buFontTx/>
              <a:buAutoNum type="arabicPeriod"/>
            </a:pPr>
            <a:r>
              <a:rPr lang="en-US" dirty="0" err="1">
                <a:solidFill>
                  <a:schemeClr val="tx1"/>
                </a:solidFill>
              </a:rPr>
              <a:t>Mendeskripsikan</a:t>
            </a:r>
            <a:r>
              <a:rPr lang="en-US" dirty="0">
                <a:solidFill>
                  <a:schemeClr val="tx1"/>
                </a:solidFill>
              </a:rPr>
              <a:t> </a:t>
            </a:r>
            <a:r>
              <a:rPr lang="id-ID" dirty="0">
                <a:solidFill>
                  <a:schemeClr val="tx1"/>
                </a:solidFill>
              </a:rPr>
              <a:t>hasil </a:t>
            </a:r>
            <a:r>
              <a:rPr lang="en-US" dirty="0" err="1">
                <a:solidFill>
                  <a:schemeClr val="tx1"/>
                </a:solidFill>
              </a:rPr>
              <a:t>asessmen</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pembelajaran</a:t>
            </a:r>
            <a:r>
              <a:rPr lang="id-ID" dirty="0">
                <a:solidFill>
                  <a:schemeClr val="tx1"/>
                </a:solidFill>
              </a:rPr>
              <a:t> </a:t>
            </a:r>
            <a:r>
              <a:rPr lang="en-US" dirty="0" err="1">
                <a:solidFill>
                  <a:schemeClr val="tx1"/>
                </a:solidFill>
              </a:rPr>
              <a:t>mahasiswa</a:t>
            </a:r>
            <a:r>
              <a:rPr lang="en-US" dirty="0">
                <a:solidFill>
                  <a:schemeClr val="tx1"/>
                </a:solidFill>
              </a:rPr>
              <a:t> </a:t>
            </a:r>
            <a:r>
              <a:rPr lang="id-ID" dirty="0">
                <a:solidFill>
                  <a:schemeClr val="tx1"/>
                </a:solidFill>
              </a:rPr>
              <a:t>untuk </a:t>
            </a:r>
            <a:r>
              <a:rPr lang="en-US" dirty="0" err="1">
                <a:solidFill>
                  <a:schemeClr val="tx1"/>
                </a:solidFill>
              </a:rPr>
              <a:t>mencapai</a:t>
            </a:r>
            <a:r>
              <a:rPr lang="en-US" dirty="0">
                <a:solidFill>
                  <a:schemeClr val="tx1"/>
                </a:solidFill>
              </a:rPr>
              <a:t> </a:t>
            </a:r>
            <a:r>
              <a:rPr lang="en-US" dirty="0" err="1">
                <a:solidFill>
                  <a:schemeClr val="tx1"/>
                </a:solidFill>
              </a:rPr>
              <a:t>kompetensi</a:t>
            </a:r>
            <a:r>
              <a:rPr lang="en-US" dirty="0">
                <a:solidFill>
                  <a:schemeClr val="tx1"/>
                </a:solidFill>
              </a:rPr>
              <a:t> </a:t>
            </a:r>
            <a:r>
              <a:rPr lang="en-US" dirty="0" err="1">
                <a:solidFill>
                  <a:schemeClr val="tx1"/>
                </a:solidFill>
              </a:rPr>
              <a:t>luaran</a:t>
            </a:r>
            <a:r>
              <a:rPr lang="en-US" dirty="0">
                <a:solidFill>
                  <a:schemeClr val="tx1"/>
                </a:solidFill>
              </a:rPr>
              <a:t> program </a:t>
            </a:r>
            <a:r>
              <a:rPr lang="en-US" dirty="0" err="1">
                <a:solidFill>
                  <a:schemeClr val="tx1"/>
                </a:solidFill>
              </a:rPr>
              <a:t>studi</a:t>
            </a:r>
            <a:r>
              <a:rPr lang="en-US" dirty="0">
                <a:solidFill>
                  <a:schemeClr val="tx1"/>
                </a:solidFill>
              </a:rPr>
              <a:t> </a:t>
            </a:r>
            <a:r>
              <a:rPr lang="id-ID" dirty="0">
                <a:solidFill>
                  <a:schemeClr val="tx1"/>
                </a:solidFill>
              </a:rPr>
              <a:t>Magister </a:t>
            </a:r>
            <a:r>
              <a:rPr lang="en-US" dirty="0">
                <a:solidFill>
                  <a:schemeClr val="tx1"/>
                </a:solidFill>
              </a:rPr>
              <a:t>PIAUD di UIN </a:t>
            </a:r>
            <a:r>
              <a:rPr lang="id-ID" dirty="0">
                <a:solidFill>
                  <a:schemeClr val="tx1"/>
                </a:solidFill>
              </a:rPr>
              <a:t>Saizu Purwokerto dan UIN </a:t>
            </a:r>
            <a:r>
              <a:rPr lang="en-US" dirty="0" err="1">
                <a:solidFill>
                  <a:schemeClr val="tx1"/>
                </a:solidFill>
              </a:rPr>
              <a:t>Fatmawati</a:t>
            </a:r>
            <a:r>
              <a:rPr lang="en-US" dirty="0">
                <a:solidFill>
                  <a:schemeClr val="tx1"/>
                </a:solidFill>
              </a:rPr>
              <a:t> Sukarno </a:t>
            </a:r>
            <a:r>
              <a:rPr lang="en-US" dirty="0" smtClean="0">
                <a:solidFill>
                  <a:schemeClr val="tx1"/>
                </a:solidFill>
              </a:rPr>
              <a:t>Bengkulu</a:t>
            </a:r>
            <a:r>
              <a:rPr lang="id-ID" dirty="0" smtClean="0">
                <a:solidFill>
                  <a:schemeClr val="tx1"/>
                </a:solidFill>
              </a:rPr>
              <a:t>.</a:t>
            </a:r>
            <a:endParaRPr lang="en-US" dirty="0" smtClean="0">
              <a:solidFill>
                <a:schemeClr val="tx1"/>
              </a:solidFill>
            </a:endParaRPr>
          </a:p>
          <a:p>
            <a:pPr marL="342900" indent="-342900">
              <a:buFontTx/>
              <a:buAutoNum type="arabicPeriod"/>
            </a:pPr>
            <a:r>
              <a:rPr lang="id-ID" dirty="0" smtClean="0">
                <a:solidFill>
                  <a:schemeClr val="tx1"/>
                </a:solidFill>
              </a:rPr>
              <a:t>Mend</a:t>
            </a:r>
            <a:r>
              <a:rPr lang="en-US" dirty="0" err="1" smtClean="0">
                <a:solidFill>
                  <a:schemeClr val="tx1"/>
                </a:solidFill>
              </a:rPr>
              <a:t>iskripsi</a:t>
            </a:r>
            <a:r>
              <a:rPr lang="id-ID" dirty="0" smtClean="0">
                <a:solidFill>
                  <a:schemeClr val="tx1"/>
                </a:solidFill>
              </a:rPr>
              <a:t>kan</a:t>
            </a:r>
            <a:r>
              <a:rPr lang="en-US" dirty="0" smtClean="0">
                <a:solidFill>
                  <a:schemeClr val="tx1"/>
                </a:solidFill>
              </a:rPr>
              <a:t> </a:t>
            </a:r>
            <a:r>
              <a:rPr lang="en-US" dirty="0" err="1">
                <a:solidFill>
                  <a:schemeClr val="tx1"/>
                </a:solidFill>
              </a:rPr>
              <a:t>asessmen</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pembelajaran</a:t>
            </a:r>
            <a:r>
              <a:rPr lang="en-US" dirty="0">
                <a:solidFill>
                  <a:schemeClr val="tx1"/>
                </a:solidFill>
              </a:rPr>
              <a:t> </a:t>
            </a:r>
            <a:r>
              <a:rPr lang="en-US" dirty="0" err="1">
                <a:solidFill>
                  <a:schemeClr val="tx1"/>
                </a:solidFill>
              </a:rPr>
              <a:t>mahasiswa</a:t>
            </a:r>
            <a:r>
              <a:rPr lang="en-US" dirty="0">
                <a:solidFill>
                  <a:schemeClr val="tx1"/>
                </a:solidFill>
              </a:rPr>
              <a:t> </a:t>
            </a:r>
            <a:r>
              <a:rPr lang="id-ID" dirty="0">
                <a:solidFill>
                  <a:schemeClr val="tx1"/>
                </a:solidFill>
              </a:rPr>
              <a:t>berdasarkan kompetensi luaran yang diharapkan Mahasiswa </a:t>
            </a:r>
            <a:r>
              <a:rPr lang="en-US" dirty="0" err="1">
                <a:solidFill>
                  <a:schemeClr val="tx1"/>
                </a:solidFill>
              </a:rPr>
              <a:t>luaran</a:t>
            </a:r>
            <a:r>
              <a:rPr lang="en-US" dirty="0">
                <a:solidFill>
                  <a:schemeClr val="tx1"/>
                </a:solidFill>
              </a:rPr>
              <a:t> program </a:t>
            </a:r>
            <a:r>
              <a:rPr lang="en-US" dirty="0" err="1">
                <a:solidFill>
                  <a:schemeClr val="tx1"/>
                </a:solidFill>
              </a:rPr>
              <a:t>studi</a:t>
            </a:r>
            <a:r>
              <a:rPr lang="en-US" dirty="0">
                <a:solidFill>
                  <a:schemeClr val="tx1"/>
                </a:solidFill>
              </a:rPr>
              <a:t> </a:t>
            </a:r>
            <a:r>
              <a:rPr lang="id-ID" dirty="0">
                <a:solidFill>
                  <a:schemeClr val="tx1"/>
                </a:solidFill>
              </a:rPr>
              <a:t>Magister </a:t>
            </a:r>
            <a:r>
              <a:rPr lang="en-US" dirty="0">
                <a:solidFill>
                  <a:schemeClr val="tx1"/>
                </a:solidFill>
              </a:rPr>
              <a:t>PIAUD di UIN </a:t>
            </a:r>
            <a:r>
              <a:rPr lang="id-ID" dirty="0">
                <a:solidFill>
                  <a:schemeClr val="tx1"/>
                </a:solidFill>
              </a:rPr>
              <a:t>Saizu Purwokerto dan UIN </a:t>
            </a:r>
            <a:r>
              <a:rPr lang="en-US" dirty="0" err="1">
                <a:solidFill>
                  <a:schemeClr val="tx1"/>
                </a:solidFill>
              </a:rPr>
              <a:t>Fatmawati</a:t>
            </a:r>
            <a:r>
              <a:rPr lang="en-US" dirty="0">
                <a:solidFill>
                  <a:schemeClr val="tx1"/>
                </a:solidFill>
              </a:rPr>
              <a:t> Sukarno </a:t>
            </a:r>
            <a:r>
              <a:rPr lang="en-US" dirty="0" smtClean="0">
                <a:solidFill>
                  <a:schemeClr val="tx1"/>
                </a:solidFill>
              </a:rPr>
              <a:t>Bengkulu</a:t>
            </a:r>
            <a:endParaRPr lang="en-US" b="1" dirty="0">
              <a:solidFill>
                <a:schemeClr val="tx1"/>
              </a:solidFill>
            </a:endParaRPr>
          </a:p>
        </p:txBody>
      </p:sp>
    </p:spTree>
    <p:extLst>
      <p:ext uri="{BB962C8B-B14F-4D97-AF65-F5344CB8AC3E}">
        <p14:creationId xmlns:p14="http://schemas.microsoft.com/office/powerpoint/2010/main" xmlns="" val="233813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nip Diagonal Corner Rectangle 1"/>
          <p:cNvSpPr/>
          <p:nvPr/>
        </p:nvSpPr>
        <p:spPr>
          <a:xfrm>
            <a:off x="838200" y="990601"/>
            <a:ext cx="7772400" cy="5562600"/>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solidFill>
                <a:schemeClr val="tx1"/>
              </a:solidFill>
            </a:endParaRPr>
          </a:p>
          <a:p>
            <a:pPr algn="ctr"/>
            <a:r>
              <a:rPr lang="en-US" dirty="0" err="1" smtClean="0">
                <a:solidFill>
                  <a:schemeClr val="tx1"/>
                </a:solidFill>
              </a:rPr>
              <a:t>Penelitian</a:t>
            </a:r>
            <a:r>
              <a:rPr lang="en-US" dirty="0" smtClean="0">
                <a:solidFill>
                  <a:schemeClr val="tx1"/>
                </a:solidFill>
              </a:rPr>
              <a:t> </a:t>
            </a:r>
            <a:r>
              <a:rPr lang="en-US" dirty="0" err="1" smtClean="0">
                <a:solidFill>
                  <a:schemeClr val="tx1"/>
                </a:solidFill>
              </a:rPr>
              <a:t>Terdahulu</a:t>
            </a:r>
            <a:r>
              <a:rPr lang="en-US" dirty="0" smtClean="0">
                <a:solidFill>
                  <a:schemeClr val="tx1"/>
                </a:solidFill>
              </a:rPr>
              <a:t> yang </a:t>
            </a:r>
            <a:r>
              <a:rPr lang="en-US" dirty="0" err="1" smtClean="0">
                <a:solidFill>
                  <a:schemeClr val="tx1"/>
                </a:solidFill>
              </a:rPr>
              <a:t>Relevan</a:t>
            </a:r>
            <a:endParaRPr lang="en-US" dirty="0" smtClean="0">
              <a:solidFill>
                <a:schemeClr val="tx1"/>
              </a:solidFill>
            </a:endParaRPr>
          </a:p>
          <a:p>
            <a:pPr algn="ctr"/>
            <a:endParaRPr lang="en-US" dirty="0">
              <a:solidFill>
                <a:schemeClr val="tx1"/>
              </a:solidFill>
            </a:endParaRPr>
          </a:p>
          <a:p>
            <a:pPr algn="ctr"/>
            <a:r>
              <a:rPr lang="en-US" dirty="0" err="1">
                <a:solidFill>
                  <a:schemeClr val="tx1"/>
                </a:solidFill>
              </a:rPr>
              <a:t>Husnul</a:t>
            </a:r>
            <a:r>
              <a:rPr lang="en-US" dirty="0">
                <a:solidFill>
                  <a:schemeClr val="tx1"/>
                </a:solidFill>
              </a:rPr>
              <a:t> </a:t>
            </a:r>
            <a:r>
              <a:rPr lang="en-US" dirty="0" err="1">
                <a:solidFill>
                  <a:schemeClr val="tx1"/>
                </a:solidFill>
              </a:rPr>
              <a:t>Bahri</a:t>
            </a:r>
            <a:r>
              <a:rPr lang="en-US" dirty="0">
                <a:solidFill>
                  <a:schemeClr val="tx1"/>
                </a:solidFill>
              </a:rPr>
              <a:t>, 2000. UPI Bandung ; Model </a:t>
            </a:r>
            <a:r>
              <a:rPr lang="en-US" dirty="0" err="1">
                <a:solidFill>
                  <a:schemeClr val="tx1"/>
                </a:solidFill>
              </a:rPr>
              <a:t>Analisis</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Pelatihan</a:t>
            </a:r>
            <a:r>
              <a:rPr lang="en-US" dirty="0">
                <a:solidFill>
                  <a:schemeClr val="tx1"/>
                </a:solidFill>
              </a:rPr>
              <a:t>. </a:t>
            </a:r>
            <a:r>
              <a:rPr lang="en-US" dirty="0" err="1">
                <a:solidFill>
                  <a:schemeClr val="tx1"/>
                </a:solidFill>
              </a:rPr>
              <a:t>Tujuan</a:t>
            </a:r>
            <a:r>
              <a:rPr lang="en-US" dirty="0">
                <a:solidFill>
                  <a:schemeClr val="tx1"/>
                </a:solidFill>
              </a:rPr>
              <a:t> </a:t>
            </a:r>
            <a:r>
              <a:rPr lang="en-US" dirty="0" err="1">
                <a:solidFill>
                  <a:schemeClr val="tx1"/>
                </a:solidFill>
              </a:rPr>
              <a:t>Penelitian</a:t>
            </a:r>
            <a:r>
              <a:rPr lang="en-US" dirty="0">
                <a:solidFill>
                  <a:schemeClr val="tx1"/>
                </a:solidFill>
              </a:rPr>
              <a:t>  </a:t>
            </a:r>
            <a:r>
              <a:rPr lang="en-US" dirty="0" err="1">
                <a:solidFill>
                  <a:schemeClr val="tx1"/>
                </a:solidFill>
              </a:rPr>
              <a:t>mengungkapkan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mendiskripsikan</a:t>
            </a:r>
            <a:r>
              <a:rPr lang="en-US" dirty="0">
                <a:solidFill>
                  <a:schemeClr val="tx1"/>
                </a:solidFill>
              </a:rPr>
              <a:t> </a:t>
            </a:r>
            <a:r>
              <a:rPr lang="en-US" dirty="0" err="1">
                <a:solidFill>
                  <a:schemeClr val="tx1"/>
                </a:solidFill>
              </a:rPr>
              <a:t>tentang</a:t>
            </a:r>
            <a:r>
              <a:rPr lang="en-US" dirty="0">
                <a:solidFill>
                  <a:schemeClr val="tx1"/>
                </a:solidFill>
              </a:rPr>
              <a:t> model </a:t>
            </a:r>
            <a:r>
              <a:rPr lang="en-US" dirty="0" err="1">
                <a:solidFill>
                  <a:schemeClr val="tx1"/>
                </a:solidFill>
              </a:rPr>
              <a:t>asessmen</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pelatihan</a:t>
            </a:r>
            <a:r>
              <a:rPr lang="en-US" dirty="0">
                <a:solidFill>
                  <a:schemeClr val="tx1"/>
                </a:solidFill>
              </a:rPr>
              <a:t> </a:t>
            </a:r>
            <a:r>
              <a:rPr lang="en-US" dirty="0" err="1">
                <a:solidFill>
                  <a:schemeClr val="tx1"/>
                </a:solidFill>
              </a:rPr>
              <a:t>serta</a:t>
            </a:r>
            <a:r>
              <a:rPr lang="en-US" dirty="0">
                <a:solidFill>
                  <a:schemeClr val="tx1"/>
                </a:solidFill>
              </a:rPr>
              <a:t> </a:t>
            </a:r>
            <a:r>
              <a:rPr lang="en-US" dirty="0" err="1">
                <a:solidFill>
                  <a:schemeClr val="tx1"/>
                </a:solidFill>
              </a:rPr>
              <a:t>keterkaitannya</a:t>
            </a:r>
            <a:r>
              <a:rPr lang="en-US" dirty="0">
                <a:solidFill>
                  <a:schemeClr val="tx1"/>
                </a:solidFill>
              </a:rPr>
              <a:t> </a:t>
            </a:r>
            <a:r>
              <a:rPr lang="en-US" dirty="0" err="1">
                <a:solidFill>
                  <a:schemeClr val="tx1"/>
                </a:solidFill>
              </a:rPr>
              <a:t>dengan</a:t>
            </a:r>
            <a:r>
              <a:rPr lang="en-US" dirty="0">
                <a:solidFill>
                  <a:schemeClr val="tx1"/>
                </a:solidFill>
              </a:rPr>
              <a:t> proses </a:t>
            </a:r>
            <a:r>
              <a:rPr lang="en-US" dirty="0" err="1">
                <a:solidFill>
                  <a:schemeClr val="tx1"/>
                </a:solidFill>
              </a:rPr>
              <a:t>pembelajaran</a:t>
            </a:r>
            <a:r>
              <a:rPr lang="en-US" dirty="0">
                <a:solidFill>
                  <a:schemeClr val="tx1"/>
                </a:solidFill>
              </a:rPr>
              <a:t>, </a:t>
            </a:r>
            <a:r>
              <a:rPr lang="en-US" dirty="0" err="1">
                <a:solidFill>
                  <a:schemeClr val="tx1"/>
                </a:solidFill>
              </a:rPr>
              <a:t>digunakan</a:t>
            </a:r>
            <a:r>
              <a:rPr lang="en-US" dirty="0">
                <a:solidFill>
                  <a:schemeClr val="tx1"/>
                </a:solidFill>
              </a:rPr>
              <a:t> </a:t>
            </a:r>
            <a:r>
              <a:rPr lang="en-US" dirty="0" err="1">
                <a:solidFill>
                  <a:schemeClr val="tx1"/>
                </a:solidFill>
              </a:rPr>
              <a:t>metode</a:t>
            </a:r>
            <a:r>
              <a:rPr lang="en-US" dirty="0">
                <a:solidFill>
                  <a:schemeClr val="tx1"/>
                </a:solidFill>
              </a:rPr>
              <a:t> </a:t>
            </a:r>
            <a:r>
              <a:rPr lang="en-US" dirty="0" err="1">
                <a:solidFill>
                  <a:schemeClr val="tx1"/>
                </a:solidFill>
              </a:rPr>
              <a:t>kualitatif</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peneliti</a:t>
            </a:r>
            <a:r>
              <a:rPr lang="en-US" dirty="0">
                <a:solidFill>
                  <a:schemeClr val="tx1"/>
                </a:solidFill>
              </a:rPr>
              <a:t> </a:t>
            </a:r>
            <a:r>
              <a:rPr lang="en-US" dirty="0" err="1">
                <a:solidFill>
                  <a:schemeClr val="tx1"/>
                </a:solidFill>
              </a:rPr>
              <a:t>sebagai</a:t>
            </a:r>
            <a:r>
              <a:rPr lang="en-US" dirty="0">
                <a:solidFill>
                  <a:schemeClr val="tx1"/>
                </a:solidFill>
              </a:rPr>
              <a:t> instrument </a:t>
            </a:r>
            <a:r>
              <a:rPr lang="en-US" dirty="0" err="1">
                <a:solidFill>
                  <a:schemeClr val="tx1"/>
                </a:solidFill>
              </a:rPr>
              <a:t>kunci</a:t>
            </a:r>
            <a:r>
              <a:rPr lang="en-US" dirty="0">
                <a:solidFill>
                  <a:schemeClr val="tx1"/>
                </a:solidFill>
              </a:rPr>
              <a:t>. </a:t>
            </a:r>
            <a:r>
              <a:rPr lang="en-US" dirty="0" err="1">
                <a:solidFill>
                  <a:schemeClr val="tx1"/>
                </a:solidFill>
              </a:rPr>
              <a:t>Hasil</a:t>
            </a:r>
            <a:r>
              <a:rPr lang="en-US" dirty="0">
                <a:solidFill>
                  <a:schemeClr val="tx1"/>
                </a:solidFill>
              </a:rPr>
              <a:t> </a:t>
            </a:r>
            <a:r>
              <a:rPr lang="en-US" dirty="0" err="1">
                <a:solidFill>
                  <a:schemeClr val="tx1"/>
                </a:solidFill>
              </a:rPr>
              <a:t>penelitian</a:t>
            </a:r>
            <a:r>
              <a:rPr lang="en-US" dirty="0">
                <a:solidFill>
                  <a:schemeClr val="tx1"/>
                </a:solidFill>
              </a:rPr>
              <a:t> </a:t>
            </a:r>
            <a:r>
              <a:rPr lang="en-US" dirty="0" err="1">
                <a:solidFill>
                  <a:schemeClr val="tx1"/>
                </a:solidFill>
              </a:rPr>
              <a:t>mendiskripsikan</a:t>
            </a:r>
            <a:r>
              <a:rPr lang="en-US" dirty="0">
                <a:solidFill>
                  <a:schemeClr val="tx1"/>
                </a:solidFill>
              </a:rPr>
              <a:t> model assessment </a:t>
            </a:r>
            <a:r>
              <a:rPr lang="en-US" dirty="0" err="1">
                <a:solidFill>
                  <a:schemeClr val="tx1"/>
                </a:solidFill>
              </a:rPr>
              <a:t>kebutuhan</a:t>
            </a:r>
            <a:r>
              <a:rPr lang="en-US" dirty="0">
                <a:solidFill>
                  <a:schemeClr val="tx1"/>
                </a:solidFill>
              </a:rPr>
              <a:t> </a:t>
            </a:r>
            <a:r>
              <a:rPr lang="en-US" dirty="0" err="1">
                <a:solidFill>
                  <a:schemeClr val="tx1"/>
                </a:solidFill>
              </a:rPr>
              <a:t>pelatihan</a:t>
            </a:r>
            <a:r>
              <a:rPr lang="en-US" dirty="0">
                <a:solidFill>
                  <a:schemeClr val="tx1"/>
                </a:solidFill>
              </a:rPr>
              <a:t> </a:t>
            </a:r>
            <a:r>
              <a:rPr lang="en-US" dirty="0" err="1">
                <a:solidFill>
                  <a:schemeClr val="tx1"/>
                </a:solidFill>
              </a:rPr>
              <a:t>yaitu</a:t>
            </a:r>
            <a:r>
              <a:rPr lang="en-US" dirty="0">
                <a:solidFill>
                  <a:schemeClr val="tx1"/>
                </a:solidFill>
              </a:rPr>
              <a:t> </a:t>
            </a:r>
            <a:r>
              <a:rPr lang="en-US" dirty="0" err="1">
                <a:solidFill>
                  <a:schemeClr val="tx1"/>
                </a:solidFill>
              </a:rPr>
              <a:t>identifikasi</a:t>
            </a:r>
            <a:r>
              <a:rPr lang="en-US" dirty="0">
                <a:solidFill>
                  <a:schemeClr val="tx1"/>
                </a:solidFill>
              </a:rPr>
              <a:t> </a:t>
            </a:r>
            <a:r>
              <a:rPr lang="en-US" dirty="0" err="1">
                <a:solidFill>
                  <a:schemeClr val="tx1"/>
                </a:solidFill>
              </a:rPr>
              <a:t>pengumpulan</a:t>
            </a:r>
            <a:r>
              <a:rPr lang="en-US" dirty="0">
                <a:solidFill>
                  <a:schemeClr val="tx1"/>
                </a:solidFill>
              </a:rPr>
              <a:t> data </a:t>
            </a:r>
            <a:r>
              <a:rPr lang="en-US" dirty="0" err="1">
                <a:solidFill>
                  <a:schemeClr val="tx1"/>
                </a:solidFill>
              </a:rPr>
              <a:t>kebutuhan</a:t>
            </a:r>
            <a:r>
              <a:rPr lang="en-US" dirty="0">
                <a:solidFill>
                  <a:schemeClr val="tx1"/>
                </a:solidFill>
              </a:rPr>
              <a:t> </a:t>
            </a:r>
            <a:r>
              <a:rPr lang="en-US" dirty="0" err="1">
                <a:solidFill>
                  <a:schemeClr val="tx1"/>
                </a:solidFill>
              </a:rPr>
              <a:t>terduga</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terasa</a:t>
            </a:r>
            <a:r>
              <a:rPr lang="en-US" dirty="0">
                <a:solidFill>
                  <a:schemeClr val="tx1"/>
                </a:solidFill>
              </a:rPr>
              <a:t>, </a:t>
            </a:r>
            <a:r>
              <a:rPr lang="en-US" dirty="0" err="1">
                <a:solidFill>
                  <a:schemeClr val="tx1"/>
                </a:solidFill>
              </a:rPr>
              <a:t>analisis</a:t>
            </a:r>
            <a:r>
              <a:rPr lang="en-US" dirty="0">
                <a:solidFill>
                  <a:schemeClr val="tx1"/>
                </a:solidFill>
              </a:rPr>
              <a:t> </a:t>
            </a:r>
            <a:r>
              <a:rPr lang="en-US" dirty="0" err="1">
                <a:solidFill>
                  <a:schemeClr val="tx1"/>
                </a:solidFill>
              </a:rPr>
              <a:t>presentasi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prioritas</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pemastian</a:t>
            </a:r>
            <a:r>
              <a:rPr lang="en-US" dirty="0">
                <a:solidFill>
                  <a:schemeClr val="tx1"/>
                </a:solidFill>
              </a:rPr>
              <a:t> </a:t>
            </a:r>
            <a:r>
              <a:rPr lang="en-US" dirty="0" err="1">
                <a:solidFill>
                  <a:schemeClr val="tx1"/>
                </a:solidFill>
              </a:rPr>
              <a:t>kebutuhan</a:t>
            </a:r>
            <a:r>
              <a:rPr lang="en-US" dirty="0">
                <a:solidFill>
                  <a:schemeClr val="tx1"/>
                </a:solidFill>
              </a:rPr>
              <a:t>, program </a:t>
            </a:r>
            <a:r>
              <a:rPr lang="en-US" dirty="0" err="1">
                <a:solidFill>
                  <a:schemeClr val="tx1"/>
                </a:solidFill>
              </a:rPr>
              <a:t>kerja</a:t>
            </a:r>
            <a:r>
              <a:rPr lang="en-US" dirty="0" smtClean="0">
                <a:solidFill>
                  <a:schemeClr val="tx1"/>
                </a:solidFill>
              </a:rPr>
              <a:t>.</a:t>
            </a:r>
          </a:p>
          <a:p>
            <a:pPr algn="ctr"/>
            <a:endParaRPr lang="en-US" dirty="0">
              <a:solidFill>
                <a:schemeClr val="tx1"/>
              </a:solidFill>
            </a:endParaRPr>
          </a:p>
          <a:p>
            <a:pPr algn="ctr"/>
            <a:r>
              <a:rPr lang="en-US" dirty="0" err="1">
                <a:solidFill>
                  <a:schemeClr val="tx1"/>
                </a:solidFill>
              </a:rPr>
              <a:t>Ayu</a:t>
            </a:r>
            <a:r>
              <a:rPr lang="en-US" dirty="0">
                <a:solidFill>
                  <a:schemeClr val="tx1"/>
                </a:solidFill>
              </a:rPr>
              <a:t> </a:t>
            </a:r>
            <a:r>
              <a:rPr lang="en-US" dirty="0" err="1">
                <a:solidFill>
                  <a:schemeClr val="tx1"/>
                </a:solidFill>
              </a:rPr>
              <a:t>Nimas</a:t>
            </a:r>
            <a:r>
              <a:rPr lang="en-US" dirty="0">
                <a:solidFill>
                  <a:schemeClr val="tx1"/>
                </a:solidFill>
              </a:rPr>
              <a:t> </a:t>
            </a:r>
            <a:r>
              <a:rPr lang="en-US" dirty="0" err="1">
                <a:solidFill>
                  <a:schemeClr val="tx1"/>
                </a:solidFill>
              </a:rPr>
              <a:t>Salmitri</a:t>
            </a:r>
            <a:r>
              <a:rPr lang="en-US" dirty="0">
                <a:solidFill>
                  <a:schemeClr val="tx1"/>
                </a:solidFill>
              </a:rPr>
              <a:t>. UPI 2021,  </a:t>
            </a:r>
            <a:r>
              <a:rPr lang="en-US" dirty="0" err="1">
                <a:solidFill>
                  <a:schemeClr val="tx1"/>
                </a:solidFill>
              </a:rPr>
              <a:t>Pengembangan</a:t>
            </a:r>
            <a:r>
              <a:rPr lang="en-US" dirty="0">
                <a:solidFill>
                  <a:schemeClr val="tx1"/>
                </a:solidFill>
              </a:rPr>
              <a:t> </a:t>
            </a:r>
            <a:r>
              <a:rPr lang="en-US" dirty="0" err="1">
                <a:solidFill>
                  <a:schemeClr val="tx1"/>
                </a:solidFill>
              </a:rPr>
              <a:t>Instrumen</a:t>
            </a:r>
            <a:r>
              <a:rPr lang="en-US" dirty="0">
                <a:solidFill>
                  <a:schemeClr val="tx1"/>
                </a:solidFill>
              </a:rPr>
              <a:t> </a:t>
            </a:r>
            <a:r>
              <a:rPr lang="en-US" dirty="0" err="1">
                <a:solidFill>
                  <a:schemeClr val="tx1"/>
                </a:solidFill>
              </a:rPr>
              <a:t>Analisis</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Pendidikan</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Pelatihan</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mempgunakan</a:t>
            </a:r>
            <a:r>
              <a:rPr lang="en-US" dirty="0">
                <a:solidFill>
                  <a:schemeClr val="tx1"/>
                </a:solidFill>
              </a:rPr>
              <a:t> </a:t>
            </a:r>
            <a:r>
              <a:rPr lang="en-US" dirty="0" err="1">
                <a:solidFill>
                  <a:schemeClr val="tx1"/>
                </a:solidFill>
              </a:rPr>
              <a:t>metode</a:t>
            </a:r>
            <a:r>
              <a:rPr lang="en-US" dirty="0">
                <a:solidFill>
                  <a:schemeClr val="tx1"/>
                </a:solidFill>
              </a:rPr>
              <a:t> model design </a:t>
            </a:r>
            <a:r>
              <a:rPr lang="en-US" dirty="0" err="1">
                <a:solidFill>
                  <a:schemeClr val="tx1"/>
                </a:solidFill>
              </a:rPr>
              <a:t>dan</a:t>
            </a:r>
            <a:r>
              <a:rPr lang="en-US" dirty="0">
                <a:solidFill>
                  <a:schemeClr val="tx1"/>
                </a:solidFill>
              </a:rPr>
              <a:t> development </a:t>
            </a:r>
            <a:r>
              <a:rPr lang="en-US" dirty="0" err="1">
                <a:solidFill>
                  <a:schemeClr val="tx1"/>
                </a:solidFill>
              </a:rPr>
              <a:t>peneliltiannya</a:t>
            </a:r>
            <a:r>
              <a:rPr lang="en-US" dirty="0">
                <a:solidFill>
                  <a:schemeClr val="tx1"/>
                </a:solidFill>
              </a:rPr>
              <a:t> </a:t>
            </a:r>
            <a:r>
              <a:rPr lang="en-US" dirty="0" err="1">
                <a:solidFill>
                  <a:schemeClr val="tx1"/>
                </a:solidFill>
              </a:rPr>
              <a:t>menghasilkan</a:t>
            </a:r>
            <a:r>
              <a:rPr lang="en-US" dirty="0">
                <a:solidFill>
                  <a:schemeClr val="tx1"/>
                </a:solidFill>
              </a:rPr>
              <a:t> </a:t>
            </a:r>
            <a:r>
              <a:rPr lang="en-US" dirty="0" err="1">
                <a:solidFill>
                  <a:schemeClr val="tx1"/>
                </a:solidFill>
              </a:rPr>
              <a:t>sebuah</a:t>
            </a:r>
            <a:r>
              <a:rPr lang="en-US" dirty="0">
                <a:solidFill>
                  <a:schemeClr val="tx1"/>
                </a:solidFill>
              </a:rPr>
              <a:t> instrument </a:t>
            </a:r>
            <a:r>
              <a:rPr lang="en-US" dirty="0" err="1">
                <a:solidFill>
                  <a:schemeClr val="tx1"/>
                </a:solidFill>
              </a:rPr>
              <a:t>analisis</a:t>
            </a:r>
            <a:r>
              <a:rPr lang="en-US" dirty="0">
                <a:solidFill>
                  <a:schemeClr val="tx1"/>
                </a:solidFill>
              </a:rPr>
              <a:t> yang </a:t>
            </a:r>
            <a:r>
              <a:rPr lang="en-US" dirty="0" err="1">
                <a:solidFill>
                  <a:schemeClr val="tx1"/>
                </a:solidFill>
              </a:rPr>
              <a:t>digunakan</a:t>
            </a:r>
            <a:r>
              <a:rPr lang="en-US" dirty="0">
                <a:solidFill>
                  <a:schemeClr val="tx1"/>
                </a:solidFill>
              </a:rPr>
              <a:t> </a:t>
            </a:r>
            <a:r>
              <a:rPr lang="en-US" dirty="0" err="1">
                <a:solidFill>
                  <a:schemeClr val="tx1"/>
                </a:solidFill>
              </a:rPr>
              <a:t>secara</a:t>
            </a:r>
            <a:r>
              <a:rPr lang="en-US" dirty="0">
                <a:solidFill>
                  <a:schemeClr val="tx1"/>
                </a:solidFill>
              </a:rPr>
              <a:t> </a:t>
            </a:r>
            <a:r>
              <a:rPr lang="en-US" dirty="0" err="1">
                <a:solidFill>
                  <a:schemeClr val="tx1"/>
                </a:solidFill>
              </a:rPr>
              <a:t>efesien</a:t>
            </a:r>
            <a:r>
              <a:rPr lang="en-US" dirty="0">
                <a:solidFill>
                  <a:schemeClr val="tx1"/>
                </a:solidFill>
              </a:rPr>
              <a:t> </a:t>
            </a:r>
            <a:r>
              <a:rPr lang="en-US" dirty="0" err="1">
                <a:solidFill>
                  <a:schemeClr val="tx1"/>
                </a:solidFill>
              </a:rPr>
              <a:t>dalam</a:t>
            </a:r>
            <a:r>
              <a:rPr lang="en-US" dirty="0">
                <a:solidFill>
                  <a:schemeClr val="tx1"/>
                </a:solidFill>
              </a:rPr>
              <a:t> </a:t>
            </a:r>
            <a:r>
              <a:rPr lang="en-US" dirty="0" err="1">
                <a:solidFill>
                  <a:schemeClr val="tx1"/>
                </a:solidFill>
              </a:rPr>
              <a:t>menganalisis</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kompetensi</a:t>
            </a:r>
            <a:r>
              <a:rPr lang="en-US" dirty="0">
                <a:solidFill>
                  <a:schemeClr val="tx1"/>
                </a:solidFill>
              </a:rPr>
              <a:t> </a:t>
            </a:r>
            <a:r>
              <a:rPr lang="en-US" dirty="0" err="1">
                <a:solidFill>
                  <a:schemeClr val="tx1"/>
                </a:solidFill>
              </a:rPr>
              <a:t>masing</a:t>
            </a:r>
            <a:r>
              <a:rPr lang="en-US" dirty="0">
                <a:solidFill>
                  <a:schemeClr val="tx1"/>
                </a:solidFill>
              </a:rPr>
              <a:t> </a:t>
            </a:r>
            <a:r>
              <a:rPr lang="en-US" dirty="0" err="1">
                <a:solidFill>
                  <a:schemeClr val="tx1"/>
                </a:solidFill>
              </a:rPr>
              <a:t>masing</a:t>
            </a:r>
            <a:r>
              <a:rPr lang="en-US" dirty="0">
                <a:solidFill>
                  <a:schemeClr val="tx1"/>
                </a:solidFill>
              </a:rPr>
              <a:t> guru, </a:t>
            </a:r>
            <a:r>
              <a:rPr lang="en-US" dirty="0" err="1">
                <a:solidFill>
                  <a:schemeClr val="tx1"/>
                </a:solidFill>
              </a:rPr>
              <a:t>dan</a:t>
            </a:r>
            <a:r>
              <a:rPr lang="en-US" dirty="0">
                <a:solidFill>
                  <a:schemeClr val="tx1"/>
                </a:solidFill>
              </a:rPr>
              <a:t> </a:t>
            </a:r>
            <a:r>
              <a:rPr lang="en-US" dirty="0" err="1">
                <a:solidFill>
                  <a:schemeClr val="tx1"/>
                </a:solidFill>
              </a:rPr>
              <a:t>direkomendasikan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kegiatan</a:t>
            </a:r>
            <a:r>
              <a:rPr lang="en-US" dirty="0">
                <a:solidFill>
                  <a:schemeClr val="tx1"/>
                </a:solidFill>
              </a:rPr>
              <a:t> </a:t>
            </a:r>
            <a:r>
              <a:rPr lang="en-US" dirty="0" err="1">
                <a:solidFill>
                  <a:schemeClr val="tx1"/>
                </a:solidFill>
              </a:rPr>
              <a:t>pengembangan</a:t>
            </a:r>
            <a:r>
              <a:rPr lang="en-US" dirty="0">
                <a:solidFill>
                  <a:schemeClr val="tx1"/>
                </a:solidFill>
              </a:rPr>
              <a:t> </a:t>
            </a:r>
            <a:r>
              <a:rPr lang="en-US" dirty="0" err="1">
                <a:solidFill>
                  <a:schemeClr val="tx1"/>
                </a:solidFill>
              </a:rPr>
              <a:t>diklat</a:t>
            </a:r>
            <a:r>
              <a:rPr lang="en-US" dirty="0">
                <a:solidFill>
                  <a:schemeClr val="tx1"/>
                </a:solidFill>
              </a:rPr>
              <a:t> </a:t>
            </a:r>
            <a:r>
              <a:rPr lang="en-US" dirty="0" err="1">
                <a:solidFill>
                  <a:schemeClr val="tx1"/>
                </a:solidFill>
              </a:rPr>
              <a:t>berkelanjutan</a:t>
            </a:r>
            <a:r>
              <a:rPr lang="en-US" dirty="0">
                <a:solidFill>
                  <a:schemeClr val="tx1"/>
                </a:solidFill>
              </a:rPr>
              <a:t>.</a:t>
            </a:r>
          </a:p>
          <a:p>
            <a:pPr algn="ctr"/>
            <a:endParaRPr lang="en-US" dirty="0">
              <a:solidFill>
                <a:schemeClr val="tx1"/>
              </a:solidFill>
            </a:endParaRPr>
          </a:p>
        </p:txBody>
      </p:sp>
      <p:sp>
        <p:nvSpPr>
          <p:cNvPr id="3" name="Rounded Rectangle 2"/>
          <p:cNvSpPr/>
          <p:nvPr/>
        </p:nvSpPr>
        <p:spPr>
          <a:xfrm>
            <a:off x="1371600" y="381000"/>
            <a:ext cx="5867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KAJIAN TEORI</a:t>
            </a:r>
            <a:endParaRPr lang="en-US" dirty="0"/>
          </a:p>
        </p:txBody>
      </p:sp>
    </p:spTree>
    <p:extLst>
      <p:ext uri="{BB962C8B-B14F-4D97-AF65-F5344CB8AC3E}">
        <p14:creationId xmlns:p14="http://schemas.microsoft.com/office/powerpoint/2010/main" xmlns="" val="40333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nip Diagonal Corner Rectangle 1"/>
          <p:cNvSpPr/>
          <p:nvPr/>
        </p:nvSpPr>
        <p:spPr>
          <a:xfrm>
            <a:off x="838200" y="609600"/>
            <a:ext cx="7772400" cy="5486400"/>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600" dirty="0" err="1">
                <a:solidFill>
                  <a:schemeClr val="tx1"/>
                </a:solidFill>
              </a:rPr>
              <a:t>Annisa</a:t>
            </a:r>
            <a:r>
              <a:rPr lang="en-US" sz="1600" dirty="0">
                <a:solidFill>
                  <a:schemeClr val="tx1"/>
                </a:solidFill>
              </a:rPr>
              <a:t> </a:t>
            </a:r>
            <a:r>
              <a:rPr lang="en-US" sz="1600" dirty="0" err="1">
                <a:solidFill>
                  <a:schemeClr val="tx1"/>
                </a:solidFill>
              </a:rPr>
              <a:t>Fitri</a:t>
            </a:r>
            <a:r>
              <a:rPr lang="en-US" sz="1600" dirty="0">
                <a:solidFill>
                  <a:schemeClr val="tx1"/>
                </a:solidFill>
              </a:rPr>
              <a:t> </a:t>
            </a:r>
            <a:r>
              <a:rPr lang="en-US" sz="1600" dirty="0" err="1">
                <a:solidFill>
                  <a:schemeClr val="tx1"/>
                </a:solidFill>
              </a:rPr>
              <a:t>Nasution</a:t>
            </a:r>
            <a:r>
              <a:rPr lang="en-US" sz="1600" dirty="0">
                <a:solidFill>
                  <a:schemeClr val="tx1"/>
                </a:solidFill>
              </a:rPr>
              <a:t>, </a:t>
            </a:r>
            <a:r>
              <a:rPr lang="en-US" sz="1600" dirty="0" err="1">
                <a:solidFill>
                  <a:schemeClr val="tx1"/>
                </a:solidFill>
              </a:rPr>
              <a:t>Jurnal</a:t>
            </a:r>
            <a:r>
              <a:rPr lang="en-US" sz="1600" dirty="0">
                <a:solidFill>
                  <a:schemeClr val="tx1"/>
                </a:solidFill>
              </a:rPr>
              <a:t> </a:t>
            </a:r>
            <a:r>
              <a:rPr lang="en-US" sz="1600" dirty="0" err="1">
                <a:solidFill>
                  <a:schemeClr val="tx1"/>
                </a:solidFill>
              </a:rPr>
              <a:t>Empati</a:t>
            </a:r>
            <a:r>
              <a:rPr lang="en-US" sz="1600" dirty="0">
                <a:solidFill>
                  <a:schemeClr val="tx1"/>
                </a:solidFill>
              </a:rPr>
              <a:t> 2021; </a:t>
            </a:r>
            <a:r>
              <a:rPr lang="en-US" sz="1600" dirty="0" err="1">
                <a:solidFill>
                  <a:schemeClr val="tx1"/>
                </a:solidFill>
              </a:rPr>
              <a:t>memaparkan</a:t>
            </a:r>
            <a:r>
              <a:rPr lang="en-US" sz="1600" dirty="0">
                <a:solidFill>
                  <a:schemeClr val="tx1"/>
                </a:solidFill>
              </a:rPr>
              <a:t> </a:t>
            </a:r>
            <a:r>
              <a:rPr lang="en-US" sz="1600" dirty="0" err="1">
                <a:solidFill>
                  <a:schemeClr val="tx1"/>
                </a:solidFill>
              </a:rPr>
              <a:t>hasil</a:t>
            </a:r>
            <a:r>
              <a:rPr lang="en-US" sz="1600" dirty="0">
                <a:solidFill>
                  <a:schemeClr val="tx1"/>
                </a:solidFill>
              </a:rPr>
              <a:t> </a:t>
            </a:r>
            <a:r>
              <a:rPr lang="en-US" sz="1600" dirty="0" err="1">
                <a:solidFill>
                  <a:schemeClr val="tx1"/>
                </a:solidFill>
              </a:rPr>
              <a:t>analisis</a:t>
            </a:r>
            <a:r>
              <a:rPr lang="en-US" sz="1600" dirty="0">
                <a:solidFill>
                  <a:schemeClr val="tx1"/>
                </a:solidFill>
              </a:rPr>
              <a:t> </a:t>
            </a:r>
            <a:r>
              <a:rPr lang="en-US" sz="1600" dirty="0" err="1">
                <a:solidFill>
                  <a:schemeClr val="tx1"/>
                </a:solidFill>
              </a:rPr>
              <a:t>asessmen</a:t>
            </a:r>
            <a:r>
              <a:rPr lang="en-US" sz="1600" dirty="0">
                <a:solidFill>
                  <a:schemeClr val="tx1"/>
                </a:solidFill>
              </a:rPr>
              <a:t> </a:t>
            </a:r>
            <a:r>
              <a:rPr lang="en-US" sz="1600" dirty="0" err="1">
                <a:solidFill>
                  <a:schemeClr val="tx1"/>
                </a:solidFill>
              </a:rPr>
              <a:t>kebutuhan</a:t>
            </a:r>
            <a:r>
              <a:rPr lang="en-US" sz="1600" dirty="0">
                <a:solidFill>
                  <a:schemeClr val="tx1"/>
                </a:solidFill>
              </a:rPr>
              <a:t> </a:t>
            </a:r>
            <a:r>
              <a:rPr lang="en-US" sz="1600" dirty="0" err="1">
                <a:solidFill>
                  <a:schemeClr val="tx1"/>
                </a:solidFill>
              </a:rPr>
              <a:t>siswa</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penyusunan</a:t>
            </a:r>
            <a:r>
              <a:rPr lang="en-US" sz="1600" dirty="0">
                <a:solidFill>
                  <a:schemeClr val="tx1"/>
                </a:solidFill>
              </a:rPr>
              <a:t> program </a:t>
            </a:r>
            <a:r>
              <a:rPr lang="en-US" sz="1600" dirty="0" err="1">
                <a:solidFill>
                  <a:schemeClr val="tx1"/>
                </a:solidFill>
              </a:rPr>
              <a:t>Bimbingan</a:t>
            </a:r>
            <a:r>
              <a:rPr lang="en-US" sz="1600" dirty="0">
                <a:solidFill>
                  <a:schemeClr val="tx1"/>
                </a:solidFill>
              </a:rPr>
              <a:t> </a:t>
            </a:r>
            <a:r>
              <a:rPr lang="en-US" sz="1600" dirty="0" err="1">
                <a:solidFill>
                  <a:schemeClr val="tx1"/>
                </a:solidFill>
              </a:rPr>
              <a:t>Konseling</a:t>
            </a:r>
            <a:r>
              <a:rPr lang="en-US" sz="1600" dirty="0">
                <a:solidFill>
                  <a:schemeClr val="tx1"/>
                </a:solidFill>
              </a:rPr>
              <a:t> di </a:t>
            </a:r>
            <a:r>
              <a:rPr lang="en-US" sz="1600" dirty="0" err="1">
                <a:solidFill>
                  <a:schemeClr val="tx1"/>
                </a:solidFill>
              </a:rPr>
              <a:t>sekolah</a:t>
            </a:r>
            <a:r>
              <a:rPr lang="en-US" sz="1600" dirty="0">
                <a:solidFill>
                  <a:schemeClr val="tx1"/>
                </a:solidFill>
              </a:rPr>
              <a:t>, </a:t>
            </a:r>
            <a:r>
              <a:rPr lang="en-US" sz="1600" dirty="0" err="1">
                <a:solidFill>
                  <a:schemeClr val="tx1"/>
                </a:solidFill>
              </a:rPr>
              <a:t>dengan</a:t>
            </a:r>
            <a:r>
              <a:rPr lang="en-US" sz="1600" dirty="0">
                <a:solidFill>
                  <a:schemeClr val="tx1"/>
                </a:solidFill>
              </a:rPr>
              <a:t> </a:t>
            </a:r>
            <a:r>
              <a:rPr lang="en-US" sz="1600" dirty="0" err="1">
                <a:solidFill>
                  <a:schemeClr val="tx1"/>
                </a:solidFill>
              </a:rPr>
              <a:t>mengumpulkan</a:t>
            </a:r>
            <a:r>
              <a:rPr lang="en-US" sz="1600" dirty="0">
                <a:solidFill>
                  <a:schemeClr val="tx1"/>
                </a:solidFill>
              </a:rPr>
              <a:t> </a:t>
            </a:r>
            <a:r>
              <a:rPr lang="en-US" sz="1600" dirty="0" err="1">
                <a:solidFill>
                  <a:schemeClr val="tx1"/>
                </a:solidFill>
              </a:rPr>
              <a:t>informasi</a:t>
            </a:r>
            <a:r>
              <a:rPr lang="en-US" sz="1600" dirty="0">
                <a:solidFill>
                  <a:schemeClr val="tx1"/>
                </a:solidFill>
              </a:rPr>
              <a:t> </a:t>
            </a:r>
            <a:r>
              <a:rPr lang="en-US" sz="1600" dirty="0" err="1">
                <a:solidFill>
                  <a:schemeClr val="tx1"/>
                </a:solidFill>
              </a:rPr>
              <a:t>berbagai</a:t>
            </a:r>
            <a:r>
              <a:rPr lang="en-US" sz="1600" dirty="0">
                <a:solidFill>
                  <a:schemeClr val="tx1"/>
                </a:solidFill>
              </a:rPr>
              <a:t> factor yang </a:t>
            </a:r>
            <a:r>
              <a:rPr lang="en-US" sz="1600" dirty="0" err="1">
                <a:solidFill>
                  <a:schemeClr val="tx1"/>
                </a:solidFill>
              </a:rPr>
              <a:t>memepengaruhi</a:t>
            </a:r>
            <a:r>
              <a:rPr lang="en-US" sz="1600" dirty="0">
                <a:solidFill>
                  <a:schemeClr val="tx1"/>
                </a:solidFill>
              </a:rPr>
              <a:t> </a:t>
            </a:r>
            <a:r>
              <a:rPr lang="en-US" sz="1600" dirty="0" err="1">
                <a:solidFill>
                  <a:schemeClr val="tx1"/>
                </a:solidFill>
              </a:rPr>
              <a:t>siswa</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mengembangkan</a:t>
            </a:r>
            <a:r>
              <a:rPr lang="en-US" sz="1600" dirty="0">
                <a:solidFill>
                  <a:schemeClr val="tx1"/>
                </a:solidFill>
              </a:rPr>
              <a:t> </a:t>
            </a:r>
            <a:r>
              <a:rPr lang="en-US" sz="1600" dirty="0" err="1">
                <a:solidFill>
                  <a:schemeClr val="tx1"/>
                </a:solidFill>
              </a:rPr>
              <a:t>potensinya</a:t>
            </a:r>
            <a:r>
              <a:rPr lang="en-US" sz="1600" dirty="0">
                <a:solidFill>
                  <a:schemeClr val="tx1"/>
                </a:solidFill>
              </a:rPr>
              <a:t> </a:t>
            </a:r>
            <a:r>
              <a:rPr lang="en-US" sz="1600" dirty="0" err="1">
                <a:solidFill>
                  <a:schemeClr val="tx1"/>
                </a:solidFill>
              </a:rPr>
              <a:t>secara</a:t>
            </a:r>
            <a:r>
              <a:rPr lang="en-US" sz="1600" dirty="0">
                <a:solidFill>
                  <a:schemeClr val="tx1"/>
                </a:solidFill>
              </a:rPr>
              <a:t> optimal. </a:t>
            </a:r>
            <a:r>
              <a:rPr lang="en-US" sz="1600" dirty="0" err="1">
                <a:solidFill>
                  <a:schemeClr val="tx1"/>
                </a:solidFill>
              </a:rPr>
              <a:t>Dengnan</a:t>
            </a:r>
            <a:r>
              <a:rPr lang="en-US" sz="1600" dirty="0">
                <a:solidFill>
                  <a:schemeClr val="tx1"/>
                </a:solidFill>
              </a:rPr>
              <a:t> </a:t>
            </a:r>
            <a:r>
              <a:rPr lang="en-US" sz="1600" dirty="0" err="1">
                <a:solidFill>
                  <a:schemeClr val="tx1"/>
                </a:solidFill>
              </a:rPr>
              <a:t>mempergunakan</a:t>
            </a:r>
            <a:r>
              <a:rPr lang="en-US" sz="1600" dirty="0">
                <a:solidFill>
                  <a:schemeClr val="tx1"/>
                </a:solidFill>
              </a:rPr>
              <a:t> model </a:t>
            </a:r>
            <a:r>
              <a:rPr lang="en-US" sz="1600" dirty="0" err="1">
                <a:solidFill>
                  <a:schemeClr val="tx1"/>
                </a:solidFill>
              </a:rPr>
              <a:t>aplikasi</a:t>
            </a:r>
            <a:r>
              <a:rPr lang="en-US" sz="1600" dirty="0">
                <a:solidFill>
                  <a:schemeClr val="tx1"/>
                </a:solidFill>
              </a:rPr>
              <a:t> AKPD </a:t>
            </a:r>
            <a:r>
              <a:rPr lang="en-US" sz="1600" dirty="0" err="1">
                <a:solidFill>
                  <a:schemeClr val="tx1"/>
                </a:solidFill>
              </a:rPr>
              <a:t>atau</a:t>
            </a:r>
            <a:r>
              <a:rPr lang="en-US" sz="1600" dirty="0">
                <a:solidFill>
                  <a:schemeClr val="tx1"/>
                </a:solidFill>
              </a:rPr>
              <a:t> </a:t>
            </a:r>
            <a:r>
              <a:rPr lang="en-US" sz="1600" dirty="0" err="1">
                <a:solidFill>
                  <a:schemeClr val="tx1"/>
                </a:solidFill>
              </a:rPr>
              <a:t>analisis</a:t>
            </a:r>
            <a:r>
              <a:rPr lang="en-US" sz="1600" dirty="0">
                <a:solidFill>
                  <a:schemeClr val="tx1"/>
                </a:solidFill>
              </a:rPr>
              <a:t> </a:t>
            </a:r>
            <a:r>
              <a:rPr lang="en-US" sz="1600" dirty="0" err="1">
                <a:solidFill>
                  <a:schemeClr val="tx1"/>
                </a:solidFill>
              </a:rPr>
              <a:t>kebutuhan</a:t>
            </a:r>
            <a:r>
              <a:rPr lang="en-US" sz="1600" dirty="0">
                <a:solidFill>
                  <a:schemeClr val="tx1"/>
                </a:solidFill>
              </a:rPr>
              <a:t> </a:t>
            </a:r>
            <a:r>
              <a:rPr lang="en-US" sz="1600" dirty="0" err="1">
                <a:solidFill>
                  <a:schemeClr val="tx1"/>
                </a:solidFill>
              </a:rPr>
              <a:t>peserta</a:t>
            </a:r>
            <a:r>
              <a:rPr lang="en-US" sz="1600" dirty="0">
                <a:solidFill>
                  <a:schemeClr val="tx1"/>
                </a:solidFill>
              </a:rPr>
              <a:t> </a:t>
            </a:r>
            <a:r>
              <a:rPr lang="en-US" sz="1600" dirty="0" err="1">
                <a:solidFill>
                  <a:schemeClr val="tx1"/>
                </a:solidFill>
              </a:rPr>
              <a:t>didik</a:t>
            </a:r>
            <a:r>
              <a:rPr lang="en-US" sz="1600" dirty="0">
                <a:solidFill>
                  <a:schemeClr val="tx1"/>
                </a:solidFill>
              </a:rPr>
              <a:t> </a:t>
            </a:r>
            <a:r>
              <a:rPr lang="en-US" sz="1600" dirty="0" err="1">
                <a:solidFill>
                  <a:schemeClr val="tx1"/>
                </a:solidFill>
              </a:rPr>
              <a:t>dapat</a:t>
            </a:r>
            <a:r>
              <a:rPr lang="en-US" sz="1600" dirty="0">
                <a:solidFill>
                  <a:schemeClr val="tx1"/>
                </a:solidFill>
              </a:rPr>
              <a:t> </a:t>
            </a:r>
            <a:r>
              <a:rPr lang="en-US" sz="1600" dirty="0" err="1">
                <a:solidFill>
                  <a:schemeClr val="tx1"/>
                </a:solidFill>
              </a:rPr>
              <a:t>diketahui</a:t>
            </a:r>
            <a:r>
              <a:rPr lang="en-US" sz="1600" dirty="0">
                <a:solidFill>
                  <a:schemeClr val="tx1"/>
                </a:solidFill>
              </a:rPr>
              <a:t> </a:t>
            </a:r>
            <a:r>
              <a:rPr lang="en-US" sz="1600" dirty="0" err="1">
                <a:solidFill>
                  <a:schemeClr val="tx1"/>
                </a:solidFill>
              </a:rPr>
              <a:t>kebutuhan</a:t>
            </a:r>
            <a:r>
              <a:rPr lang="en-US" sz="1600" dirty="0">
                <a:solidFill>
                  <a:schemeClr val="tx1"/>
                </a:solidFill>
              </a:rPr>
              <a:t> </a:t>
            </a:r>
            <a:r>
              <a:rPr lang="en-US" sz="1600" dirty="0" err="1">
                <a:solidFill>
                  <a:schemeClr val="tx1"/>
                </a:solidFill>
              </a:rPr>
              <a:t>siswa</a:t>
            </a:r>
            <a:r>
              <a:rPr lang="en-US" sz="1600" dirty="0">
                <a:solidFill>
                  <a:schemeClr val="tx1"/>
                </a:solidFill>
              </a:rPr>
              <a:t> </a:t>
            </a:r>
            <a:r>
              <a:rPr lang="en-US" sz="1600" dirty="0" err="1">
                <a:solidFill>
                  <a:schemeClr val="tx1"/>
                </a:solidFill>
              </a:rPr>
              <a:t>pada</a:t>
            </a:r>
            <a:r>
              <a:rPr lang="en-US" sz="1600" dirty="0">
                <a:solidFill>
                  <a:schemeClr val="tx1"/>
                </a:solidFill>
              </a:rPr>
              <a:t> </a:t>
            </a:r>
            <a:r>
              <a:rPr lang="en-US" sz="1600" dirty="0" err="1">
                <a:solidFill>
                  <a:schemeClr val="tx1"/>
                </a:solidFill>
              </a:rPr>
              <a:t>aspek</a:t>
            </a:r>
            <a:r>
              <a:rPr lang="en-US" sz="1600" dirty="0">
                <a:solidFill>
                  <a:schemeClr val="tx1"/>
                </a:solidFill>
              </a:rPr>
              <a:t> </a:t>
            </a:r>
            <a:r>
              <a:rPr lang="en-US" sz="1600" dirty="0" err="1">
                <a:solidFill>
                  <a:schemeClr val="tx1"/>
                </a:solidFill>
              </a:rPr>
              <a:t>kepribadian</a:t>
            </a:r>
            <a:r>
              <a:rPr lang="en-US" sz="1600" dirty="0">
                <a:solidFill>
                  <a:schemeClr val="tx1"/>
                </a:solidFill>
              </a:rPr>
              <a:t>, social, </a:t>
            </a:r>
            <a:r>
              <a:rPr lang="en-US" sz="1600" dirty="0" err="1">
                <a:solidFill>
                  <a:schemeClr val="tx1"/>
                </a:solidFill>
              </a:rPr>
              <a:t>dan</a:t>
            </a:r>
            <a:r>
              <a:rPr lang="en-US" sz="1600" dirty="0">
                <a:solidFill>
                  <a:schemeClr val="tx1"/>
                </a:solidFill>
              </a:rPr>
              <a:t> </a:t>
            </a:r>
            <a:r>
              <a:rPr lang="en-US" sz="1600" dirty="0" err="1">
                <a:solidFill>
                  <a:schemeClr val="tx1"/>
                </a:solidFill>
              </a:rPr>
              <a:t>karir</a:t>
            </a:r>
            <a:r>
              <a:rPr lang="en-US" sz="1600" dirty="0">
                <a:solidFill>
                  <a:schemeClr val="tx1"/>
                </a:solidFill>
              </a:rPr>
              <a:t> </a:t>
            </a:r>
            <a:r>
              <a:rPr lang="en-US" sz="1600" dirty="0" err="1">
                <a:solidFill>
                  <a:schemeClr val="tx1"/>
                </a:solidFill>
              </a:rPr>
              <a:t>serta</a:t>
            </a:r>
            <a:r>
              <a:rPr lang="en-US" sz="1600" dirty="0">
                <a:solidFill>
                  <a:schemeClr val="tx1"/>
                </a:solidFill>
              </a:rPr>
              <a:t> </a:t>
            </a:r>
            <a:r>
              <a:rPr lang="en-US" sz="1600" dirty="0" err="1">
                <a:solidFill>
                  <a:schemeClr val="tx1"/>
                </a:solidFill>
              </a:rPr>
              <a:t>kebutuhan</a:t>
            </a:r>
            <a:r>
              <a:rPr lang="en-US" sz="1600" dirty="0">
                <a:solidFill>
                  <a:schemeClr val="tx1"/>
                </a:solidFill>
              </a:rPr>
              <a:t> </a:t>
            </a:r>
            <a:r>
              <a:rPr lang="en-US" sz="1600" dirty="0" err="1">
                <a:solidFill>
                  <a:schemeClr val="tx1"/>
                </a:solidFill>
              </a:rPr>
              <a:t>belajar</a:t>
            </a:r>
            <a:r>
              <a:rPr lang="en-US" sz="1600" dirty="0">
                <a:solidFill>
                  <a:schemeClr val="tx1"/>
                </a:solidFill>
              </a:rPr>
              <a:t>. </a:t>
            </a:r>
          </a:p>
          <a:p>
            <a:pPr algn="just"/>
            <a:endParaRPr lang="en-US" sz="1600" dirty="0" smtClean="0">
              <a:solidFill>
                <a:schemeClr val="tx1"/>
              </a:solidFill>
            </a:endParaRPr>
          </a:p>
          <a:p>
            <a:pPr algn="just"/>
            <a:r>
              <a:rPr lang="en-US" sz="1600" dirty="0" err="1" smtClean="0">
                <a:solidFill>
                  <a:schemeClr val="tx1"/>
                </a:solidFill>
              </a:rPr>
              <a:t>Yulia</a:t>
            </a:r>
            <a:r>
              <a:rPr lang="en-US" sz="1600" dirty="0" smtClean="0">
                <a:solidFill>
                  <a:schemeClr val="tx1"/>
                </a:solidFill>
              </a:rPr>
              <a:t> </a:t>
            </a:r>
            <a:r>
              <a:rPr lang="en-US" sz="1600" dirty="0" err="1">
                <a:solidFill>
                  <a:schemeClr val="tx1"/>
                </a:solidFill>
              </a:rPr>
              <a:t>Indahri</a:t>
            </a:r>
            <a:r>
              <a:rPr lang="en-US" sz="1600" dirty="0">
                <a:solidFill>
                  <a:schemeClr val="tx1"/>
                </a:solidFill>
              </a:rPr>
              <a:t>, 2021 </a:t>
            </a:r>
            <a:r>
              <a:rPr lang="en-US" sz="1600" dirty="0" err="1">
                <a:solidFill>
                  <a:schemeClr val="tx1"/>
                </a:solidFill>
              </a:rPr>
              <a:t>Jurnal</a:t>
            </a:r>
            <a:r>
              <a:rPr lang="en-US" sz="1600" dirty="0">
                <a:solidFill>
                  <a:schemeClr val="tx1"/>
                </a:solidFill>
              </a:rPr>
              <a:t> </a:t>
            </a:r>
            <a:r>
              <a:rPr lang="en-US" sz="1600" dirty="0" err="1">
                <a:solidFill>
                  <a:schemeClr val="tx1"/>
                </a:solidFill>
              </a:rPr>
              <a:t>dpr</a:t>
            </a:r>
            <a:r>
              <a:rPr lang="en-US" sz="1600" dirty="0">
                <a:solidFill>
                  <a:schemeClr val="tx1"/>
                </a:solidFill>
              </a:rPr>
              <a:t> go id ; </a:t>
            </a:r>
            <a:r>
              <a:rPr lang="en-US" sz="1600" dirty="0" err="1">
                <a:solidFill>
                  <a:schemeClr val="tx1"/>
                </a:solidFill>
              </a:rPr>
              <a:t>Artikel</a:t>
            </a:r>
            <a:r>
              <a:rPr lang="en-US" sz="1600" dirty="0">
                <a:solidFill>
                  <a:schemeClr val="tx1"/>
                </a:solidFill>
              </a:rPr>
              <a:t> </a:t>
            </a:r>
            <a:r>
              <a:rPr lang="en-US" sz="1600" dirty="0" err="1">
                <a:solidFill>
                  <a:schemeClr val="tx1"/>
                </a:solidFill>
              </a:rPr>
              <a:t>ilmiah</a:t>
            </a:r>
            <a:r>
              <a:rPr lang="en-US" sz="1600" dirty="0">
                <a:solidFill>
                  <a:schemeClr val="tx1"/>
                </a:solidFill>
              </a:rPr>
              <a:t> </a:t>
            </a:r>
            <a:r>
              <a:rPr lang="en-US" sz="1600" dirty="0" err="1">
                <a:solidFill>
                  <a:schemeClr val="tx1"/>
                </a:solidFill>
              </a:rPr>
              <a:t>ini</a:t>
            </a:r>
            <a:r>
              <a:rPr lang="en-US" sz="1600" dirty="0">
                <a:solidFill>
                  <a:schemeClr val="tx1"/>
                </a:solidFill>
              </a:rPr>
              <a:t> </a:t>
            </a:r>
            <a:r>
              <a:rPr lang="en-US" sz="1600" dirty="0" err="1">
                <a:solidFill>
                  <a:schemeClr val="tx1"/>
                </a:solidFill>
              </a:rPr>
              <a:t>memperlihatkan</a:t>
            </a:r>
            <a:r>
              <a:rPr lang="en-US" sz="1600" dirty="0">
                <a:solidFill>
                  <a:schemeClr val="tx1"/>
                </a:solidFill>
              </a:rPr>
              <a:t> </a:t>
            </a:r>
            <a:r>
              <a:rPr lang="en-US" sz="1600" dirty="0" err="1">
                <a:solidFill>
                  <a:schemeClr val="tx1"/>
                </a:solidFill>
              </a:rPr>
              <a:t>bahwa</a:t>
            </a:r>
            <a:r>
              <a:rPr lang="en-US" sz="1600" dirty="0">
                <a:solidFill>
                  <a:schemeClr val="tx1"/>
                </a:solidFill>
              </a:rPr>
              <a:t> </a:t>
            </a:r>
            <a:r>
              <a:rPr lang="en-US" sz="1600" dirty="0" err="1">
                <a:solidFill>
                  <a:schemeClr val="tx1"/>
                </a:solidFill>
              </a:rPr>
              <a:t>asessmen</a:t>
            </a:r>
            <a:r>
              <a:rPr lang="en-US" sz="1600" dirty="0">
                <a:solidFill>
                  <a:schemeClr val="tx1"/>
                </a:solidFill>
              </a:rPr>
              <a:t> </a:t>
            </a:r>
            <a:r>
              <a:rPr lang="en-US" sz="1600" dirty="0" err="1">
                <a:solidFill>
                  <a:schemeClr val="tx1"/>
                </a:solidFill>
              </a:rPr>
              <a:t>nasonal</a:t>
            </a:r>
            <a:r>
              <a:rPr lang="en-US" sz="1600" dirty="0">
                <a:solidFill>
                  <a:schemeClr val="tx1"/>
                </a:solidFill>
              </a:rPr>
              <a:t> </a:t>
            </a:r>
            <a:r>
              <a:rPr lang="en-US" sz="1600" dirty="0" err="1">
                <a:solidFill>
                  <a:schemeClr val="tx1"/>
                </a:solidFill>
              </a:rPr>
              <a:t>sebagai</a:t>
            </a:r>
            <a:r>
              <a:rPr lang="en-US" sz="1600" dirty="0">
                <a:solidFill>
                  <a:schemeClr val="tx1"/>
                </a:solidFill>
              </a:rPr>
              <a:t> </a:t>
            </a:r>
            <a:r>
              <a:rPr lang="en-US" sz="1600" dirty="0" err="1">
                <a:solidFill>
                  <a:schemeClr val="tx1"/>
                </a:solidFill>
              </a:rPr>
              <a:t>pilihan</a:t>
            </a:r>
            <a:r>
              <a:rPr lang="en-US" sz="1600" dirty="0">
                <a:solidFill>
                  <a:schemeClr val="tx1"/>
                </a:solidFill>
              </a:rPr>
              <a:t> </a:t>
            </a:r>
            <a:r>
              <a:rPr lang="en-US" sz="1600" dirty="0" err="1">
                <a:solidFill>
                  <a:schemeClr val="tx1"/>
                </a:solidFill>
              </a:rPr>
              <a:t>evaluasi</a:t>
            </a:r>
            <a:r>
              <a:rPr lang="en-US" sz="1600" dirty="0">
                <a:solidFill>
                  <a:schemeClr val="tx1"/>
                </a:solidFill>
              </a:rPr>
              <a:t> system </a:t>
            </a:r>
            <a:r>
              <a:rPr lang="en-US" sz="1600" dirty="0" err="1">
                <a:solidFill>
                  <a:schemeClr val="tx1"/>
                </a:solidFill>
              </a:rPr>
              <a:t>pendidikan</a:t>
            </a:r>
            <a:r>
              <a:rPr lang="en-US" sz="1600" dirty="0">
                <a:solidFill>
                  <a:schemeClr val="tx1"/>
                </a:solidFill>
              </a:rPr>
              <a:t> </a:t>
            </a:r>
            <a:r>
              <a:rPr lang="en-US" sz="1600" dirty="0" err="1">
                <a:solidFill>
                  <a:schemeClr val="tx1"/>
                </a:solidFill>
              </a:rPr>
              <a:t>nasional</a:t>
            </a:r>
            <a:r>
              <a:rPr lang="en-US" sz="1600" dirty="0">
                <a:solidFill>
                  <a:schemeClr val="tx1"/>
                </a:solidFill>
              </a:rPr>
              <a:t> </a:t>
            </a:r>
            <a:r>
              <a:rPr lang="en-US" sz="1600" dirty="0" err="1">
                <a:solidFill>
                  <a:schemeClr val="tx1"/>
                </a:solidFill>
              </a:rPr>
              <a:t>merupakan</a:t>
            </a:r>
            <a:r>
              <a:rPr lang="en-US" sz="1600" dirty="0">
                <a:solidFill>
                  <a:schemeClr val="tx1"/>
                </a:solidFill>
              </a:rPr>
              <a:t> </a:t>
            </a:r>
            <a:r>
              <a:rPr lang="en-US" sz="1600" dirty="0" err="1">
                <a:solidFill>
                  <a:schemeClr val="tx1"/>
                </a:solidFill>
              </a:rPr>
              <a:t>pilihan</a:t>
            </a:r>
            <a:r>
              <a:rPr lang="en-US" sz="1600" dirty="0">
                <a:solidFill>
                  <a:schemeClr val="tx1"/>
                </a:solidFill>
              </a:rPr>
              <a:t> </a:t>
            </a:r>
            <a:r>
              <a:rPr lang="en-US" sz="1600" dirty="0" err="1">
                <a:solidFill>
                  <a:schemeClr val="tx1"/>
                </a:solidFill>
              </a:rPr>
              <a:t>tepat</a:t>
            </a:r>
            <a:r>
              <a:rPr lang="en-US" sz="1600" dirty="0">
                <a:solidFill>
                  <a:schemeClr val="tx1"/>
                </a:solidFill>
              </a:rPr>
              <a:t> </a:t>
            </a:r>
            <a:r>
              <a:rPr lang="en-US" sz="1600" dirty="0" err="1">
                <a:solidFill>
                  <a:schemeClr val="tx1"/>
                </a:solidFill>
              </a:rPr>
              <a:t>untuk</a:t>
            </a:r>
            <a:r>
              <a:rPr lang="en-US" sz="1600" dirty="0">
                <a:solidFill>
                  <a:schemeClr val="tx1"/>
                </a:solidFill>
              </a:rPr>
              <a:t> </a:t>
            </a:r>
            <a:r>
              <a:rPr lang="en-US" sz="1600" dirty="0" err="1">
                <a:solidFill>
                  <a:schemeClr val="tx1"/>
                </a:solidFill>
              </a:rPr>
              <a:t>mengevaluasi</a:t>
            </a:r>
            <a:r>
              <a:rPr lang="en-US" sz="1600" dirty="0">
                <a:solidFill>
                  <a:schemeClr val="tx1"/>
                </a:solidFill>
              </a:rPr>
              <a:t> </a:t>
            </a:r>
            <a:r>
              <a:rPr lang="en-US" sz="1600" dirty="0" err="1">
                <a:solidFill>
                  <a:schemeClr val="tx1"/>
                </a:solidFill>
              </a:rPr>
              <a:t>sistem</a:t>
            </a:r>
            <a:r>
              <a:rPr lang="en-US" sz="1600" dirty="0">
                <a:solidFill>
                  <a:schemeClr val="tx1"/>
                </a:solidFill>
              </a:rPr>
              <a:t> </a:t>
            </a:r>
            <a:r>
              <a:rPr lang="en-US" sz="1600" dirty="0" err="1">
                <a:solidFill>
                  <a:schemeClr val="tx1"/>
                </a:solidFill>
              </a:rPr>
              <a:t>pendidikan</a:t>
            </a:r>
            <a:r>
              <a:rPr lang="en-US" sz="1600" dirty="0">
                <a:solidFill>
                  <a:schemeClr val="tx1"/>
                </a:solidFill>
              </a:rPr>
              <a:t> </a:t>
            </a:r>
            <a:r>
              <a:rPr lang="en-US" sz="1600" dirty="0" err="1">
                <a:solidFill>
                  <a:schemeClr val="tx1"/>
                </a:solidFill>
              </a:rPr>
              <a:t>saat</a:t>
            </a:r>
            <a:r>
              <a:rPr lang="en-US" sz="1600" dirty="0">
                <a:solidFill>
                  <a:schemeClr val="tx1"/>
                </a:solidFill>
              </a:rPr>
              <a:t> </a:t>
            </a:r>
            <a:r>
              <a:rPr lang="en-US" sz="1600" dirty="0" err="1">
                <a:solidFill>
                  <a:schemeClr val="tx1"/>
                </a:solidFill>
              </a:rPr>
              <a:t>ini</a:t>
            </a:r>
            <a:r>
              <a:rPr lang="en-US" sz="1600" dirty="0">
                <a:solidFill>
                  <a:schemeClr val="tx1"/>
                </a:solidFill>
              </a:rPr>
              <a:t> yang </a:t>
            </a:r>
            <a:r>
              <a:rPr lang="en-US" sz="1600" dirty="0" err="1">
                <a:solidFill>
                  <a:schemeClr val="tx1"/>
                </a:solidFill>
              </a:rPr>
              <a:t>menunjukkan</a:t>
            </a:r>
            <a:r>
              <a:rPr lang="en-US" sz="1600" dirty="0">
                <a:solidFill>
                  <a:schemeClr val="tx1"/>
                </a:solidFill>
              </a:rPr>
              <a:t> </a:t>
            </a:r>
            <a:r>
              <a:rPr lang="en-US" sz="1600" dirty="0" err="1">
                <a:solidFill>
                  <a:schemeClr val="tx1"/>
                </a:solidFill>
              </a:rPr>
              <a:t>bahwa</a:t>
            </a:r>
            <a:r>
              <a:rPr lang="en-US" sz="1600" dirty="0">
                <a:solidFill>
                  <a:schemeClr val="tx1"/>
                </a:solidFill>
              </a:rPr>
              <a:t> </a:t>
            </a:r>
            <a:r>
              <a:rPr lang="en-US" sz="1600" dirty="0" err="1">
                <a:solidFill>
                  <a:schemeClr val="tx1"/>
                </a:solidFill>
              </a:rPr>
              <a:t>ansessment</a:t>
            </a:r>
            <a:r>
              <a:rPr lang="en-US" sz="1600" dirty="0">
                <a:solidFill>
                  <a:schemeClr val="tx1"/>
                </a:solidFill>
              </a:rPr>
              <a:t> </a:t>
            </a:r>
            <a:r>
              <a:rPr lang="en-US" sz="1600" dirty="0" err="1">
                <a:solidFill>
                  <a:schemeClr val="tx1"/>
                </a:solidFill>
              </a:rPr>
              <a:t>nasional</a:t>
            </a:r>
            <a:r>
              <a:rPr lang="en-US" sz="1600" dirty="0">
                <a:solidFill>
                  <a:schemeClr val="tx1"/>
                </a:solidFill>
              </a:rPr>
              <a:t> </a:t>
            </a:r>
            <a:r>
              <a:rPr lang="en-US" sz="1600" dirty="0" err="1">
                <a:solidFill>
                  <a:schemeClr val="tx1"/>
                </a:solidFill>
              </a:rPr>
              <a:t>dapat</a:t>
            </a:r>
            <a:r>
              <a:rPr lang="en-US" sz="1600" dirty="0">
                <a:solidFill>
                  <a:schemeClr val="tx1"/>
                </a:solidFill>
              </a:rPr>
              <a:t> </a:t>
            </a:r>
            <a:r>
              <a:rPr lang="en-US" sz="1600" dirty="0" err="1">
                <a:solidFill>
                  <a:schemeClr val="tx1"/>
                </a:solidFill>
              </a:rPr>
              <a:t>diterima</a:t>
            </a:r>
            <a:r>
              <a:rPr lang="en-US" sz="1600" dirty="0">
                <a:solidFill>
                  <a:schemeClr val="tx1"/>
                </a:solidFill>
              </a:rPr>
              <a:t> </a:t>
            </a:r>
            <a:r>
              <a:rPr lang="en-US" sz="1600" dirty="0" err="1">
                <a:solidFill>
                  <a:schemeClr val="tx1"/>
                </a:solidFill>
              </a:rPr>
              <a:t>sebagai</a:t>
            </a:r>
            <a:r>
              <a:rPr lang="en-US" sz="1600" dirty="0">
                <a:solidFill>
                  <a:schemeClr val="tx1"/>
                </a:solidFill>
              </a:rPr>
              <a:t> </a:t>
            </a:r>
            <a:r>
              <a:rPr lang="en-US" sz="1600" dirty="0" err="1">
                <a:solidFill>
                  <a:schemeClr val="tx1"/>
                </a:solidFill>
              </a:rPr>
              <a:t>pilihan</a:t>
            </a:r>
            <a:r>
              <a:rPr lang="en-US" sz="1600" dirty="0">
                <a:solidFill>
                  <a:schemeClr val="tx1"/>
                </a:solidFill>
              </a:rPr>
              <a:t> yang </a:t>
            </a:r>
            <a:r>
              <a:rPr lang="en-US" sz="1600" dirty="0" err="1">
                <a:solidFill>
                  <a:schemeClr val="tx1"/>
                </a:solidFill>
              </a:rPr>
              <a:t>tepat</a:t>
            </a:r>
            <a:r>
              <a:rPr lang="en-US" sz="1600" dirty="0">
                <a:solidFill>
                  <a:schemeClr val="tx1"/>
                </a:solidFill>
              </a:rPr>
              <a:t> </a:t>
            </a:r>
            <a:r>
              <a:rPr lang="en-US" sz="1600" dirty="0" err="1">
                <a:solidFill>
                  <a:schemeClr val="tx1"/>
                </a:solidFill>
              </a:rPr>
              <a:t>dan</a:t>
            </a:r>
            <a:r>
              <a:rPr lang="en-US" sz="1600" dirty="0">
                <a:solidFill>
                  <a:schemeClr val="tx1"/>
                </a:solidFill>
              </a:rPr>
              <a:t> </a:t>
            </a:r>
            <a:r>
              <a:rPr lang="en-US" sz="1600" dirty="0" err="1">
                <a:solidFill>
                  <a:schemeClr val="tx1"/>
                </a:solidFill>
              </a:rPr>
              <a:t>cepat</a:t>
            </a:r>
            <a:r>
              <a:rPr lang="en-US" sz="1600" dirty="0">
                <a:solidFill>
                  <a:schemeClr val="tx1"/>
                </a:solidFill>
              </a:rPr>
              <a:t> </a:t>
            </a:r>
            <a:r>
              <a:rPr lang="en-US" sz="1600" dirty="0" err="1">
                <a:solidFill>
                  <a:schemeClr val="tx1"/>
                </a:solidFill>
              </a:rPr>
              <a:t>dapat</a:t>
            </a:r>
            <a:r>
              <a:rPr lang="en-US" sz="1600" dirty="0">
                <a:solidFill>
                  <a:schemeClr val="tx1"/>
                </a:solidFill>
              </a:rPr>
              <a:t> </a:t>
            </a:r>
            <a:r>
              <a:rPr lang="en-US" sz="1600" dirty="0" err="1">
                <a:solidFill>
                  <a:schemeClr val="tx1"/>
                </a:solidFill>
              </a:rPr>
              <a:t>diakses</a:t>
            </a:r>
            <a:r>
              <a:rPr lang="en-US" sz="1600" dirty="0">
                <a:solidFill>
                  <a:schemeClr val="tx1"/>
                </a:solidFill>
              </a:rPr>
              <a:t> </a:t>
            </a:r>
            <a:r>
              <a:rPr lang="en-US" sz="1600" dirty="0" err="1">
                <a:solidFill>
                  <a:schemeClr val="tx1"/>
                </a:solidFill>
              </a:rPr>
              <a:t>oleh</a:t>
            </a:r>
            <a:r>
              <a:rPr lang="en-US" sz="1600" dirty="0">
                <a:solidFill>
                  <a:schemeClr val="tx1"/>
                </a:solidFill>
              </a:rPr>
              <a:t> public.</a:t>
            </a:r>
          </a:p>
          <a:p>
            <a:pPr algn="just"/>
            <a:endParaRPr lang="en-US" sz="1600" dirty="0" smtClean="0">
              <a:solidFill>
                <a:schemeClr val="tx1"/>
              </a:solidFill>
            </a:endParaRPr>
          </a:p>
          <a:p>
            <a:pPr algn="just"/>
            <a:r>
              <a:rPr lang="en-US" sz="1600" dirty="0" err="1" smtClean="0">
                <a:solidFill>
                  <a:schemeClr val="tx1"/>
                </a:solidFill>
              </a:rPr>
              <a:t>Meiga</a:t>
            </a:r>
            <a:r>
              <a:rPr lang="en-US" sz="1600" dirty="0" smtClean="0">
                <a:solidFill>
                  <a:schemeClr val="tx1"/>
                </a:solidFill>
              </a:rPr>
              <a:t> </a:t>
            </a:r>
            <a:r>
              <a:rPr lang="en-US" sz="1600" dirty="0" err="1">
                <a:solidFill>
                  <a:schemeClr val="tx1"/>
                </a:solidFill>
              </a:rPr>
              <a:t>Latifah</a:t>
            </a:r>
            <a:r>
              <a:rPr lang="en-US" sz="1600" dirty="0">
                <a:solidFill>
                  <a:schemeClr val="tx1"/>
                </a:solidFill>
              </a:rPr>
              <a:t> </a:t>
            </a:r>
            <a:r>
              <a:rPr lang="en-US" sz="1600" dirty="0" err="1">
                <a:solidFill>
                  <a:schemeClr val="tx1"/>
                </a:solidFill>
              </a:rPr>
              <a:t>Putri</a:t>
            </a:r>
            <a:r>
              <a:rPr lang="en-US" sz="1600" dirty="0">
                <a:solidFill>
                  <a:schemeClr val="tx1"/>
                </a:solidFill>
              </a:rPr>
              <a:t>, UNJ 2021 ; </a:t>
            </a:r>
            <a:r>
              <a:rPr lang="en-US" sz="1600" dirty="0" err="1">
                <a:solidFill>
                  <a:schemeClr val="tx1"/>
                </a:solidFill>
              </a:rPr>
              <a:t>Artikel</a:t>
            </a:r>
            <a:r>
              <a:rPr lang="en-US" sz="1600" dirty="0">
                <a:solidFill>
                  <a:schemeClr val="tx1"/>
                </a:solidFill>
              </a:rPr>
              <a:t> </a:t>
            </a:r>
            <a:r>
              <a:rPr lang="en-US" sz="1600" dirty="0" err="1">
                <a:solidFill>
                  <a:schemeClr val="tx1"/>
                </a:solidFill>
              </a:rPr>
              <a:t>tentang</a:t>
            </a:r>
            <a:r>
              <a:rPr lang="en-US" sz="1600" dirty="0">
                <a:solidFill>
                  <a:schemeClr val="tx1"/>
                </a:solidFill>
              </a:rPr>
              <a:t> </a:t>
            </a:r>
            <a:r>
              <a:rPr lang="en-US" sz="1600" dirty="0" err="1">
                <a:solidFill>
                  <a:schemeClr val="tx1"/>
                </a:solidFill>
              </a:rPr>
              <a:t>asessment</a:t>
            </a:r>
            <a:r>
              <a:rPr lang="en-US" sz="1600" dirty="0">
                <a:solidFill>
                  <a:schemeClr val="tx1"/>
                </a:solidFill>
              </a:rPr>
              <a:t> </a:t>
            </a:r>
            <a:r>
              <a:rPr lang="en-US" sz="1600" dirty="0" err="1">
                <a:solidFill>
                  <a:schemeClr val="tx1"/>
                </a:solidFill>
              </a:rPr>
              <a:t>kebutuhan</a:t>
            </a:r>
            <a:r>
              <a:rPr lang="en-US" sz="1600" dirty="0">
                <a:solidFill>
                  <a:schemeClr val="tx1"/>
                </a:solidFill>
              </a:rPr>
              <a:t> </a:t>
            </a:r>
            <a:r>
              <a:rPr lang="en-US" sz="1600" dirty="0" err="1">
                <a:solidFill>
                  <a:schemeClr val="tx1"/>
                </a:solidFill>
              </a:rPr>
              <a:t>konseli</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bidang</a:t>
            </a:r>
            <a:r>
              <a:rPr lang="en-US" sz="1600" dirty="0">
                <a:solidFill>
                  <a:schemeClr val="tx1"/>
                </a:solidFill>
              </a:rPr>
              <a:t> </a:t>
            </a:r>
            <a:r>
              <a:rPr lang="en-US" sz="1600" dirty="0" err="1">
                <a:solidFill>
                  <a:schemeClr val="tx1"/>
                </a:solidFill>
              </a:rPr>
              <a:t>perencanaan</a:t>
            </a:r>
            <a:r>
              <a:rPr lang="en-US" sz="1600" dirty="0">
                <a:solidFill>
                  <a:schemeClr val="tx1"/>
                </a:solidFill>
              </a:rPr>
              <a:t> program </a:t>
            </a:r>
            <a:r>
              <a:rPr lang="en-US" sz="1600" dirty="0" err="1">
                <a:solidFill>
                  <a:schemeClr val="tx1"/>
                </a:solidFill>
              </a:rPr>
              <a:t>bimbingan</a:t>
            </a:r>
            <a:r>
              <a:rPr lang="en-US" sz="1600" dirty="0">
                <a:solidFill>
                  <a:schemeClr val="tx1"/>
                </a:solidFill>
              </a:rPr>
              <a:t> </a:t>
            </a:r>
            <a:r>
              <a:rPr lang="en-US" sz="1600" dirty="0" err="1">
                <a:solidFill>
                  <a:schemeClr val="tx1"/>
                </a:solidFill>
              </a:rPr>
              <a:t>Koseling</a:t>
            </a:r>
            <a:r>
              <a:rPr lang="en-US" sz="1600" dirty="0">
                <a:solidFill>
                  <a:schemeClr val="tx1"/>
                </a:solidFill>
              </a:rPr>
              <a:t> di </a:t>
            </a:r>
            <a:r>
              <a:rPr lang="en-US" sz="1600" dirty="0" err="1">
                <a:solidFill>
                  <a:schemeClr val="tx1"/>
                </a:solidFill>
              </a:rPr>
              <a:t>sekolah</a:t>
            </a:r>
            <a:r>
              <a:rPr lang="en-US" sz="1600" dirty="0">
                <a:solidFill>
                  <a:schemeClr val="tx1"/>
                </a:solidFill>
              </a:rPr>
              <a:t> </a:t>
            </a:r>
            <a:r>
              <a:rPr lang="en-US" sz="1600" dirty="0" err="1">
                <a:solidFill>
                  <a:schemeClr val="tx1"/>
                </a:solidFill>
              </a:rPr>
              <a:t>Menengah</a:t>
            </a:r>
            <a:r>
              <a:rPr lang="en-US" sz="1600" dirty="0">
                <a:solidFill>
                  <a:schemeClr val="tx1"/>
                </a:solidFill>
              </a:rPr>
              <a:t> </a:t>
            </a:r>
            <a:r>
              <a:rPr lang="en-US" sz="1600" dirty="0" err="1">
                <a:solidFill>
                  <a:schemeClr val="tx1"/>
                </a:solidFill>
              </a:rPr>
              <a:t>Pertama</a:t>
            </a:r>
            <a:r>
              <a:rPr lang="en-US" sz="1600" dirty="0">
                <a:solidFill>
                  <a:schemeClr val="tx1"/>
                </a:solidFill>
              </a:rPr>
              <a:t>. </a:t>
            </a:r>
            <a:r>
              <a:rPr lang="en-US" sz="1600" dirty="0" err="1">
                <a:solidFill>
                  <a:schemeClr val="tx1"/>
                </a:solidFill>
              </a:rPr>
              <a:t>Menyebutkan</a:t>
            </a:r>
            <a:r>
              <a:rPr lang="en-US" sz="1600" dirty="0">
                <a:solidFill>
                  <a:schemeClr val="tx1"/>
                </a:solidFill>
              </a:rPr>
              <a:t> </a:t>
            </a:r>
            <a:r>
              <a:rPr lang="en-US" sz="1600" dirty="0" err="1">
                <a:solidFill>
                  <a:schemeClr val="tx1"/>
                </a:solidFill>
              </a:rPr>
              <a:t>bahwa</a:t>
            </a:r>
            <a:r>
              <a:rPr lang="en-US" sz="1600" dirty="0">
                <a:solidFill>
                  <a:schemeClr val="tx1"/>
                </a:solidFill>
              </a:rPr>
              <a:t> </a:t>
            </a:r>
            <a:r>
              <a:rPr lang="en-US" sz="1600" dirty="0" err="1">
                <a:solidFill>
                  <a:schemeClr val="tx1"/>
                </a:solidFill>
              </a:rPr>
              <a:t>Asesmen</a:t>
            </a:r>
            <a:r>
              <a:rPr lang="en-US" sz="1600" dirty="0">
                <a:solidFill>
                  <a:schemeClr val="tx1"/>
                </a:solidFill>
              </a:rPr>
              <a:t> </a:t>
            </a:r>
            <a:r>
              <a:rPr lang="en-US" sz="1600" dirty="0" err="1">
                <a:solidFill>
                  <a:schemeClr val="tx1"/>
                </a:solidFill>
              </a:rPr>
              <a:t>tentang</a:t>
            </a:r>
            <a:r>
              <a:rPr lang="en-US" sz="1600" dirty="0">
                <a:solidFill>
                  <a:schemeClr val="tx1"/>
                </a:solidFill>
              </a:rPr>
              <a:t> </a:t>
            </a:r>
            <a:r>
              <a:rPr lang="en-US" sz="1600" dirty="0" err="1">
                <a:solidFill>
                  <a:schemeClr val="tx1"/>
                </a:solidFill>
              </a:rPr>
              <a:t>kebutuhan</a:t>
            </a:r>
            <a:r>
              <a:rPr lang="en-US" sz="1600" dirty="0">
                <a:solidFill>
                  <a:schemeClr val="tx1"/>
                </a:solidFill>
              </a:rPr>
              <a:t> </a:t>
            </a:r>
            <a:r>
              <a:rPr lang="en-US" sz="1600" dirty="0" err="1">
                <a:solidFill>
                  <a:schemeClr val="tx1"/>
                </a:solidFill>
              </a:rPr>
              <a:t>adalah</a:t>
            </a:r>
            <a:r>
              <a:rPr lang="en-US" sz="1600" dirty="0">
                <a:solidFill>
                  <a:schemeClr val="tx1"/>
                </a:solidFill>
              </a:rPr>
              <a:t> </a:t>
            </a:r>
            <a:r>
              <a:rPr lang="en-US" sz="1600" dirty="0" err="1">
                <a:solidFill>
                  <a:schemeClr val="tx1"/>
                </a:solidFill>
              </a:rPr>
              <a:t>kegiatan</a:t>
            </a:r>
            <a:r>
              <a:rPr lang="en-US" sz="1600" dirty="0">
                <a:solidFill>
                  <a:schemeClr val="tx1"/>
                </a:solidFill>
              </a:rPr>
              <a:t> yang </a:t>
            </a:r>
            <a:r>
              <a:rPr lang="en-US" sz="1600" dirty="0" err="1">
                <a:solidFill>
                  <a:schemeClr val="tx1"/>
                </a:solidFill>
              </a:rPr>
              <a:t>mempunyai</a:t>
            </a:r>
            <a:r>
              <a:rPr lang="en-US" sz="1600" dirty="0">
                <a:solidFill>
                  <a:schemeClr val="tx1"/>
                </a:solidFill>
              </a:rPr>
              <a:t> </a:t>
            </a:r>
            <a:r>
              <a:rPr lang="en-US" sz="1600" dirty="0" err="1">
                <a:solidFill>
                  <a:schemeClr val="tx1"/>
                </a:solidFill>
              </a:rPr>
              <a:t>tujuan</a:t>
            </a:r>
            <a:r>
              <a:rPr lang="en-US" sz="1600" dirty="0">
                <a:solidFill>
                  <a:schemeClr val="tx1"/>
                </a:solidFill>
              </a:rPr>
              <a:t> </a:t>
            </a:r>
            <a:r>
              <a:rPr lang="en-US" sz="1600" dirty="0" err="1">
                <a:solidFill>
                  <a:schemeClr val="tx1"/>
                </a:solidFill>
              </a:rPr>
              <a:t>untuk</a:t>
            </a:r>
            <a:r>
              <a:rPr lang="en-US" sz="1600" dirty="0">
                <a:solidFill>
                  <a:schemeClr val="tx1"/>
                </a:solidFill>
              </a:rPr>
              <a:t> </a:t>
            </a:r>
            <a:r>
              <a:rPr lang="en-US" sz="1600" dirty="0" err="1">
                <a:solidFill>
                  <a:schemeClr val="tx1"/>
                </a:solidFill>
              </a:rPr>
              <a:t>menemukan</a:t>
            </a:r>
            <a:r>
              <a:rPr lang="en-US" sz="1600" dirty="0">
                <a:solidFill>
                  <a:schemeClr val="tx1"/>
                </a:solidFill>
              </a:rPr>
              <a:t> </a:t>
            </a:r>
            <a:r>
              <a:rPr lang="en-US" sz="1600" dirty="0" err="1">
                <a:solidFill>
                  <a:schemeClr val="tx1"/>
                </a:solidFill>
              </a:rPr>
              <a:t>kondisi</a:t>
            </a:r>
            <a:r>
              <a:rPr lang="en-US" sz="1600" dirty="0">
                <a:solidFill>
                  <a:schemeClr val="tx1"/>
                </a:solidFill>
              </a:rPr>
              <a:t> </a:t>
            </a:r>
            <a:r>
              <a:rPr lang="en-US" sz="1600" dirty="0" err="1">
                <a:solidFill>
                  <a:schemeClr val="tx1"/>
                </a:solidFill>
              </a:rPr>
              <a:t>nyata</a:t>
            </a:r>
            <a:r>
              <a:rPr lang="en-US" sz="1600" dirty="0">
                <a:solidFill>
                  <a:schemeClr val="tx1"/>
                </a:solidFill>
              </a:rPr>
              <a:t> </a:t>
            </a:r>
            <a:r>
              <a:rPr lang="en-US" sz="1600" dirty="0" err="1">
                <a:solidFill>
                  <a:schemeClr val="tx1"/>
                </a:solidFill>
              </a:rPr>
              <a:t>peserta</a:t>
            </a:r>
            <a:r>
              <a:rPr lang="en-US" sz="1600" dirty="0">
                <a:solidFill>
                  <a:schemeClr val="tx1"/>
                </a:solidFill>
              </a:rPr>
              <a:t> </a:t>
            </a:r>
            <a:r>
              <a:rPr lang="en-US" sz="1600" dirty="0" err="1">
                <a:solidFill>
                  <a:schemeClr val="tx1"/>
                </a:solidFill>
              </a:rPr>
              <a:t>didik</a:t>
            </a:r>
            <a:r>
              <a:rPr lang="en-US" sz="1600" dirty="0">
                <a:solidFill>
                  <a:schemeClr val="tx1"/>
                </a:solidFill>
              </a:rPr>
              <a:t> yang </a:t>
            </a:r>
            <a:r>
              <a:rPr lang="en-US" sz="1600" dirty="0" err="1">
                <a:solidFill>
                  <a:schemeClr val="tx1"/>
                </a:solidFill>
              </a:rPr>
              <a:t>selanjutnya</a:t>
            </a:r>
            <a:r>
              <a:rPr lang="en-US" sz="1600" dirty="0">
                <a:solidFill>
                  <a:schemeClr val="tx1"/>
                </a:solidFill>
              </a:rPr>
              <a:t> </a:t>
            </a:r>
            <a:r>
              <a:rPr lang="en-US" sz="1600" dirty="0" err="1">
                <a:solidFill>
                  <a:schemeClr val="tx1"/>
                </a:solidFill>
              </a:rPr>
              <a:t>akan</a:t>
            </a:r>
            <a:r>
              <a:rPr lang="en-US" sz="1600" dirty="0">
                <a:solidFill>
                  <a:schemeClr val="tx1"/>
                </a:solidFill>
              </a:rPr>
              <a:t> </a:t>
            </a:r>
            <a:r>
              <a:rPr lang="en-US" sz="1600" dirty="0" err="1">
                <a:solidFill>
                  <a:schemeClr val="tx1"/>
                </a:solidFill>
              </a:rPr>
              <a:t>dijadikan</a:t>
            </a:r>
            <a:r>
              <a:rPr lang="en-US" sz="1600" dirty="0">
                <a:solidFill>
                  <a:schemeClr val="tx1"/>
                </a:solidFill>
              </a:rPr>
              <a:t> </a:t>
            </a:r>
            <a:r>
              <a:rPr lang="en-US" sz="1600" dirty="0" err="1">
                <a:solidFill>
                  <a:schemeClr val="tx1"/>
                </a:solidFill>
              </a:rPr>
              <a:t>dasar</a:t>
            </a:r>
            <a:r>
              <a:rPr lang="en-US" sz="1600" dirty="0">
                <a:solidFill>
                  <a:schemeClr val="tx1"/>
                </a:solidFill>
              </a:rPr>
              <a:t> </a:t>
            </a:r>
            <a:r>
              <a:rPr lang="en-US" sz="1600" dirty="0" err="1">
                <a:solidFill>
                  <a:schemeClr val="tx1"/>
                </a:solidFill>
              </a:rPr>
              <a:t>dalam</a:t>
            </a:r>
            <a:r>
              <a:rPr lang="en-US" sz="1600" dirty="0">
                <a:solidFill>
                  <a:schemeClr val="tx1"/>
                </a:solidFill>
              </a:rPr>
              <a:t> </a:t>
            </a:r>
            <a:r>
              <a:rPr lang="en-US" sz="1600" dirty="0" err="1">
                <a:solidFill>
                  <a:schemeClr val="tx1"/>
                </a:solidFill>
              </a:rPr>
              <a:t>penyusunan</a:t>
            </a:r>
            <a:r>
              <a:rPr lang="en-US" sz="1600" dirty="0">
                <a:solidFill>
                  <a:schemeClr val="tx1"/>
                </a:solidFill>
              </a:rPr>
              <a:t> </a:t>
            </a:r>
            <a:r>
              <a:rPr lang="en-US" sz="1600" dirty="0" err="1">
                <a:solidFill>
                  <a:schemeClr val="tx1"/>
                </a:solidFill>
              </a:rPr>
              <a:t>rencana</a:t>
            </a:r>
            <a:r>
              <a:rPr lang="en-US" sz="1600" dirty="0">
                <a:solidFill>
                  <a:schemeClr val="tx1"/>
                </a:solidFill>
              </a:rPr>
              <a:t> program </a:t>
            </a:r>
            <a:r>
              <a:rPr lang="en-US" sz="1600" dirty="0" err="1">
                <a:solidFill>
                  <a:schemeClr val="tx1"/>
                </a:solidFill>
              </a:rPr>
              <a:t>bimbingan</a:t>
            </a:r>
            <a:r>
              <a:rPr lang="en-US" sz="1600" dirty="0">
                <a:solidFill>
                  <a:schemeClr val="tx1"/>
                </a:solidFill>
              </a:rPr>
              <a:t> </a:t>
            </a:r>
            <a:r>
              <a:rPr lang="en-US" sz="1600" dirty="0" err="1">
                <a:solidFill>
                  <a:schemeClr val="tx1"/>
                </a:solidFill>
              </a:rPr>
              <a:t>konseling</a:t>
            </a:r>
            <a:r>
              <a:rPr lang="en-US" sz="1600" dirty="0">
                <a:solidFill>
                  <a:schemeClr val="tx1"/>
                </a:solidFill>
              </a:rPr>
              <a:t>.</a:t>
            </a:r>
            <a:endParaRPr lang="en-US" sz="1600" b="1" dirty="0" smtClean="0">
              <a:solidFill>
                <a:schemeClr val="tx1"/>
              </a:solidFill>
            </a:endParaRPr>
          </a:p>
        </p:txBody>
      </p:sp>
    </p:spTree>
    <p:extLst>
      <p:ext uri="{BB962C8B-B14F-4D97-AF65-F5344CB8AC3E}">
        <p14:creationId xmlns:p14="http://schemas.microsoft.com/office/powerpoint/2010/main" xmlns="" val="1046705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nip Diagonal Corner Rectangle 1"/>
          <p:cNvSpPr/>
          <p:nvPr/>
        </p:nvSpPr>
        <p:spPr>
          <a:xfrm>
            <a:off x="838200" y="535714"/>
            <a:ext cx="7772400" cy="5560286"/>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tx1"/>
                </a:solidFill>
              </a:rPr>
              <a:t>Marzuki</a:t>
            </a:r>
            <a:r>
              <a:rPr lang="en-US" dirty="0">
                <a:solidFill>
                  <a:schemeClr val="tx1"/>
                </a:solidFill>
              </a:rPr>
              <a:t> </a:t>
            </a:r>
            <a:r>
              <a:rPr lang="en-US" dirty="0" err="1">
                <a:solidFill>
                  <a:schemeClr val="tx1"/>
                </a:solidFill>
              </a:rPr>
              <a:t>Nyamat</a:t>
            </a:r>
            <a:r>
              <a:rPr lang="en-US" dirty="0">
                <a:solidFill>
                  <a:schemeClr val="tx1"/>
                </a:solidFill>
              </a:rPr>
              <a:t>  </a:t>
            </a:r>
            <a:r>
              <a:rPr lang="en-US" dirty="0" err="1">
                <a:solidFill>
                  <a:schemeClr val="tx1"/>
                </a:solidFill>
              </a:rPr>
              <a:t>Jurnal</a:t>
            </a:r>
            <a:r>
              <a:rPr lang="en-US" dirty="0">
                <a:solidFill>
                  <a:schemeClr val="tx1"/>
                </a:solidFill>
              </a:rPr>
              <a:t> </a:t>
            </a:r>
            <a:r>
              <a:rPr lang="en-US" dirty="0" err="1">
                <a:solidFill>
                  <a:schemeClr val="tx1"/>
                </a:solidFill>
              </a:rPr>
              <a:t>bimbingan</a:t>
            </a:r>
            <a:r>
              <a:rPr lang="en-US" dirty="0">
                <a:solidFill>
                  <a:schemeClr val="tx1"/>
                </a:solidFill>
              </a:rPr>
              <a:t> </a:t>
            </a:r>
            <a:r>
              <a:rPr lang="en-US" dirty="0" err="1">
                <a:solidFill>
                  <a:schemeClr val="tx1"/>
                </a:solidFill>
              </a:rPr>
              <a:t>koseling</a:t>
            </a:r>
            <a:r>
              <a:rPr lang="en-US" dirty="0">
                <a:solidFill>
                  <a:schemeClr val="tx1"/>
                </a:solidFill>
              </a:rPr>
              <a:t> </a:t>
            </a:r>
            <a:r>
              <a:rPr lang="en-US" dirty="0" err="1">
                <a:solidFill>
                  <a:schemeClr val="tx1"/>
                </a:solidFill>
              </a:rPr>
              <a:t>Terapan</a:t>
            </a:r>
            <a:r>
              <a:rPr lang="en-US" dirty="0">
                <a:solidFill>
                  <a:schemeClr val="tx1"/>
                </a:solidFill>
              </a:rPr>
              <a:t> 2021,; </a:t>
            </a:r>
            <a:r>
              <a:rPr lang="en-US" dirty="0" err="1">
                <a:solidFill>
                  <a:schemeClr val="tx1"/>
                </a:solidFill>
              </a:rPr>
              <a:t>Analisis</a:t>
            </a:r>
            <a:r>
              <a:rPr lang="en-US" dirty="0">
                <a:solidFill>
                  <a:schemeClr val="tx1"/>
                </a:solidFill>
              </a:rPr>
              <a:t> </a:t>
            </a:r>
            <a:r>
              <a:rPr lang="en-US" dirty="0" err="1">
                <a:solidFill>
                  <a:schemeClr val="tx1"/>
                </a:solidFill>
              </a:rPr>
              <a:t>kebutuhan</a:t>
            </a:r>
            <a:r>
              <a:rPr lang="en-US" dirty="0">
                <a:solidFill>
                  <a:schemeClr val="tx1"/>
                </a:solidFill>
              </a:rPr>
              <a:t> (Need Assessment) </a:t>
            </a:r>
            <a:r>
              <a:rPr lang="en-US" dirty="0" err="1">
                <a:solidFill>
                  <a:schemeClr val="tx1"/>
                </a:solidFill>
              </a:rPr>
              <a:t>dalam</a:t>
            </a:r>
            <a:r>
              <a:rPr lang="en-US" dirty="0">
                <a:solidFill>
                  <a:schemeClr val="tx1"/>
                </a:solidFill>
              </a:rPr>
              <a:t> </a:t>
            </a:r>
            <a:r>
              <a:rPr lang="en-US" dirty="0" err="1">
                <a:solidFill>
                  <a:schemeClr val="tx1"/>
                </a:solidFill>
              </a:rPr>
              <a:t>Desain</a:t>
            </a:r>
            <a:r>
              <a:rPr lang="en-US" dirty="0">
                <a:solidFill>
                  <a:schemeClr val="tx1"/>
                </a:solidFill>
              </a:rPr>
              <a:t> </a:t>
            </a:r>
            <a:r>
              <a:rPr lang="en-US" dirty="0" err="1">
                <a:solidFill>
                  <a:schemeClr val="tx1"/>
                </a:solidFill>
              </a:rPr>
              <a:t>Pembelajaran</a:t>
            </a:r>
            <a:r>
              <a:rPr lang="en-US" dirty="0">
                <a:solidFill>
                  <a:schemeClr val="tx1"/>
                </a:solidFill>
              </a:rPr>
              <a:t>. </a:t>
            </a:r>
            <a:r>
              <a:rPr lang="en-US" dirty="0" err="1">
                <a:solidFill>
                  <a:schemeClr val="tx1"/>
                </a:solidFill>
              </a:rPr>
              <a:t>Menyatakan</a:t>
            </a:r>
            <a:r>
              <a:rPr lang="en-US" dirty="0">
                <a:solidFill>
                  <a:schemeClr val="tx1"/>
                </a:solidFill>
              </a:rPr>
              <a:t> </a:t>
            </a:r>
            <a:r>
              <a:rPr lang="en-US" dirty="0" err="1">
                <a:solidFill>
                  <a:schemeClr val="tx1"/>
                </a:solidFill>
              </a:rPr>
              <a:t>bahwa</a:t>
            </a:r>
            <a:r>
              <a:rPr lang="en-US" dirty="0">
                <a:solidFill>
                  <a:schemeClr val="tx1"/>
                </a:solidFill>
              </a:rPr>
              <a:t> </a:t>
            </a:r>
            <a:r>
              <a:rPr lang="en-US" i="1" dirty="0">
                <a:solidFill>
                  <a:schemeClr val="tx1"/>
                </a:solidFill>
              </a:rPr>
              <a:t>Need Assessment </a:t>
            </a:r>
            <a:r>
              <a:rPr lang="en-US" i="1" dirty="0" err="1">
                <a:solidFill>
                  <a:schemeClr val="tx1"/>
                </a:solidFill>
              </a:rPr>
              <a:t>merupakan</a:t>
            </a:r>
            <a:r>
              <a:rPr lang="en-US" dirty="0">
                <a:solidFill>
                  <a:schemeClr val="tx1"/>
                </a:solidFill>
              </a:rPr>
              <a:t> </a:t>
            </a:r>
            <a:r>
              <a:rPr lang="en-US" dirty="0" err="1">
                <a:solidFill>
                  <a:schemeClr val="tx1"/>
                </a:solidFill>
              </a:rPr>
              <a:t>suatu</a:t>
            </a:r>
            <a:r>
              <a:rPr lang="en-US" dirty="0">
                <a:solidFill>
                  <a:schemeClr val="tx1"/>
                </a:solidFill>
              </a:rPr>
              <a:t> </a:t>
            </a:r>
            <a:r>
              <a:rPr lang="en-US" dirty="0" err="1">
                <a:solidFill>
                  <a:schemeClr val="tx1"/>
                </a:solidFill>
              </a:rPr>
              <a:t>cara</a:t>
            </a:r>
            <a:r>
              <a:rPr lang="en-US" dirty="0">
                <a:solidFill>
                  <a:schemeClr val="tx1"/>
                </a:solidFill>
              </a:rPr>
              <a:t> </a:t>
            </a:r>
            <a:r>
              <a:rPr lang="en-US" dirty="0" err="1">
                <a:solidFill>
                  <a:schemeClr val="tx1"/>
                </a:solidFill>
              </a:rPr>
              <a:t>atau</a:t>
            </a:r>
            <a:r>
              <a:rPr lang="en-US" dirty="0">
                <a:solidFill>
                  <a:schemeClr val="tx1"/>
                </a:solidFill>
              </a:rPr>
              <a:t> </a:t>
            </a:r>
            <a:r>
              <a:rPr lang="en-US" dirty="0" err="1">
                <a:solidFill>
                  <a:schemeClr val="tx1"/>
                </a:solidFill>
              </a:rPr>
              <a:t>metode</a:t>
            </a:r>
            <a:r>
              <a:rPr lang="en-US" dirty="0">
                <a:solidFill>
                  <a:schemeClr val="tx1"/>
                </a:solidFill>
              </a:rPr>
              <a:t> </a:t>
            </a:r>
            <a:r>
              <a:rPr lang="en-US" dirty="0" err="1">
                <a:solidFill>
                  <a:schemeClr val="tx1"/>
                </a:solidFill>
              </a:rPr>
              <a:t>dalammengetahui</a:t>
            </a:r>
            <a:r>
              <a:rPr lang="en-US" dirty="0">
                <a:solidFill>
                  <a:schemeClr val="tx1"/>
                </a:solidFill>
              </a:rPr>
              <a:t> </a:t>
            </a:r>
            <a:r>
              <a:rPr lang="en-US" dirty="0" err="1">
                <a:solidFill>
                  <a:schemeClr val="tx1"/>
                </a:solidFill>
              </a:rPr>
              <a:t>perbedaan</a:t>
            </a:r>
            <a:r>
              <a:rPr lang="en-US" dirty="0">
                <a:solidFill>
                  <a:schemeClr val="tx1"/>
                </a:solidFill>
              </a:rPr>
              <a:t> </a:t>
            </a:r>
            <a:r>
              <a:rPr lang="en-US" dirty="0" err="1">
                <a:solidFill>
                  <a:schemeClr val="tx1"/>
                </a:solidFill>
              </a:rPr>
              <a:t>antara</a:t>
            </a:r>
            <a:r>
              <a:rPr lang="en-US" dirty="0">
                <a:solidFill>
                  <a:schemeClr val="tx1"/>
                </a:solidFill>
              </a:rPr>
              <a:t> </a:t>
            </a:r>
            <a:r>
              <a:rPr lang="en-US" dirty="0" err="1">
                <a:solidFill>
                  <a:schemeClr val="tx1"/>
                </a:solidFill>
              </a:rPr>
              <a:t>kondisi</a:t>
            </a:r>
            <a:r>
              <a:rPr lang="en-US" dirty="0">
                <a:solidFill>
                  <a:schemeClr val="tx1"/>
                </a:solidFill>
              </a:rPr>
              <a:t> yang </a:t>
            </a:r>
            <a:r>
              <a:rPr lang="en-US" dirty="0" err="1">
                <a:solidFill>
                  <a:schemeClr val="tx1"/>
                </a:solidFill>
              </a:rPr>
              <a:t>diinginkan</a:t>
            </a:r>
            <a:r>
              <a:rPr lang="en-US" dirty="0">
                <a:solidFill>
                  <a:schemeClr val="tx1"/>
                </a:solidFill>
              </a:rPr>
              <a:t>/</a:t>
            </a:r>
            <a:r>
              <a:rPr lang="en-US" dirty="0" err="1">
                <a:solidFill>
                  <a:schemeClr val="tx1"/>
                </a:solidFill>
              </a:rPr>
              <a:t>seharusnya</a:t>
            </a:r>
            <a:r>
              <a:rPr lang="en-US" dirty="0">
                <a:solidFill>
                  <a:schemeClr val="tx1"/>
                </a:solidFill>
              </a:rPr>
              <a:t> (should be / ought to be) </a:t>
            </a:r>
            <a:r>
              <a:rPr lang="en-US" dirty="0" err="1">
                <a:solidFill>
                  <a:schemeClr val="tx1"/>
                </a:solidFill>
              </a:rPr>
              <a:t>atau</a:t>
            </a:r>
            <a:r>
              <a:rPr lang="en-US" dirty="0">
                <a:solidFill>
                  <a:schemeClr val="tx1"/>
                </a:solidFill>
              </a:rPr>
              <a:t> </a:t>
            </a:r>
            <a:r>
              <a:rPr lang="en-US" dirty="0" err="1">
                <a:solidFill>
                  <a:schemeClr val="tx1"/>
                </a:solidFill>
              </a:rPr>
              <a:t>diharapkan</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kondisi</a:t>
            </a:r>
            <a:r>
              <a:rPr lang="en-US" dirty="0">
                <a:solidFill>
                  <a:schemeClr val="tx1"/>
                </a:solidFill>
              </a:rPr>
              <a:t> yang </a:t>
            </a:r>
            <a:r>
              <a:rPr lang="en-US" dirty="0" err="1">
                <a:solidFill>
                  <a:schemeClr val="tx1"/>
                </a:solidFill>
              </a:rPr>
              <a:t>ada</a:t>
            </a:r>
            <a:r>
              <a:rPr lang="en-US" dirty="0">
                <a:solidFill>
                  <a:schemeClr val="tx1"/>
                </a:solidFill>
              </a:rPr>
              <a:t>. Hal </a:t>
            </a:r>
            <a:r>
              <a:rPr lang="en-US" dirty="0" err="1">
                <a:solidFill>
                  <a:schemeClr val="tx1"/>
                </a:solidFill>
              </a:rPr>
              <a:t>ini</a:t>
            </a:r>
            <a:r>
              <a:rPr lang="en-US" dirty="0">
                <a:solidFill>
                  <a:schemeClr val="tx1"/>
                </a:solidFill>
              </a:rPr>
              <a:t> </a:t>
            </a:r>
            <a:r>
              <a:rPr lang="en-US" dirty="0" err="1">
                <a:solidFill>
                  <a:schemeClr val="tx1"/>
                </a:solidFill>
              </a:rPr>
              <a:t>dapat</a:t>
            </a:r>
            <a:r>
              <a:rPr lang="en-US" dirty="0">
                <a:solidFill>
                  <a:schemeClr val="tx1"/>
                </a:solidFill>
              </a:rPr>
              <a:t> </a:t>
            </a:r>
            <a:r>
              <a:rPr lang="en-US" dirty="0" err="1">
                <a:solidFill>
                  <a:schemeClr val="tx1"/>
                </a:solidFill>
              </a:rPr>
              <a:t>dijadikan</a:t>
            </a:r>
            <a:r>
              <a:rPr lang="en-US" dirty="0">
                <a:solidFill>
                  <a:schemeClr val="tx1"/>
                </a:solidFill>
              </a:rPr>
              <a:t> </a:t>
            </a:r>
            <a:r>
              <a:rPr lang="en-US" dirty="0" err="1">
                <a:solidFill>
                  <a:schemeClr val="tx1"/>
                </a:solidFill>
              </a:rPr>
              <a:t>alat</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mengetahui</a:t>
            </a:r>
            <a:r>
              <a:rPr lang="en-US" dirty="0">
                <a:solidFill>
                  <a:schemeClr val="tx1"/>
                </a:solidFill>
              </a:rPr>
              <a:t> </a:t>
            </a:r>
            <a:r>
              <a:rPr lang="en-US" dirty="0" err="1">
                <a:solidFill>
                  <a:schemeClr val="tx1"/>
                </a:solidFill>
              </a:rPr>
              <a:t>tingkat</a:t>
            </a:r>
            <a:r>
              <a:rPr lang="en-US" dirty="0">
                <a:solidFill>
                  <a:schemeClr val="tx1"/>
                </a:solidFill>
              </a:rPr>
              <a:t> </a:t>
            </a:r>
            <a:r>
              <a:rPr lang="en-US" dirty="0" err="1">
                <a:solidFill>
                  <a:schemeClr val="tx1"/>
                </a:solidFill>
              </a:rPr>
              <a:t>kesenjangan</a:t>
            </a:r>
            <a:r>
              <a:rPr lang="en-US" dirty="0">
                <a:solidFill>
                  <a:schemeClr val="tx1"/>
                </a:solidFill>
              </a:rPr>
              <a:t> </a:t>
            </a:r>
            <a:r>
              <a:rPr lang="en-US" dirty="0" err="1">
                <a:solidFill>
                  <a:schemeClr val="tx1"/>
                </a:solidFill>
              </a:rPr>
              <a:t>didalam</a:t>
            </a:r>
            <a:r>
              <a:rPr lang="en-US" dirty="0">
                <a:solidFill>
                  <a:schemeClr val="tx1"/>
                </a:solidFill>
              </a:rPr>
              <a:t> </a:t>
            </a:r>
            <a:r>
              <a:rPr lang="en-US" dirty="0" err="1">
                <a:solidFill>
                  <a:schemeClr val="tx1"/>
                </a:solidFill>
              </a:rPr>
              <a:t>pembelajaran</a:t>
            </a:r>
            <a:r>
              <a:rPr lang="en-US" dirty="0">
                <a:solidFill>
                  <a:schemeClr val="tx1"/>
                </a:solidFill>
              </a:rPr>
              <a:t> </a:t>
            </a:r>
            <a:r>
              <a:rPr lang="en-US" dirty="0" err="1">
                <a:solidFill>
                  <a:schemeClr val="tx1"/>
                </a:solidFill>
              </a:rPr>
              <a:t>siswa</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apa</a:t>
            </a:r>
            <a:r>
              <a:rPr lang="en-US" dirty="0">
                <a:solidFill>
                  <a:schemeClr val="tx1"/>
                </a:solidFill>
              </a:rPr>
              <a:t> yang </a:t>
            </a:r>
            <a:r>
              <a:rPr lang="en-US" dirty="0" err="1">
                <a:solidFill>
                  <a:schemeClr val="tx1"/>
                </a:solidFill>
              </a:rPr>
              <a:t>menjadi</a:t>
            </a:r>
            <a:r>
              <a:rPr lang="en-US" dirty="0">
                <a:solidFill>
                  <a:schemeClr val="tx1"/>
                </a:solidFill>
              </a:rPr>
              <a:t> </a:t>
            </a:r>
            <a:r>
              <a:rPr lang="en-US" dirty="0" err="1">
                <a:solidFill>
                  <a:schemeClr val="tx1"/>
                </a:solidFill>
              </a:rPr>
              <a:t>harapan</a:t>
            </a:r>
            <a:r>
              <a:rPr lang="en-US" dirty="0">
                <a:solidFill>
                  <a:schemeClr val="tx1"/>
                </a:solidFill>
              </a:rPr>
              <a:t> </a:t>
            </a:r>
            <a:r>
              <a:rPr lang="en-US" dirty="0" err="1">
                <a:solidFill>
                  <a:schemeClr val="tx1"/>
                </a:solidFill>
              </a:rPr>
              <a:t>serta</a:t>
            </a:r>
            <a:r>
              <a:rPr lang="en-US" dirty="0">
                <a:solidFill>
                  <a:schemeClr val="tx1"/>
                </a:solidFill>
              </a:rPr>
              <a:t> </a:t>
            </a:r>
            <a:r>
              <a:rPr lang="en-US" dirty="0" err="1">
                <a:solidFill>
                  <a:schemeClr val="tx1"/>
                </a:solidFill>
              </a:rPr>
              <a:t>hal</a:t>
            </a:r>
            <a:r>
              <a:rPr lang="en-US" dirty="0">
                <a:solidFill>
                  <a:schemeClr val="tx1"/>
                </a:solidFill>
              </a:rPr>
              <a:t> yang </a:t>
            </a:r>
            <a:r>
              <a:rPr lang="en-US" dirty="0" err="1">
                <a:solidFill>
                  <a:schemeClr val="tx1"/>
                </a:solidFill>
              </a:rPr>
              <a:t>sudah</a:t>
            </a:r>
            <a:r>
              <a:rPr lang="en-US" dirty="0">
                <a:solidFill>
                  <a:schemeClr val="tx1"/>
                </a:solidFill>
              </a:rPr>
              <a:t> </a:t>
            </a:r>
            <a:r>
              <a:rPr lang="en-US" dirty="0" err="1">
                <a:solidFill>
                  <a:schemeClr val="tx1"/>
                </a:solidFill>
              </a:rPr>
              <a:t>didapatkan</a:t>
            </a:r>
            <a:r>
              <a:rPr lang="en-US" dirty="0">
                <a:solidFill>
                  <a:schemeClr val="tx1"/>
                </a:solidFill>
              </a:rPr>
              <a:t>. </a:t>
            </a:r>
            <a:r>
              <a:rPr lang="en-US" dirty="0" err="1">
                <a:solidFill>
                  <a:schemeClr val="tx1"/>
                </a:solidFill>
              </a:rPr>
              <a:t>Pengaplikasian</a:t>
            </a:r>
            <a:r>
              <a:rPr lang="en-US" dirty="0">
                <a:solidFill>
                  <a:schemeClr val="tx1"/>
                </a:solidFill>
              </a:rPr>
              <a:t> </a:t>
            </a:r>
            <a:r>
              <a:rPr lang="en-US" dirty="0" err="1">
                <a:solidFill>
                  <a:schemeClr val="tx1"/>
                </a:solidFill>
              </a:rPr>
              <a:t>analisis</a:t>
            </a:r>
            <a:r>
              <a:rPr lang="en-US" dirty="0">
                <a:solidFill>
                  <a:schemeClr val="tx1"/>
                </a:solidFill>
              </a:rPr>
              <a:t> </a:t>
            </a:r>
            <a:r>
              <a:rPr lang="en-US" dirty="0" err="1">
                <a:solidFill>
                  <a:schemeClr val="tx1"/>
                </a:solidFill>
              </a:rPr>
              <a:t>kebutuhan</a:t>
            </a:r>
            <a:r>
              <a:rPr lang="en-US" dirty="0">
                <a:solidFill>
                  <a:schemeClr val="tx1"/>
                </a:solidFill>
              </a:rPr>
              <a:t> </a:t>
            </a:r>
            <a:r>
              <a:rPr lang="en-US" dirty="0" err="1">
                <a:solidFill>
                  <a:schemeClr val="tx1"/>
                </a:solidFill>
              </a:rPr>
              <a:t>dalam</a:t>
            </a:r>
            <a:r>
              <a:rPr lang="en-US" dirty="0">
                <a:solidFill>
                  <a:schemeClr val="tx1"/>
                </a:solidFill>
              </a:rPr>
              <a:t> proses </a:t>
            </a:r>
            <a:r>
              <a:rPr lang="en-US" dirty="0" err="1">
                <a:solidFill>
                  <a:schemeClr val="tx1"/>
                </a:solidFill>
              </a:rPr>
              <a:t>pembelajaran</a:t>
            </a:r>
            <a:r>
              <a:rPr lang="en-US" dirty="0">
                <a:solidFill>
                  <a:schemeClr val="tx1"/>
                </a:solidFill>
              </a:rPr>
              <a:t> </a:t>
            </a:r>
            <a:r>
              <a:rPr lang="en-US" dirty="0" err="1">
                <a:solidFill>
                  <a:schemeClr val="tx1"/>
                </a:solidFill>
              </a:rPr>
              <a:t>adalah</a:t>
            </a:r>
            <a:r>
              <a:rPr lang="en-US" dirty="0">
                <a:solidFill>
                  <a:schemeClr val="tx1"/>
                </a:solidFill>
              </a:rPr>
              <a:t> </a:t>
            </a:r>
            <a:r>
              <a:rPr lang="en-US" dirty="0" err="1">
                <a:solidFill>
                  <a:schemeClr val="tx1"/>
                </a:solidFill>
              </a:rPr>
              <a:t>pendidik</a:t>
            </a:r>
            <a:r>
              <a:rPr lang="en-US" dirty="0">
                <a:solidFill>
                  <a:schemeClr val="tx1"/>
                </a:solidFill>
              </a:rPr>
              <a:t> </a:t>
            </a:r>
            <a:r>
              <a:rPr lang="en-US" dirty="0" err="1">
                <a:solidFill>
                  <a:schemeClr val="tx1"/>
                </a:solidFill>
              </a:rPr>
              <a:t>harus</a:t>
            </a:r>
            <a:r>
              <a:rPr lang="en-US" dirty="0">
                <a:solidFill>
                  <a:schemeClr val="tx1"/>
                </a:solidFill>
              </a:rPr>
              <a:t> </a:t>
            </a:r>
            <a:r>
              <a:rPr lang="en-US" dirty="0" err="1">
                <a:solidFill>
                  <a:schemeClr val="tx1"/>
                </a:solidFill>
              </a:rPr>
              <a:t>memusatkan</a:t>
            </a:r>
            <a:r>
              <a:rPr lang="en-US" dirty="0">
                <a:solidFill>
                  <a:schemeClr val="tx1"/>
                </a:solidFill>
              </a:rPr>
              <a:t> </a:t>
            </a:r>
            <a:r>
              <a:rPr lang="en-US" dirty="0" err="1">
                <a:solidFill>
                  <a:schemeClr val="tx1"/>
                </a:solidFill>
              </a:rPr>
              <a:t>perhatian</a:t>
            </a:r>
            <a:r>
              <a:rPr lang="en-US" dirty="0">
                <a:solidFill>
                  <a:schemeClr val="tx1"/>
                </a:solidFill>
              </a:rPr>
              <a:t> </a:t>
            </a:r>
            <a:r>
              <a:rPr lang="en-US" dirty="0" err="1">
                <a:solidFill>
                  <a:schemeClr val="tx1"/>
                </a:solidFill>
              </a:rPr>
              <a:t>ke</a:t>
            </a:r>
            <a:r>
              <a:rPr lang="en-US" dirty="0">
                <a:solidFill>
                  <a:schemeClr val="tx1"/>
                </a:solidFill>
              </a:rPr>
              <a:t> </a:t>
            </a:r>
            <a:r>
              <a:rPr lang="en-US" dirty="0" err="1">
                <a:solidFill>
                  <a:schemeClr val="tx1"/>
                </a:solidFill>
              </a:rPr>
              <a:t>arah</a:t>
            </a:r>
            <a:r>
              <a:rPr lang="en-US" dirty="0">
                <a:solidFill>
                  <a:schemeClr val="tx1"/>
                </a:solidFill>
              </a:rPr>
              <a:t> </a:t>
            </a:r>
            <a:r>
              <a:rPr lang="en-US" dirty="0" err="1">
                <a:solidFill>
                  <a:schemeClr val="tx1"/>
                </a:solidFill>
              </a:rPr>
              <a:t>pencapaian</a:t>
            </a:r>
            <a:r>
              <a:rPr lang="en-US" dirty="0">
                <a:solidFill>
                  <a:schemeClr val="tx1"/>
                </a:solidFill>
              </a:rPr>
              <a:t> </a:t>
            </a:r>
            <a:r>
              <a:rPr lang="en-US" dirty="0" err="1">
                <a:solidFill>
                  <a:schemeClr val="tx1"/>
                </a:solidFill>
              </a:rPr>
              <a:t>tujuan</a:t>
            </a:r>
            <a:r>
              <a:rPr lang="en-US" dirty="0">
                <a:solidFill>
                  <a:schemeClr val="tx1"/>
                </a:solidFill>
              </a:rPr>
              <a:t>, yang </a:t>
            </a:r>
            <a:r>
              <a:rPr lang="en-US" dirty="0" err="1">
                <a:solidFill>
                  <a:schemeClr val="tx1"/>
                </a:solidFill>
              </a:rPr>
              <a:t>selanjutnya</a:t>
            </a:r>
            <a:r>
              <a:rPr lang="en-US" dirty="0">
                <a:solidFill>
                  <a:schemeClr val="tx1"/>
                </a:solidFill>
              </a:rPr>
              <a:t> </a:t>
            </a:r>
            <a:r>
              <a:rPr lang="en-US" dirty="0" err="1">
                <a:solidFill>
                  <a:schemeClr val="tx1"/>
                </a:solidFill>
              </a:rPr>
              <a:t>menentukan</a:t>
            </a:r>
            <a:r>
              <a:rPr lang="en-US" dirty="0">
                <a:solidFill>
                  <a:schemeClr val="tx1"/>
                </a:solidFill>
              </a:rPr>
              <a:t>  </a:t>
            </a:r>
            <a:r>
              <a:rPr lang="en-US" dirty="0" err="1">
                <a:solidFill>
                  <a:schemeClr val="tx1"/>
                </a:solidFill>
              </a:rPr>
              <a:t>materi</a:t>
            </a:r>
            <a:r>
              <a:rPr lang="en-US" dirty="0">
                <a:solidFill>
                  <a:schemeClr val="tx1"/>
                </a:solidFill>
              </a:rPr>
              <a:t> </a:t>
            </a:r>
            <a:r>
              <a:rPr lang="en-US" dirty="0" err="1">
                <a:solidFill>
                  <a:schemeClr val="tx1"/>
                </a:solidFill>
              </a:rPr>
              <a:t>pembelajaran</a:t>
            </a:r>
            <a:r>
              <a:rPr lang="en-US" dirty="0">
                <a:solidFill>
                  <a:schemeClr val="tx1"/>
                </a:solidFill>
              </a:rPr>
              <a:t> yang </a:t>
            </a:r>
            <a:r>
              <a:rPr lang="en-US" dirty="0" err="1">
                <a:solidFill>
                  <a:schemeClr val="tx1"/>
                </a:solidFill>
              </a:rPr>
              <a:t>tepat</a:t>
            </a:r>
            <a:r>
              <a:rPr lang="en-US" dirty="0">
                <a:solidFill>
                  <a:schemeClr val="tx1"/>
                </a:solidFill>
              </a:rPr>
              <a:t> </a:t>
            </a:r>
            <a:r>
              <a:rPr lang="en-US" dirty="0" err="1">
                <a:solidFill>
                  <a:schemeClr val="tx1"/>
                </a:solidFill>
              </a:rPr>
              <a:t>sesuai</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tujuan</a:t>
            </a:r>
            <a:r>
              <a:rPr lang="en-US" dirty="0">
                <a:solidFill>
                  <a:schemeClr val="tx1"/>
                </a:solidFill>
              </a:rPr>
              <a:t> yang </a:t>
            </a:r>
            <a:r>
              <a:rPr lang="en-US" dirty="0" err="1">
                <a:solidFill>
                  <a:schemeClr val="tx1"/>
                </a:solidFill>
              </a:rPr>
              <a:t>ingin</a:t>
            </a:r>
            <a:r>
              <a:rPr lang="en-US" dirty="0">
                <a:solidFill>
                  <a:schemeClr val="tx1"/>
                </a:solidFill>
              </a:rPr>
              <a:t> </a:t>
            </a:r>
            <a:r>
              <a:rPr lang="en-US" dirty="0" err="1">
                <a:solidFill>
                  <a:schemeClr val="tx1"/>
                </a:solidFill>
              </a:rPr>
              <a:t>dicapai</a:t>
            </a:r>
            <a:r>
              <a:rPr lang="en-US" dirty="0">
                <a:solidFill>
                  <a:schemeClr val="tx1"/>
                </a:solidFill>
              </a:rPr>
              <a:t>. </a:t>
            </a:r>
            <a:r>
              <a:rPr lang="en-US" dirty="0" err="1">
                <a:solidFill>
                  <a:schemeClr val="tx1"/>
                </a:solidFill>
              </a:rPr>
              <a:t>Selanjutnya</a:t>
            </a:r>
            <a:r>
              <a:rPr lang="en-US" dirty="0">
                <a:solidFill>
                  <a:schemeClr val="tx1"/>
                </a:solidFill>
              </a:rPr>
              <a:t> </a:t>
            </a:r>
            <a:r>
              <a:rPr lang="en-US" dirty="0" err="1">
                <a:solidFill>
                  <a:schemeClr val="tx1"/>
                </a:solidFill>
              </a:rPr>
              <a:t>dapat</a:t>
            </a:r>
            <a:r>
              <a:rPr lang="en-US" dirty="0">
                <a:solidFill>
                  <a:schemeClr val="tx1"/>
                </a:solidFill>
              </a:rPr>
              <a:t> </a:t>
            </a:r>
            <a:r>
              <a:rPr lang="en-US" dirty="0" err="1">
                <a:solidFill>
                  <a:schemeClr val="tx1"/>
                </a:solidFill>
              </a:rPr>
              <a:t>ditentukan</a:t>
            </a:r>
            <a:r>
              <a:rPr lang="en-US" dirty="0">
                <a:solidFill>
                  <a:schemeClr val="tx1"/>
                </a:solidFill>
              </a:rPr>
              <a:t> </a:t>
            </a:r>
            <a:r>
              <a:rPr lang="en-US" dirty="0" err="1">
                <a:solidFill>
                  <a:schemeClr val="tx1"/>
                </a:solidFill>
              </a:rPr>
              <a:t>penerapan</a:t>
            </a:r>
            <a:r>
              <a:rPr lang="en-US" dirty="0">
                <a:solidFill>
                  <a:schemeClr val="tx1"/>
                </a:solidFill>
              </a:rPr>
              <a:t> </a:t>
            </a:r>
            <a:r>
              <a:rPr lang="en-US" dirty="0" err="1">
                <a:solidFill>
                  <a:schemeClr val="tx1"/>
                </a:solidFill>
              </a:rPr>
              <a:t>strategi</a:t>
            </a:r>
            <a:r>
              <a:rPr lang="en-US" dirty="0">
                <a:solidFill>
                  <a:schemeClr val="tx1"/>
                </a:solidFill>
              </a:rPr>
              <a:t> </a:t>
            </a:r>
            <a:r>
              <a:rPr lang="en-US" dirty="0" err="1">
                <a:solidFill>
                  <a:schemeClr val="tx1"/>
                </a:solidFill>
              </a:rPr>
              <a:t>atau</a:t>
            </a:r>
            <a:r>
              <a:rPr lang="en-US" dirty="0">
                <a:solidFill>
                  <a:schemeClr val="tx1"/>
                </a:solidFill>
              </a:rPr>
              <a:t> </a:t>
            </a:r>
            <a:r>
              <a:rPr lang="en-US" dirty="0" err="1">
                <a:solidFill>
                  <a:schemeClr val="tx1"/>
                </a:solidFill>
              </a:rPr>
              <a:t>metode</a:t>
            </a:r>
            <a:r>
              <a:rPr lang="en-US" dirty="0">
                <a:solidFill>
                  <a:schemeClr val="tx1"/>
                </a:solidFill>
              </a:rPr>
              <a:t> yang </a:t>
            </a:r>
            <a:r>
              <a:rPr lang="en-US" dirty="0" err="1">
                <a:solidFill>
                  <a:schemeClr val="tx1"/>
                </a:solidFill>
              </a:rPr>
              <a:t>akan</a:t>
            </a:r>
            <a:r>
              <a:rPr lang="en-US" dirty="0">
                <a:solidFill>
                  <a:schemeClr val="tx1"/>
                </a:solidFill>
              </a:rPr>
              <a:t> </a:t>
            </a:r>
            <a:r>
              <a:rPr lang="en-US" dirty="0" err="1">
                <a:solidFill>
                  <a:schemeClr val="tx1"/>
                </a:solidFill>
              </a:rPr>
              <a:t>digunakan</a:t>
            </a:r>
            <a:r>
              <a:rPr lang="en-US" dirty="0">
                <a:solidFill>
                  <a:schemeClr val="tx1"/>
                </a:solidFill>
              </a:rPr>
              <a:t>.</a:t>
            </a:r>
          </a:p>
          <a:p>
            <a:pPr algn="ctr"/>
            <a:endParaRPr lang="en-US" b="1" dirty="0" smtClean="0">
              <a:solidFill>
                <a:schemeClr val="tx1"/>
              </a:solidFill>
            </a:endParaRPr>
          </a:p>
        </p:txBody>
      </p:sp>
    </p:spTree>
    <p:extLst>
      <p:ext uri="{BB962C8B-B14F-4D97-AF65-F5344CB8AC3E}">
        <p14:creationId xmlns:p14="http://schemas.microsoft.com/office/powerpoint/2010/main" xmlns="" val="1033092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nip Diagonal Corner Rectangle 1"/>
          <p:cNvSpPr/>
          <p:nvPr/>
        </p:nvSpPr>
        <p:spPr>
          <a:xfrm>
            <a:off x="533400" y="457200"/>
            <a:ext cx="8305800" cy="6019800"/>
          </a:xfrm>
          <a:prstGeom prst="snip2Diag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t"/>
            <a:endParaRPr lang="en-US" dirty="0" smtClean="0">
              <a:solidFill>
                <a:schemeClr val="tx1"/>
              </a:solidFill>
            </a:endParaRPr>
          </a:p>
          <a:p>
            <a:pPr algn="ctr" fontAlgn="t"/>
            <a:endParaRPr lang="en-US" dirty="0">
              <a:solidFill>
                <a:schemeClr val="tx1"/>
              </a:solidFill>
            </a:endParaRPr>
          </a:p>
          <a:p>
            <a:pPr algn="ctr" fontAlgn="t"/>
            <a:endParaRPr lang="en-US" dirty="0" smtClean="0">
              <a:solidFill>
                <a:schemeClr val="tx1"/>
              </a:solidFill>
            </a:endParaRPr>
          </a:p>
          <a:p>
            <a:pPr algn="ctr" fontAlgn="t"/>
            <a:r>
              <a:rPr lang="id-ID" dirty="0" smtClean="0">
                <a:solidFill>
                  <a:schemeClr val="tx1"/>
                </a:solidFill>
              </a:rPr>
              <a:t>METODE </a:t>
            </a:r>
            <a:r>
              <a:rPr lang="id-ID" dirty="0">
                <a:solidFill>
                  <a:schemeClr val="tx1"/>
                </a:solidFill>
              </a:rPr>
              <a:t>PENELITIAN</a:t>
            </a:r>
          </a:p>
          <a:p>
            <a:pPr algn="ctr" fontAlgn="t"/>
            <a:endParaRPr lang="id-ID" dirty="0">
              <a:solidFill>
                <a:schemeClr val="tx1"/>
              </a:solidFill>
            </a:endParaRPr>
          </a:p>
          <a:p>
            <a:pPr algn="just" fontAlgn="t"/>
            <a:r>
              <a:rPr lang="en-US" dirty="0" err="1">
                <a:solidFill>
                  <a:schemeClr val="tx1"/>
                </a:solidFill>
              </a:rPr>
              <a:t>metode</a:t>
            </a:r>
            <a:r>
              <a:rPr lang="en-US" dirty="0">
                <a:solidFill>
                  <a:schemeClr val="tx1"/>
                </a:solidFill>
              </a:rPr>
              <a:t> </a:t>
            </a:r>
            <a:r>
              <a:rPr lang="en-US" dirty="0" err="1">
                <a:solidFill>
                  <a:schemeClr val="tx1"/>
                </a:solidFill>
              </a:rPr>
              <a:t>kualitatif</a:t>
            </a:r>
            <a:r>
              <a:rPr lang="en-US" dirty="0">
                <a:solidFill>
                  <a:schemeClr val="tx1"/>
                </a:solidFill>
              </a:rPr>
              <a:t> </a:t>
            </a:r>
            <a:r>
              <a:rPr lang="en-US" dirty="0" err="1">
                <a:solidFill>
                  <a:schemeClr val="tx1"/>
                </a:solidFill>
              </a:rPr>
              <a:t>deskriptif</a:t>
            </a:r>
            <a:r>
              <a:rPr lang="en-US" dirty="0">
                <a:solidFill>
                  <a:schemeClr val="tx1"/>
                </a:solidFill>
              </a:rPr>
              <a:t> </a:t>
            </a:r>
            <a:r>
              <a:rPr lang="en-US" dirty="0" err="1">
                <a:solidFill>
                  <a:schemeClr val="tx1"/>
                </a:solidFill>
              </a:rPr>
              <a:t>serta</a:t>
            </a:r>
            <a:r>
              <a:rPr lang="en-US" dirty="0">
                <a:solidFill>
                  <a:schemeClr val="tx1"/>
                </a:solidFill>
              </a:rPr>
              <a:t>  </a:t>
            </a:r>
            <a:r>
              <a:rPr lang="en-US" dirty="0" err="1">
                <a:solidFill>
                  <a:schemeClr val="tx1"/>
                </a:solidFill>
              </a:rPr>
              <a:t>dilakukan</a:t>
            </a:r>
            <a:r>
              <a:rPr lang="en-US" dirty="0">
                <a:solidFill>
                  <a:schemeClr val="tx1"/>
                </a:solidFill>
              </a:rPr>
              <a:t> </a:t>
            </a:r>
            <a:r>
              <a:rPr lang="en-US" dirty="0" err="1">
                <a:solidFill>
                  <a:schemeClr val="tx1"/>
                </a:solidFill>
              </a:rPr>
              <a:t>juga</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pendekatan</a:t>
            </a:r>
            <a:r>
              <a:rPr lang="id-ID" dirty="0">
                <a:solidFill>
                  <a:schemeClr val="tx1"/>
                </a:solidFill>
              </a:rPr>
              <a:t>“</a:t>
            </a:r>
            <a:r>
              <a:rPr lang="en-US" dirty="0">
                <a:solidFill>
                  <a:schemeClr val="tx1"/>
                </a:solidFill>
              </a:rPr>
              <a:t>, </a:t>
            </a:r>
            <a:r>
              <a:rPr lang="en-US" i="1" dirty="0">
                <a:solidFill>
                  <a:schemeClr val="tx1"/>
                </a:solidFill>
              </a:rPr>
              <a:t>field research</a:t>
            </a:r>
            <a:r>
              <a:rPr lang="id-ID" i="1" dirty="0">
                <a:solidFill>
                  <a:schemeClr val="tx1"/>
                </a:solidFill>
              </a:rPr>
              <a:t>, </a:t>
            </a:r>
            <a:r>
              <a:rPr lang="en-US" i="1" dirty="0" err="1">
                <a:solidFill>
                  <a:schemeClr val="tx1"/>
                </a:solidFill>
              </a:rPr>
              <a:t>dan</a:t>
            </a:r>
            <a:r>
              <a:rPr lang="en-US" i="1" dirty="0">
                <a:solidFill>
                  <a:schemeClr val="tx1"/>
                </a:solidFill>
              </a:rPr>
              <a:t> </a:t>
            </a:r>
            <a:r>
              <a:rPr lang="id-ID" i="1" dirty="0">
                <a:solidFill>
                  <a:schemeClr val="tx1"/>
                </a:solidFill>
              </a:rPr>
              <a:t>liberary Research”. </a:t>
            </a:r>
            <a:r>
              <a:rPr lang="en-US" dirty="0" err="1">
                <a:solidFill>
                  <a:schemeClr val="tx1"/>
                </a:solidFill>
              </a:rPr>
              <a:t>Pengumpulan</a:t>
            </a:r>
            <a:r>
              <a:rPr lang="en-US" dirty="0">
                <a:solidFill>
                  <a:schemeClr val="tx1"/>
                </a:solidFill>
              </a:rPr>
              <a:t> data </a:t>
            </a:r>
            <a:r>
              <a:rPr lang="en-US" dirty="0" err="1">
                <a:solidFill>
                  <a:schemeClr val="tx1"/>
                </a:solidFill>
              </a:rPr>
              <a:t>dilakukan</a:t>
            </a:r>
            <a:r>
              <a:rPr lang="en-US" dirty="0">
                <a:solidFill>
                  <a:schemeClr val="tx1"/>
                </a:solidFill>
              </a:rPr>
              <a:t> </a:t>
            </a:r>
            <a:r>
              <a:rPr lang="en-US" dirty="0" err="1">
                <a:solidFill>
                  <a:schemeClr val="tx1"/>
                </a:solidFill>
              </a:rPr>
              <a:t>dengnan</a:t>
            </a:r>
            <a:r>
              <a:rPr lang="en-US" dirty="0">
                <a:solidFill>
                  <a:schemeClr val="tx1"/>
                </a:solidFill>
              </a:rPr>
              <a:t> </a:t>
            </a:r>
            <a:r>
              <a:rPr lang="en-US" dirty="0" err="1">
                <a:solidFill>
                  <a:schemeClr val="tx1"/>
                </a:solidFill>
              </a:rPr>
              <a:t>mempergunakan</a:t>
            </a:r>
            <a:r>
              <a:rPr lang="en-US" dirty="0">
                <a:solidFill>
                  <a:schemeClr val="tx1"/>
                </a:solidFill>
              </a:rPr>
              <a:t> </a:t>
            </a:r>
            <a:r>
              <a:rPr lang="en-US" dirty="0" err="1">
                <a:solidFill>
                  <a:schemeClr val="tx1"/>
                </a:solidFill>
              </a:rPr>
              <a:t>metode</a:t>
            </a:r>
            <a:r>
              <a:rPr lang="en-US" dirty="0">
                <a:solidFill>
                  <a:schemeClr val="tx1"/>
                </a:solidFill>
              </a:rPr>
              <a:t> </a:t>
            </a:r>
            <a:r>
              <a:rPr lang="en-US" dirty="0" err="1">
                <a:solidFill>
                  <a:schemeClr val="tx1"/>
                </a:solidFill>
              </a:rPr>
              <a:t>observasi</a:t>
            </a:r>
            <a:r>
              <a:rPr lang="en-US" dirty="0">
                <a:solidFill>
                  <a:schemeClr val="tx1"/>
                </a:solidFill>
              </a:rPr>
              <a:t>, </a:t>
            </a:r>
            <a:r>
              <a:rPr lang="en-US" dirty="0" err="1">
                <a:solidFill>
                  <a:schemeClr val="tx1"/>
                </a:solidFill>
              </a:rPr>
              <a:t>dokumentasi</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wawancara</a:t>
            </a:r>
            <a:r>
              <a:rPr lang="en-US" dirty="0">
                <a:solidFill>
                  <a:schemeClr val="tx1"/>
                </a:solidFill>
              </a:rPr>
              <a:t>. Data </a:t>
            </a:r>
            <a:r>
              <a:rPr lang="en-US" dirty="0" err="1">
                <a:solidFill>
                  <a:schemeClr val="tx1"/>
                </a:solidFill>
              </a:rPr>
              <a:t>hasil</a:t>
            </a:r>
            <a:r>
              <a:rPr lang="en-US" dirty="0">
                <a:solidFill>
                  <a:schemeClr val="tx1"/>
                </a:solidFill>
              </a:rPr>
              <a:t> </a:t>
            </a:r>
            <a:r>
              <a:rPr lang="en-US" dirty="0" err="1">
                <a:solidFill>
                  <a:schemeClr val="tx1"/>
                </a:solidFill>
              </a:rPr>
              <a:t>temuan</a:t>
            </a:r>
            <a:r>
              <a:rPr lang="en-US" dirty="0">
                <a:solidFill>
                  <a:schemeClr val="tx1"/>
                </a:solidFill>
              </a:rPr>
              <a:t> </a:t>
            </a:r>
            <a:r>
              <a:rPr lang="en-US" dirty="0" err="1">
                <a:solidFill>
                  <a:schemeClr val="tx1"/>
                </a:solidFill>
              </a:rPr>
              <a:t>peneliti</a:t>
            </a:r>
            <a:r>
              <a:rPr lang="en-US" dirty="0">
                <a:solidFill>
                  <a:schemeClr val="tx1"/>
                </a:solidFill>
              </a:rPr>
              <a:t> </a:t>
            </a:r>
            <a:r>
              <a:rPr lang="en-US" dirty="0" err="1">
                <a:solidFill>
                  <a:schemeClr val="tx1"/>
                </a:solidFill>
              </a:rPr>
              <a:t>akan</a:t>
            </a:r>
            <a:r>
              <a:rPr lang="en-US" dirty="0">
                <a:solidFill>
                  <a:schemeClr val="tx1"/>
                </a:solidFill>
              </a:rPr>
              <a:t> </a:t>
            </a:r>
            <a:r>
              <a:rPr lang="en-US" dirty="0" err="1">
                <a:solidFill>
                  <a:schemeClr val="tx1"/>
                </a:solidFill>
              </a:rPr>
              <a:t>dianalisis</a:t>
            </a:r>
            <a:r>
              <a:rPr lang="en-US" dirty="0">
                <a:solidFill>
                  <a:schemeClr val="tx1"/>
                </a:solidFill>
              </a:rPr>
              <a:t> </a:t>
            </a:r>
            <a:r>
              <a:rPr lang="en-US" dirty="0" err="1">
                <a:solidFill>
                  <a:schemeClr val="tx1"/>
                </a:solidFill>
              </a:rPr>
              <a:t>berdasarkan</a:t>
            </a:r>
            <a:r>
              <a:rPr lang="en-US" dirty="0">
                <a:solidFill>
                  <a:schemeClr val="tx1"/>
                </a:solidFill>
              </a:rPr>
              <a:t>  </a:t>
            </a:r>
            <a:r>
              <a:rPr lang="en-US" dirty="0" err="1">
                <a:solidFill>
                  <a:schemeClr val="tx1"/>
                </a:solidFill>
              </a:rPr>
              <a:t>dengan</a:t>
            </a:r>
            <a:r>
              <a:rPr lang="en-US" dirty="0">
                <a:solidFill>
                  <a:schemeClr val="tx1"/>
                </a:solidFill>
              </a:rPr>
              <a:t> </a:t>
            </a:r>
            <a:r>
              <a:rPr lang="en-US" dirty="0" err="1">
                <a:solidFill>
                  <a:schemeClr val="tx1"/>
                </a:solidFill>
              </a:rPr>
              <a:t>pendekatan</a:t>
            </a:r>
            <a:r>
              <a:rPr lang="en-US" dirty="0">
                <a:solidFill>
                  <a:schemeClr val="tx1"/>
                </a:solidFill>
              </a:rPr>
              <a:t> model Milles </a:t>
            </a:r>
            <a:r>
              <a:rPr lang="en-US" dirty="0" err="1">
                <a:solidFill>
                  <a:schemeClr val="tx1"/>
                </a:solidFill>
              </a:rPr>
              <a:t>dan</a:t>
            </a:r>
            <a:r>
              <a:rPr lang="en-US" dirty="0">
                <a:solidFill>
                  <a:schemeClr val="tx1"/>
                </a:solidFill>
              </a:rPr>
              <a:t> </a:t>
            </a:r>
            <a:r>
              <a:rPr lang="en-US" dirty="0" err="1">
                <a:solidFill>
                  <a:schemeClr val="tx1"/>
                </a:solidFill>
              </a:rPr>
              <a:t>Hubberman</a:t>
            </a:r>
            <a:r>
              <a:rPr lang="en-US" dirty="0">
                <a:solidFill>
                  <a:schemeClr val="tx1"/>
                </a:solidFill>
              </a:rPr>
              <a:t> </a:t>
            </a:r>
            <a:r>
              <a:rPr lang="en-US" dirty="0" err="1">
                <a:solidFill>
                  <a:schemeClr val="tx1"/>
                </a:solidFill>
              </a:rPr>
              <a:t>yakni</a:t>
            </a:r>
            <a:r>
              <a:rPr lang="en-US" dirty="0">
                <a:solidFill>
                  <a:schemeClr val="tx1"/>
                </a:solidFill>
              </a:rPr>
              <a:t> data collection, data reduction, display data </a:t>
            </a:r>
            <a:r>
              <a:rPr lang="en-US" dirty="0" err="1">
                <a:solidFill>
                  <a:schemeClr val="tx1"/>
                </a:solidFill>
              </a:rPr>
              <a:t>dan</a:t>
            </a:r>
            <a:r>
              <a:rPr lang="en-US" dirty="0">
                <a:solidFill>
                  <a:schemeClr val="tx1"/>
                </a:solidFill>
              </a:rPr>
              <a:t> conclusion (drawing and verifying. </a:t>
            </a:r>
            <a:r>
              <a:rPr lang="en-US" dirty="0" err="1">
                <a:solidFill>
                  <a:schemeClr val="tx1"/>
                </a:solidFill>
              </a:rPr>
              <a:t>dan</a:t>
            </a:r>
            <a:r>
              <a:rPr lang="en-US" dirty="0">
                <a:solidFill>
                  <a:schemeClr val="tx1"/>
                </a:solidFill>
              </a:rPr>
              <a:t> </a:t>
            </a:r>
            <a:r>
              <a:rPr lang="en-US" dirty="0" err="1">
                <a:solidFill>
                  <a:schemeClr val="tx1"/>
                </a:solidFill>
              </a:rPr>
              <a:t>perlakukan</a:t>
            </a:r>
            <a:r>
              <a:rPr lang="en-US" dirty="0">
                <a:solidFill>
                  <a:schemeClr val="tx1"/>
                </a:solidFill>
              </a:rPr>
              <a:t> </a:t>
            </a:r>
            <a:r>
              <a:rPr lang="en-US" dirty="0" err="1">
                <a:solidFill>
                  <a:schemeClr val="tx1"/>
                </a:solidFill>
              </a:rPr>
              <a:t>untuk</a:t>
            </a:r>
            <a:r>
              <a:rPr lang="en-US" dirty="0">
                <a:solidFill>
                  <a:schemeClr val="tx1"/>
                </a:solidFill>
              </a:rPr>
              <a:t> </a:t>
            </a:r>
            <a:r>
              <a:rPr lang="en-US" dirty="0" err="1">
                <a:solidFill>
                  <a:schemeClr val="tx1"/>
                </a:solidFill>
              </a:rPr>
              <a:t>validitas</a:t>
            </a:r>
            <a:r>
              <a:rPr lang="en-US" dirty="0">
                <a:solidFill>
                  <a:schemeClr val="tx1"/>
                </a:solidFill>
              </a:rPr>
              <a:t> </a:t>
            </a:r>
            <a:r>
              <a:rPr lang="en-US" dirty="0" err="1">
                <a:solidFill>
                  <a:schemeClr val="tx1"/>
                </a:solidFill>
              </a:rPr>
              <a:t>dan</a:t>
            </a:r>
            <a:r>
              <a:rPr lang="en-US" dirty="0">
                <a:solidFill>
                  <a:schemeClr val="tx1"/>
                </a:solidFill>
              </a:rPr>
              <a:t> </a:t>
            </a:r>
            <a:r>
              <a:rPr lang="en-US" dirty="0" err="1">
                <a:solidFill>
                  <a:schemeClr val="tx1"/>
                </a:solidFill>
              </a:rPr>
              <a:t>reliabilitas</a:t>
            </a:r>
            <a:r>
              <a:rPr lang="en-US" dirty="0">
                <a:solidFill>
                  <a:schemeClr val="tx1"/>
                </a:solidFill>
              </a:rPr>
              <a:t> </a:t>
            </a:r>
            <a:r>
              <a:rPr lang="en-US" dirty="0" err="1">
                <a:solidFill>
                  <a:schemeClr val="tx1"/>
                </a:solidFill>
              </a:rPr>
              <a:t>temuan</a:t>
            </a:r>
            <a:r>
              <a:rPr lang="en-US" dirty="0">
                <a:solidFill>
                  <a:schemeClr val="tx1"/>
                </a:solidFill>
              </a:rPr>
              <a:t>. </a:t>
            </a:r>
            <a:endParaRPr lang="en-US" dirty="0" smtClean="0">
              <a:solidFill>
                <a:schemeClr val="tx1"/>
              </a:solidFill>
            </a:endParaRPr>
          </a:p>
          <a:p>
            <a:pPr algn="just" fontAlgn="t"/>
            <a:endParaRPr lang="en-US" dirty="0">
              <a:solidFill>
                <a:schemeClr val="tx1"/>
              </a:solidFill>
            </a:endParaRPr>
          </a:p>
          <a:p>
            <a:pPr algn="just"/>
            <a:r>
              <a:rPr lang="en-US" dirty="0" err="1" smtClean="0">
                <a:solidFill>
                  <a:schemeClr val="tx1"/>
                </a:solidFill>
              </a:rPr>
              <a:t>Sumber</a:t>
            </a:r>
            <a:r>
              <a:rPr lang="en-US" dirty="0" smtClean="0">
                <a:solidFill>
                  <a:schemeClr val="tx1"/>
                </a:solidFill>
              </a:rPr>
              <a:t> </a:t>
            </a:r>
            <a:r>
              <a:rPr lang="en-US" dirty="0">
                <a:solidFill>
                  <a:schemeClr val="tx1"/>
                </a:solidFill>
              </a:rPr>
              <a:t>data :</a:t>
            </a:r>
          </a:p>
          <a:p>
            <a:pPr algn="just"/>
            <a:r>
              <a:rPr lang="en-US" dirty="0">
                <a:solidFill>
                  <a:schemeClr val="tx1"/>
                </a:solidFill>
              </a:rPr>
              <a:t>Primer </a:t>
            </a:r>
            <a:r>
              <a:rPr lang="en-US" dirty="0" err="1">
                <a:solidFill>
                  <a:schemeClr val="tx1"/>
                </a:solidFill>
              </a:rPr>
              <a:t>adalah</a:t>
            </a:r>
            <a:r>
              <a:rPr lang="en-US" dirty="0">
                <a:solidFill>
                  <a:schemeClr val="tx1"/>
                </a:solidFill>
              </a:rPr>
              <a:t> </a:t>
            </a:r>
            <a:r>
              <a:rPr lang="en-US" dirty="0" err="1">
                <a:solidFill>
                  <a:schemeClr val="tx1"/>
                </a:solidFill>
              </a:rPr>
              <a:t>ketua</a:t>
            </a:r>
            <a:r>
              <a:rPr lang="en-US" dirty="0">
                <a:solidFill>
                  <a:schemeClr val="tx1"/>
                </a:solidFill>
              </a:rPr>
              <a:t> program </a:t>
            </a:r>
            <a:r>
              <a:rPr lang="en-US" dirty="0" err="1">
                <a:solidFill>
                  <a:schemeClr val="tx1"/>
                </a:solidFill>
              </a:rPr>
              <a:t>studi</a:t>
            </a:r>
            <a:r>
              <a:rPr lang="en-US" dirty="0">
                <a:solidFill>
                  <a:schemeClr val="tx1"/>
                </a:solidFill>
              </a:rPr>
              <a:t> </a:t>
            </a:r>
            <a:r>
              <a:rPr lang="id-ID" dirty="0">
                <a:solidFill>
                  <a:schemeClr val="tx1"/>
                </a:solidFill>
              </a:rPr>
              <a:t> </a:t>
            </a:r>
            <a:r>
              <a:rPr lang="id-ID" dirty="0" smtClean="0">
                <a:solidFill>
                  <a:schemeClr val="tx1"/>
                </a:solidFill>
              </a:rPr>
              <a:t>dan mahasiswa program </a:t>
            </a:r>
            <a:r>
              <a:rPr lang="en-US" dirty="0" smtClean="0">
                <a:solidFill>
                  <a:schemeClr val="tx1"/>
                </a:solidFill>
              </a:rPr>
              <a:t>Magister </a:t>
            </a:r>
            <a:r>
              <a:rPr lang="en-US" dirty="0" err="1">
                <a:solidFill>
                  <a:schemeClr val="tx1"/>
                </a:solidFill>
              </a:rPr>
              <a:t>pendidikan</a:t>
            </a:r>
            <a:r>
              <a:rPr lang="en-US" dirty="0">
                <a:solidFill>
                  <a:schemeClr val="tx1"/>
                </a:solidFill>
              </a:rPr>
              <a:t> </a:t>
            </a:r>
            <a:r>
              <a:rPr lang="en-US" dirty="0" err="1">
                <a:solidFill>
                  <a:schemeClr val="tx1"/>
                </a:solidFill>
              </a:rPr>
              <a:t>islam</a:t>
            </a:r>
            <a:r>
              <a:rPr lang="en-US" dirty="0">
                <a:solidFill>
                  <a:schemeClr val="tx1"/>
                </a:solidFill>
              </a:rPr>
              <a:t> </a:t>
            </a:r>
            <a:r>
              <a:rPr lang="en-US" dirty="0" err="1">
                <a:solidFill>
                  <a:schemeClr val="tx1"/>
                </a:solidFill>
              </a:rPr>
              <a:t>anak</a:t>
            </a:r>
            <a:r>
              <a:rPr lang="en-US" dirty="0">
                <a:solidFill>
                  <a:schemeClr val="tx1"/>
                </a:solidFill>
              </a:rPr>
              <a:t> </a:t>
            </a:r>
            <a:r>
              <a:rPr lang="en-US" dirty="0" err="1">
                <a:solidFill>
                  <a:schemeClr val="tx1"/>
                </a:solidFill>
              </a:rPr>
              <a:t>usia</a:t>
            </a:r>
            <a:r>
              <a:rPr lang="en-US" dirty="0">
                <a:solidFill>
                  <a:schemeClr val="tx1"/>
                </a:solidFill>
              </a:rPr>
              <a:t> </a:t>
            </a:r>
            <a:r>
              <a:rPr lang="en-US" dirty="0" err="1">
                <a:solidFill>
                  <a:schemeClr val="tx1"/>
                </a:solidFill>
              </a:rPr>
              <a:t>dini</a:t>
            </a:r>
            <a:r>
              <a:rPr lang="en-US" dirty="0">
                <a:solidFill>
                  <a:schemeClr val="tx1"/>
                </a:solidFill>
              </a:rPr>
              <a:t> </a:t>
            </a:r>
            <a:r>
              <a:rPr lang="en-US" dirty="0" err="1">
                <a:solidFill>
                  <a:schemeClr val="tx1"/>
                </a:solidFill>
              </a:rPr>
              <a:t>pada</a:t>
            </a:r>
            <a:r>
              <a:rPr lang="en-US" dirty="0">
                <a:solidFill>
                  <a:schemeClr val="tx1"/>
                </a:solidFill>
              </a:rPr>
              <a:t> </a:t>
            </a:r>
            <a:r>
              <a:rPr lang="en-US" dirty="0" err="1">
                <a:solidFill>
                  <a:schemeClr val="tx1"/>
                </a:solidFill>
              </a:rPr>
              <a:t>lembaga</a:t>
            </a:r>
            <a:r>
              <a:rPr lang="en-US" dirty="0">
                <a:solidFill>
                  <a:schemeClr val="tx1"/>
                </a:solidFill>
              </a:rPr>
              <a:t> </a:t>
            </a:r>
            <a:r>
              <a:rPr lang="en-US" dirty="0" err="1">
                <a:solidFill>
                  <a:schemeClr val="tx1"/>
                </a:solidFill>
              </a:rPr>
              <a:t>pendidikan</a:t>
            </a:r>
            <a:r>
              <a:rPr lang="en-US" dirty="0">
                <a:solidFill>
                  <a:schemeClr val="tx1"/>
                </a:solidFill>
              </a:rPr>
              <a:t> </a:t>
            </a:r>
            <a:r>
              <a:rPr lang="en-US" dirty="0" err="1">
                <a:solidFill>
                  <a:schemeClr val="tx1"/>
                </a:solidFill>
              </a:rPr>
              <a:t>tinggi</a:t>
            </a:r>
            <a:r>
              <a:rPr lang="en-US" dirty="0">
                <a:solidFill>
                  <a:schemeClr val="tx1"/>
                </a:solidFill>
              </a:rPr>
              <a:t> </a:t>
            </a:r>
            <a:r>
              <a:rPr lang="en-US" dirty="0" err="1">
                <a:solidFill>
                  <a:schemeClr val="tx1"/>
                </a:solidFill>
              </a:rPr>
              <a:t>yakni</a:t>
            </a:r>
            <a:r>
              <a:rPr lang="en-US" dirty="0">
                <a:solidFill>
                  <a:schemeClr val="tx1"/>
                </a:solidFill>
              </a:rPr>
              <a:t> : UIN </a:t>
            </a:r>
            <a:r>
              <a:rPr lang="id-ID" dirty="0" smtClean="0">
                <a:solidFill>
                  <a:schemeClr val="tx1"/>
                </a:solidFill>
              </a:rPr>
              <a:t>Saizu Purwokerto dan </a:t>
            </a:r>
            <a:r>
              <a:rPr lang="en-US" dirty="0" smtClean="0">
                <a:solidFill>
                  <a:schemeClr val="tx1"/>
                </a:solidFill>
              </a:rPr>
              <a:t>UIN </a:t>
            </a:r>
            <a:r>
              <a:rPr lang="en-US" dirty="0" err="1">
                <a:solidFill>
                  <a:schemeClr val="tx1"/>
                </a:solidFill>
              </a:rPr>
              <a:t>Fatmawati</a:t>
            </a:r>
            <a:r>
              <a:rPr lang="en-US" dirty="0">
                <a:solidFill>
                  <a:schemeClr val="tx1"/>
                </a:solidFill>
              </a:rPr>
              <a:t> Sukarno Bengkulu.</a:t>
            </a:r>
          </a:p>
          <a:p>
            <a:pPr algn="just"/>
            <a:r>
              <a:rPr lang="en-US" dirty="0" err="1" smtClean="0">
                <a:solidFill>
                  <a:schemeClr val="tx1"/>
                </a:solidFill>
              </a:rPr>
              <a:t>Sekunder</a:t>
            </a:r>
            <a:r>
              <a:rPr lang="en-US" dirty="0" smtClean="0">
                <a:solidFill>
                  <a:schemeClr val="tx1"/>
                </a:solidFill>
              </a:rPr>
              <a:t> </a:t>
            </a:r>
            <a:r>
              <a:rPr lang="en-US" dirty="0">
                <a:solidFill>
                  <a:schemeClr val="tx1"/>
                </a:solidFill>
              </a:rPr>
              <a:t>:</a:t>
            </a:r>
          </a:p>
          <a:p>
            <a:pPr algn="just"/>
            <a:r>
              <a:rPr lang="en-US" dirty="0" smtClean="0">
                <a:solidFill>
                  <a:schemeClr val="tx1"/>
                </a:solidFill>
              </a:rPr>
              <a:t>Tenaga </a:t>
            </a:r>
            <a:r>
              <a:rPr lang="en-US" dirty="0" err="1">
                <a:solidFill>
                  <a:schemeClr val="tx1"/>
                </a:solidFill>
              </a:rPr>
              <a:t>Kependidikan</a:t>
            </a:r>
            <a:r>
              <a:rPr lang="en-US" dirty="0">
                <a:solidFill>
                  <a:schemeClr val="tx1"/>
                </a:solidFill>
              </a:rPr>
              <a:t> </a:t>
            </a:r>
            <a:r>
              <a:rPr lang="en-US" dirty="0" err="1">
                <a:solidFill>
                  <a:schemeClr val="tx1"/>
                </a:solidFill>
              </a:rPr>
              <a:t>dilingkungan</a:t>
            </a:r>
            <a:r>
              <a:rPr lang="en-US" dirty="0">
                <a:solidFill>
                  <a:schemeClr val="tx1"/>
                </a:solidFill>
              </a:rPr>
              <a:t> </a:t>
            </a:r>
            <a:r>
              <a:rPr lang="en-US" dirty="0" err="1">
                <a:solidFill>
                  <a:schemeClr val="tx1"/>
                </a:solidFill>
              </a:rPr>
              <a:t>prodi</a:t>
            </a:r>
            <a:r>
              <a:rPr lang="en-US" dirty="0">
                <a:solidFill>
                  <a:schemeClr val="tx1"/>
                </a:solidFill>
              </a:rPr>
              <a:t> Magister PIAUD, </a:t>
            </a:r>
            <a:r>
              <a:rPr lang="en-US" dirty="0" err="1">
                <a:solidFill>
                  <a:schemeClr val="tx1"/>
                </a:solidFill>
              </a:rPr>
              <a:t>serta</a:t>
            </a:r>
            <a:r>
              <a:rPr lang="en-US" dirty="0">
                <a:solidFill>
                  <a:schemeClr val="tx1"/>
                </a:solidFill>
              </a:rPr>
              <a:t> </a:t>
            </a:r>
            <a:r>
              <a:rPr lang="en-US" dirty="0" err="1">
                <a:solidFill>
                  <a:schemeClr val="tx1"/>
                </a:solidFill>
              </a:rPr>
              <a:t>bahan</a:t>
            </a:r>
            <a:r>
              <a:rPr lang="en-US" dirty="0">
                <a:solidFill>
                  <a:schemeClr val="tx1"/>
                </a:solidFill>
              </a:rPr>
              <a:t> </a:t>
            </a:r>
            <a:r>
              <a:rPr lang="en-US" dirty="0" err="1">
                <a:solidFill>
                  <a:schemeClr val="tx1"/>
                </a:solidFill>
              </a:rPr>
              <a:t>dokumentasi</a:t>
            </a:r>
            <a:r>
              <a:rPr lang="en-US" dirty="0">
                <a:solidFill>
                  <a:schemeClr val="tx1"/>
                </a:solidFill>
              </a:rPr>
              <a:t> </a:t>
            </a:r>
            <a:r>
              <a:rPr lang="en-US" dirty="0" err="1">
                <a:solidFill>
                  <a:schemeClr val="tx1"/>
                </a:solidFill>
              </a:rPr>
              <a:t>dan</a:t>
            </a:r>
            <a:r>
              <a:rPr lang="en-US" dirty="0">
                <a:solidFill>
                  <a:schemeClr val="tx1"/>
                </a:solidFill>
              </a:rPr>
              <a:t> literature yang </a:t>
            </a:r>
            <a:r>
              <a:rPr lang="en-US" dirty="0" err="1">
                <a:solidFill>
                  <a:schemeClr val="tx1"/>
                </a:solidFill>
              </a:rPr>
              <a:t>relevan</a:t>
            </a:r>
            <a:r>
              <a:rPr lang="en-US" dirty="0">
                <a:solidFill>
                  <a:schemeClr val="tx1"/>
                </a:solidFill>
              </a:rPr>
              <a:t> </a:t>
            </a:r>
            <a:r>
              <a:rPr lang="en-US" dirty="0" err="1">
                <a:solidFill>
                  <a:schemeClr val="tx1"/>
                </a:solidFill>
              </a:rPr>
              <a:t>dengan</a:t>
            </a:r>
            <a:r>
              <a:rPr lang="en-US" dirty="0">
                <a:solidFill>
                  <a:schemeClr val="tx1"/>
                </a:solidFill>
              </a:rPr>
              <a:t> focus </a:t>
            </a:r>
            <a:r>
              <a:rPr lang="en-US" dirty="0" err="1">
                <a:solidFill>
                  <a:schemeClr val="tx1"/>
                </a:solidFill>
              </a:rPr>
              <a:t>pembahasan</a:t>
            </a:r>
            <a:r>
              <a:rPr lang="en-US" dirty="0">
                <a:solidFill>
                  <a:schemeClr val="tx1"/>
                </a:solidFill>
              </a:rPr>
              <a:t>.</a:t>
            </a:r>
          </a:p>
          <a:p>
            <a:pPr algn="ctr" fontAlgn="t"/>
            <a:endParaRPr lang="id-ID" dirty="0">
              <a:solidFill>
                <a:schemeClr val="tx1"/>
              </a:solidFill>
            </a:endParaRPr>
          </a:p>
          <a:p>
            <a:pPr algn="ctr" fontAlgn="t"/>
            <a:endParaRPr lang="id-ID" dirty="0">
              <a:solidFill>
                <a:schemeClr val="tx1"/>
              </a:solidFill>
            </a:endParaRPr>
          </a:p>
          <a:p>
            <a:pPr algn="ctr" fontAlgn="t"/>
            <a:r>
              <a:rPr lang="en-ID" dirty="0">
                <a:solidFill>
                  <a:schemeClr val="tx1"/>
                </a:solidFill>
              </a:rPr>
              <a:t> </a:t>
            </a:r>
            <a:endParaRPr lang="en-US" b="1" dirty="0">
              <a:solidFill>
                <a:schemeClr val="tx1"/>
              </a:solidFill>
            </a:endParaRPr>
          </a:p>
        </p:txBody>
      </p:sp>
    </p:spTree>
    <p:extLst>
      <p:ext uri="{BB962C8B-B14F-4D97-AF65-F5344CB8AC3E}">
        <p14:creationId xmlns:p14="http://schemas.microsoft.com/office/powerpoint/2010/main" xmlns="" val="40333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nip Diagonal Corner Rectangle 1"/>
          <p:cNvSpPr/>
          <p:nvPr/>
        </p:nvSpPr>
        <p:spPr>
          <a:xfrm>
            <a:off x="457200" y="228600"/>
            <a:ext cx="7315200" cy="762000"/>
          </a:xfrm>
          <a:prstGeom prst="snip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RENCANA PEMBAHASAN DAN PELAPORAN</a:t>
            </a:r>
            <a:endParaRPr lang="en-US" sz="2000" b="1" dirty="0">
              <a:solidFill>
                <a:schemeClr val="tx1"/>
              </a:solidFill>
            </a:endParaRPr>
          </a:p>
        </p:txBody>
      </p:sp>
      <p:sp>
        <p:nvSpPr>
          <p:cNvPr id="5" name="Snip Diagonal Corner Rectangle 1">
            <a:extLst>
              <a:ext uri="{FF2B5EF4-FFF2-40B4-BE49-F238E27FC236}">
                <a16:creationId xmlns="" xmlns:a16="http://schemas.microsoft.com/office/drawing/2014/main" id="{ADF9ED30-32A0-AFE4-98E5-26431EC1A204}"/>
              </a:ext>
            </a:extLst>
          </p:cNvPr>
          <p:cNvSpPr/>
          <p:nvPr/>
        </p:nvSpPr>
        <p:spPr>
          <a:xfrm>
            <a:off x="457200" y="1295400"/>
            <a:ext cx="7924800" cy="2057400"/>
          </a:xfrm>
          <a:prstGeom prst="snip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buNone/>
            </a:pPr>
            <a:r>
              <a:rPr lang="en-US" sz="2800" dirty="0" smtClean="0">
                <a:solidFill>
                  <a:schemeClr val="tx1"/>
                </a:solidFill>
              </a:rPr>
              <a:t>A. </a:t>
            </a:r>
            <a:r>
              <a:rPr lang="id-ID" sz="2800" dirty="0" smtClean="0">
                <a:solidFill>
                  <a:schemeClr val="tx1"/>
                </a:solidFill>
              </a:rPr>
              <a:t>Rancangan </a:t>
            </a:r>
            <a:r>
              <a:rPr lang="id-ID" sz="2800" dirty="0">
                <a:solidFill>
                  <a:schemeClr val="tx1"/>
                </a:solidFill>
              </a:rPr>
              <a:t>penelitian </a:t>
            </a:r>
            <a:r>
              <a:rPr lang="id-ID" dirty="0"/>
              <a:t>:</a:t>
            </a:r>
          </a:p>
          <a:p>
            <a:pPr marL="731520" lvl="1" indent="-457200">
              <a:buNone/>
            </a:pPr>
            <a:r>
              <a:rPr lang="id-ID" dirty="0">
                <a:solidFill>
                  <a:schemeClr val="tx1"/>
                </a:solidFill>
              </a:rPr>
              <a:t>1.</a:t>
            </a:r>
            <a:r>
              <a:rPr lang="id-ID" sz="2400" dirty="0">
                <a:solidFill>
                  <a:schemeClr val="tx1"/>
                </a:solidFill>
              </a:rPr>
              <a:t> Penyempurnaan proposal </a:t>
            </a:r>
          </a:p>
          <a:p>
            <a:pPr marL="731520" lvl="1" indent="-457200">
              <a:buNone/>
            </a:pPr>
            <a:r>
              <a:rPr lang="id-ID" sz="2400" dirty="0">
                <a:solidFill>
                  <a:schemeClr val="tx1"/>
                </a:solidFill>
              </a:rPr>
              <a:t>2. </a:t>
            </a:r>
            <a:r>
              <a:rPr lang="en-US" sz="2400" dirty="0" err="1" smtClean="0">
                <a:solidFill>
                  <a:schemeClr val="tx1"/>
                </a:solidFill>
              </a:rPr>
              <a:t>Penyusunan</a:t>
            </a:r>
            <a:r>
              <a:rPr lang="en-US" sz="2400" dirty="0" smtClean="0">
                <a:solidFill>
                  <a:schemeClr val="tx1"/>
                </a:solidFill>
              </a:rPr>
              <a:t> </a:t>
            </a:r>
            <a:r>
              <a:rPr lang="en-US" sz="2400" dirty="0" err="1" smtClean="0">
                <a:solidFill>
                  <a:schemeClr val="tx1"/>
                </a:solidFill>
              </a:rPr>
              <a:t>alat</a:t>
            </a:r>
            <a:r>
              <a:rPr lang="en-US" sz="2400" dirty="0" smtClean="0">
                <a:solidFill>
                  <a:schemeClr val="tx1"/>
                </a:solidFill>
              </a:rPr>
              <a:t> </a:t>
            </a:r>
            <a:r>
              <a:rPr lang="en-US" sz="2400" dirty="0" err="1" smtClean="0">
                <a:solidFill>
                  <a:schemeClr val="tx1"/>
                </a:solidFill>
              </a:rPr>
              <a:t>pengumpul</a:t>
            </a:r>
            <a:r>
              <a:rPr lang="en-US" sz="2400" dirty="0" smtClean="0">
                <a:solidFill>
                  <a:schemeClr val="tx1"/>
                </a:solidFill>
              </a:rPr>
              <a:t> data</a:t>
            </a:r>
            <a:endParaRPr lang="id-ID" sz="2400" dirty="0">
              <a:solidFill>
                <a:schemeClr val="tx1"/>
              </a:solidFill>
            </a:endParaRPr>
          </a:p>
          <a:p>
            <a:pPr marL="731520" lvl="1" indent="-457200">
              <a:buNone/>
            </a:pPr>
            <a:r>
              <a:rPr lang="id-ID" sz="2400" dirty="0">
                <a:solidFill>
                  <a:schemeClr val="tx1"/>
                </a:solidFill>
              </a:rPr>
              <a:t>3. </a:t>
            </a:r>
            <a:r>
              <a:rPr lang="id-ID" sz="2400" dirty="0" smtClean="0">
                <a:solidFill>
                  <a:schemeClr val="tx1"/>
                </a:solidFill>
              </a:rPr>
              <a:t>Melaksan</a:t>
            </a:r>
            <a:r>
              <a:rPr lang="en-US" sz="2400" dirty="0" smtClean="0">
                <a:solidFill>
                  <a:schemeClr val="tx1"/>
                </a:solidFill>
              </a:rPr>
              <a:t>a</a:t>
            </a:r>
            <a:r>
              <a:rPr lang="id-ID" sz="2400" dirty="0" smtClean="0">
                <a:solidFill>
                  <a:schemeClr val="tx1"/>
                </a:solidFill>
              </a:rPr>
              <a:t>kan </a:t>
            </a:r>
            <a:r>
              <a:rPr lang="id-ID" sz="2400" dirty="0">
                <a:solidFill>
                  <a:schemeClr val="tx1"/>
                </a:solidFill>
              </a:rPr>
              <a:t>Kegiatan </a:t>
            </a:r>
            <a:r>
              <a:rPr lang="id-ID" sz="2400" dirty="0" smtClean="0">
                <a:solidFill>
                  <a:schemeClr val="tx1"/>
                </a:solidFill>
              </a:rPr>
              <a:t>penelitian</a:t>
            </a:r>
            <a:endParaRPr lang="en-US" sz="2400" dirty="0" smtClean="0">
              <a:solidFill>
                <a:schemeClr val="tx1"/>
              </a:solidFill>
            </a:endParaRPr>
          </a:p>
          <a:p>
            <a:pPr marL="731520" lvl="1" indent="-457200">
              <a:buNone/>
            </a:pPr>
            <a:r>
              <a:rPr lang="en-US" sz="2400" dirty="0" smtClean="0">
                <a:solidFill>
                  <a:schemeClr val="tx1"/>
                </a:solidFill>
              </a:rPr>
              <a:t>4. </a:t>
            </a:r>
            <a:r>
              <a:rPr lang="en-US" sz="2400" dirty="0" err="1" smtClean="0">
                <a:solidFill>
                  <a:schemeClr val="tx1"/>
                </a:solidFill>
              </a:rPr>
              <a:t>Melaksanakan</a:t>
            </a:r>
            <a:r>
              <a:rPr lang="en-US" sz="2400" dirty="0" smtClean="0">
                <a:solidFill>
                  <a:schemeClr val="tx1"/>
                </a:solidFill>
              </a:rPr>
              <a:t> </a:t>
            </a:r>
            <a:r>
              <a:rPr lang="en-US" sz="2400" dirty="0" err="1" smtClean="0">
                <a:solidFill>
                  <a:schemeClr val="tx1"/>
                </a:solidFill>
              </a:rPr>
              <a:t>Pembahasan</a:t>
            </a:r>
            <a:r>
              <a:rPr lang="id-ID" sz="2400" dirty="0" smtClean="0">
                <a:solidFill>
                  <a:schemeClr val="tx1"/>
                </a:solidFill>
              </a:rPr>
              <a:t>  </a:t>
            </a:r>
            <a:endParaRPr lang="id-ID" sz="2400" dirty="0">
              <a:solidFill>
                <a:schemeClr val="tx1"/>
              </a:solidFill>
            </a:endParaRPr>
          </a:p>
          <a:p>
            <a:pPr algn="just"/>
            <a:endParaRPr lang="en-US" sz="2000" b="1" dirty="0">
              <a:solidFill>
                <a:schemeClr val="tx1"/>
              </a:solidFill>
            </a:endParaRPr>
          </a:p>
        </p:txBody>
      </p:sp>
      <p:sp>
        <p:nvSpPr>
          <p:cNvPr id="7" name="Snip Diagonal Corner Rectangle 1">
            <a:extLst>
              <a:ext uri="{FF2B5EF4-FFF2-40B4-BE49-F238E27FC236}">
                <a16:creationId xmlns="" xmlns:a16="http://schemas.microsoft.com/office/drawing/2014/main" id="{ADF9ED30-32A0-AFE4-98E5-26431EC1A204}"/>
              </a:ext>
            </a:extLst>
          </p:cNvPr>
          <p:cNvSpPr/>
          <p:nvPr/>
        </p:nvSpPr>
        <p:spPr>
          <a:xfrm>
            <a:off x="457200" y="3733800"/>
            <a:ext cx="7924800" cy="2057400"/>
          </a:xfrm>
          <a:prstGeom prst="snip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B.</a:t>
            </a:r>
            <a:r>
              <a:rPr lang="en-US" sz="2400" b="1" dirty="0">
                <a:solidFill>
                  <a:schemeClr val="tx1"/>
                </a:solidFill>
              </a:rPr>
              <a:t> </a:t>
            </a:r>
            <a:r>
              <a:rPr lang="en-US" sz="2400" b="1" dirty="0" err="1">
                <a:solidFill>
                  <a:schemeClr val="tx1"/>
                </a:solidFill>
              </a:rPr>
              <a:t>Hasil</a:t>
            </a:r>
            <a:r>
              <a:rPr lang="en-US" sz="2400" b="1" dirty="0">
                <a:solidFill>
                  <a:schemeClr val="tx1"/>
                </a:solidFill>
              </a:rPr>
              <a:t> </a:t>
            </a:r>
            <a:r>
              <a:rPr lang="en-US" sz="2400" b="1" dirty="0" err="1">
                <a:solidFill>
                  <a:schemeClr val="tx1"/>
                </a:solidFill>
              </a:rPr>
              <a:t>Penelitian</a:t>
            </a:r>
            <a:r>
              <a:rPr lang="en-US" sz="2400" b="1" dirty="0">
                <a:solidFill>
                  <a:schemeClr val="tx1"/>
                </a:solidFill>
              </a:rPr>
              <a:t> </a:t>
            </a:r>
            <a:r>
              <a:rPr lang="en-US" sz="2400" b="1" dirty="0" err="1">
                <a:solidFill>
                  <a:schemeClr val="tx1"/>
                </a:solidFill>
              </a:rPr>
              <a:t>disusun</a:t>
            </a:r>
            <a:r>
              <a:rPr lang="en-US" sz="2400" b="1" dirty="0">
                <a:solidFill>
                  <a:schemeClr val="tx1"/>
                </a:solidFill>
              </a:rPr>
              <a:t> </a:t>
            </a:r>
            <a:r>
              <a:rPr lang="en-US" sz="2400" b="1" dirty="0" err="1">
                <a:solidFill>
                  <a:schemeClr val="tx1"/>
                </a:solidFill>
              </a:rPr>
              <a:t>dalam</a:t>
            </a:r>
            <a:r>
              <a:rPr lang="en-US" sz="2400" b="1" dirty="0">
                <a:solidFill>
                  <a:schemeClr val="tx1"/>
                </a:solidFill>
              </a:rPr>
              <a:t> format </a:t>
            </a:r>
            <a:r>
              <a:rPr lang="en-US" sz="2400" b="1" dirty="0" err="1">
                <a:solidFill>
                  <a:schemeClr val="tx1"/>
                </a:solidFill>
              </a:rPr>
              <a:t>sebagai</a:t>
            </a:r>
            <a:r>
              <a:rPr lang="en-US" sz="2400" b="1" dirty="0">
                <a:solidFill>
                  <a:schemeClr val="tx1"/>
                </a:solidFill>
              </a:rPr>
              <a:t> </a:t>
            </a:r>
            <a:r>
              <a:rPr lang="en-US" sz="2400" b="1" dirty="0" err="1">
                <a:solidFill>
                  <a:schemeClr val="tx1"/>
                </a:solidFill>
              </a:rPr>
              <a:t>berikut</a:t>
            </a:r>
            <a:r>
              <a:rPr lang="en-US" sz="2400" b="1" dirty="0">
                <a:solidFill>
                  <a:schemeClr val="tx1"/>
                </a:solidFill>
              </a:rPr>
              <a:t> :</a:t>
            </a:r>
          </a:p>
          <a:p>
            <a:pPr marL="914400" lvl="1" indent="-457200" algn="just">
              <a:buAutoNum type="arabicPeriod"/>
            </a:pPr>
            <a:r>
              <a:rPr lang="en-US" sz="2400" b="1" dirty="0" err="1">
                <a:solidFill>
                  <a:schemeClr val="tx1"/>
                </a:solidFill>
              </a:rPr>
              <a:t>Laporan</a:t>
            </a:r>
            <a:r>
              <a:rPr lang="en-US" sz="2400" b="1" dirty="0">
                <a:solidFill>
                  <a:schemeClr val="tx1"/>
                </a:solidFill>
              </a:rPr>
              <a:t> </a:t>
            </a:r>
            <a:r>
              <a:rPr lang="en-US" sz="2400" b="1" dirty="0" err="1">
                <a:solidFill>
                  <a:schemeClr val="tx1"/>
                </a:solidFill>
              </a:rPr>
              <a:t>lengkap</a:t>
            </a:r>
            <a:endParaRPr lang="en-US" sz="2400" b="1" dirty="0">
              <a:solidFill>
                <a:schemeClr val="tx1"/>
              </a:solidFill>
            </a:endParaRPr>
          </a:p>
          <a:p>
            <a:pPr marL="914400" lvl="1" indent="-457200" algn="just">
              <a:buAutoNum type="arabicPeriod"/>
            </a:pPr>
            <a:r>
              <a:rPr lang="en-US" sz="2400" b="1" dirty="0">
                <a:solidFill>
                  <a:schemeClr val="tx1"/>
                </a:solidFill>
              </a:rPr>
              <a:t>Dummy </a:t>
            </a:r>
            <a:r>
              <a:rPr lang="en-US" sz="2400" b="1" dirty="0" err="1">
                <a:solidFill>
                  <a:schemeClr val="tx1"/>
                </a:solidFill>
              </a:rPr>
              <a:t>Buku</a:t>
            </a:r>
            <a:endParaRPr lang="en-US" sz="2400" b="1" dirty="0">
              <a:solidFill>
                <a:schemeClr val="tx1"/>
              </a:solidFill>
            </a:endParaRPr>
          </a:p>
          <a:p>
            <a:pPr marL="914400" lvl="1" indent="-457200" algn="just">
              <a:buAutoNum type="arabicPeriod"/>
            </a:pPr>
            <a:r>
              <a:rPr lang="en-US" sz="2400" b="1" dirty="0" err="1">
                <a:solidFill>
                  <a:schemeClr val="tx1"/>
                </a:solidFill>
              </a:rPr>
              <a:t>Artikel</a:t>
            </a:r>
            <a:r>
              <a:rPr lang="en-US" sz="2400" b="1" dirty="0">
                <a:solidFill>
                  <a:schemeClr val="tx1"/>
                </a:solidFill>
              </a:rPr>
              <a:t> </a:t>
            </a:r>
            <a:r>
              <a:rPr lang="en-US" sz="2400" b="1" dirty="0" err="1">
                <a:solidFill>
                  <a:schemeClr val="tx1"/>
                </a:solidFill>
              </a:rPr>
              <a:t>Penelitian</a:t>
            </a:r>
            <a:endParaRPr lang="en-US" sz="2400" b="1" dirty="0">
              <a:solidFill>
                <a:schemeClr val="tx1"/>
              </a:solidFill>
            </a:endParaRPr>
          </a:p>
          <a:p>
            <a:pPr algn="just"/>
            <a:endParaRPr lang="en-US" sz="2000" b="1" dirty="0">
              <a:solidFill>
                <a:schemeClr val="tx1"/>
              </a:solidFill>
            </a:endParaRPr>
          </a:p>
        </p:txBody>
      </p:sp>
    </p:spTree>
    <p:extLst>
      <p:ext uri="{BB962C8B-B14F-4D97-AF65-F5344CB8AC3E}">
        <p14:creationId xmlns:p14="http://schemas.microsoft.com/office/powerpoint/2010/main" xmlns="" val="1187909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nip Diagonal Corner Rectangle 1"/>
          <p:cNvSpPr/>
          <p:nvPr/>
        </p:nvSpPr>
        <p:spPr>
          <a:xfrm>
            <a:off x="304800" y="228600"/>
            <a:ext cx="7315200" cy="762000"/>
          </a:xfrm>
          <a:prstGeom prst="snip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MANFAAT DAN DAMPAK PENELITIAN</a:t>
            </a:r>
            <a:endParaRPr lang="en-US" sz="2000" b="1" dirty="0">
              <a:solidFill>
                <a:schemeClr val="tx1"/>
              </a:solidFill>
            </a:endParaRPr>
          </a:p>
        </p:txBody>
      </p:sp>
      <p:sp>
        <p:nvSpPr>
          <p:cNvPr id="5" name="Snip Diagonal Corner Rectangle 1">
            <a:extLst>
              <a:ext uri="{FF2B5EF4-FFF2-40B4-BE49-F238E27FC236}">
                <a16:creationId xmlns="" xmlns:a16="http://schemas.microsoft.com/office/drawing/2014/main" id="{ADF9ED30-32A0-AFE4-98E5-26431EC1A204}"/>
              </a:ext>
            </a:extLst>
          </p:cNvPr>
          <p:cNvSpPr/>
          <p:nvPr/>
        </p:nvSpPr>
        <p:spPr>
          <a:xfrm>
            <a:off x="533400" y="1295400"/>
            <a:ext cx="8382000" cy="5105400"/>
          </a:xfrm>
          <a:prstGeom prst="snip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err="1">
                <a:solidFill>
                  <a:schemeClr val="tx1"/>
                </a:solidFill>
              </a:rPr>
              <a:t>Simpulan</a:t>
            </a:r>
            <a:r>
              <a:rPr lang="en-US" sz="2000" dirty="0">
                <a:solidFill>
                  <a:schemeClr val="tx1"/>
                </a:solidFill>
              </a:rPr>
              <a:t> </a:t>
            </a:r>
            <a:r>
              <a:rPr lang="en-US" sz="2000" dirty="0" err="1">
                <a:solidFill>
                  <a:schemeClr val="tx1"/>
                </a:solidFill>
              </a:rPr>
              <a:t>dari</a:t>
            </a:r>
            <a:r>
              <a:rPr lang="en-US" sz="2000" dirty="0">
                <a:solidFill>
                  <a:schemeClr val="tx1"/>
                </a:solidFill>
              </a:rPr>
              <a:t> </a:t>
            </a:r>
            <a:r>
              <a:rPr lang="en-US" sz="2000" dirty="0" err="1">
                <a:solidFill>
                  <a:schemeClr val="tx1"/>
                </a:solidFill>
              </a:rPr>
              <a:t>penelitian</a:t>
            </a:r>
            <a:r>
              <a:rPr lang="en-US" sz="2000" dirty="0">
                <a:solidFill>
                  <a:schemeClr val="tx1"/>
                </a:solidFill>
              </a:rPr>
              <a:t> </a:t>
            </a:r>
            <a:r>
              <a:rPr lang="en-US" sz="2000" dirty="0" err="1">
                <a:solidFill>
                  <a:schemeClr val="tx1"/>
                </a:solidFill>
              </a:rPr>
              <a:t>ini</a:t>
            </a:r>
            <a:r>
              <a:rPr lang="en-US" sz="2000" dirty="0">
                <a:solidFill>
                  <a:schemeClr val="tx1"/>
                </a:solidFill>
              </a:rPr>
              <a:t> </a:t>
            </a:r>
            <a:r>
              <a:rPr lang="en-US" sz="2000" dirty="0" err="1">
                <a:solidFill>
                  <a:schemeClr val="tx1"/>
                </a:solidFill>
              </a:rPr>
              <a:t>menjadi</a:t>
            </a:r>
            <a:r>
              <a:rPr lang="en-US" sz="2000" dirty="0">
                <a:solidFill>
                  <a:schemeClr val="tx1"/>
                </a:solidFill>
              </a:rPr>
              <a:t> </a:t>
            </a:r>
            <a:r>
              <a:rPr lang="en-US" sz="2000" dirty="0" err="1">
                <a:solidFill>
                  <a:schemeClr val="tx1"/>
                </a:solidFill>
              </a:rPr>
              <a:t>bahan</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memberikan</a:t>
            </a:r>
            <a:r>
              <a:rPr lang="en-US" sz="2000" dirty="0">
                <a:solidFill>
                  <a:schemeClr val="tx1"/>
                </a:solidFill>
              </a:rPr>
              <a:t> saran yang </a:t>
            </a:r>
            <a:r>
              <a:rPr lang="en-US" sz="2000" dirty="0" err="1">
                <a:solidFill>
                  <a:schemeClr val="tx1"/>
                </a:solidFill>
              </a:rPr>
              <a:t>ber</a:t>
            </a:r>
            <a:r>
              <a:rPr lang="id-ID" sz="2000" dirty="0">
                <a:solidFill>
                  <a:schemeClr val="tx1"/>
                </a:solidFill>
              </a:rPr>
              <a:t>manfaat untuk menyempurnakan dan pengembangan </a:t>
            </a:r>
            <a:r>
              <a:rPr lang="en-US" sz="2000" dirty="0">
                <a:solidFill>
                  <a:schemeClr val="tx1"/>
                </a:solidFill>
              </a:rPr>
              <a:t>program </a:t>
            </a:r>
            <a:r>
              <a:rPr lang="en-US" sz="2000" dirty="0" err="1">
                <a:solidFill>
                  <a:schemeClr val="tx1"/>
                </a:solidFill>
              </a:rPr>
              <a:t>pembelajaran</a:t>
            </a:r>
            <a:r>
              <a:rPr lang="en-US" sz="2000" dirty="0">
                <a:solidFill>
                  <a:schemeClr val="tx1"/>
                </a:solidFill>
              </a:rPr>
              <a:t> yang </a:t>
            </a:r>
            <a:r>
              <a:rPr lang="en-US" sz="2000" dirty="0" err="1">
                <a:solidFill>
                  <a:schemeClr val="tx1"/>
                </a:solidFill>
              </a:rPr>
              <a:t>mendukung</a:t>
            </a:r>
            <a:r>
              <a:rPr lang="en-US" sz="2000" dirty="0">
                <a:solidFill>
                  <a:schemeClr val="tx1"/>
                </a:solidFill>
              </a:rPr>
              <a:t> </a:t>
            </a:r>
            <a:r>
              <a:rPr lang="en-US" sz="2000" dirty="0" err="1">
                <a:solidFill>
                  <a:schemeClr val="tx1"/>
                </a:solidFill>
              </a:rPr>
              <a:t>capaian</a:t>
            </a:r>
            <a:r>
              <a:rPr lang="en-US" sz="2000" dirty="0">
                <a:solidFill>
                  <a:schemeClr val="tx1"/>
                </a:solidFill>
              </a:rPr>
              <a:t> </a:t>
            </a:r>
            <a:r>
              <a:rPr lang="en-US" sz="2000" dirty="0" err="1">
                <a:solidFill>
                  <a:schemeClr val="tx1"/>
                </a:solidFill>
              </a:rPr>
              <a:t>kompetensi</a:t>
            </a:r>
            <a:r>
              <a:rPr lang="en-US" sz="2000" dirty="0">
                <a:solidFill>
                  <a:schemeClr val="tx1"/>
                </a:solidFill>
              </a:rPr>
              <a:t> </a:t>
            </a:r>
            <a:r>
              <a:rPr lang="en-US" sz="2000" dirty="0" err="1">
                <a:solidFill>
                  <a:schemeClr val="tx1"/>
                </a:solidFill>
              </a:rPr>
              <a:t>luaran</a:t>
            </a:r>
            <a:r>
              <a:rPr lang="en-US" sz="2000" dirty="0">
                <a:solidFill>
                  <a:schemeClr val="tx1"/>
                </a:solidFill>
              </a:rPr>
              <a:t> </a:t>
            </a:r>
            <a:r>
              <a:rPr lang="en-US" sz="2000" dirty="0" err="1">
                <a:solidFill>
                  <a:schemeClr val="tx1"/>
                </a:solidFill>
              </a:rPr>
              <a:t>sebagaimana</a:t>
            </a:r>
            <a:r>
              <a:rPr lang="en-US" sz="2000" dirty="0">
                <a:solidFill>
                  <a:schemeClr val="tx1"/>
                </a:solidFill>
              </a:rPr>
              <a:t> </a:t>
            </a:r>
            <a:r>
              <a:rPr lang="en-US" sz="2000" dirty="0" err="1">
                <a:solidFill>
                  <a:schemeClr val="tx1"/>
                </a:solidFill>
              </a:rPr>
              <a:t>termaktub</a:t>
            </a:r>
            <a:r>
              <a:rPr lang="en-US" sz="2000" dirty="0">
                <a:solidFill>
                  <a:schemeClr val="tx1"/>
                </a:solidFill>
              </a:rPr>
              <a:t> </a:t>
            </a:r>
            <a:r>
              <a:rPr lang="en-US" sz="2000" dirty="0" err="1">
                <a:solidFill>
                  <a:schemeClr val="tx1"/>
                </a:solidFill>
              </a:rPr>
              <a:t>dalam</a:t>
            </a:r>
            <a:r>
              <a:rPr lang="en-US" sz="2000" dirty="0">
                <a:solidFill>
                  <a:schemeClr val="tx1"/>
                </a:solidFill>
              </a:rPr>
              <a:t> </a:t>
            </a:r>
            <a:r>
              <a:rPr lang="en-US" sz="2000" dirty="0" err="1">
                <a:solidFill>
                  <a:schemeClr val="tx1"/>
                </a:solidFill>
              </a:rPr>
              <a:t>visi</a:t>
            </a:r>
            <a:r>
              <a:rPr lang="en-US" sz="2000" dirty="0">
                <a:solidFill>
                  <a:schemeClr val="tx1"/>
                </a:solidFill>
              </a:rPr>
              <a:t> </a:t>
            </a:r>
            <a:r>
              <a:rPr lang="en-US" sz="2000" dirty="0" err="1">
                <a:solidFill>
                  <a:schemeClr val="tx1"/>
                </a:solidFill>
              </a:rPr>
              <a:t>misi</a:t>
            </a:r>
            <a:r>
              <a:rPr lang="en-US" sz="2000" dirty="0">
                <a:solidFill>
                  <a:schemeClr val="tx1"/>
                </a:solidFill>
              </a:rPr>
              <a:t> program </a:t>
            </a:r>
            <a:r>
              <a:rPr lang="en-US" sz="2000" dirty="0" err="1">
                <a:solidFill>
                  <a:schemeClr val="tx1"/>
                </a:solidFill>
              </a:rPr>
              <a:t>studi</a:t>
            </a:r>
            <a:r>
              <a:rPr lang="en-US" sz="2000" dirty="0">
                <a:solidFill>
                  <a:schemeClr val="tx1"/>
                </a:solidFill>
              </a:rPr>
              <a:t> </a:t>
            </a:r>
            <a:r>
              <a:rPr lang="id-ID" sz="2000" dirty="0">
                <a:solidFill>
                  <a:schemeClr val="tx1"/>
                </a:solidFill>
              </a:rPr>
              <a:t>pendidikan islam anak usia dini yang memiliki relevansi dengan tuntutan kebutuhan dan perkembangan kemajuan ilmu pengetahuan dan teknologi, khususnya adalah </a:t>
            </a:r>
            <a:r>
              <a:rPr lang="en-US" sz="2000" dirty="0" err="1">
                <a:solidFill>
                  <a:schemeClr val="tx1"/>
                </a:solidFill>
              </a:rPr>
              <a:t>mempersiapkan</a:t>
            </a:r>
            <a:r>
              <a:rPr lang="en-US" sz="2000" dirty="0">
                <a:solidFill>
                  <a:schemeClr val="tx1"/>
                </a:solidFill>
              </a:rPr>
              <a:t> </a:t>
            </a:r>
            <a:r>
              <a:rPr lang="en-US" sz="2000" dirty="0" err="1">
                <a:solidFill>
                  <a:schemeClr val="tx1"/>
                </a:solidFill>
              </a:rPr>
              <a:t>sumber</a:t>
            </a:r>
            <a:r>
              <a:rPr lang="en-US" sz="2000" dirty="0">
                <a:solidFill>
                  <a:schemeClr val="tx1"/>
                </a:solidFill>
              </a:rPr>
              <a:t> </a:t>
            </a:r>
            <a:r>
              <a:rPr lang="en-US" sz="2000" dirty="0" err="1">
                <a:solidFill>
                  <a:schemeClr val="tx1"/>
                </a:solidFill>
              </a:rPr>
              <a:t>daya</a:t>
            </a:r>
            <a:r>
              <a:rPr lang="en-US" sz="2000" dirty="0">
                <a:solidFill>
                  <a:schemeClr val="tx1"/>
                </a:solidFill>
              </a:rPr>
              <a:t> yang </a:t>
            </a:r>
            <a:r>
              <a:rPr lang="en-US" sz="2000" dirty="0" err="1">
                <a:solidFill>
                  <a:schemeClr val="tx1"/>
                </a:solidFill>
              </a:rPr>
              <a:t>unggul</a:t>
            </a:r>
            <a:r>
              <a:rPr lang="en-US" sz="2000" dirty="0">
                <a:solidFill>
                  <a:schemeClr val="tx1"/>
                </a:solidFill>
              </a:rPr>
              <a:t> </a:t>
            </a:r>
            <a:r>
              <a:rPr lang="en-US" sz="2000" dirty="0" err="1">
                <a:solidFill>
                  <a:schemeClr val="tx1"/>
                </a:solidFill>
              </a:rPr>
              <a:t>dan</a:t>
            </a:r>
            <a:r>
              <a:rPr lang="en-US" sz="2000" dirty="0">
                <a:solidFill>
                  <a:schemeClr val="tx1"/>
                </a:solidFill>
              </a:rPr>
              <a:t> professional </a:t>
            </a:r>
            <a:r>
              <a:rPr lang="en-US" sz="2000" dirty="0" err="1">
                <a:solidFill>
                  <a:schemeClr val="tx1"/>
                </a:solidFill>
              </a:rPr>
              <a:t>dan</a:t>
            </a:r>
            <a:r>
              <a:rPr lang="en-US" sz="2000" dirty="0">
                <a:solidFill>
                  <a:schemeClr val="tx1"/>
                </a:solidFill>
              </a:rPr>
              <a:t> </a:t>
            </a:r>
            <a:r>
              <a:rPr lang="en-US" sz="2000" dirty="0" err="1">
                <a:solidFill>
                  <a:schemeClr val="tx1"/>
                </a:solidFill>
              </a:rPr>
              <a:t>kompeten</a:t>
            </a:r>
            <a:r>
              <a:rPr lang="en-US" sz="2000" dirty="0">
                <a:solidFill>
                  <a:schemeClr val="tx1"/>
                </a:solidFill>
              </a:rPr>
              <a:t> </a:t>
            </a:r>
            <a:r>
              <a:rPr lang="en-US" sz="2000" dirty="0" err="1">
                <a:solidFill>
                  <a:schemeClr val="tx1"/>
                </a:solidFill>
              </a:rPr>
              <a:t>dibidangnya</a:t>
            </a:r>
            <a:r>
              <a:rPr lang="en-US" sz="2000" dirty="0">
                <a:solidFill>
                  <a:schemeClr val="tx1"/>
                </a:solidFill>
              </a:rPr>
              <a:t>, </a:t>
            </a:r>
            <a:r>
              <a:rPr lang="en-US" sz="2000" dirty="0" err="1">
                <a:solidFill>
                  <a:schemeClr val="tx1"/>
                </a:solidFill>
              </a:rPr>
              <a:t>serta</a:t>
            </a:r>
            <a:r>
              <a:rPr lang="en-US" sz="2000" dirty="0">
                <a:solidFill>
                  <a:schemeClr val="tx1"/>
                </a:solidFill>
              </a:rPr>
              <a:t> </a:t>
            </a:r>
            <a:r>
              <a:rPr lang="id-ID" sz="2000" dirty="0">
                <a:solidFill>
                  <a:schemeClr val="tx1"/>
                </a:solidFill>
              </a:rPr>
              <a:t>memperkaya khasanah ilmu pengetahuan dibidang </a:t>
            </a:r>
            <a:r>
              <a:rPr lang="en-US" sz="2000" dirty="0" err="1">
                <a:solidFill>
                  <a:schemeClr val="tx1"/>
                </a:solidFill>
              </a:rPr>
              <a:t>profesionalisme</a:t>
            </a:r>
            <a:r>
              <a:rPr lang="en-US" sz="2000" dirty="0">
                <a:solidFill>
                  <a:schemeClr val="tx1"/>
                </a:solidFill>
              </a:rPr>
              <a:t> magister PIAUD</a:t>
            </a:r>
            <a:r>
              <a:rPr lang="id-ID" sz="2000" dirty="0">
                <a:solidFill>
                  <a:schemeClr val="tx1"/>
                </a:solidFill>
              </a:rPr>
              <a:t>.</a:t>
            </a:r>
            <a:endParaRPr lang="en-US" sz="2000" dirty="0">
              <a:solidFill>
                <a:schemeClr val="tx1"/>
              </a:solidFill>
            </a:endParaRPr>
          </a:p>
          <a:p>
            <a:endParaRPr lang="en-US" sz="2000" dirty="0" smtClean="0">
              <a:solidFill>
                <a:schemeClr val="tx1"/>
              </a:solidFill>
            </a:endParaRPr>
          </a:p>
          <a:p>
            <a:r>
              <a:rPr lang="id-ID" sz="2000" dirty="0" smtClean="0">
                <a:solidFill>
                  <a:schemeClr val="tx1"/>
                </a:solidFill>
              </a:rPr>
              <a:t>Dampak </a:t>
            </a:r>
            <a:r>
              <a:rPr lang="id-ID" sz="2000" dirty="0">
                <a:solidFill>
                  <a:schemeClr val="tx1"/>
                </a:solidFill>
              </a:rPr>
              <a:t>yang ditimbulkan dari hasil penelitian ini adalah diharapkan adany</a:t>
            </a:r>
            <a:r>
              <a:rPr lang="en-US" sz="2000" dirty="0">
                <a:solidFill>
                  <a:schemeClr val="tx1"/>
                </a:solidFill>
              </a:rPr>
              <a:t>a</a:t>
            </a:r>
            <a:r>
              <a:rPr lang="id-ID" sz="2000" dirty="0">
                <a:solidFill>
                  <a:schemeClr val="tx1"/>
                </a:solidFill>
              </a:rPr>
              <a:t> kesempurnaan dari </a:t>
            </a:r>
            <a:r>
              <a:rPr lang="en-US" sz="2000" dirty="0">
                <a:solidFill>
                  <a:schemeClr val="tx1"/>
                </a:solidFill>
              </a:rPr>
              <a:t>program </a:t>
            </a:r>
            <a:r>
              <a:rPr lang="en-US" sz="2000" dirty="0" err="1">
                <a:solidFill>
                  <a:schemeClr val="tx1"/>
                </a:solidFill>
              </a:rPr>
              <a:t>perkuliahan</a:t>
            </a:r>
            <a:r>
              <a:rPr lang="en-US" sz="2000" dirty="0">
                <a:solidFill>
                  <a:schemeClr val="tx1"/>
                </a:solidFill>
              </a:rPr>
              <a:t> </a:t>
            </a:r>
            <a:r>
              <a:rPr lang="en-US" sz="2000" dirty="0" err="1">
                <a:solidFill>
                  <a:schemeClr val="tx1"/>
                </a:solidFill>
              </a:rPr>
              <a:t>dan</a:t>
            </a:r>
            <a:r>
              <a:rPr lang="en-US" sz="2000" dirty="0">
                <a:solidFill>
                  <a:schemeClr val="tx1"/>
                </a:solidFill>
              </a:rPr>
              <a:t> </a:t>
            </a:r>
            <a:r>
              <a:rPr lang="en-US" sz="2000" dirty="0" err="1">
                <a:solidFill>
                  <a:schemeClr val="tx1"/>
                </a:solidFill>
              </a:rPr>
              <a:t>pembelajaran</a:t>
            </a:r>
            <a:r>
              <a:rPr lang="en-US" sz="2000" dirty="0">
                <a:solidFill>
                  <a:schemeClr val="tx1"/>
                </a:solidFill>
              </a:rPr>
              <a:t> </a:t>
            </a:r>
            <a:r>
              <a:rPr lang="en-US" sz="2000" dirty="0" err="1">
                <a:solidFill>
                  <a:schemeClr val="tx1"/>
                </a:solidFill>
              </a:rPr>
              <a:t>bagi</a:t>
            </a:r>
            <a:r>
              <a:rPr lang="en-US" sz="2000" dirty="0">
                <a:solidFill>
                  <a:schemeClr val="tx1"/>
                </a:solidFill>
              </a:rPr>
              <a:t> </a:t>
            </a:r>
            <a:r>
              <a:rPr lang="en-US" sz="2000" dirty="0" err="1">
                <a:solidFill>
                  <a:schemeClr val="tx1"/>
                </a:solidFill>
              </a:rPr>
              <a:t>mahasiswa</a:t>
            </a:r>
            <a:r>
              <a:rPr lang="en-US" sz="2000" dirty="0">
                <a:solidFill>
                  <a:schemeClr val="tx1"/>
                </a:solidFill>
              </a:rPr>
              <a:t> program </a:t>
            </a:r>
            <a:r>
              <a:rPr lang="en-US" sz="2000" dirty="0" err="1">
                <a:solidFill>
                  <a:schemeClr val="tx1"/>
                </a:solidFill>
              </a:rPr>
              <a:t>studi</a:t>
            </a:r>
            <a:r>
              <a:rPr lang="en-US" sz="2000" dirty="0">
                <a:solidFill>
                  <a:schemeClr val="tx1"/>
                </a:solidFill>
              </a:rPr>
              <a:t> Magister PIAUD UIN </a:t>
            </a:r>
            <a:r>
              <a:rPr lang="en-US" sz="2000" dirty="0" err="1">
                <a:solidFill>
                  <a:schemeClr val="tx1"/>
                </a:solidFill>
              </a:rPr>
              <a:t>Fatmawati</a:t>
            </a:r>
            <a:r>
              <a:rPr lang="en-US" sz="2000" dirty="0">
                <a:solidFill>
                  <a:schemeClr val="tx1"/>
                </a:solidFill>
              </a:rPr>
              <a:t> Sukarno Bengkulu</a:t>
            </a:r>
            <a:endParaRPr lang="en-US" sz="2000" b="1" dirty="0">
              <a:solidFill>
                <a:schemeClr val="tx1"/>
              </a:solidFill>
            </a:endParaRPr>
          </a:p>
        </p:txBody>
      </p:sp>
    </p:spTree>
    <p:extLst>
      <p:ext uri="{BB962C8B-B14F-4D97-AF65-F5344CB8AC3E}">
        <p14:creationId xmlns:p14="http://schemas.microsoft.com/office/powerpoint/2010/main" xmlns="" val="1946893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1562</TotalTime>
  <Words>1009</Words>
  <Application>Microsoft Office PowerPoint</Application>
  <PresentationFormat>On-screen Show (4:3)</PresentationFormat>
  <Paragraphs>134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Facet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Husnul</dc:creator>
  <cp:lastModifiedBy>030590</cp:lastModifiedBy>
  <cp:revision>60</cp:revision>
  <cp:lastPrinted>2024-07-21T03:10:07Z</cp:lastPrinted>
  <dcterms:created xsi:type="dcterms:W3CDTF">2017-03-20T01:40:20Z</dcterms:created>
  <dcterms:modified xsi:type="dcterms:W3CDTF">2024-07-30T06:34:32Z</dcterms:modified>
</cp:coreProperties>
</file>