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70" d="100"/>
          <a:sy n="70" d="100"/>
        </p:scale>
        <p:origin x="444" y="3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1"/>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chemeClr val="tx1"/>
                </a:solidFill>
                <a:latin typeface="+mn-lt"/>
              </a:defRPr>
            </a:lvl1pPr>
          </a:lstStyle>
          <a:p>
            <a:fld id="{84D72C18-B5DB-49B4-999D-9FA2E24B1E96}" type="datetimeFigureOut">
              <a:rPr lang="en-ID" smtClean="0"/>
              <a:t>19/07/2024</a:t>
            </a:fld>
            <a:endParaRPr lang="en-ID"/>
          </a:p>
        </p:txBody>
      </p:sp>
      <p:sp>
        <p:nvSpPr>
          <p:cNvPr id="21" name="Footer Placeholder 20"/>
          <p:cNvSpPr>
            <a:spLocks noGrp="1"/>
          </p:cNvSpPr>
          <p:nvPr>
            <p:ph type="ftr" sz="quarter" idx="11"/>
          </p:nvPr>
        </p:nvSpPr>
        <p:spPr>
          <a:xfrm>
            <a:off x="1453896" y="5211060"/>
            <a:ext cx="5905500" cy="228600"/>
          </a:xfrm>
        </p:spPr>
        <p:txBody>
          <a:bodyPr/>
          <a:lstStyle>
            <a:lvl1pPr algn="l">
              <a:defRPr>
                <a:solidFill>
                  <a:schemeClr val="tx1">
                    <a:lumMod val="75000"/>
                    <a:lumOff val="25000"/>
                  </a:schemeClr>
                </a:solidFill>
              </a:defRPr>
            </a:lvl1pPr>
          </a:lstStyle>
          <a:p>
            <a:endParaRPr lang="en-ID"/>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fld id="{A1FBD210-D5E3-468A-A85D-37EEDE43306A}" type="slidenum">
              <a:rPr lang="en-ID" smtClean="0"/>
              <a:t>‹#›</a:t>
            </a:fld>
            <a:endParaRPr lang="en-ID"/>
          </a:p>
        </p:txBody>
      </p:sp>
    </p:spTree>
    <p:extLst>
      <p:ext uri="{BB962C8B-B14F-4D97-AF65-F5344CB8AC3E}">
        <p14:creationId xmlns:p14="http://schemas.microsoft.com/office/powerpoint/2010/main" val="1628644659"/>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4D72C18-B5DB-49B4-999D-9FA2E24B1E96}" type="datetimeFigureOut">
              <a:rPr lang="en-ID" smtClean="0"/>
              <a:t>19/07/2024</a:t>
            </a:fld>
            <a:endParaRPr lang="en-ID"/>
          </a:p>
        </p:txBody>
      </p:sp>
      <p:sp>
        <p:nvSpPr>
          <p:cNvPr id="5" name="Footer Placeholder 4"/>
          <p:cNvSpPr>
            <a:spLocks noGrp="1"/>
          </p:cNvSpPr>
          <p:nvPr>
            <p:ph type="ftr" sz="quarter" idx="11"/>
          </p:nvPr>
        </p:nvSpPr>
        <p:spPr/>
        <p:txBody>
          <a:bodyPr/>
          <a:lstStyle/>
          <a:p>
            <a:endParaRPr lang="en-ID"/>
          </a:p>
        </p:txBody>
      </p:sp>
      <p:sp>
        <p:nvSpPr>
          <p:cNvPr id="6" name="Slide Number Placeholder 5"/>
          <p:cNvSpPr>
            <a:spLocks noGrp="1"/>
          </p:cNvSpPr>
          <p:nvPr>
            <p:ph type="sldNum" sz="quarter" idx="12"/>
          </p:nvPr>
        </p:nvSpPr>
        <p:spPr/>
        <p:txBody>
          <a:bodyPr/>
          <a:lstStyle/>
          <a:p>
            <a:fld id="{A1FBD210-D5E3-468A-A85D-37EEDE43306A}" type="slidenum">
              <a:rPr lang="en-ID" smtClean="0"/>
              <a:t>‹#›</a:t>
            </a:fld>
            <a:endParaRPr lang="en-ID"/>
          </a:p>
        </p:txBody>
      </p:sp>
    </p:spTree>
    <p:extLst>
      <p:ext uri="{BB962C8B-B14F-4D97-AF65-F5344CB8AC3E}">
        <p14:creationId xmlns:p14="http://schemas.microsoft.com/office/powerpoint/2010/main" val="248040757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4D72C18-B5DB-49B4-999D-9FA2E24B1E96}" type="datetimeFigureOut">
              <a:rPr lang="en-ID" smtClean="0"/>
              <a:t>19/07/2024</a:t>
            </a:fld>
            <a:endParaRPr lang="en-ID"/>
          </a:p>
        </p:txBody>
      </p:sp>
      <p:sp>
        <p:nvSpPr>
          <p:cNvPr id="5" name="Footer Placeholder 4"/>
          <p:cNvSpPr>
            <a:spLocks noGrp="1"/>
          </p:cNvSpPr>
          <p:nvPr>
            <p:ph type="ftr" sz="quarter" idx="11"/>
          </p:nvPr>
        </p:nvSpPr>
        <p:spPr/>
        <p:txBody>
          <a:bodyPr/>
          <a:lstStyle/>
          <a:p>
            <a:endParaRPr lang="en-ID"/>
          </a:p>
        </p:txBody>
      </p:sp>
      <p:sp>
        <p:nvSpPr>
          <p:cNvPr id="6" name="Slide Number Placeholder 5"/>
          <p:cNvSpPr>
            <a:spLocks noGrp="1"/>
          </p:cNvSpPr>
          <p:nvPr>
            <p:ph type="sldNum" sz="quarter" idx="12"/>
          </p:nvPr>
        </p:nvSpPr>
        <p:spPr/>
        <p:txBody>
          <a:bodyPr/>
          <a:lstStyle/>
          <a:p>
            <a:fld id="{A1FBD210-D5E3-468A-A85D-37EEDE43306A}" type="slidenum">
              <a:rPr lang="en-ID" smtClean="0"/>
              <a:t>‹#›</a:t>
            </a:fld>
            <a:endParaRPr lang="en-ID"/>
          </a:p>
        </p:txBody>
      </p:sp>
    </p:spTree>
    <p:extLst>
      <p:ext uri="{BB962C8B-B14F-4D97-AF65-F5344CB8AC3E}">
        <p14:creationId xmlns:p14="http://schemas.microsoft.com/office/powerpoint/2010/main" val="305298251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4D72C18-B5DB-49B4-999D-9FA2E24B1E96}" type="datetimeFigureOut">
              <a:rPr lang="en-ID" smtClean="0"/>
              <a:t>19/07/2024</a:t>
            </a:fld>
            <a:endParaRPr lang="en-ID"/>
          </a:p>
        </p:txBody>
      </p:sp>
      <p:sp>
        <p:nvSpPr>
          <p:cNvPr id="8" name="Footer Placeholder 7"/>
          <p:cNvSpPr>
            <a:spLocks noGrp="1"/>
          </p:cNvSpPr>
          <p:nvPr>
            <p:ph type="ftr" sz="quarter" idx="11"/>
          </p:nvPr>
        </p:nvSpPr>
        <p:spPr/>
        <p:txBody>
          <a:bodyPr/>
          <a:lstStyle/>
          <a:p>
            <a:endParaRPr lang="en-ID"/>
          </a:p>
        </p:txBody>
      </p:sp>
      <p:sp>
        <p:nvSpPr>
          <p:cNvPr id="9" name="Slide Number Placeholder 8"/>
          <p:cNvSpPr>
            <a:spLocks noGrp="1"/>
          </p:cNvSpPr>
          <p:nvPr>
            <p:ph type="sldNum" sz="quarter" idx="12"/>
          </p:nvPr>
        </p:nvSpPr>
        <p:spPr/>
        <p:txBody>
          <a:bodyPr/>
          <a:lstStyle/>
          <a:p>
            <a:fld id="{A1FBD210-D5E3-468A-A85D-37EEDE43306A}" type="slidenum">
              <a:rPr lang="en-ID" smtClean="0"/>
              <a:t>‹#›</a:t>
            </a:fld>
            <a:endParaRPr lang="en-ID"/>
          </a:p>
        </p:txBody>
      </p:sp>
    </p:spTree>
    <p:extLst>
      <p:ext uri="{BB962C8B-B14F-4D97-AF65-F5344CB8AC3E}">
        <p14:creationId xmlns:p14="http://schemas.microsoft.com/office/powerpoint/2010/main" val="166835980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12192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0"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defRPr sz="1600">
                <a:solidFill>
                  <a:schemeClr val="tx1"/>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chemeClr val="tx1"/>
                </a:solidFill>
                <a:latin typeface="+mn-lt"/>
                <a:ea typeface="+mn-ea"/>
                <a:cs typeface="+mn-cs"/>
              </a:defRPr>
            </a:lvl1pPr>
          </a:lstStyle>
          <a:p>
            <a:fld id="{84D72C18-B5DB-49B4-999D-9FA2E24B1E96}" type="datetimeFigureOut">
              <a:rPr lang="en-ID" smtClean="0"/>
              <a:t>19/07/2024</a:t>
            </a:fld>
            <a:endParaRPr lang="en-ID"/>
          </a:p>
        </p:txBody>
      </p:sp>
      <p:sp>
        <p:nvSpPr>
          <p:cNvPr id="5" name="Footer Placeholder 4"/>
          <p:cNvSpPr>
            <a:spLocks noGrp="1"/>
          </p:cNvSpPr>
          <p:nvPr>
            <p:ph type="ftr" sz="quarter" idx="11"/>
          </p:nvPr>
        </p:nvSpPr>
        <p:spPr>
          <a:xfrm>
            <a:off x="1453553" y="5211060"/>
            <a:ext cx="5907024" cy="228600"/>
          </a:xfrm>
        </p:spPr>
        <p:txBody>
          <a:bodyPr/>
          <a:lstStyle>
            <a:lvl1pPr algn="l">
              <a:defRPr/>
            </a:lvl1pPr>
          </a:lstStyle>
          <a:p>
            <a:endParaRPr lang="en-ID"/>
          </a:p>
        </p:txBody>
      </p:sp>
      <p:sp>
        <p:nvSpPr>
          <p:cNvPr id="6" name="Slide Number Placeholder 5"/>
          <p:cNvSpPr>
            <a:spLocks noGrp="1"/>
          </p:cNvSpPr>
          <p:nvPr>
            <p:ph type="sldNum" sz="quarter" idx="12"/>
          </p:nvPr>
        </p:nvSpPr>
        <p:spPr>
          <a:xfrm>
            <a:off x="8604504" y="5211060"/>
            <a:ext cx="2112264" cy="228600"/>
          </a:xfrm>
        </p:spPr>
        <p:txBody>
          <a:bodyPr/>
          <a:lstStyle/>
          <a:p>
            <a:fld id="{A1FBD210-D5E3-468A-A85D-37EEDE43306A}" type="slidenum">
              <a:rPr lang="en-ID" smtClean="0"/>
              <a:t>‹#›</a:t>
            </a:fld>
            <a:endParaRPr lang="en-ID"/>
          </a:p>
        </p:txBody>
      </p:sp>
    </p:spTree>
    <p:extLst>
      <p:ext uri="{BB962C8B-B14F-4D97-AF65-F5344CB8AC3E}">
        <p14:creationId xmlns:p14="http://schemas.microsoft.com/office/powerpoint/2010/main" val="1396991089"/>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84D72C18-B5DB-49B4-999D-9FA2E24B1E96}" type="datetimeFigureOut">
              <a:rPr lang="en-ID" smtClean="0"/>
              <a:t>19/07/2024</a:t>
            </a:fld>
            <a:endParaRPr lang="en-ID"/>
          </a:p>
        </p:txBody>
      </p:sp>
      <p:sp>
        <p:nvSpPr>
          <p:cNvPr id="6" name="Footer Placeholder 5"/>
          <p:cNvSpPr>
            <a:spLocks noGrp="1"/>
          </p:cNvSpPr>
          <p:nvPr>
            <p:ph type="ftr" sz="quarter" idx="11"/>
          </p:nvPr>
        </p:nvSpPr>
        <p:spPr/>
        <p:txBody>
          <a:bodyPr/>
          <a:lstStyle/>
          <a:p>
            <a:endParaRPr lang="en-ID"/>
          </a:p>
        </p:txBody>
      </p:sp>
      <p:sp>
        <p:nvSpPr>
          <p:cNvPr id="7" name="Slide Number Placeholder 6"/>
          <p:cNvSpPr>
            <a:spLocks noGrp="1"/>
          </p:cNvSpPr>
          <p:nvPr>
            <p:ph type="sldNum" sz="quarter" idx="12"/>
          </p:nvPr>
        </p:nvSpPr>
        <p:spPr/>
        <p:txBody>
          <a:bodyPr/>
          <a:lstStyle/>
          <a:p>
            <a:fld id="{A1FBD210-D5E3-468A-A85D-37EEDE43306A}" type="slidenum">
              <a:rPr lang="en-ID" smtClean="0"/>
              <a:t>‹#›</a:t>
            </a:fld>
            <a:endParaRPr lang="en-ID"/>
          </a:p>
        </p:txBody>
      </p:sp>
    </p:spTree>
    <p:extLst>
      <p:ext uri="{BB962C8B-B14F-4D97-AF65-F5344CB8AC3E}">
        <p14:creationId xmlns:p14="http://schemas.microsoft.com/office/powerpoint/2010/main" val="54270972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4D72C18-B5DB-49B4-999D-9FA2E24B1E96}" type="datetimeFigureOut">
              <a:rPr lang="en-ID" smtClean="0"/>
              <a:t>19/07/2024</a:t>
            </a:fld>
            <a:endParaRPr lang="en-ID"/>
          </a:p>
        </p:txBody>
      </p:sp>
      <p:sp>
        <p:nvSpPr>
          <p:cNvPr id="8" name="Footer Placeholder 7"/>
          <p:cNvSpPr>
            <a:spLocks noGrp="1"/>
          </p:cNvSpPr>
          <p:nvPr>
            <p:ph type="ftr" sz="quarter" idx="11"/>
          </p:nvPr>
        </p:nvSpPr>
        <p:spPr/>
        <p:txBody>
          <a:bodyPr/>
          <a:lstStyle/>
          <a:p>
            <a:endParaRPr lang="en-ID"/>
          </a:p>
        </p:txBody>
      </p:sp>
      <p:sp>
        <p:nvSpPr>
          <p:cNvPr id="9" name="Slide Number Placeholder 8"/>
          <p:cNvSpPr>
            <a:spLocks noGrp="1"/>
          </p:cNvSpPr>
          <p:nvPr>
            <p:ph type="sldNum" sz="quarter" idx="12"/>
          </p:nvPr>
        </p:nvSpPr>
        <p:spPr/>
        <p:txBody>
          <a:bodyPr/>
          <a:lstStyle/>
          <a:p>
            <a:fld id="{A1FBD210-D5E3-468A-A85D-37EEDE43306A}" type="slidenum">
              <a:rPr lang="en-ID" smtClean="0"/>
              <a:t>‹#›</a:t>
            </a:fld>
            <a:endParaRPr lang="en-ID"/>
          </a:p>
        </p:txBody>
      </p:sp>
    </p:spTree>
    <p:extLst>
      <p:ext uri="{BB962C8B-B14F-4D97-AF65-F5344CB8AC3E}">
        <p14:creationId xmlns:p14="http://schemas.microsoft.com/office/powerpoint/2010/main" val="116645032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84D72C18-B5DB-49B4-999D-9FA2E24B1E96}" type="datetimeFigureOut">
              <a:rPr lang="en-ID" smtClean="0"/>
              <a:t>19/07/2024</a:t>
            </a:fld>
            <a:endParaRPr lang="en-ID"/>
          </a:p>
        </p:txBody>
      </p:sp>
      <p:sp>
        <p:nvSpPr>
          <p:cNvPr id="4" name="Footer Placeholder 3"/>
          <p:cNvSpPr>
            <a:spLocks noGrp="1"/>
          </p:cNvSpPr>
          <p:nvPr>
            <p:ph type="ftr" sz="quarter" idx="11"/>
          </p:nvPr>
        </p:nvSpPr>
        <p:spPr/>
        <p:txBody>
          <a:bodyPr/>
          <a:lstStyle/>
          <a:p>
            <a:endParaRPr lang="en-ID"/>
          </a:p>
        </p:txBody>
      </p:sp>
      <p:sp>
        <p:nvSpPr>
          <p:cNvPr id="5" name="Slide Number Placeholder 4"/>
          <p:cNvSpPr>
            <a:spLocks noGrp="1"/>
          </p:cNvSpPr>
          <p:nvPr>
            <p:ph type="sldNum" sz="quarter" idx="12"/>
          </p:nvPr>
        </p:nvSpPr>
        <p:spPr/>
        <p:txBody>
          <a:bodyPr/>
          <a:lstStyle/>
          <a:p>
            <a:fld id="{A1FBD210-D5E3-468A-A85D-37EEDE43306A}" type="slidenum">
              <a:rPr lang="en-ID" smtClean="0"/>
              <a:t>‹#›</a:t>
            </a:fld>
            <a:endParaRPr lang="en-ID"/>
          </a:p>
        </p:txBody>
      </p:sp>
    </p:spTree>
    <p:extLst>
      <p:ext uri="{BB962C8B-B14F-4D97-AF65-F5344CB8AC3E}">
        <p14:creationId xmlns:p14="http://schemas.microsoft.com/office/powerpoint/2010/main" val="355847174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4D72C18-B5DB-49B4-999D-9FA2E24B1E96}" type="datetimeFigureOut">
              <a:rPr lang="en-ID" smtClean="0"/>
              <a:t>19/07/2024</a:t>
            </a:fld>
            <a:endParaRPr lang="en-ID"/>
          </a:p>
        </p:txBody>
      </p:sp>
      <p:sp>
        <p:nvSpPr>
          <p:cNvPr id="3" name="Footer Placeholder 2"/>
          <p:cNvSpPr>
            <a:spLocks noGrp="1"/>
          </p:cNvSpPr>
          <p:nvPr>
            <p:ph type="ftr" sz="quarter" idx="11"/>
          </p:nvPr>
        </p:nvSpPr>
        <p:spPr/>
        <p:txBody>
          <a:bodyPr/>
          <a:lstStyle/>
          <a:p>
            <a:endParaRPr lang="en-ID"/>
          </a:p>
        </p:txBody>
      </p:sp>
      <p:sp>
        <p:nvSpPr>
          <p:cNvPr id="4" name="Slide Number Placeholder 3"/>
          <p:cNvSpPr>
            <a:spLocks noGrp="1"/>
          </p:cNvSpPr>
          <p:nvPr>
            <p:ph type="sldNum" sz="quarter" idx="12"/>
          </p:nvPr>
        </p:nvSpPr>
        <p:spPr/>
        <p:txBody>
          <a:bodyPr/>
          <a:lstStyle/>
          <a:p>
            <a:fld id="{A1FBD210-D5E3-468A-A85D-37EEDE43306A}" type="slidenum">
              <a:rPr lang="en-ID" smtClean="0"/>
              <a:t>‹#›</a:t>
            </a:fld>
            <a:endParaRPr lang="en-ID"/>
          </a:p>
        </p:txBody>
      </p:sp>
    </p:spTree>
    <p:extLst>
      <p:ext uri="{BB962C8B-B14F-4D97-AF65-F5344CB8AC3E}">
        <p14:creationId xmlns:p14="http://schemas.microsoft.com/office/powerpoint/2010/main" val="5575338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6" name="Rectangle 15"/>
          <p:cNvSpPr/>
          <p:nvPr/>
        </p:nvSpPr>
        <p:spPr>
          <a:xfrm>
            <a:off x="245529" y="237744"/>
            <a:ext cx="8531352"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rgbClr val="FFFFFF"/>
                </a:solidFill>
                <a:effectLst/>
                <a:latin typeface="+mj-lt"/>
                <a:ea typeface="+mn-ea"/>
                <a:cs typeface="+mn-cs"/>
              </a:defRPr>
            </a:lvl1pPr>
          </a:lstStyle>
          <a:p>
            <a:r>
              <a:rPr lang="en-US"/>
              <a:t>Click to edit Master title style</a:t>
            </a:r>
            <a:endParaRPr lang="en-US" dirty="0"/>
          </a:p>
        </p:txBody>
      </p:sp>
      <p:sp>
        <p:nvSpPr>
          <p:cNvPr id="3" name="Content Placeholder 2"/>
          <p:cNvSpPr>
            <a:spLocks noGrp="1"/>
          </p:cNvSpPr>
          <p:nvPr>
            <p:ph idx="1"/>
          </p:nvPr>
        </p:nvSpPr>
        <p:spPr>
          <a:xfrm>
            <a:off x="685800" y="609600"/>
            <a:ext cx="7772400" cy="53340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8" name="Date Placeholder 7"/>
          <p:cNvSpPr>
            <a:spLocks noGrp="1"/>
          </p:cNvSpPr>
          <p:nvPr>
            <p:ph type="dt" sz="half" idx="10"/>
          </p:nvPr>
        </p:nvSpPr>
        <p:spPr/>
        <p:txBody>
          <a:bodyPr/>
          <a:lstStyle/>
          <a:p>
            <a:fld id="{84D72C18-B5DB-49B4-999D-9FA2E24B1E96}" type="datetimeFigureOut">
              <a:rPr lang="en-ID" smtClean="0"/>
              <a:t>19/07/2024</a:t>
            </a:fld>
            <a:endParaRPr lang="en-ID"/>
          </a:p>
        </p:txBody>
      </p:sp>
      <p:sp>
        <p:nvSpPr>
          <p:cNvPr id="9" name="Footer Placeholder 8"/>
          <p:cNvSpPr>
            <a:spLocks noGrp="1"/>
          </p:cNvSpPr>
          <p:nvPr>
            <p:ph type="ftr" sz="quarter" idx="11"/>
          </p:nvPr>
        </p:nvSpPr>
        <p:spPr/>
        <p:txBody>
          <a:bodyPr/>
          <a:lstStyle>
            <a:lvl1pPr algn="r">
              <a:defRPr/>
            </a:lvl1pPr>
          </a:lstStyle>
          <a:p>
            <a:endParaRPr lang="en-ID"/>
          </a:p>
        </p:txBody>
      </p:sp>
      <p:sp>
        <p:nvSpPr>
          <p:cNvPr id="11" name="Slide Number Placeholder 10"/>
          <p:cNvSpPr>
            <a:spLocks noGrp="1"/>
          </p:cNvSpPr>
          <p:nvPr>
            <p:ph type="sldNum" sz="quarter" idx="12"/>
          </p:nvPr>
        </p:nvSpPr>
        <p:spPr>
          <a:xfrm>
            <a:off x="10393677" y="6223002"/>
            <a:ext cx="1463040" cy="274320"/>
          </a:xfrm>
        </p:spPr>
        <p:txBody>
          <a:bodyPr/>
          <a:lstStyle>
            <a:lvl1pPr>
              <a:defRPr>
                <a:solidFill>
                  <a:srgbClr val="FFFFFF"/>
                </a:solidFill>
              </a:defRPr>
            </a:lvl1pPr>
          </a:lstStyle>
          <a:p>
            <a:fld id="{A1FBD210-D5E3-468A-A85D-37EEDE43306A}" type="slidenum">
              <a:rPr lang="en-ID" smtClean="0"/>
              <a:t>‹#›</a:t>
            </a:fld>
            <a:endParaRPr lang="en-ID"/>
          </a:p>
        </p:txBody>
      </p:sp>
      <p:sp>
        <p:nvSpPr>
          <p:cNvPr id="12" name="Rectangle 11"/>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90352364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rgbClr val="FFFFFF"/>
                </a:solidFill>
                <a:latin typeface="+mj-lt"/>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fld id="{84D72C18-B5DB-49B4-999D-9FA2E24B1E96}" type="datetimeFigureOut">
              <a:rPr lang="en-ID" smtClean="0"/>
              <a:t>19/07/2024</a:t>
            </a:fld>
            <a:endParaRPr lang="en-ID"/>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endParaRPr lang="en-ID"/>
          </a:p>
        </p:txBody>
      </p:sp>
      <p:sp>
        <p:nvSpPr>
          <p:cNvPr id="7" name="Slide Number Placeholder 6"/>
          <p:cNvSpPr>
            <a:spLocks noGrp="1"/>
          </p:cNvSpPr>
          <p:nvPr>
            <p:ph type="sldNum" sz="quarter" idx="12"/>
          </p:nvPr>
        </p:nvSpPr>
        <p:spPr>
          <a:xfrm>
            <a:off x="10396728" y="6227064"/>
            <a:ext cx="1463040" cy="274320"/>
          </a:xfrm>
        </p:spPr>
        <p:txBody>
          <a:bodyPr/>
          <a:lstStyle>
            <a:lvl1pPr>
              <a:defRPr>
                <a:solidFill>
                  <a:srgbClr val="FFFFFF"/>
                </a:solidFill>
              </a:defRPr>
            </a:lvl1pPr>
          </a:lstStyle>
          <a:p>
            <a:fld id="{A1FBD210-D5E3-468A-A85D-37EEDE43306A}" type="slidenum">
              <a:rPr lang="en-ID" smtClean="0"/>
              <a:t>‹#›</a:t>
            </a:fld>
            <a:endParaRPr lang="en-ID"/>
          </a:p>
        </p:txBody>
      </p:sp>
      <p:sp>
        <p:nvSpPr>
          <p:cNvPr id="10" name="Rectangle 9"/>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7476376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274320" y="6307672"/>
            <a:ext cx="2743200" cy="274320"/>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fld id="{84D72C18-B5DB-49B4-999D-9FA2E24B1E96}" type="datetimeFigureOut">
              <a:rPr lang="en-ID" smtClean="0"/>
              <a:t>19/07/2024</a:t>
            </a:fld>
            <a:endParaRPr lang="en-ID"/>
          </a:p>
        </p:txBody>
      </p:sp>
      <p:sp>
        <p:nvSpPr>
          <p:cNvPr id="5" name="Footer Placeholder 4"/>
          <p:cNvSpPr>
            <a:spLocks noGrp="1"/>
          </p:cNvSpPr>
          <p:nvPr>
            <p:ph type="ftr" sz="quarter" idx="3"/>
          </p:nvPr>
        </p:nvSpPr>
        <p:spPr>
          <a:xfrm>
            <a:off x="3489960" y="6307672"/>
            <a:ext cx="5212080" cy="274320"/>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endParaRPr lang="en-ID"/>
          </a:p>
        </p:txBody>
      </p:sp>
      <p:sp>
        <p:nvSpPr>
          <p:cNvPr id="6" name="Slide Number Placeholder 5"/>
          <p:cNvSpPr>
            <a:spLocks noGrp="1"/>
          </p:cNvSpPr>
          <p:nvPr>
            <p:ph type="sldNum" sz="quarter" idx="4"/>
          </p:nvPr>
        </p:nvSpPr>
        <p:spPr>
          <a:xfrm>
            <a:off x="10469880" y="6307672"/>
            <a:ext cx="1463040" cy="27432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fld id="{A1FBD210-D5E3-468A-A85D-37EEDE43306A}" type="slidenum">
              <a:rPr lang="en-ID" smtClean="0"/>
              <a:t>‹#›</a:t>
            </a:fld>
            <a:endParaRPr lang="en-ID"/>
          </a:p>
        </p:txBody>
      </p:sp>
    </p:spTree>
    <p:extLst>
      <p:ext uri="{BB962C8B-B14F-4D97-AF65-F5344CB8AC3E}">
        <p14:creationId xmlns:p14="http://schemas.microsoft.com/office/powerpoint/2010/main" val="243892837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hyperlink" Target="https://jurnal.univpgri-palembang.ac.id/index.php/dedikasi"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90DF26-4579-4C14-F278-D2074C6F4235}"/>
              </a:ext>
            </a:extLst>
          </p:cNvPr>
          <p:cNvSpPr>
            <a:spLocks noGrp="1"/>
          </p:cNvSpPr>
          <p:nvPr>
            <p:ph type="ctrTitle"/>
          </p:nvPr>
        </p:nvSpPr>
        <p:spPr/>
        <p:txBody>
          <a:bodyPr/>
          <a:lstStyle/>
          <a:p>
            <a:r>
              <a:rPr lang="id-ID" sz="4000" b="1" dirty="0">
                <a:effectLst/>
                <a:latin typeface="Trebuchet MS" panose="020B0603020202020204" pitchFamily="34" charset="0"/>
                <a:ea typeface="Times New Roman" panose="02020603050405020304" pitchFamily="18" charset="0"/>
              </a:rPr>
              <a:t>SEKOLAH AYAH UNTUK MEMBANGUN </a:t>
            </a:r>
            <a:r>
              <a:rPr lang="id-ID" sz="4000" b="1" i="1" dirty="0">
                <a:effectLst/>
                <a:latin typeface="Trebuchet MS" panose="020B0603020202020204" pitchFamily="34" charset="0"/>
                <a:ea typeface="Times New Roman" panose="02020603050405020304" pitchFamily="18" charset="0"/>
              </a:rPr>
              <a:t>MINDFULLNESS</a:t>
            </a:r>
            <a:r>
              <a:rPr lang="id-ID" sz="4000" b="1" dirty="0">
                <a:effectLst/>
                <a:latin typeface="Trebuchet MS" panose="020B0603020202020204" pitchFamily="34" charset="0"/>
                <a:ea typeface="Times New Roman" panose="02020603050405020304" pitchFamily="18" charset="0"/>
              </a:rPr>
              <a:t> ANAK USIA DINI</a:t>
            </a:r>
            <a:endParaRPr lang="en-ID" sz="4000" b="1" dirty="0">
              <a:latin typeface="Trebuchet MS" panose="020B0603020202020204" pitchFamily="34" charset="0"/>
            </a:endParaRPr>
          </a:p>
        </p:txBody>
      </p:sp>
      <p:sp>
        <p:nvSpPr>
          <p:cNvPr id="3" name="Subtitle 2">
            <a:extLst>
              <a:ext uri="{FF2B5EF4-FFF2-40B4-BE49-F238E27FC236}">
                <a16:creationId xmlns:a16="http://schemas.microsoft.com/office/drawing/2014/main" id="{4A7FDDA0-9A95-418C-BB23-83D9DFC56066}"/>
              </a:ext>
            </a:extLst>
          </p:cNvPr>
          <p:cNvSpPr>
            <a:spLocks noGrp="1"/>
          </p:cNvSpPr>
          <p:nvPr>
            <p:ph type="subTitle" idx="1"/>
          </p:nvPr>
        </p:nvSpPr>
        <p:spPr/>
        <p:txBody>
          <a:bodyPr/>
          <a:lstStyle/>
          <a:p>
            <a:endParaRPr lang="en-ID"/>
          </a:p>
        </p:txBody>
      </p:sp>
    </p:spTree>
    <p:extLst>
      <p:ext uri="{BB962C8B-B14F-4D97-AF65-F5344CB8AC3E}">
        <p14:creationId xmlns:p14="http://schemas.microsoft.com/office/powerpoint/2010/main" val="31317614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551223-BE17-FB20-D0F5-A8FC8D830D24}"/>
              </a:ext>
            </a:extLst>
          </p:cNvPr>
          <p:cNvSpPr>
            <a:spLocks noGrp="1"/>
          </p:cNvSpPr>
          <p:nvPr>
            <p:ph type="title"/>
          </p:nvPr>
        </p:nvSpPr>
        <p:spPr/>
        <p:txBody>
          <a:bodyPr>
            <a:normAutofit fontScale="90000"/>
          </a:bodyPr>
          <a:lstStyle/>
          <a:p>
            <a:r>
              <a:rPr lang="id-ID" sz="4800" b="1" dirty="0">
                <a:effectLst/>
                <a:latin typeface="Times New Roman" panose="02020603050405020304" pitchFamily="18" charset="0"/>
                <a:ea typeface="Times New Roman" panose="02020603050405020304" pitchFamily="18" charset="0"/>
              </a:rPr>
              <a:t>TIM</a:t>
            </a:r>
            <a:r>
              <a:rPr lang="id-ID" sz="4800" b="1" spc="-5" dirty="0">
                <a:effectLst/>
                <a:latin typeface="Times New Roman" panose="02020603050405020304" pitchFamily="18" charset="0"/>
                <a:ea typeface="Times New Roman" panose="02020603050405020304" pitchFamily="18" charset="0"/>
              </a:rPr>
              <a:t> </a:t>
            </a:r>
            <a:r>
              <a:rPr lang="id-ID" sz="4800" b="1" spc="-10" dirty="0">
                <a:effectLst/>
                <a:latin typeface="Times New Roman" panose="02020603050405020304" pitchFamily="18" charset="0"/>
                <a:ea typeface="Times New Roman" panose="02020603050405020304" pitchFamily="18" charset="0"/>
              </a:rPr>
              <a:t>PENGABDIAN</a:t>
            </a:r>
            <a:br>
              <a:rPr lang="en-ID" sz="4800" dirty="0">
                <a:effectLst/>
                <a:latin typeface="Times New Roman" panose="02020603050405020304" pitchFamily="18" charset="0"/>
                <a:ea typeface="Times New Roman" panose="02020603050405020304" pitchFamily="18" charset="0"/>
              </a:rPr>
            </a:br>
            <a:endParaRPr lang="en-ID" dirty="0"/>
          </a:p>
        </p:txBody>
      </p:sp>
      <p:sp>
        <p:nvSpPr>
          <p:cNvPr id="3" name="Content Placeholder 2">
            <a:extLst>
              <a:ext uri="{FF2B5EF4-FFF2-40B4-BE49-F238E27FC236}">
                <a16:creationId xmlns:a16="http://schemas.microsoft.com/office/drawing/2014/main" id="{A000EEDA-AEB7-D1F1-FB50-031706A6CFB8}"/>
              </a:ext>
            </a:extLst>
          </p:cNvPr>
          <p:cNvSpPr>
            <a:spLocks noGrp="1"/>
          </p:cNvSpPr>
          <p:nvPr>
            <p:ph idx="1"/>
          </p:nvPr>
        </p:nvSpPr>
        <p:spPr>
          <a:xfrm>
            <a:off x="1066800" y="1415143"/>
            <a:ext cx="10058400" cy="4619897"/>
          </a:xfrm>
        </p:spPr>
        <p:txBody>
          <a:bodyPr>
            <a:normAutofit fontScale="70000" lnSpcReduction="20000"/>
          </a:bodyPr>
          <a:lstStyle/>
          <a:p>
            <a:r>
              <a:rPr lang="id-ID" sz="1800" b="1" dirty="0">
                <a:effectLst/>
                <a:latin typeface="Times New Roman" panose="02020603050405020304" pitchFamily="18" charset="0"/>
                <a:ea typeface="Times New Roman" panose="02020603050405020304" pitchFamily="18" charset="0"/>
              </a:rPr>
              <a:t> </a:t>
            </a:r>
            <a:endParaRPr lang="en-ID" sz="1800" dirty="0">
              <a:effectLst/>
              <a:latin typeface="Times New Roman" panose="02020603050405020304" pitchFamily="18" charset="0"/>
              <a:ea typeface="Times New Roman" panose="02020603050405020304" pitchFamily="18" charset="0"/>
            </a:endParaRPr>
          </a:p>
          <a:p>
            <a:pPr marL="0" marR="2921000" lvl="0" indent="0">
              <a:spcAft>
                <a:spcPts val="0"/>
              </a:spcAft>
              <a:buSzPts val="1200"/>
              <a:buNone/>
              <a:tabLst>
                <a:tab pos="2141855" algn="l"/>
              </a:tabLst>
            </a:pPr>
            <a:r>
              <a:rPr lang="id-ID" sz="1800" b="1" spc="0" dirty="0">
                <a:effectLst/>
                <a:latin typeface="Times New Roman" panose="02020603050405020304" pitchFamily="18" charset="0"/>
                <a:ea typeface="Times New Roman" panose="02020603050405020304" pitchFamily="18" charset="0"/>
              </a:rPr>
              <a:t>Dr. Nova Asvio, M.Pd.</a:t>
            </a:r>
            <a:endParaRPr lang="en-US" sz="1800" b="1" spc="0" dirty="0">
              <a:effectLst/>
              <a:latin typeface="Times New Roman" panose="02020603050405020304" pitchFamily="18" charset="0"/>
              <a:ea typeface="Times New Roman" panose="02020603050405020304" pitchFamily="18" charset="0"/>
            </a:endParaRPr>
          </a:p>
          <a:p>
            <a:pPr marL="0" marR="2921000" lvl="0" indent="0">
              <a:spcAft>
                <a:spcPts val="0"/>
              </a:spcAft>
              <a:buSzPts val="1200"/>
              <a:buNone/>
              <a:tabLst>
                <a:tab pos="2141855" algn="l"/>
              </a:tabLst>
            </a:pPr>
            <a:r>
              <a:rPr lang="id-ID" sz="1800" b="1" spc="0" dirty="0">
                <a:effectLst/>
                <a:latin typeface="Times New Roman" panose="02020603050405020304" pitchFamily="18" charset="0"/>
                <a:ea typeface="Times New Roman" panose="02020603050405020304" pitchFamily="18" charset="0"/>
              </a:rPr>
              <a:t>NIP:</a:t>
            </a:r>
            <a:r>
              <a:rPr lang="id-ID" sz="1800" b="1" spc="-75" dirty="0">
                <a:effectLst/>
                <a:latin typeface="Times New Roman" panose="02020603050405020304" pitchFamily="18" charset="0"/>
                <a:ea typeface="Times New Roman" panose="02020603050405020304" pitchFamily="18" charset="0"/>
              </a:rPr>
              <a:t> </a:t>
            </a:r>
            <a:r>
              <a:rPr lang="id-ID" sz="1800" b="1" spc="0" dirty="0">
                <a:effectLst/>
                <a:latin typeface="Times New Roman" panose="02020603050405020304" pitchFamily="18" charset="0"/>
                <a:ea typeface="Times New Roman" panose="02020603050405020304" pitchFamily="18" charset="0"/>
              </a:rPr>
              <a:t>198901162020122007</a:t>
            </a:r>
            <a:endParaRPr lang="en-US" sz="1800" b="1" spc="0" dirty="0">
              <a:effectLst/>
              <a:latin typeface="Times New Roman" panose="02020603050405020304" pitchFamily="18" charset="0"/>
              <a:ea typeface="Times New Roman" panose="02020603050405020304" pitchFamily="18" charset="0"/>
            </a:endParaRPr>
          </a:p>
          <a:p>
            <a:pPr marL="0" marR="2921000" lvl="0" indent="0">
              <a:spcAft>
                <a:spcPts val="0"/>
              </a:spcAft>
              <a:buSzPts val="1200"/>
              <a:buNone/>
              <a:tabLst>
                <a:tab pos="2141855" algn="l"/>
              </a:tabLst>
            </a:pPr>
            <a:r>
              <a:rPr lang="id-ID" sz="1800" b="1" kern="0" dirty="0">
                <a:effectLst/>
                <a:latin typeface="Times New Roman" panose="02020603050405020304" pitchFamily="18" charset="0"/>
                <a:ea typeface="Times New Roman" panose="02020603050405020304" pitchFamily="18" charset="0"/>
              </a:rPr>
              <a:t>NIDN:</a:t>
            </a:r>
            <a:r>
              <a:rPr lang="id-ID" sz="1800" b="1" kern="0" spc="-45" dirty="0">
                <a:effectLst/>
                <a:latin typeface="Times New Roman" panose="02020603050405020304" pitchFamily="18" charset="0"/>
                <a:ea typeface="Times New Roman" panose="02020603050405020304" pitchFamily="18" charset="0"/>
              </a:rPr>
              <a:t> </a:t>
            </a:r>
            <a:r>
              <a:rPr lang="id-ID" sz="1800" b="1" kern="0" spc="-10" dirty="0">
                <a:effectLst/>
                <a:latin typeface="Times New Roman" panose="02020603050405020304" pitchFamily="18" charset="0"/>
                <a:ea typeface="Times New Roman" panose="02020603050405020304" pitchFamily="18" charset="0"/>
              </a:rPr>
              <a:t>2016018905</a:t>
            </a:r>
            <a:endParaRPr lang="en-ID" sz="1800" b="1" kern="0" dirty="0">
              <a:effectLst/>
              <a:latin typeface="Times New Roman" panose="02020603050405020304" pitchFamily="18" charset="0"/>
              <a:ea typeface="Times New Roman" panose="02020603050405020304" pitchFamily="18" charset="0"/>
            </a:endParaRPr>
          </a:p>
          <a:p>
            <a:pPr marL="0" marR="2921000" lvl="0" indent="0">
              <a:spcAft>
                <a:spcPts val="0"/>
              </a:spcAft>
              <a:buSzPts val="1200"/>
              <a:buNone/>
              <a:tabLst>
                <a:tab pos="2141855" algn="l"/>
              </a:tabLst>
            </a:pPr>
            <a:r>
              <a:rPr lang="id-ID" sz="1800" b="1" spc="0" dirty="0">
                <a:effectLst/>
                <a:latin typeface="Times New Roman" panose="02020603050405020304" pitchFamily="18" charset="0"/>
                <a:ea typeface="Times New Roman" panose="02020603050405020304" pitchFamily="18" charset="0"/>
              </a:rPr>
              <a:t>Fadillah, M.Si.</a:t>
            </a:r>
            <a:endParaRPr lang="en-US" sz="1800" b="1" spc="0" dirty="0">
              <a:effectLst/>
              <a:latin typeface="Times New Roman" panose="02020603050405020304" pitchFamily="18" charset="0"/>
              <a:ea typeface="Times New Roman" panose="02020603050405020304" pitchFamily="18" charset="0"/>
            </a:endParaRPr>
          </a:p>
          <a:p>
            <a:pPr marL="0" marR="2921000" lvl="0" indent="0">
              <a:spcAft>
                <a:spcPts val="0"/>
              </a:spcAft>
              <a:buSzPts val="1200"/>
              <a:buNone/>
              <a:tabLst>
                <a:tab pos="2141855" algn="l"/>
              </a:tabLst>
            </a:pPr>
            <a:r>
              <a:rPr lang="id-ID" sz="1800" b="1" dirty="0">
                <a:effectLst/>
                <a:latin typeface="Times New Roman" panose="02020603050405020304" pitchFamily="18" charset="0"/>
                <a:ea typeface="Times New Roman" panose="02020603050405020304" pitchFamily="18" charset="0"/>
              </a:rPr>
              <a:t>NIP:</a:t>
            </a:r>
            <a:r>
              <a:rPr lang="id-ID" sz="1800" b="1" spc="-75" dirty="0">
                <a:effectLst/>
                <a:latin typeface="Times New Roman" panose="02020603050405020304" pitchFamily="18" charset="0"/>
                <a:ea typeface="Times New Roman" panose="02020603050405020304" pitchFamily="18" charset="0"/>
              </a:rPr>
              <a:t> </a:t>
            </a:r>
            <a:r>
              <a:rPr lang="id-ID" sz="1800" b="1" dirty="0">
                <a:effectLst/>
                <a:latin typeface="Times New Roman" panose="02020603050405020304" pitchFamily="18" charset="0"/>
                <a:ea typeface="Times New Roman" panose="02020603050405020304" pitchFamily="18" charset="0"/>
              </a:rPr>
              <a:t>198407172008042002</a:t>
            </a:r>
            <a:endParaRPr lang="en-US" sz="1800" b="1" dirty="0">
              <a:effectLst/>
              <a:latin typeface="Times New Roman" panose="02020603050405020304" pitchFamily="18" charset="0"/>
              <a:ea typeface="Times New Roman" panose="02020603050405020304" pitchFamily="18" charset="0"/>
            </a:endParaRPr>
          </a:p>
          <a:p>
            <a:pPr marL="0" marR="2921000" lvl="0" indent="0">
              <a:spcAft>
                <a:spcPts val="0"/>
              </a:spcAft>
              <a:buSzPts val="1200"/>
              <a:buNone/>
              <a:tabLst>
                <a:tab pos="2141855" algn="l"/>
              </a:tabLst>
            </a:pPr>
            <a:r>
              <a:rPr lang="id-ID" sz="1800" b="1" dirty="0">
                <a:effectLst/>
                <a:latin typeface="Times New Roman" panose="02020603050405020304" pitchFamily="18" charset="0"/>
                <a:ea typeface="Times New Roman" panose="02020603050405020304" pitchFamily="18" charset="0"/>
              </a:rPr>
              <a:t>NIDN:</a:t>
            </a:r>
            <a:r>
              <a:rPr lang="id-ID" sz="1800" b="1" spc="-45" dirty="0">
                <a:effectLst/>
                <a:latin typeface="Times New Roman" panose="02020603050405020304" pitchFamily="18" charset="0"/>
                <a:ea typeface="Times New Roman" panose="02020603050405020304" pitchFamily="18" charset="0"/>
              </a:rPr>
              <a:t> </a:t>
            </a:r>
            <a:r>
              <a:rPr lang="id-ID" sz="1800" b="1" spc="-10" dirty="0">
                <a:effectLst/>
                <a:latin typeface="Times New Roman" panose="02020603050405020304" pitchFamily="18" charset="0"/>
                <a:ea typeface="Times New Roman" panose="02020603050405020304" pitchFamily="18" charset="0"/>
              </a:rPr>
              <a:t>2017078403</a:t>
            </a:r>
            <a:endParaRPr lang="en-ID" sz="1800" dirty="0">
              <a:effectLst/>
              <a:latin typeface="Times New Roman" panose="02020603050405020304" pitchFamily="18" charset="0"/>
              <a:ea typeface="Times New Roman" panose="02020603050405020304" pitchFamily="18" charset="0"/>
            </a:endParaRPr>
          </a:p>
          <a:p>
            <a:pPr marL="0" marR="2921000" lvl="0" indent="0">
              <a:spcAft>
                <a:spcPts val="0"/>
              </a:spcAft>
              <a:buSzPts val="1200"/>
              <a:buNone/>
              <a:tabLst>
                <a:tab pos="2141855" algn="l"/>
              </a:tabLst>
            </a:pPr>
            <a:r>
              <a:rPr lang="id-ID" sz="1800" b="1" spc="0" dirty="0">
                <a:effectLst/>
                <a:latin typeface="Times New Roman" panose="02020603050405020304" pitchFamily="18" charset="0"/>
                <a:ea typeface="Times New Roman" panose="02020603050405020304" pitchFamily="18" charset="0"/>
              </a:rPr>
              <a:t>Hanura Febriani, M.Pd.</a:t>
            </a:r>
            <a:endParaRPr lang="en-US" sz="1800" b="1" spc="0" dirty="0">
              <a:effectLst/>
              <a:latin typeface="Times New Roman" panose="02020603050405020304" pitchFamily="18" charset="0"/>
              <a:ea typeface="Times New Roman" panose="02020603050405020304" pitchFamily="18" charset="0"/>
            </a:endParaRPr>
          </a:p>
          <a:p>
            <a:pPr marL="0" marR="2921000" lvl="0" indent="0">
              <a:spcAft>
                <a:spcPts val="0"/>
              </a:spcAft>
              <a:buSzPts val="1200"/>
              <a:buNone/>
              <a:tabLst>
                <a:tab pos="2141855" algn="l"/>
              </a:tabLst>
            </a:pPr>
            <a:r>
              <a:rPr lang="id-ID" sz="1800" b="1" spc="0" dirty="0">
                <a:effectLst/>
                <a:latin typeface="Times New Roman" panose="02020603050405020304" pitchFamily="18" charset="0"/>
                <a:ea typeface="Times New Roman" panose="02020603050405020304" pitchFamily="18" charset="0"/>
              </a:rPr>
              <a:t>NIP:</a:t>
            </a:r>
            <a:r>
              <a:rPr lang="id-ID" sz="1800" b="1" spc="-75" dirty="0">
                <a:effectLst/>
                <a:latin typeface="Times New Roman" panose="02020603050405020304" pitchFamily="18" charset="0"/>
                <a:ea typeface="Times New Roman" panose="02020603050405020304" pitchFamily="18" charset="0"/>
              </a:rPr>
              <a:t> 199002142020122004</a:t>
            </a:r>
            <a:endParaRPr lang="en-US" sz="1800" b="1" spc="-75" dirty="0">
              <a:effectLst/>
              <a:latin typeface="Times New Roman" panose="02020603050405020304" pitchFamily="18" charset="0"/>
              <a:ea typeface="Times New Roman" panose="02020603050405020304" pitchFamily="18" charset="0"/>
            </a:endParaRPr>
          </a:p>
          <a:p>
            <a:pPr marL="0" marR="2921000" lvl="0" indent="0">
              <a:spcAft>
                <a:spcPts val="0"/>
              </a:spcAft>
              <a:buSzPts val="1200"/>
              <a:buNone/>
              <a:tabLst>
                <a:tab pos="2141855" algn="l"/>
              </a:tabLst>
            </a:pPr>
            <a:r>
              <a:rPr lang="id-ID" sz="1800" b="1" kern="0" dirty="0">
                <a:effectLst/>
                <a:latin typeface="Times New Roman" panose="02020603050405020304" pitchFamily="18" charset="0"/>
                <a:ea typeface="Times New Roman" panose="02020603050405020304" pitchFamily="18" charset="0"/>
              </a:rPr>
              <a:t>NIDN:</a:t>
            </a:r>
            <a:r>
              <a:rPr lang="id-ID" sz="1800" b="1" kern="0" spc="-45" dirty="0">
                <a:effectLst/>
                <a:latin typeface="Times New Roman" panose="02020603050405020304" pitchFamily="18" charset="0"/>
                <a:ea typeface="Times New Roman" panose="02020603050405020304" pitchFamily="18" charset="0"/>
              </a:rPr>
              <a:t> </a:t>
            </a:r>
            <a:r>
              <a:rPr lang="id-ID" sz="1800" b="1" kern="0" spc="-10" dirty="0">
                <a:effectLst/>
                <a:latin typeface="Times New Roman" panose="02020603050405020304" pitchFamily="18" charset="0"/>
                <a:ea typeface="Times New Roman" panose="02020603050405020304" pitchFamily="18" charset="0"/>
              </a:rPr>
              <a:t>2014029001</a:t>
            </a:r>
            <a:endParaRPr lang="en-ID" sz="1800" b="1" kern="0" dirty="0">
              <a:effectLst/>
              <a:latin typeface="Times New Roman" panose="02020603050405020304" pitchFamily="18" charset="0"/>
              <a:ea typeface="Times New Roman" panose="02020603050405020304" pitchFamily="18" charset="0"/>
            </a:endParaRPr>
          </a:p>
          <a:p>
            <a:pPr marL="0" marR="2921000" lvl="0" indent="0">
              <a:spcAft>
                <a:spcPts val="0"/>
              </a:spcAft>
              <a:buSzPts val="1200"/>
              <a:buNone/>
              <a:tabLst>
                <a:tab pos="2141855" algn="l"/>
              </a:tabLst>
            </a:pPr>
            <a:r>
              <a:rPr lang="id-ID" sz="1800" b="1" spc="0" dirty="0">
                <a:effectLst/>
                <a:latin typeface="Times New Roman" panose="02020603050405020304" pitchFamily="18" charset="0"/>
                <a:ea typeface="Times New Roman" panose="02020603050405020304" pitchFamily="18" charset="0"/>
              </a:rPr>
              <a:t>Dita Lestari, M.Psi.</a:t>
            </a:r>
            <a:endParaRPr lang="en-US" sz="1800" b="1" spc="0" dirty="0">
              <a:effectLst/>
              <a:latin typeface="Times New Roman" panose="02020603050405020304" pitchFamily="18" charset="0"/>
              <a:ea typeface="Times New Roman" panose="02020603050405020304" pitchFamily="18" charset="0"/>
            </a:endParaRPr>
          </a:p>
          <a:p>
            <a:pPr marL="0" marR="2921000" lvl="0" indent="0">
              <a:spcAft>
                <a:spcPts val="0"/>
              </a:spcAft>
              <a:buSzPts val="1200"/>
              <a:buNone/>
              <a:tabLst>
                <a:tab pos="2141855" algn="l"/>
              </a:tabLst>
            </a:pPr>
            <a:r>
              <a:rPr lang="id-ID" sz="1800" b="1" dirty="0">
                <a:effectLst/>
                <a:latin typeface="Times New Roman" panose="02020603050405020304" pitchFamily="18" charset="0"/>
                <a:ea typeface="Times New Roman" panose="02020603050405020304" pitchFamily="18" charset="0"/>
              </a:rPr>
              <a:t>NIP:</a:t>
            </a:r>
            <a:r>
              <a:rPr lang="id-ID" sz="1800" b="1" spc="-75" dirty="0">
                <a:effectLst/>
                <a:latin typeface="Times New Roman" panose="02020603050405020304" pitchFamily="18" charset="0"/>
                <a:ea typeface="Times New Roman" panose="02020603050405020304" pitchFamily="18" charset="0"/>
              </a:rPr>
              <a:t> </a:t>
            </a:r>
            <a:r>
              <a:rPr lang="id-ID" sz="1800" b="1" dirty="0">
                <a:effectLst/>
                <a:latin typeface="Times New Roman" panose="02020603050405020304" pitchFamily="18" charset="0"/>
                <a:ea typeface="Times New Roman" panose="02020603050405020304" pitchFamily="18" charset="0"/>
              </a:rPr>
              <a:t>199306232020122004</a:t>
            </a:r>
            <a:endParaRPr lang="en-US" sz="1800" b="1" dirty="0">
              <a:effectLst/>
              <a:latin typeface="Times New Roman" panose="02020603050405020304" pitchFamily="18" charset="0"/>
              <a:ea typeface="Times New Roman" panose="02020603050405020304" pitchFamily="18" charset="0"/>
            </a:endParaRPr>
          </a:p>
          <a:p>
            <a:pPr marL="0" marR="2921000" lvl="0" indent="0">
              <a:spcAft>
                <a:spcPts val="0"/>
              </a:spcAft>
              <a:buSzPts val="1200"/>
              <a:buNone/>
              <a:tabLst>
                <a:tab pos="2141855" algn="l"/>
              </a:tabLst>
            </a:pPr>
            <a:r>
              <a:rPr lang="id-ID" sz="1800" b="1" dirty="0">
                <a:effectLst/>
                <a:latin typeface="Times New Roman" panose="02020603050405020304" pitchFamily="18" charset="0"/>
                <a:ea typeface="Times New Roman" panose="02020603050405020304" pitchFamily="18" charset="0"/>
              </a:rPr>
              <a:t>NIDN:</a:t>
            </a:r>
            <a:r>
              <a:rPr lang="id-ID" sz="1800" b="1" spc="-45" dirty="0">
                <a:effectLst/>
                <a:latin typeface="Times New Roman" panose="02020603050405020304" pitchFamily="18" charset="0"/>
                <a:ea typeface="Times New Roman" panose="02020603050405020304" pitchFamily="18" charset="0"/>
              </a:rPr>
              <a:t> </a:t>
            </a:r>
            <a:r>
              <a:rPr lang="id-ID" sz="1800" b="1" spc="-10" dirty="0">
                <a:effectLst/>
                <a:latin typeface="Times New Roman" panose="02020603050405020304" pitchFamily="18" charset="0"/>
                <a:ea typeface="Times New Roman" panose="02020603050405020304" pitchFamily="18" charset="0"/>
              </a:rPr>
              <a:t>2023069301</a:t>
            </a:r>
            <a:endParaRPr lang="en-ID" sz="1800" dirty="0">
              <a:effectLst/>
              <a:latin typeface="Times New Roman" panose="02020603050405020304" pitchFamily="18" charset="0"/>
              <a:ea typeface="Times New Roman" panose="02020603050405020304" pitchFamily="18" charset="0"/>
            </a:endParaRPr>
          </a:p>
          <a:p>
            <a:pPr marL="0" marR="2921000" lvl="0" indent="0">
              <a:spcAft>
                <a:spcPts val="0"/>
              </a:spcAft>
              <a:buSzPts val="1200"/>
              <a:buNone/>
              <a:tabLst>
                <a:tab pos="2141855" algn="l"/>
              </a:tabLst>
            </a:pPr>
            <a:r>
              <a:rPr lang="id-ID" sz="1800" b="1" spc="0" dirty="0">
                <a:effectLst/>
                <a:latin typeface="Times New Roman" panose="02020603050405020304" pitchFamily="18" charset="0"/>
                <a:ea typeface="Times New Roman" panose="02020603050405020304" pitchFamily="18" charset="0"/>
              </a:rPr>
              <a:t>Yashori Revola</a:t>
            </a:r>
            <a:endParaRPr lang="en-US" sz="1800" b="1" spc="0" dirty="0">
              <a:effectLst/>
              <a:latin typeface="Times New Roman" panose="02020603050405020304" pitchFamily="18" charset="0"/>
              <a:ea typeface="Times New Roman" panose="02020603050405020304" pitchFamily="18" charset="0"/>
            </a:endParaRPr>
          </a:p>
          <a:p>
            <a:pPr marL="0" marR="2921000" lvl="0" indent="0">
              <a:spcAft>
                <a:spcPts val="0"/>
              </a:spcAft>
              <a:buSzPts val="1200"/>
              <a:buNone/>
              <a:tabLst>
                <a:tab pos="2141855" algn="l"/>
              </a:tabLst>
            </a:pPr>
            <a:r>
              <a:rPr lang="id-ID" sz="1800" b="1" dirty="0">
                <a:effectLst/>
                <a:latin typeface="Times New Roman" panose="02020603050405020304" pitchFamily="18" charset="0"/>
                <a:ea typeface="Times New Roman" panose="02020603050405020304" pitchFamily="18" charset="0"/>
              </a:rPr>
              <a:t>NIP:</a:t>
            </a:r>
            <a:r>
              <a:rPr lang="id-ID" sz="1800" b="1" spc="-75" dirty="0">
                <a:effectLst/>
                <a:latin typeface="Times New Roman" panose="02020603050405020304" pitchFamily="18" charset="0"/>
                <a:ea typeface="Times New Roman" panose="02020603050405020304" pitchFamily="18" charset="0"/>
              </a:rPr>
              <a:t> 199008032023211015</a:t>
            </a:r>
            <a:endParaRPr lang="en-US" sz="1800" b="1" spc="-75" dirty="0">
              <a:effectLst/>
              <a:latin typeface="Times New Roman" panose="02020603050405020304" pitchFamily="18" charset="0"/>
              <a:ea typeface="Times New Roman" panose="02020603050405020304" pitchFamily="18" charset="0"/>
            </a:endParaRPr>
          </a:p>
          <a:p>
            <a:pPr marL="0" marR="2921000" lvl="0" indent="0">
              <a:spcAft>
                <a:spcPts val="0"/>
              </a:spcAft>
              <a:buSzPts val="1200"/>
              <a:buNone/>
              <a:tabLst>
                <a:tab pos="2141855" algn="l"/>
              </a:tabLst>
            </a:pPr>
            <a:r>
              <a:rPr lang="id-ID" sz="1800" b="1" dirty="0">
                <a:effectLst/>
                <a:latin typeface="Times New Roman" panose="02020603050405020304" pitchFamily="18" charset="0"/>
                <a:ea typeface="Times New Roman" panose="02020603050405020304" pitchFamily="18" charset="0"/>
              </a:rPr>
              <a:t>NIDN:</a:t>
            </a:r>
            <a:r>
              <a:rPr lang="id-ID" sz="1800" b="1" spc="-45" dirty="0">
                <a:effectLst/>
                <a:latin typeface="Times New Roman" panose="02020603050405020304" pitchFamily="18" charset="0"/>
                <a:ea typeface="Times New Roman" panose="02020603050405020304" pitchFamily="18" charset="0"/>
              </a:rPr>
              <a:t> </a:t>
            </a:r>
            <a:r>
              <a:rPr lang="id-ID" sz="1800" b="1" spc="-10" dirty="0">
                <a:effectLst/>
                <a:latin typeface="Times New Roman" panose="02020603050405020304" pitchFamily="18" charset="0"/>
                <a:ea typeface="Times New Roman" panose="02020603050405020304" pitchFamily="18" charset="0"/>
              </a:rPr>
              <a:t>2003089001</a:t>
            </a:r>
            <a:endParaRPr lang="en-ID" sz="1800" dirty="0">
              <a:effectLst/>
              <a:latin typeface="Times New Roman" panose="02020603050405020304" pitchFamily="18" charset="0"/>
              <a:ea typeface="Times New Roman" panose="02020603050405020304" pitchFamily="18" charset="0"/>
            </a:endParaRPr>
          </a:p>
          <a:p>
            <a:pPr marL="0" indent="0">
              <a:buNone/>
            </a:pPr>
            <a:r>
              <a:rPr lang="id-ID" sz="1800" b="1" dirty="0">
                <a:effectLst/>
                <a:latin typeface="Times New Roman" panose="02020603050405020304" pitchFamily="18" charset="0"/>
                <a:ea typeface="Times New Roman" panose="02020603050405020304" pitchFamily="18" charset="0"/>
              </a:rPr>
              <a:t>Julie Simon Macariola</a:t>
            </a:r>
            <a:endParaRPr lang="en-ID" dirty="0"/>
          </a:p>
        </p:txBody>
      </p:sp>
    </p:spTree>
    <p:extLst>
      <p:ext uri="{BB962C8B-B14F-4D97-AF65-F5344CB8AC3E}">
        <p14:creationId xmlns:p14="http://schemas.microsoft.com/office/powerpoint/2010/main" val="128117723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5F7D9C-6101-D0F8-4144-305674962361}"/>
              </a:ext>
            </a:extLst>
          </p:cNvPr>
          <p:cNvSpPr>
            <a:spLocks noGrp="1"/>
          </p:cNvSpPr>
          <p:nvPr>
            <p:ph type="title"/>
          </p:nvPr>
        </p:nvSpPr>
        <p:spPr/>
        <p:txBody>
          <a:bodyPr>
            <a:normAutofit/>
          </a:bodyPr>
          <a:lstStyle/>
          <a:p>
            <a:pPr algn="ctr"/>
            <a:r>
              <a:rPr lang="id-ID" sz="3200" b="1" kern="0" spc="-10" dirty="0">
                <a:effectLst/>
                <a:latin typeface="Trebuchet MS" panose="020B0603020202020204" pitchFamily="34" charset="0"/>
                <a:ea typeface="Times New Roman" panose="02020603050405020304" pitchFamily="18" charset="0"/>
              </a:rPr>
              <a:t>RINGKASAN</a:t>
            </a:r>
            <a:br>
              <a:rPr lang="en-ID" sz="3200" b="1" kern="0" dirty="0">
                <a:effectLst/>
                <a:latin typeface="Trebuchet MS" panose="020B0603020202020204" pitchFamily="34" charset="0"/>
                <a:ea typeface="Times New Roman" panose="02020603050405020304" pitchFamily="18" charset="0"/>
              </a:rPr>
            </a:br>
            <a:endParaRPr lang="en-ID" sz="3200" dirty="0">
              <a:latin typeface="Trebuchet MS" panose="020B0603020202020204" pitchFamily="34" charset="0"/>
            </a:endParaRPr>
          </a:p>
        </p:txBody>
      </p:sp>
      <p:sp>
        <p:nvSpPr>
          <p:cNvPr id="3" name="Content Placeholder 2">
            <a:extLst>
              <a:ext uri="{FF2B5EF4-FFF2-40B4-BE49-F238E27FC236}">
                <a16:creationId xmlns:a16="http://schemas.microsoft.com/office/drawing/2014/main" id="{60B26D02-FC76-1E73-2BC1-A6403903ECA0}"/>
              </a:ext>
            </a:extLst>
          </p:cNvPr>
          <p:cNvSpPr>
            <a:spLocks noGrp="1"/>
          </p:cNvSpPr>
          <p:nvPr>
            <p:ph idx="1"/>
          </p:nvPr>
        </p:nvSpPr>
        <p:spPr/>
        <p:txBody>
          <a:bodyPr>
            <a:normAutofit fontScale="92500" lnSpcReduction="10000"/>
          </a:bodyPr>
          <a:lstStyle/>
          <a:p>
            <a:r>
              <a:rPr lang="id-ID" sz="1800" dirty="0">
                <a:effectLst/>
                <a:latin typeface="Trebuchet MS" panose="020B0603020202020204" pitchFamily="34" charset="0"/>
                <a:ea typeface="Times New Roman" panose="02020603050405020304" pitchFamily="18" charset="0"/>
              </a:rPr>
              <a:t>Sekolah ayah mampu merubah </a:t>
            </a:r>
            <a:r>
              <a:rPr lang="id-ID" sz="1800" i="1" dirty="0">
                <a:effectLst/>
                <a:latin typeface="Trebuchet MS" panose="020B0603020202020204" pitchFamily="34" charset="0"/>
                <a:ea typeface="Times New Roman" panose="02020603050405020304" pitchFamily="18" charset="0"/>
              </a:rPr>
              <a:t>mindset</a:t>
            </a:r>
            <a:r>
              <a:rPr lang="id-ID" sz="1800" dirty="0">
                <a:effectLst/>
                <a:latin typeface="Trebuchet MS" panose="020B0603020202020204" pitchFamily="34" charset="0"/>
                <a:ea typeface="Times New Roman" panose="02020603050405020304" pitchFamily="18" charset="0"/>
              </a:rPr>
              <a:t> para orang tua terhadap kewajiban mendidik anak tidak hanya dibebani kepada kaum ibu saja, melainkan juga kewajiban seorang ayah. Beberapa riset terdahulu menyebutkan bahwa kelainan psikologis pada seseorang yang memiliki kelainan seksual sehingga menjadi </a:t>
            </a:r>
            <a:r>
              <a:rPr lang="id-ID" sz="1800" i="1" dirty="0">
                <a:effectLst/>
                <a:latin typeface="Trebuchet MS" panose="020B0603020202020204" pitchFamily="34" charset="0"/>
                <a:ea typeface="Times New Roman" panose="02020603050405020304" pitchFamily="18" charset="0"/>
              </a:rPr>
              <a:t>LGBT</a:t>
            </a:r>
            <a:r>
              <a:rPr lang="id-ID" sz="1800" dirty="0">
                <a:effectLst/>
                <a:latin typeface="Trebuchet MS" panose="020B0603020202020204" pitchFamily="34" charset="0"/>
                <a:ea typeface="Times New Roman" panose="02020603050405020304" pitchFamily="18" charset="0"/>
              </a:rPr>
              <a:t> </a:t>
            </a:r>
            <a:r>
              <a:rPr lang="id-ID" sz="1800" i="1" dirty="0">
                <a:effectLst/>
                <a:latin typeface="Trebuchet MS" panose="020B0603020202020204" pitchFamily="34" charset="0"/>
                <a:ea typeface="Times New Roman" panose="02020603050405020304" pitchFamily="18" charset="0"/>
              </a:rPr>
              <a:t>(Lesbian, Gay, Biseksual dan Transgender)</a:t>
            </a:r>
            <a:r>
              <a:rPr lang="id-ID" sz="1800" dirty="0">
                <a:effectLst/>
                <a:latin typeface="Trebuchet MS" panose="020B0603020202020204" pitchFamily="34" charset="0"/>
                <a:ea typeface="Times New Roman" panose="02020603050405020304" pitchFamily="18" charset="0"/>
              </a:rPr>
              <a:t> disebabkan utama sekali oleh kelalaian keluarga. Pengabdian ini berbentuk pendidikan yang diberikan kepada ayah khususnya ayah yang memiliki anak usia dini (AUD) yang bertujuan untuk memberi bekal kepada mereka agar mampu membangun </a:t>
            </a:r>
            <a:r>
              <a:rPr lang="id-ID" sz="1800" i="1" dirty="0">
                <a:effectLst/>
                <a:latin typeface="Trebuchet MS" panose="020B0603020202020204" pitchFamily="34" charset="0"/>
                <a:ea typeface="Times New Roman" panose="02020603050405020304" pitchFamily="18" charset="0"/>
              </a:rPr>
              <a:t>mindfullness</a:t>
            </a:r>
            <a:r>
              <a:rPr lang="id-ID" sz="1800" dirty="0">
                <a:effectLst/>
                <a:latin typeface="Trebuchet MS" panose="020B0603020202020204" pitchFamily="34" charset="0"/>
                <a:ea typeface="Times New Roman" panose="02020603050405020304" pitchFamily="18" charset="0"/>
              </a:rPr>
              <a:t> AUD yang memiliki masalah keluarga dan kebutuhan yang berbeda, sehingga memerlukan pendekatan yang berbeda pula untuk</a:t>
            </a:r>
            <a:r>
              <a:rPr lang="id-ID" sz="1800" spc="-5" dirty="0">
                <a:effectLst/>
                <a:latin typeface="Trebuchet MS" panose="020B0603020202020204" pitchFamily="34" charset="0"/>
                <a:ea typeface="Times New Roman" panose="02020603050405020304" pitchFamily="18" charset="0"/>
              </a:rPr>
              <a:t> </a:t>
            </a:r>
            <a:r>
              <a:rPr lang="id-ID" sz="1800" dirty="0">
                <a:effectLst/>
                <a:latin typeface="Trebuchet MS" panose="020B0603020202020204" pitchFamily="34" charset="0"/>
                <a:ea typeface="Times New Roman" panose="02020603050405020304" pitchFamily="18" charset="0"/>
              </a:rPr>
              <a:t>mencapai tingkat pemahaman dan</a:t>
            </a:r>
            <a:r>
              <a:rPr lang="id-ID" sz="1800" spc="-5" dirty="0">
                <a:effectLst/>
                <a:latin typeface="Trebuchet MS" panose="020B0603020202020204" pitchFamily="34" charset="0"/>
                <a:ea typeface="Times New Roman" panose="02020603050405020304" pitchFamily="18" charset="0"/>
              </a:rPr>
              <a:t> </a:t>
            </a:r>
            <a:r>
              <a:rPr lang="id-ID" sz="1800" dirty="0">
                <a:effectLst/>
                <a:latin typeface="Trebuchet MS" panose="020B0603020202020204" pitchFamily="34" charset="0"/>
                <a:ea typeface="Times New Roman" panose="02020603050405020304" pitchFamily="18" charset="0"/>
              </a:rPr>
              <a:t>pencapaian peran ayah yang optimal dalam membangun </a:t>
            </a:r>
            <a:r>
              <a:rPr lang="id-ID" sz="1800" i="1" dirty="0">
                <a:effectLst/>
                <a:latin typeface="Trebuchet MS" panose="020B0603020202020204" pitchFamily="34" charset="0"/>
                <a:ea typeface="Times New Roman" panose="02020603050405020304" pitchFamily="18" charset="0"/>
              </a:rPr>
              <a:t>mindfullness</a:t>
            </a:r>
            <a:r>
              <a:rPr lang="id-ID" sz="1800" dirty="0">
                <a:effectLst/>
                <a:latin typeface="Trebuchet MS" panose="020B0603020202020204" pitchFamily="34" charset="0"/>
                <a:ea typeface="Times New Roman" panose="02020603050405020304" pitchFamily="18" charset="0"/>
              </a:rPr>
              <a:t> AUD</a:t>
            </a:r>
            <a:r>
              <a:rPr lang="id-ID" sz="1800" dirty="0">
                <a:solidFill>
                  <a:srgbClr val="0D0D0D"/>
                </a:solidFill>
                <a:effectLst/>
                <a:latin typeface="Trebuchet MS" panose="020B0603020202020204" pitchFamily="34" charset="0"/>
                <a:ea typeface="Times New Roman" panose="02020603050405020304" pitchFamily="18" charset="0"/>
                <a:cs typeface="Times New Roman" panose="02020603050405020304" pitchFamily="18" charset="0"/>
              </a:rPr>
              <a:t>. </a:t>
            </a:r>
            <a:r>
              <a:rPr lang="id-ID" sz="1800" dirty="0">
                <a:solidFill>
                  <a:srgbClr val="0D0D0D"/>
                </a:solidFill>
                <a:effectLst/>
                <a:latin typeface="Trebuchet MS" panose="020B0603020202020204" pitchFamily="34" charset="0"/>
                <a:ea typeface="Times New Roman" panose="02020603050405020304" pitchFamily="18" charset="0"/>
              </a:rPr>
              <a:t>M</a:t>
            </a:r>
            <a:r>
              <a:rPr lang="id-ID" sz="1800" dirty="0">
                <a:solidFill>
                  <a:srgbClr val="000000"/>
                </a:solidFill>
                <a:effectLst/>
                <a:highlight>
                  <a:srgbClr val="FFFFFF"/>
                </a:highlight>
                <a:latin typeface="Trebuchet MS" panose="020B0603020202020204" pitchFamily="34" charset="0"/>
                <a:ea typeface="Times New Roman" panose="02020603050405020304" pitchFamily="18" charset="0"/>
              </a:rPr>
              <a:t>etode yang digunakan adalah  pendekatan  </a:t>
            </a:r>
            <a:r>
              <a:rPr lang="en-US" sz="1800" i="1" dirty="0">
                <a:solidFill>
                  <a:srgbClr val="000000"/>
                </a:solidFill>
                <a:effectLst/>
                <a:highlight>
                  <a:srgbClr val="FFFFFF"/>
                </a:highlight>
                <a:latin typeface="Trebuchet MS" panose="020B0603020202020204" pitchFamily="34" charset="0"/>
                <a:ea typeface="Times New Roman" panose="02020603050405020304" pitchFamily="18" charset="0"/>
              </a:rPr>
              <a:t>PAR (Participatory Action Research)</a:t>
            </a:r>
            <a:r>
              <a:rPr lang="id-ID" sz="1800" dirty="0">
                <a:solidFill>
                  <a:srgbClr val="000000"/>
                </a:solidFill>
                <a:effectLst/>
                <a:highlight>
                  <a:srgbClr val="FFFFFF"/>
                </a:highlight>
                <a:latin typeface="Trebuchet MS" panose="020B0603020202020204" pitchFamily="34" charset="0"/>
                <a:ea typeface="Times New Roman" panose="02020603050405020304" pitchFamily="18" charset="0"/>
              </a:rPr>
              <a:t>.</a:t>
            </a:r>
            <a:r>
              <a:rPr lang="id-ID" sz="1800" dirty="0">
                <a:effectLst/>
                <a:latin typeface="Trebuchet MS" panose="020B0603020202020204" pitchFamily="34" charset="0"/>
                <a:ea typeface="Times New Roman" panose="02020603050405020304" pitchFamily="18" charset="0"/>
              </a:rPr>
              <a:t> Peserta yang mengikuti pengabdian ini adalah para ayah yang memiliki anak usia dini di TK (Taman Kanak-kanak) Permata Bunda. Hasil dari pengabdian ini diharapkan para peserta memiliki pendekatan dalam mendidik yang memungkinkan</a:t>
            </a:r>
            <a:r>
              <a:rPr lang="id-ID" sz="1800" spc="200" dirty="0">
                <a:effectLst/>
                <a:latin typeface="Trebuchet MS" panose="020B0603020202020204" pitchFamily="34" charset="0"/>
                <a:ea typeface="Times New Roman" panose="02020603050405020304" pitchFamily="18" charset="0"/>
              </a:rPr>
              <a:t> </a:t>
            </a:r>
            <a:r>
              <a:rPr lang="id-ID" sz="1800" dirty="0">
                <a:effectLst/>
                <a:latin typeface="Trebuchet MS" panose="020B0603020202020204" pitchFamily="34" charset="0"/>
                <a:ea typeface="Times New Roman" panose="02020603050405020304" pitchFamily="18" charset="0"/>
              </a:rPr>
              <a:t>mereka untuk memahami kondisi perkembangan psikologis AUD. Hasil dari pengabdian ini</a:t>
            </a:r>
            <a:r>
              <a:rPr lang="id-ID" sz="1800" spc="200" dirty="0">
                <a:effectLst/>
                <a:latin typeface="Trebuchet MS" panose="020B0603020202020204" pitchFamily="34" charset="0"/>
                <a:ea typeface="Times New Roman" panose="02020603050405020304" pitchFamily="18" charset="0"/>
              </a:rPr>
              <a:t> </a:t>
            </a:r>
            <a:r>
              <a:rPr lang="id-ID" sz="1800" dirty="0">
                <a:effectLst/>
                <a:latin typeface="Trebuchet MS" panose="020B0603020202020204" pitchFamily="34" charset="0"/>
                <a:ea typeface="Times New Roman" panose="02020603050405020304" pitchFamily="18" charset="0"/>
              </a:rPr>
              <a:t>dipublikasikan di Wahana Dedikasi Jurnal PKM Ilmu Kependidikan </a:t>
            </a:r>
            <a:r>
              <a:rPr lang="id-ID" sz="1800" u="sng" dirty="0">
                <a:solidFill>
                  <a:srgbClr val="0000FF"/>
                </a:solidFill>
                <a:effectLst/>
                <a:latin typeface="Trebuchet MS" panose="020B0603020202020204" pitchFamily="34" charset="0"/>
                <a:ea typeface="Times New Roman" panose="02020603050405020304" pitchFamily="18" charset="0"/>
                <a:hlinkClick r:id="rId2"/>
              </a:rPr>
              <a:t>https://jurnal.univpgri-</a:t>
            </a:r>
            <a:r>
              <a:rPr lang="id-ID" sz="1800" dirty="0">
                <a:solidFill>
                  <a:srgbClr val="0000FF"/>
                </a:solidFill>
                <a:effectLst/>
                <a:latin typeface="Trebuchet MS" panose="020B0603020202020204" pitchFamily="34" charset="0"/>
                <a:ea typeface="Times New Roman" panose="02020603050405020304" pitchFamily="18" charset="0"/>
              </a:rPr>
              <a:t> </a:t>
            </a:r>
            <a:r>
              <a:rPr lang="id-ID" sz="1800" u="sng" dirty="0">
                <a:solidFill>
                  <a:srgbClr val="0000FF"/>
                </a:solidFill>
                <a:effectLst/>
                <a:latin typeface="Trebuchet MS" panose="020B0603020202020204" pitchFamily="34" charset="0"/>
                <a:ea typeface="Times New Roman" panose="02020603050405020304" pitchFamily="18" charset="0"/>
                <a:hlinkClick r:id="rId2"/>
              </a:rPr>
              <a:t>palembang.ac.id/index.php/dedikasi</a:t>
            </a:r>
            <a:r>
              <a:rPr lang="id-ID" sz="1800" dirty="0">
                <a:solidFill>
                  <a:srgbClr val="0000FF"/>
                </a:solidFill>
                <a:effectLst/>
                <a:latin typeface="Trebuchet MS" panose="020B0603020202020204" pitchFamily="34" charset="0"/>
                <a:ea typeface="Times New Roman" panose="02020603050405020304" pitchFamily="18" charset="0"/>
              </a:rPr>
              <a:t> </a:t>
            </a:r>
            <a:r>
              <a:rPr lang="id-ID" sz="1800" dirty="0">
                <a:effectLst/>
                <a:latin typeface="Trebuchet MS" panose="020B0603020202020204" pitchFamily="34" charset="0"/>
                <a:ea typeface="Times New Roman" panose="02020603050405020304" pitchFamily="18" charset="0"/>
              </a:rPr>
              <a:t>terakreditasi Sinta 5.</a:t>
            </a:r>
            <a:endParaRPr lang="en-ID" dirty="0">
              <a:latin typeface="Trebuchet MS" panose="020B0603020202020204" pitchFamily="34" charset="0"/>
            </a:endParaRPr>
          </a:p>
        </p:txBody>
      </p:sp>
    </p:spTree>
    <p:extLst>
      <p:ext uri="{BB962C8B-B14F-4D97-AF65-F5344CB8AC3E}">
        <p14:creationId xmlns:p14="http://schemas.microsoft.com/office/powerpoint/2010/main" val="53155329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EBC914-CBCF-8B95-4F1A-BD3C4A055244}"/>
              </a:ext>
            </a:extLst>
          </p:cNvPr>
          <p:cNvSpPr>
            <a:spLocks noGrp="1"/>
          </p:cNvSpPr>
          <p:nvPr>
            <p:ph type="title"/>
          </p:nvPr>
        </p:nvSpPr>
        <p:spPr/>
        <p:txBody>
          <a:bodyPr/>
          <a:lstStyle/>
          <a:p>
            <a:r>
              <a:rPr lang="en-US" dirty="0">
                <a:latin typeface="Trebuchet MS" panose="020B0603020202020204" pitchFamily="34" charset="0"/>
              </a:rPr>
              <a:t>LATAR BELAKANG MASALAH</a:t>
            </a:r>
            <a:endParaRPr lang="en-ID" dirty="0">
              <a:latin typeface="Trebuchet MS" panose="020B0603020202020204" pitchFamily="34" charset="0"/>
            </a:endParaRPr>
          </a:p>
        </p:txBody>
      </p:sp>
      <p:sp>
        <p:nvSpPr>
          <p:cNvPr id="3" name="Content Placeholder 2">
            <a:extLst>
              <a:ext uri="{FF2B5EF4-FFF2-40B4-BE49-F238E27FC236}">
                <a16:creationId xmlns:a16="http://schemas.microsoft.com/office/drawing/2014/main" id="{8DAA3137-7EF8-C262-EC80-AAFDCD6A2FF4}"/>
              </a:ext>
            </a:extLst>
          </p:cNvPr>
          <p:cNvSpPr>
            <a:spLocks noGrp="1"/>
          </p:cNvSpPr>
          <p:nvPr>
            <p:ph idx="1"/>
          </p:nvPr>
        </p:nvSpPr>
        <p:spPr/>
        <p:txBody>
          <a:bodyPr>
            <a:normAutofit fontScale="55000" lnSpcReduction="20000"/>
          </a:bodyPr>
          <a:lstStyle/>
          <a:p>
            <a:r>
              <a:rPr lang="id-ID" sz="1800" dirty="0">
                <a:effectLst/>
                <a:latin typeface="Trebuchet MS" panose="020B0603020202020204" pitchFamily="34" charset="0"/>
                <a:ea typeface="Times New Roman" panose="02020603050405020304" pitchFamily="18" charset="0"/>
              </a:rPr>
              <a:t>Pengabdian ini berawal dari studi literatur tentang maraknya kelainan seksual  (</a:t>
            </a:r>
            <a:r>
              <a:rPr lang="id-ID" sz="1800" i="1" dirty="0">
                <a:effectLst/>
                <a:latin typeface="Trebuchet MS" panose="020B0603020202020204" pitchFamily="34" charset="0"/>
                <a:ea typeface="Times New Roman" panose="02020603050405020304" pitchFamily="18" charset="0"/>
              </a:rPr>
              <a:t>Lesbian, Gay, Biseksual dan Transgender</a:t>
            </a:r>
            <a:r>
              <a:rPr lang="id-ID" sz="1800" dirty="0">
                <a:effectLst/>
                <a:latin typeface="Trebuchet MS" panose="020B0603020202020204" pitchFamily="34" charset="0"/>
                <a:ea typeface="Times New Roman" panose="02020603050405020304" pitchFamily="18" charset="0"/>
              </a:rPr>
              <a:t> (LGBT)) serta kelainan kepribadian seperti Narcistic Personality Disorder</a:t>
            </a:r>
            <a:r>
              <a:rPr lang="en-US" sz="1800" dirty="0">
                <a:effectLst/>
                <a:latin typeface="Trebuchet MS" panose="020B0603020202020204" pitchFamily="34" charset="0"/>
                <a:ea typeface="Times New Roman" panose="02020603050405020304" pitchFamily="18" charset="0"/>
              </a:rPr>
              <a:t> dan </a:t>
            </a:r>
            <a:r>
              <a:rPr lang="en-US" sz="1800" dirty="0" err="1">
                <a:effectLst/>
                <a:latin typeface="Trebuchet MS" panose="020B0603020202020204" pitchFamily="34" charset="0"/>
                <a:ea typeface="Times New Roman" panose="02020603050405020304" pitchFamily="18" charset="0"/>
              </a:rPr>
              <a:t>krisis</a:t>
            </a:r>
            <a:r>
              <a:rPr lang="en-US" sz="1800" dirty="0">
                <a:effectLst/>
                <a:latin typeface="Trebuchet MS" panose="020B0603020202020204" pitchFamily="34" charset="0"/>
                <a:ea typeface="Times New Roman" panose="02020603050405020304" pitchFamily="18" charset="0"/>
              </a:rPr>
              <a:t> </a:t>
            </a:r>
            <a:r>
              <a:rPr lang="en-US" sz="1800" dirty="0" err="1">
                <a:effectLst/>
                <a:latin typeface="Trebuchet MS" panose="020B0603020202020204" pitchFamily="34" charset="0"/>
                <a:ea typeface="Times New Roman" panose="02020603050405020304" pitchFamily="18" charset="0"/>
              </a:rPr>
              <a:t>maskulinitas</a:t>
            </a:r>
            <a:r>
              <a:rPr lang="en-US" sz="1800" dirty="0">
                <a:effectLst/>
                <a:latin typeface="Trebuchet MS" panose="020B0603020202020204" pitchFamily="34" charset="0"/>
                <a:ea typeface="Times New Roman" panose="02020603050405020304" pitchFamily="18" charset="0"/>
              </a:rPr>
              <a:t>.  </a:t>
            </a:r>
          </a:p>
          <a:p>
            <a:r>
              <a:rPr lang="en-ID" b="0" i="0" dirty="0" err="1">
                <a:effectLst/>
                <a:highlight>
                  <a:srgbClr val="FFFFFF"/>
                </a:highlight>
                <a:latin typeface="Arial" panose="020B0604020202020204" pitchFamily="34" charset="0"/>
              </a:rPr>
              <a:t>Setelah</a:t>
            </a:r>
            <a:r>
              <a:rPr lang="en-ID" b="0" i="0" dirty="0">
                <a:effectLst/>
                <a:highlight>
                  <a:srgbClr val="FFFFFF"/>
                </a:highlight>
                <a:latin typeface="Arial" panose="020B0604020202020204" pitchFamily="34" charset="0"/>
              </a:rPr>
              <a:t> China, India, </a:t>
            </a:r>
            <a:r>
              <a:rPr lang="en-ID" b="0" i="0" dirty="0" err="1">
                <a:effectLst/>
                <a:highlight>
                  <a:srgbClr val="FFFFFF"/>
                </a:highlight>
                <a:latin typeface="Arial" panose="020B0604020202020204" pitchFamily="34" charset="0"/>
              </a:rPr>
              <a:t>Eropa</a:t>
            </a:r>
            <a:r>
              <a:rPr lang="en-ID" b="0" i="0" dirty="0">
                <a:effectLst/>
                <a:highlight>
                  <a:srgbClr val="FFFFFF"/>
                </a:highlight>
                <a:latin typeface="Arial" panose="020B0604020202020204" pitchFamily="34" charset="0"/>
              </a:rPr>
              <a:t>, dan Amerika </a:t>
            </a:r>
            <a:r>
              <a:rPr lang="en-ID" b="0" i="0" dirty="0" err="1">
                <a:effectLst/>
                <a:highlight>
                  <a:srgbClr val="FFFFFF"/>
                </a:highlight>
                <a:latin typeface="Arial" panose="020B0604020202020204" pitchFamily="34" charset="0"/>
              </a:rPr>
              <a:t>Serikat</a:t>
            </a:r>
            <a:r>
              <a:rPr lang="en-ID" b="0" i="0" dirty="0">
                <a:effectLst/>
                <a:highlight>
                  <a:srgbClr val="FFFFFF"/>
                </a:highlight>
                <a:latin typeface="Arial" panose="020B0604020202020204" pitchFamily="34" charset="0"/>
              </a:rPr>
              <a:t>, Indonesia </a:t>
            </a:r>
            <a:r>
              <a:rPr lang="en-ID" b="0" i="0" dirty="0" err="1">
                <a:effectLst/>
                <a:highlight>
                  <a:srgbClr val="FFFFFF"/>
                </a:highlight>
                <a:latin typeface="Arial" panose="020B0604020202020204" pitchFamily="34" charset="0"/>
              </a:rPr>
              <a:t>memiliki</a:t>
            </a:r>
            <a:r>
              <a:rPr lang="en-ID" b="0" i="0" dirty="0">
                <a:effectLst/>
                <a:highlight>
                  <a:srgbClr val="FFFFFF"/>
                </a:highlight>
                <a:latin typeface="Arial" panose="020B0604020202020204" pitchFamily="34" charset="0"/>
              </a:rPr>
              <a:t> </a:t>
            </a:r>
            <a:r>
              <a:rPr lang="en-ID" b="0" i="0" dirty="0" err="1">
                <a:effectLst/>
                <a:highlight>
                  <a:srgbClr val="FFFFFF"/>
                </a:highlight>
                <a:latin typeface="Arial" panose="020B0604020202020204" pitchFamily="34" charset="0"/>
              </a:rPr>
              <a:t>jumlah</a:t>
            </a:r>
            <a:r>
              <a:rPr lang="en-ID" b="0" i="0" dirty="0">
                <a:effectLst/>
                <a:highlight>
                  <a:srgbClr val="FFFFFF"/>
                </a:highlight>
                <a:latin typeface="Arial" panose="020B0604020202020204" pitchFamily="34" charset="0"/>
              </a:rPr>
              <a:t> </a:t>
            </a:r>
            <a:r>
              <a:rPr lang="en-ID" b="0" i="0" dirty="0" err="1">
                <a:effectLst/>
                <a:highlight>
                  <a:srgbClr val="FFFFFF"/>
                </a:highlight>
                <a:latin typeface="Arial" panose="020B0604020202020204" pitchFamily="34" charset="0"/>
              </a:rPr>
              <a:t>peserta</a:t>
            </a:r>
            <a:r>
              <a:rPr lang="en-ID" b="0" i="0" dirty="0">
                <a:effectLst/>
                <a:highlight>
                  <a:srgbClr val="FFFFFF"/>
                </a:highlight>
                <a:latin typeface="Arial" panose="020B0604020202020204" pitchFamily="34" charset="0"/>
              </a:rPr>
              <a:t> </a:t>
            </a:r>
            <a:r>
              <a:rPr lang="en-ID" b="0" i="0" dirty="0" err="1">
                <a:effectLst/>
                <a:highlight>
                  <a:srgbClr val="FFFFFF"/>
                </a:highlight>
                <a:latin typeface="Arial" panose="020B0604020202020204" pitchFamily="34" charset="0"/>
              </a:rPr>
              <a:t>lgbt</a:t>
            </a:r>
            <a:r>
              <a:rPr lang="en-ID" b="0" i="0" dirty="0">
                <a:effectLst/>
                <a:highlight>
                  <a:srgbClr val="FFFFFF"/>
                </a:highlight>
                <a:latin typeface="Arial" panose="020B0604020202020204" pitchFamily="34" charset="0"/>
              </a:rPr>
              <a:t> </a:t>
            </a:r>
            <a:r>
              <a:rPr lang="en-ID" b="0" i="0" dirty="0" err="1">
                <a:effectLst/>
                <a:highlight>
                  <a:srgbClr val="FFFFFF"/>
                </a:highlight>
                <a:latin typeface="Arial" panose="020B0604020202020204" pitchFamily="34" charset="0"/>
              </a:rPr>
              <a:t>terbanyak</a:t>
            </a:r>
            <a:r>
              <a:rPr lang="en-ID" b="0" i="0" dirty="0">
                <a:effectLst/>
                <a:highlight>
                  <a:srgbClr val="FFFFFF"/>
                </a:highlight>
                <a:latin typeface="Arial" panose="020B0604020202020204" pitchFamily="34" charset="0"/>
              </a:rPr>
              <a:t> </a:t>
            </a:r>
            <a:r>
              <a:rPr lang="en-ID" b="0" i="0" dirty="0" err="1">
                <a:effectLst/>
                <a:highlight>
                  <a:srgbClr val="FFFFFF"/>
                </a:highlight>
                <a:latin typeface="Arial" panose="020B0604020202020204" pitchFamily="34" charset="0"/>
              </a:rPr>
              <a:t>kelima</a:t>
            </a:r>
            <a:r>
              <a:rPr lang="en-ID" b="0" i="0" dirty="0">
                <a:effectLst/>
                <a:highlight>
                  <a:srgbClr val="FFFFFF"/>
                </a:highlight>
                <a:latin typeface="Arial" panose="020B0604020202020204" pitchFamily="34" charset="0"/>
              </a:rPr>
              <a:t>. </a:t>
            </a:r>
            <a:r>
              <a:rPr lang="en-ID" b="0" i="0" dirty="0" err="1">
                <a:effectLst/>
                <a:highlight>
                  <a:srgbClr val="FFFFFF"/>
                </a:highlight>
                <a:latin typeface="Arial" panose="020B0604020202020204" pitchFamily="34" charset="0"/>
              </a:rPr>
              <a:t>Persentase</a:t>
            </a:r>
            <a:r>
              <a:rPr lang="en-ID" b="0" i="0" dirty="0">
                <a:effectLst/>
                <a:highlight>
                  <a:srgbClr val="FFFFFF"/>
                </a:highlight>
                <a:latin typeface="Arial" panose="020B0604020202020204" pitchFamily="34" charset="0"/>
              </a:rPr>
              <a:t> </a:t>
            </a:r>
            <a:r>
              <a:rPr lang="en-ID" b="0" i="0" dirty="0" err="1">
                <a:effectLst/>
                <a:highlight>
                  <a:srgbClr val="FFFFFF"/>
                </a:highlight>
                <a:latin typeface="Arial" panose="020B0604020202020204" pitchFamily="34" charset="0"/>
              </a:rPr>
              <a:t>penduduk</a:t>
            </a:r>
            <a:r>
              <a:rPr lang="en-ID" b="0" i="0" dirty="0">
                <a:effectLst/>
                <a:highlight>
                  <a:srgbClr val="FFFFFF"/>
                </a:highlight>
                <a:latin typeface="Arial" panose="020B0604020202020204" pitchFamily="34" charset="0"/>
              </a:rPr>
              <a:t> </a:t>
            </a:r>
            <a:r>
              <a:rPr lang="en-ID" b="0" i="0" dirty="0" err="1">
                <a:effectLst/>
                <a:highlight>
                  <a:srgbClr val="FFFFFF"/>
                </a:highlight>
                <a:latin typeface="Arial" panose="020B0604020202020204" pitchFamily="34" charset="0"/>
              </a:rPr>
              <a:t>indonesia</a:t>
            </a:r>
            <a:r>
              <a:rPr lang="en-ID" b="0" i="0" dirty="0">
                <a:effectLst/>
                <a:highlight>
                  <a:srgbClr val="FFFFFF"/>
                </a:highlight>
                <a:latin typeface="Arial" panose="020B0604020202020204" pitchFamily="34" charset="0"/>
              </a:rPr>
              <a:t> yang </a:t>
            </a:r>
            <a:r>
              <a:rPr lang="en-ID" b="0" i="0" dirty="0" err="1">
                <a:effectLst/>
                <a:highlight>
                  <a:srgbClr val="FFFFFF"/>
                </a:highlight>
                <a:latin typeface="Arial" panose="020B0604020202020204" pitchFamily="34" charset="0"/>
              </a:rPr>
              <a:t>memiliki</a:t>
            </a:r>
            <a:r>
              <a:rPr lang="en-ID" b="0" i="0" dirty="0">
                <a:effectLst/>
                <a:highlight>
                  <a:srgbClr val="FFFFFF"/>
                </a:highlight>
                <a:latin typeface="Arial" panose="020B0604020202020204" pitchFamily="34" charset="0"/>
              </a:rPr>
              <a:t> </a:t>
            </a:r>
            <a:r>
              <a:rPr lang="en-ID" b="0" i="0" dirty="0" err="1">
                <a:effectLst/>
                <a:highlight>
                  <a:srgbClr val="FFFFFF"/>
                </a:highlight>
                <a:latin typeface="Arial" panose="020B0604020202020204" pitchFamily="34" charset="0"/>
              </a:rPr>
              <a:t>lcbt</a:t>
            </a:r>
            <a:r>
              <a:rPr lang="en-ID" b="0" i="0" dirty="0">
                <a:effectLst/>
                <a:highlight>
                  <a:srgbClr val="FFFFFF"/>
                </a:highlight>
                <a:latin typeface="Arial" panose="020B0604020202020204" pitchFamily="34" charset="0"/>
              </a:rPr>
              <a:t> </a:t>
            </a:r>
            <a:r>
              <a:rPr lang="en-ID" b="0" i="0" dirty="0" err="1">
                <a:effectLst/>
                <a:highlight>
                  <a:srgbClr val="FFFFFF"/>
                </a:highlight>
                <a:latin typeface="Arial" panose="020B0604020202020204" pitchFamily="34" charset="0"/>
              </a:rPr>
              <a:t>adalah</a:t>
            </a:r>
            <a:r>
              <a:rPr lang="en-ID" b="0" i="0" dirty="0">
                <a:effectLst/>
                <a:highlight>
                  <a:srgbClr val="FFFFFF"/>
                </a:highlight>
                <a:latin typeface="Arial" panose="020B0604020202020204" pitchFamily="34" charset="0"/>
              </a:rPr>
              <a:t> 3%.dengan kata lain, 7,5% </a:t>
            </a:r>
            <a:r>
              <a:rPr lang="en-ID" b="0" i="0" dirty="0" err="1">
                <a:effectLst/>
                <a:highlight>
                  <a:srgbClr val="FFFFFF"/>
                </a:highlight>
                <a:latin typeface="Arial" panose="020B0604020202020204" pitchFamily="34" charset="0"/>
              </a:rPr>
              <a:t>dari</a:t>
            </a:r>
            <a:r>
              <a:rPr lang="en-ID" b="0" i="0" dirty="0">
                <a:effectLst/>
                <a:highlight>
                  <a:srgbClr val="FFFFFF"/>
                </a:highlight>
                <a:latin typeface="Arial" panose="020B0604020202020204" pitchFamily="34" charset="0"/>
              </a:rPr>
              <a:t> 250 </a:t>
            </a:r>
            <a:r>
              <a:rPr lang="en-ID" b="0" i="0" dirty="0" err="1">
                <a:effectLst/>
                <a:highlight>
                  <a:srgbClr val="FFFFFF"/>
                </a:highlight>
                <a:latin typeface="Arial" panose="020B0604020202020204" pitchFamily="34" charset="0"/>
              </a:rPr>
              <a:t>juta</a:t>
            </a:r>
            <a:r>
              <a:rPr lang="en-ID" b="0" i="0" dirty="0">
                <a:effectLst/>
                <a:highlight>
                  <a:srgbClr val="FFFFFF"/>
                </a:highlight>
                <a:latin typeface="Arial" panose="020B0604020202020204" pitchFamily="34" charset="0"/>
              </a:rPr>
              <a:t> </a:t>
            </a:r>
            <a:r>
              <a:rPr lang="en-ID" b="0" i="0" dirty="0" err="1">
                <a:effectLst/>
                <a:highlight>
                  <a:srgbClr val="FFFFFF"/>
                </a:highlight>
                <a:latin typeface="Arial" panose="020B0604020202020204" pitchFamily="34" charset="0"/>
              </a:rPr>
              <a:t>penduduk</a:t>
            </a:r>
            <a:r>
              <a:rPr lang="en-ID" b="0" i="0" dirty="0">
                <a:effectLst/>
                <a:highlight>
                  <a:srgbClr val="FFFFFF"/>
                </a:highlight>
                <a:latin typeface="Arial" panose="020B0604020202020204" pitchFamily="34" charset="0"/>
              </a:rPr>
              <a:t> </a:t>
            </a:r>
            <a:r>
              <a:rPr lang="en-ID" b="0" i="0" dirty="0" err="1">
                <a:effectLst/>
                <a:highlight>
                  <a:srgbClr val="FFFFFF"/>
                </a:highlight>
                <a:latin typeface="Arial" panose="020B0604020202020204" pitchFamily="34" charset="0"/>
              </a:rPr>
              <a:t>indonesia</a:t>
            </a:r>
            <a:r>
              <a:rPr lang="en-ID" b="0" i="0" dirty="0">
                <a:effectLst/>
                <a:highlight>
                  <a:srgbClr val="FFFFFF"/>
                </a:highlight>
                <a:latin typeface="Arial" panose="020B0604020202020204" pitchFamily="34" charset="0"/>
              </a:rPr>
              <a:t> </a:t>
            </a:r>
            <a:r>
              <a:rPr lang="en-ID" b="0" i="0" dirty="0" err="1">
                <a:effectLst/>
                <a:highlight>
                  <a:srgbClr val="FFFFFF"/>
                </a:highlight>
                <a:latin typeface="Arial" panose="020B0604020202020204" pitchFamily="34" charset="0"/>
              </a:rPr>
              <a:t>mengidentifikasi</a:t>
            </a:r>
            <a:r>
              <a:rPr lang="en-ID" b="0" i="0" dirty="0">
                <a:effectLst/>
                <a:highlight>
                  <a:srgbClr val="FFFFFF"/>
                </a:highlight>
                <a:latin typeface="Arial" panose="020B0604020202020204" pitchFamily="34" charset="0"/>
              </a:rPr>
              <a:t> </a:t>
            </a:r>
            <a:r>
              <a:rPr lang="en-ID" b="0" i="0" dirty="0" err="1">
                <a:effectLst/>
                <a:highlight>
                  <a:srgbClr val="FFFFFF"/>
                </a:highlight>
                <a:latin typeface="Arial" panose="020B0604020202020204" pitchFamily="34" charset="0"/>
              </a:rPr>
              <a:t>diri</a:t>
            </a:r>
            <a:r>
              <a:rPr lang="en-ID" b="0" i="0" dirty="0">
                <a:effectLst/>
                <a:highlight>
                  <a:srgbClr val="FFFFFF"/>
                </a:highlight>
                <a:latin typeface="Arial" panose="020B0604020202020204" pitchFamily="34" charset="0"/>
              </a:rPr>
              <a:t> </a:t>
            </a:r>
            <a:r>
              <a:rPr lang="en-ID" b="0" i="0" dirty="0" err="1">
                <a:effectLst/>
                <a:highlight>
                  <a:srgbClr val="FFFFFF"/>
                </a:highlight>
                <a:latin typeface="Arial" panose="020B0604020202020204" pitchFamily="34" charset="0"/>
              </a:rPr>
              <a:t>sebagai</a:t>
            </a:r>
            <a:r>
              <a:rPr lang="en-ID" b="0" i="0" dirty="0">
                <a:effectLst/>
                <a:highlight>
                  <a:srgbClr val="FFFFFF"/>
                </a:highlight>
                <a:latin typeface="Arial" panose="020B0604020202020204" pitchFamily="34" charset="0"/>
              </a:rPr>
              <a:t> </a:t>
            </a:r>
            <a:r>
              <a:rPr lang="en-ID" b="0" i="0" dirty="0" err="1">
                <a:effectLst/>
                <a:highlight>
                  <a:srgbClr val="FFFFFF"/>
                </a:highlight>
                <a:latin typeface="Arial" panose="020B0604020202020204" pitchFamily="34" charset="0"/>
              </a:rPr>
              <a:t>lgbt.dengan</a:t>
            </a:r>
            <a:r>
              <a:rPr lang="en-ID" b="0" i="0" dirty="0">
                <a:effectLst/>
                <a:highlight>
                  <a:srgbClr val="FFFFFF"/>
                </a:highlight>
                <a:latin typeface="Arial" panose="020B0604020202020204" pitchFamily="34" charset="0"/>
              </a:rPr>
              <a:t> kata lain, sangat </a:t>
            </a:r>
            <a:r>
              <a:rPr lang="en-ID" b="0" i="0" dirty="0" err="1">
                <a:effectLst/>
                <a:highlight>
                  <a:srgbClr val="FFFFFF"/>
                </a:highlight>
                <a:latin typeface="Arial" panose="020B0604020202020204" pitchFamily="34" charset="0"/>
              </a:rPr>
              <a:t>mungkin</a:t>
            </a:r>
            <a:r>
              <a:rPr lang="en-ID" b="0" i="0" dirty="0">
                <a:effectLst/>
                <a:highlight>
                  <a:srgbClr val="FFFFFF"/>
                </a:highlight>
                <a:latin typeface="Arial" panose="020B0604020202020204" pitchFamily="34" charset="0"/>
              </a:rPr>
              <a:t> </a:t>
            </a:r>
            <a:r>
              <a:rPr lang="en-ID" b="0" i="0" dirty="0" err="1">
                <a:effectLst/>
                <a:highlight>
                  <a:srgbClr val="FFFFFF"/>
                </a:highlight>
                <a:latin typeface="Arial" panose="020B0604020202020204" pitchFamily="34" charset="0"/>
              </a:rPr>
              <a:t>bahwa</a:t>
            </a:r>
            <a:r>
              <a:rPr lang="en-ID" b="0" i="0" dirty="0">
                <a:effectLst/>
                <a:highlight>
                  <a:srgbClr val="FFFFFF"/>
                </a:highlight>
                <a:latin typeface="Arial" panose="020B0604020202020204" pitchFamily="34" charset="0"/>
              </a:rPr>
              <a:t> 3 </a:t>
            </a:r>
            <a:r>
              <a:rPr lang="en-ID" b="0" i="0" dirty="0" err="1">
                <a:effectLst/>
                <a:highlight>
                  <a:srgbClr val="FFFFFF"/>
                </a:highlight>
                <a:latin typeface="Arial" panose="020B0604020202020204" pitchFamily="34" charset="0"/>
              </a:rPr>
              <a:t>dari</a:t>
            </a:r>
            <a:r>
              <a:rPr lang="en-ID" b="0" i="0" dirty="0">
                <a:effectLst/>
                <a:highlight>
                  <a:srgbClr val="FFFFFF"/>
                </a:highlight>
                <a:latin typeface="Arial" panose="020B0604020202020204" pitchFamily="34" charset="0"/>
              </a:rPr>
              <a:t> </a:t>
            </a:r>
            <a:r>
              <a:rPr lang="en-ID" b="0" i="0" dirty="0" err="1">
                <a:effectLst/>
                <a:highlight>
                  <a:srgbClr val="FFFFFF"/>
                </a:highlight>
                <a:latin typeface="Arial" panose="020B0604020202020204" pitchFamily="34" charset="0"/>
              </a:rPr>
              <a:t>setiap</a:t>
            </a:r>
            <a:r>
              <a:rPr lang="en-ID" b="0" i="0" dirty="0">
                <a:effectLst/>
                <a:highlight>
                  <a:srgbClr val="FFFFFF"/>
                </a:highlight>
                <a:latin typeface="Arial" panose="020B0604020202020204" pitchFamily="34" charset="0"/>
              </a:rPr>
              <a:t> 100 orang yang </a:t>
            </a:r>
            <a:r>
              <a:rPr lang="en-ID" b="0" i="0" dirty="0" err="1">
                <a:effectLst/>
                <a:highlight>
                  <a:srgbClr val="FFFFFF"/>
                </a:highlight>
                <a:latin typeface="Arial" panose="020B0604020202020204" pitchFamily="34" charset="0"/>
              </a:rPr>
              <a:t>berkumpul</a:t>
            </a:r>
            <a:r>
              <a:rPr lang="en-ID" b="0" i="0" dirty="0">
                <a:effectLst/>
                <a:highlight>
                  <a:srgbClr val="FFFFFF"/>
                </a:highlight>
                <a:latin typeface="Arial" panose="020B0604020202020204" pitchFamily="34" charset="0"/>
              </a:rPr>
              <a:t> di </a:t>
            </a:r>
            <a:r>
              <a:rPr lang="en-ID" b="0" i="0" dirty="0" err="1">
                <a:effectLst/>
                <a:highlight>
                  <a:srgbClr val="FFFFFF"/>
                </a:highlight>
                <a:latin typeface="Arial" panose="020B0604020202020204" pitchFamily="34" charset="0"/>
              </a:rPr>
              <a:t>suatu</a:t>
            </a:r>
            <a:r>
              <a:rPr lang="en-ID" b="0" i="0" dirty="0">
                <a:effectLst/>
                <a:highlight>
                  <a:srgbClr val="FFFFFF"/>
                </a:highlight>
                <a:latin typeface="Arial" panose="020B0604020202020204" pitchFamily="34" charset="0"/>
              </a:rPr>
              <a:t> </a:t>
            </a:r>
            <a:r>
              <a:rPr lang="en-ID" b="0" i="0" dirty="0" err="1">
                <a:effectLst/>
                <a:highlight>
                  <a:srgbClr val="FFFFFF"/>
                </a:highlight>
                <a:latin typeface="Arial" panose="020B0604020202020204" pitchFamily="34" charset="0"/>
              </a:rPr>
              <a:t>lokasi</a:t>
            </a:r>
            <a:r>
              <a:rPr lang="en-ID" b="0" i="0" dirty="0">
                <a:effectLst/>
                <a:highlight>
                  <a:srgbClr val="FFFFFF"/>
                </a:highlight>
                <a:latin typeface="Arial" panose="020B0604020202020204" pitchFamily="34" charset="0"/>
              </a:rPr>
              <a:t> </a:t>
            </a:r>
            <a:r>
              <a:rPr lang="en-ID" b="0" i="0" dirty="0" err="1">
                <a:effectLst/>
                <a:highlight>
                  <a:srgbClr val="FFFFFF"/>
                </a:highlight>
                <a:latin typeface="Arial" panose="020B0604020202020204" pitchFamily="34" charset="0"/>
              </a:rPr>
              <a:t>mengidentifikasi</a:t>
            </a:r>
            <a:r>
              <a:rPr lang="en-ID" b="0" i="0" dirty="0">
                <a:effectLst/>
                <a:highlight>
                  <a:srgbClr val="FFFFFF"/>
                </a:highlight>
                <a:latin typeface="Arial" panose="020B0604020202020204" pitchFamily="34" charset="0"/>
              </a:rPr>
              <a:t> </a:t>
            </a:r>
            <a:r>
              <a:rPr lang="en-ID" b="0" i="0" dirty="0" err="1">
                <a:effectLst/>
                <a:highlight>
                  <a:srgbClr val="FFFFFF"/>
                </a:highlight>
                <a:latin typeface="Arial" panose="020B0604020202020204" pitchFamily="34" charset="0"/>
              </a:rPr>
              <a:t>diri</a:t>
            </a:r>
            <a:r>
              <a:rPr lang="en-ID" b="0" i="0" dirty="0">
                <a:effectLst/>
                <a:highlight>
                  <a:srgbClr val="FFFFFF"/>
                </a:highlight>
                <a:latin typeface="Arial" panose="020B0604020202020204" pitchFamily="34" charset="0"/>
              </a:rPr>
              <a:t> </a:t>
            </a:r>
            <a:r>
              <a:rPr lang="en-ID" b="0" i="0" dirty="0" err="1">
                <a:effectLst/>
                <a:highlight>
                  <a:srgbClr val="FFFFFF"/>
                </a:highlight>
                <a:latin typeface="Arial" panose="020B0604020202020204" pitchFamily="34" charset="0"/>
              </a:rPr>
              <a:t>sebagai</a:t>
            </a:r>
            <a:r>
              <a:rPr lang="en-ID" b="0" i="0" dirty="0">
                <a:effectLst/>
                <a:highlight>
                  <a:srgbClr val="FFFFFF"/>
                </a:highlight>
                <a:latin typeface="Arial" panose="020B0604020202020204" pitchFamily="34" charset="0"/>
              </a:rPr>
              <a:t> </a:t>
            </a:r>
            <a:r>
              <a:rPr lang="en-ID" b="0" i="0" dirty="0" err="1">
                <a:effectLst/>
                <a:highlight>
                  <a:srgbClr val="FFFFFF"/>
                </a:highlight>
                <a:latin typeface="Arial" panose="020B0604020202020204" pitchFamily="34" charset="0"/>
              </a:rPr>
              <a:t>lgbt</a:t>
            </a:r>
            <a:r>
              <a:rPr lang="en-ID" b="0" i="0" dirty="0">
                <a:effectLst/>
                <a:highlight>
                  <a:srgbClr val="FFFFFF"/>
                </a:highlight>
                <a:latin typeface="Arial" panose="020B0604020202020204" pitchFamily="34" charset="0"/>
              </a:rPr>
              <a:t>.</a:t>
            </a:r>
            <a:endParaRPr lang="en-US" sz="1800" dirty="0">
              <a:effectLst/>
              <a:latin typeface="Trebuchet MS" panose="020B0603020202020204" pitchFamily="34" charset="0"/>
              <a:ea typeface="Times New Roman" panose="02020603050405020304" pitchFamily="18" charset="0"/>
            </a:endParaRPr>
          </a:p>
          <a:p>
            <a:pPr>
              <a:lnSpc>
                <a:spcPct val="107000"/>
              </a:lnSpc>
              <a:spcAft>
                <a:spcPts val="800"/>
              </a:spcAft>
            </a:pPr>
            <a:r>
              <a:rPr lang="fi-FI" sz="1800" kern="0" dirty="0">
                <a:solidFill>
                  <a:srgbClr val="000000"/>
                </a:solidFill>
                <a:effectLst/>
                <a:highlight>
                  <a:srgbClr val="FFFFFF"/>
                </a:highlight>
                <a:latin typeface="Trebuchet MS" panose="020B0603020202020204" pitchFamily="34" charset="0"/>
                <a:ea typeface="Times New Roman" panose="02020603050405020304" pitchFamily="18" charset="0"/>
                <a:cs typeface="Arial" panose="020B0604020202020204" pitchFamily="34" charset="0"/>
              </a:rPr>
              <a:t>Masalah perilaku lebih sering terjadi di masa usia dini, karena anak berada dalam proses perkembangan kepribadian yang unik dan menuntut kebebasan yang negativistis. Hurlock mengemukakan bahwa orang tua menganggap masa kanak-kanak sebagai masa dengan  banyak  masalah  dan  periode  sulit [1]. Gambaran  kondisi  pengasuhan  anak  di Indonesia  saat  ini,  terdapat  95,3%  anak  yang  diasuh  oleh  orangtua  baik  ibu  kandung, ayah kandung ataupun keduanya. Sebanyak 4,7% anak lainnya diasuh keluarga lain atau orangtua pengganti [2]. Selain    itu, sebanyak 3,73% balita diketahui mendapat pengasuhan yang tidak layak, sehingga angka ini  tergolong  besar.</a:t>
            </a:r>
          </a:p>
          <a:p>
            <a:pPr>
              <a:lnSpc>
                <a:spcPct val="107000"/>
              </a:lnSpc>
              <a:spcAft>
                <a:spcPts val="800"/>
              </a:spcAft>
            </a:pPr>
            <a:endParaRPr lang="fi-FI" sz="1800" kern="0" dirty="0">
              <a:solidFill>
                <a:srgbClr val="000000"/>
              </a:solidFill>
              <a:effectLst/>
              <a:highlight>
                <a:srgbClr val="FFFFFF"/>
              </a:highlight>
              <a:latin typeface="Trebuchet MS" panose="020B0603020202020204" pitchFamily="34" charset="0"/>
              <a:ea typeface="Times New Roman" panose="02020603050405020304" pitchFamily="18" charset="0"/>
              <a:cs typeface="Arial" panose="020B0604020202020204" pitchFamily="34" charset="0"/>
            </a:endParaRPr>
          </a:p>
          <a:p>
            <a:pPr>
              <a:lnSpc>
                <a:spcPct val="107000"/>
              </a:lnSpc>
              <a:spcAft>
                <a:spcPts val="800"/>
              </a:spcAft>
            </a:pPr>
            <a:r>
              <a:rPr lang="fi-FI" sz="1800" kern="0" dirty="0">
                <a:solidFill>
                  <a:srgbClr val="000000"/>
                </a:solidFill>
                <a:effectLst/>
                <a:highlight>
                  <a:srgbClr val="FFFFFF"/>
                </a:highlight>
                <a:latin typeface="Trebuchet MS" panose="020B0603020202020204" pitchFamily="34" charset="0"/>
                <a:ea typeface="Times New Roman" panose="02020603050405020304" pitchFamily="18" charset="0"/>
                <a:cs typeface="Arial" panose="020B0604020202020204" pitchFamily="34" charset="0"/>
              </a:rPr>
              <a:t>Berdasarkan  keadaan ini, pemerintah  memberikan  lima  arahan  kepada  Kemen  KPPPA,  yang  salah  satunya meningkatkan  peran  ibu  dan  keluarga  dalam  pengasuhan  anak [3].  Pengasuhan  yang negatif  dapat mengakibatkan  berbagai masalah  perilaku  anak,  bahkan  juga  mengganggu tumbuh  kembangnya  secara fisiologis.  Kondisi  ini  dapat  terjadi  sejak  awal,  yaitu lima tahun pertama </a:t>
            </a:r>
            <a:r>
              <a:rPr lang="fi-FI" sz="1800" kern="0" dirty="0">
                <a:effectLst/>
                <a:latin typeface="Trebuchet MS" panose="020B0603020202020204" pitchFamily="34" charset="0"/>
                <a:ea typeface="Times New Roman" panose="02020603050405020304" pitchFamily="18" charset="0"/>
              </a:rPr>
              <a:t>pada tumbuh kembang   anak   karena   pengasuhan   pada   periode ini memberikan  dasar perkembangan  sensorik motorik  anak,  kemampuan  bahasa,  kognitif, konsep  diri  dan  harga  diri  anak,  kemampuan  regulasi  diri,  dan  keterampilan  sosial[4].</a:t>
            </a:r>
          </a:p>
          <a:p>
            <a:pPr>
              <a:lnSpc>
                <a:spcPct val="107000"/>
              </a:lnSpc>
              <a:spcAft>
                <a:spcPts val="800"/>
              </a:spcAft>
            </a:pPr>
            <a:r>
              <a:rPr lang="en-ID" sz="1800" kern="0" dirty="0" err="1">
                <a:solidFill>
                  <a:srgbClr val="000000"/>
                </a:solidFill>
                <a:effectLst/>
                <a:highlight>
                  <a:srgbClr val="FFFFFF"/>
                </a:highlight>
                <a:latin typeface="Trebuchet MS" panose="020B0603020202020204" pitchFamily="34" charset="0"/>
                <a:ea typeface="Times New Roman" panose="02020603050405020304" pitchFamily="18" charset="0"/>
                <a:cs typeface="Arial" panose="020B0604020202020204" pitchFamily="34" charset="0"/>
              </a:rPr>
              <a:t>Pengasuhan</a:t>
            </a:r>
            <a:r>
              <a:rPr lang="en-ID" sz="1800" kern="0" dirty="0">
                <a:solidFill>
                  <a:srgbClr val="000000"/>
                </a:solidFill>
                <a:effectLst/>
                <a:highlight>
                  <a:srgbClr val="FFFFFF"/>
                </a:highlight>
                <a:latin typeface="Trebuchet MS" panose="020B0603020202020204" pitchFamily="34" charset="0"/>
                <a:ea typeface="Times New Roman" panose="02020603050405020304" pitchFamily="18" charset="0"/>
                <a:cs typeface="Arial" panose="020B0604020202020204" pitchFamily="34" charset="0"/>
              </a:rPr>
              <a:t> yang </a:t>
            </a:r>
            <a:r>
              <a:rPr lang="en-ID" sz="1800" kern="0" dirty="0" err="1">
                <a:solidFill>
                  <a:srgbClr val="000000"/>
                </a:solidFill>
                <a:effectLst/>
                <a:highlight>
                  <a:srgbClr val="FFFFFF"/>
                </a:highlight>
                <a:latin typeface="Trebuchet MS" panose="020B0603020202020204" pitchFamily="34" charset="0"/>
                <a:ea typeface="Times New Roman" panose="02020603050405020304" pitchFamily="18" charset="0"/>
                <a:cs typeface="Arial" panose="020B0604020202020204" pitchFamily="34" charset="0"/>
              </a:rPr>
              <a:t>kaku</a:t>
            </a:r>
            <a:r>
              <a:rPr lang="en-ID" sz="1800" kern="0" dirty="0">
                <a:solidFill>
                  <a:srgbClr val="000000"/>
                </a:solidFill>
                <a:effectLst/>
                <a:highlight>
                  <a:srgbClr val="FFFFFF"/>
                </a:highlight>
                <a:latin typeface="Trebuchet MS" panose="020B0603020202020204" pitchFamily="34" charset="0"/>
                <a:ea typeface="Times New Roman" panose="02020603050405020304" pitchFamily="18" charset="0"/>
                <a:cs typeface="Arial" panose="020B0604020202020204" pitchFamily="34" charset="0"/>
              </a:rPr>
              <a:t> dan </a:t>
            </a:r>
            <a:r>
              <a:rPr lang="en-ID" sz="1800" kern="0" dirty="0" err="1">
                <a:solidFill>
                  <a:srgbClr val="000000"/>
                </a:solidFill>
                <a:effectLst/>
                <a:highlight>
                  <a:srgbClr val="FFFFFF"/>
                </a:highlight>
                <a:latin typeface="Trebuchet MS" panose="020B0603020202020204" pitchFamily="34" charset="0"/>
                <a:ea typeface="Times New Roman" panose="02020603050405020304" pitchFamily="18" charset="0"/>
                <a:cs typeface="Arial" panose="020B0604020202020204" pitchFamily="34" charset="0"/>
              </a:rPr>
              <a:t>buruk</a:t>
            </a:r>
            <a:r>
              <a:rPr lang="en-ID" sz="1800" kern="0" dirty="0">
                <a:solidFill>
                  <a:srgbClr val="000000"/>
                </a:solidFill>
                <a:effectLst/>
                <a:highlight>
                  <a:srgbClr val="FFFFFF"/>
                </a:highlight>
                <a:latin typeface="Trebuchet MS" panose="020B0603020202020204" pitchFamily="34" charset="0"/>
                <a:ea typeface="Times New Roman" panose="02020603050405020304" pitchFamily="18" charset="0"/>
                <a:cs typeface="Arial" panose="020B0604020202020204" pitchFamily="34" charset="0"/>
              </a:rPr>
              <a:t> </a:t>
            </a:r>
            <a:r>
              <a:rPr lang="en-ID" sz="1800" kern="0" dirty="0" err="1">
                <a:solidFill>
                  <a:srgbClr val="000000"/>
                </a:solidFill>
                <a:effectLst/>
                <a:highlight>
                  <a:srgbClr val="FFFFFF"/>
                </a:highlight>
                <a:latin typeface="Trebuchet MS" panose="020B0603020202020204" pitchFamily="34" charset="0"/>
                <a:ea typeface="Times New Roman" panose="02020603050405020304" pitchFamily="18" charset="0"/>
                <a:cs typeface="Arial" panose="020B0604020202020204" pitchFamily="34" charset="0"/>
              </a:rPr>
              <a:t>akan</a:t>
            </a:r>
            <a:r>
              <a:rPr lang="en-ID" sz="1800" kern="0" dirty="0">
                <a:solidFill>
                  <a:srgbClr val="000000"/>
                </a:solidFill>
                <a:effectLst/>
                <a:highlight>
                  <a:srgbClr val="FFFFFF"/>
                </a:highlight>
                <a:latin typeface="Trebuchet MS" panose="020B0603020202020204" pitchFamily="34" charset="0"/>
                <a:ea typeface="Times New Roman" panose="02020603050405020304" pitchFamily="18" charset="0"/>
                <a:cs typeface="Arial" panose="020B0604020202020204" pitchFamily="34" charset="0"/>
              </a:rPr>
              <a:t> </a:t>
            </a:r>
            <a:r>
              <a:rPr lang="en-ID" sz="1800" kern="0" dirty="0" err="1">
                <a:solidFill>
                  <a:srgbClr val="000000"/>
                </a:solidFill>
                <a:effectLst/>
                <a:highlight>
                  <a:srgbClr val="FFFFFF"/>
                </a:highlight>
                <a:latin typeface="Trebuchet MS" panose="020B0603020202020204" pitchFamily="34" charset="0"/>
                <a:ea typeface="Times New Roman" panose="02020603050405020304" pitchFamily="18" charset="0"/>
                <a:cs typeface="Arial" panose="020B0604020202020204" pitchFamily="34" charset="0"/>
              </a:rPr>
              <a:t>berdampak</a:t>
            </a:r>
            <a:r>
              <a:rPr lang="en-ID" sz="1800" kern="0" dirty="0">
                <a:solidFill>
                  <a:srgbClr val="000000"/>
                </a:solidFill>
                <a:effectLst/>
                <a:highlight>
                  <a:srgbClr val="FFFFFF"/>
                </a:highlight>
                <a:latin typeface="Trebuchet MS" panose="020B0603020202020204" pitchFamily="34" charset="0"/>
                <a:ea typeface="Times New Roman" panose="02020603050405020304" pitchFamily="18" charset="0"/>
                <a:cs typeface="Arial" panose="020B0604020202020204" pitchFamily="34" charset="0"/>
              </a:rPr>
              <a:t>  </a:t>
            </a:r>
            <a:r>
              <a:rPr lang="en-ID" sz="1800" kern="0" dirty="0" err="1">
                <a:solidFill>
                  <a:srgbClr val="000000"/>
                </a:solidFill>
                <a:effectLst/>
                <a:highlight>
                  <a:srgbClr val="FFFFFF"/>
                </a:highlight>
                <a:latin typeface="Trebuchet MS" panose="020B0603020202020204" pitchFamily="34" charset="0"/>
                <a:ea typeface="Times New Roman" panose="02020603050405020304" pitchFamily="18" charset="0"/>
                <a:cs typeface="Arial" panose="020B0604020202020204" pitchFamily="34" charset="0"/>
              </a:rPr>
              <a:t>terhadap</a:t>
            </a:r>
            <a:r>
              <a:rPr lang="en-ID" sz="1800" kern="0" dirty="0">
                <a:solidFill>
                  <a:srgbClr val="000000"/>
                </a:solidFill>
                <a:effectLst/>
                <a:highlight>
                  <a:srgbClr val="FFFFFF"/>
                </a:highlight>
                <a:latin typeface="Trebuchet MS" panose="020B0603020202020204" pitchFamily="34" charset="0"/>
                <a:ea typeface="Times New Roman" panose="02020603050405020304" pitchFamily="18" charset="0"/>
                <a:cs typeface="Arial" panose="020B0604020202020204" pitchFamily="34" charset="0"/>
              </a:rPr>
              <a:t> </a:t>
            </a:r>
            <a:r>
              <a:rPr lang="fi-FI" sz="1800" kern="0" dirty="0">
                <a:effectLst/>
                <a:latin typeface="Trebuchet MS" panose="020B0603020202020204" pitchFamily="34" charset="0"/>
                <a:ea typeface="Times New Roman" panose="02020603050405020304" pitchFamily="18" charset="0"/>
              </a:rPr>
              <a:t>rendahnya  resiliensi  ego selama masa anak-anak [5]. Mengajarkan teknik mindfulness kepada  para  orang  tua  atau  pengasuh dapat membantu orang tua melakukan pengasuhan  yang  lebih  efektif [6]. Mindful parenting dapat   ditingkatkan melalui   latihan dan intervensi. </a:t>
            </a:r>
          </a:p>
          <a:p>
            <a:pPr>
              <a:lnSpc>
                <a:spcPct val="107000"/>
              </a:lnSpc>
              <a:spcAft>
                <a:spcPts val="800"/>
              </a:spcAft>
            </a:pPr>
            <a:r>
              <a:rPr lang="en-US" dirty="0">
                <a:latin typeface="Trebuchet MS" panose="020B0603020202020204" pitchFamily="34" charset="0"/>
              </a:rPr>
              <a:t>Peran ayah </a:t>
            </a:r>
            <a:r>
              <a:rPr lang="en-US" dirty="0" err="1">
                <a:latin typeface="Trebuchet MS" panose="020B0603020202020204" pitchFamily="34" charset="0"/>
              </a:rPr>
              <a:t>dalam</a:t>
            </a:r>
            <a:r>
              <a:rPr lang="en-US" dirty="0">
                <a:latin typeface="Trebuchet MS" panose="020B0603020202020204" pitchFamily="34" charset="0"/>
              </a:rPr>
              <a:t> </a:t>
            </a:r>
            <a:r>
              <a:rPr lang="en-US" dirty="0" err="1">
                <a:latin typeface="Trebuchet MS" panose="020B0603020202020204" pitchFamily="34" charset="0"/>
              </a:rPr>
              <a:t>membangun</a:t>
            </a:r>
            <a:r>
              <a:rPr lang="en-US" dirty="0">
                <a:latin typeface="Trebuchet MS" panose="020B0603020202020204" pitchFamily="34" charset="0"/>
              </a:rPr>
              <a:t> </a:t>
            </a:r>
            <a:r>
              <a:rPr lang="en-US" dirty="0" err="1">
                <a:latin typeface="Trebuchet MS" panose="020B0603020202020204" pitchFamily="34" charset="0"/>
              </a:rPr>
              <a:t>karakter</a:t>
            </a:r>
            <a:r>
              <a:rPr lang="en-US" dirty="0">
                <a:latin typeface="Trebuchet MS" panose="020B0603020202020204" pitchFamily="34" charset="0"/>
              </a:rPr>
              <a:t> </a:t>
            </a:r>
            <a:r>
              <a:rPr lang="en-US" dirty="0" err="1">
                <a:latin typeface="Trebuchet MS" panose="020B0603020202020204" pitchFamily="34" charset="0"/>
              </a:rPr>
              <a:t>anak</a:t>
            </a:r>
            <a:r>
              <a:rPr lang="en-US" dirty="0">
                <a:latin typeface="Trebuchet MS" panose="020B0603020202020204" pitchFamily="34" charset="0"/>
              </a:rPr>
              <a:t> sangat </a:t>
            </a:r>
            <a:r>
              <a:rPr lang="en-US" dirty="0" err="1">
                <a:latin typeface="Trebuchet MS" panose="020B0603020202020204" pitchFamily="34" charset="0"/>
              </a:rPr>
              <a:t>dibutuhkan</a:t>
            </a:r>
            <a:r>
              <a:rPr lang="en-US" dirty="0">
                <a:latin typeface="Trebuchet MS" panose="020B0603020202020204" pitchFamily="34" charset="0"/>
              </a:rPr>
              <a:t>, </a:t>
            </a:r>
            <a:r>
              <a:rPr lang="en-US" dirty="0" err="1">
                <a:latin typeface="Trebuchet MS" panose="020B0603020202020204" pitchFamily="34" charset="0"/>
              </a:rPr>
              <a:t>anak</a:t>
            </a:r>
            <a:r>
              <a:rPr lang="en-US" dirty="0">
                <a:latin typeface="Trebuchet MS" panose="020B0603020202020204" pitchFamily="34" charset="0"/>
              </a:rPr>
              <a:t> yang </a:t>
            </a:r>
            <a:r>
              <a:rPr lang="en-US" dirty="0" err="1">
                <a:latin typeface="Trebuchet MS" panose="020B0603020202020204" pitchFamily="34" charset="0"/>
              </a:rPr>
              <a:t>memiliki</a:t>
            </a:r>
            <a:r>
              <a:rPr lang="en-US" dirty="0">
                <a:latin typeface="Trebuchet MS" panose="020B0603020202020204" pitchFamily="34" charset="0"/>
              </a:rPr>
              <a:t> </a:t>
            </a:r>
            <a:r>
              <a:rPr lang="en-US" dirty="0" err="1">
                <a:latin typeface="Trebuchet MS" panose="020B0603020202020204" pitchFamily="34" charset="0"/>
              </a:rPr>
              <a:t>kepedulian</a:t>
            </a:r>
            <a:r>
              <a:rPr lang="en-US" dirty="0">
                <a:latin typeface="Trebuchet MS" panose="020B0603020202020204" pitchFamily="34" charset="0"/>
              </a:rPr>
              <a:t>, rasa </a:t>
            </a:r>
            <a:r>
              <a:rPr lang="en-US" dirty="0" err="1">
                <a:latin typeface="Trebuchet MS" panose="020B0603020202020204" pitchFamily="34" charset="0"/>
              </a:rPr>
              <a:t>perhatian</a:t>
            </a:r>
            <a:r>
              <a:rPr lang="en-US" dirty="0">
                <a:latin typeface="Trebuchet MS" panose="020B0603020202020204" pitchFamily="34" charset="0"/>
              </a:rPr>
              <a:t>, </a:t>
            </a:r>
            <a:r>
              <a:rPr lang="en-US" dirty="0" err="1">
                <a:latin typeface="Trebuchet MS" panose="020B0603020202020204" pitchFamily="34" charset="0"/>
              </a:rPr>
              <a:t>cinta</a:t>
            </a:r>
            <a:r>
              <a:rPr lang="en-US" dirty="0">
                <a:latin typeface="Trebuchet MS" panose="020B0603020202020204" pitchFamily="34" charset="0"/>
              </a:rPr>
              <a:t>, </a:t>
            </a:r>
            <a:r>
              <a:rPr lang="en-US" dirty="0" err="1">
                <a:latin typeface="Trebuchet MS" panose="020B0603020202020204" pitchFamily="34" charset="0"/>
              </a:rPr>
              <a:t>tanggung</a:t>
            </a:r>
            <a:r>
              <a:rPr lang="en-US" dirty="0">
                <a:latin typeface="Trebuchet MS" panose="020B0603020202020204" pitchFamily="34" charset="0"/>
              </a:rPr>
              <a:t> </a:t>
            </a:r>
            <a:r>
              <a:rPr lang="en-US" dirty="0" err="1">
                <a:latin typeface="Trebuchet MS" panose="020B0603020202020204" pitchFamily="34" charset="0"/>
              </a:rPr>
              <a:t>jawab</a:t>
            </a:r>
            <a:r>
              <a:rPr lang="en-US" dirty="0">
                <a:latin typeface="Trebuchet MS" panose="020B0603020202020204" pitchFamily="34" charset="0"/>
              </a:rPr>
              <a:t> (mindfulness), </a:t>
            </a:r>
            <a:r>
              <a:rPr lang="en-US" dirty="0" err="1">
                <a:latin typeface="Trebuchet MS" panose="020B0603020202020204" pitchFamily="34" charset="0"/>
              </a:rPr>
              <a:t>lahir</a:t>
            </a:r>
            <a:r>
              <a:rPr lang="en-US" dirty="0">
                <a:latin typeface="Trebuchet MS" panose="020B0603020202020204" pitchFamily="34" charset="0"/>
              </a:rPr>
              <a:t> </a:t>
            </a:r>
            <a:r>
              <a:rPr lang="en-US" dirty="0" err="1">
                <a:latin typeface="Trebuchet MS" panose="020B0603020202020204" pitchFamily="34" charset="0"/>
              </a:rPr>
              <a:t>dari</a:t>
            </a:r>
            <a:r>
              <a:rPr lang="en-US" dirty="0">
                <a:latin typeface="Trebuchet MS" panose="020B0603020202020204" pitchFamily="34" charset="0"/>
              </a:rPr>
              <a:t> orang </a:t>
            </a:r>
            <a:r>
              <a:rPr lang="en-US" dirty="0" err="1">
                <a:latin typeface="Trebuchet MS" panose="020B0603020202020204" pitchFamily="34" charset="0"/>
              </a:rPr>
              <a:t>tua</a:t>
            </a:r>
            <a:r>
              <a:rPr lang="en-US" dirty="0">
                <a:latin typeface="Trebuchet MS" panose="020B0603020202020204" pitchFamily="34" charset="0"/>
              </a:rPr>
              <a:t> yang </a:t>
            </a:r>
            <a:r>
              <a:rPr lang="en-US" dirty="0" err="1">
                <a:latin typeface="Trebuchet MS" panose="020B0603020202020204" pitchFamily="34" charset="0"/>
              </a:rPr>
              <a:t>memiliki</a:t>
            </a:r>
            <a:r>
              <a:rPr lang="en-US" dirty="0">
                <a:latin typeface="Trebuchet MS" panose="020B0603020202020204" pitchFamily="34" charset="0"/>
              </a:rPr>
              <a:t> rasa </a:t>
            </a:r>
            <a:r>
              <a:rPr lang="en-US" dirty="0" err="1">
                <a:latin typeface="Trebuchet MS" panose="020B0603020202020204" pitchFamily="34" charset="0"/>
              </a:rPr>
              <a:t>kepedulian</a:t>
            </a:r>
            <a:r>
              <a:rPr lang="en-US" dirty="0">
                <a:latin typeface="Trebuchet MS" panose="020B0603020202020204" pitchFamily="34" charset="0"/>
              </a:rPr>
              <a:t>, </a:t>
            </a:r>
            <a:r>
              <a:rPr lang="en-US" dirty="0" err="1">
                <a:latin typeface="Trebuchet MS" panose="020B0603020202020204" pitchFamily="34" charset="0"/>
              </a:rPr>
              <a:t>kasih</a:t>
            </a:r>
            <a:r>
              <a:rPr lang="en-US" dirty="0">
                <a:latin typeface="Trebuchet MS" panose="020B0603020202020204" pitchFamily="34" charset="0"/>
              </a:rPr>
              <a:t> </a:t>
            </a:r>
            <a:r>
              <a:rPr lang="en-US" dirty="0" err="1">
                <a:latin typeface="Trebuchet MS" panose="020B0603020202020204" pitchFamily="34" charset="0"/>
              </a:rPr>
              <a:t>sayang</a:t>
            </a:r>
            <a:r>
              <a:rPr lang="en-US" dirty="0">
                <a:latin typeface="Trebuchet MS" panose="020B0603020202020204" pitchFamily="34" charset="0"/>
              </a:rPr>
              <a:t> dan </a:t>
            </a:r>
            <a:r>
              <a:rPr lang="en-US" dirty="0" err="1">
                <a:latin typeface="Trebuchet MS" panose="020B0603020202020204" pitchFamily="34" charset="0"/>
              </a:rPr>
              <a:t>tanggung</a:t>
            </a:r>
            <a:r>
              <a:rPr lang="en-US" dirty="0">
                <a:latin typeface="Trebuchet MS" panose="020B0603020202020204" pitchFamily="34" charset="0"/>
              </a:rPr>
              <a:t> </a:t>
            </a:r>
            <a:r>
              <a:rPr lang="en-US" dirty="0" err="1">
                <a:latin typeface="Trebuchet MS" panose="020B0603020202020204" pitchFamily="34" charset="0"/>
              </a:rPr>
              <a:t>jawab</a:t>
            </a:r>
            <a:r>
              <a:rPr lang="en-US" dirty="0">
                <a:latin typeface="Trebuchet MS" panose="020B0603020202020204" pitchFamily="34" charset="0"/>
              </a:rPr>
              <a:t>.</a:t>
            </a:r>
            <a:endParaRPr lang="en-ID" dirty="0">
              <a:latin typeface="Trebuchet MS" panose="020B0603020202020204" pitchFamily="34" charset="0"/>
            </a:endParaRPr>
          </a:p>
        </p:txBody>
      </p:sp>
    </p:spTree>
    <p:extLst>
      <p:ext uri="{BB962C8B-B14F-4D97-AF65-F5344CB8AC3E}">
        <p14:creationId xmlns:p14="http://schemas.microsoft.com/office/powerpoint/2010/main" val="166336268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203BF2-80CA-E4DD-2702-5D30845143DD}"/>
              </a:ext>
            </a:extLst>
          </p:cNvPr>
          <p:cNvSpPr>
            <a:spLocks noGrp="1"/>
          </p:cNvSpPr>
          <p:nvPr>
            <p:ph type="title"/>
          </p:nvPr>
        </p:nvSpPr>
        <p:spPr/>
        <p:txBody>
          <a:bodyPr/>
          <a:lstStyle/>
          <a:p>
            <a:r>
              <a:rPr lang="en-US" dirty="0"/>
              <a:t>WORKSHOP</a:t>
            </a:r>
            <a:endParaRPr lang="en-ID" dirty="0"/>
          </a:p>
        </p:txBody>
      </p:sp>
      <p:sp>
        <p:nvSpPr>
          <p:cNvPr id="3" name="Content Placeholder 2">
            <a:extLst>
              <a:ext uri="{FF2B5EF4-FFF2-40B4-BE49-F238E27FC236}">
                <a16:creationId xmlns:a16="http://schemas.microsoft.com/office/drawing/2014/main" id="{1FDB426B-949C-2E75-2DB4-6C05BEB06826}"/>
              </a:ext>
            </a:extLst>
          </p:cNvPr>
          <p:cNvSpPr>
            <a:spLocks noGrp="1"/>
          </p:cNvSpPr>
          <p:nvPr>
            <p:ph idx="1"/>
          </p:nvPr>
        </p:nvSpPr>
        <p:spPr/>
        <p:txBody>
          <a:bodyPr/>
          <a:lstStyle/>
          <a:p>
            <a:r>
              <a:rPr lang="en-US" dirty="0" err="1"/>
              <a:t>Menghasilkan</a:t>
            </a:r>
            <a:r>
              <a:rPr lang="en-US" dirty="0"/>
              <a:t> </a:t>
            </a:r>
            <a:r>
              <a:rPr lang="en-US" dirty="0" err="1"/>
              <a:t>kurikulum</a:t>
            </a:r>
            <a:r>
              <a:rPr lang="en-US" dirty="0"/>
              <a:t>/</a:t>
            </a:r>
            <a:r>
              <a:rPr lang="en-US" dirty="0" err="1"/>
              <a:t>silabus</a:t>
            </a:r>
            <a:endParaRPr lang="en-US" dirty="0"/>
          </a:p>
          <a:p>
            <a:r>
              <a:rPr lang="en-US" dirty="0" err="1"/>
              <a:t>Capaian</a:t>
            </a:r>
            <a:r>
              <a:rPr lang="en-US" dirty="0"/>
              <a:t> </a:t>
            </a:r>
            <a:endParaRPr lang="en-ID" dirty="0"/>
          </a:p>
          <a:p>
            <a:r>
              <a:rPr lang="en-ID" dirty="0" err="1"/>
              <a:t>Kompetensi</a:t>
            </a:r>
            <a:r>
              <a:rPr lang="en-ID" dirty="0"/>
              <a:t> --</a:t>
            </a:r>
            <a:r>
              <a:rPr lang="en-ID" dirty="0">
                <a:sym typeface="Wingdings" panose="05000000000000000000" pitchFamily="2" charset="2"/>
              </a:rPr>
              <a:t> Mata Ajar- </a:t>
            </a:r>
            <a:r>
              <a:rPr lang="en-ID" dirty="0" err="1">
                <a:sym typeface="Wingdings" panose="05000000000000000000" pitchFamily="2" charset="2"/>
              </a:rPr>
              <a:t>kisi</a:t>
            </a:r>
            <a:r>
              <a:rPr lang="en-ID" dirty="0">
                <a:sym typeface="Wingdings" panose="05000000000000000000" pitchFamily="2" charset="2"/>
              </a:rPr>
              <a:t> </a:t>
            </a:r>
            <a:r>
              <a:rPr lang="en-ID" dirty="0" err="1">
                <a:sym typeface="Wingdings" panose="05000000000000000000" pitchFamily="2" charset="2"/>
              </a:rPr>
              <a:t>kisi</a:t>
            </a:r>
            <a:endParaRPr lang="en-ID" dirty="0">
              <a:sym typeface="Wingdings" panose="05000000000000000000" pitchFamily="2" charset="2"/>
            </a:endParaRPr>
          </a:p>
          <a:p>
            <a:endParaRPr lang="en-ID" dirty="0">
              <a:sym typeface="Wingdings" panose="05000000000000000000" pitchFamily="2" charset="2"/>
            </a:endParaRPr>
          </a:p>
          <a:p>
            <a:r>
              <a:rPr lang="en-ID" dirty="0">
                <a:sym typeface="Wingdings" panose="05000000000000000000" pitchFamily="2" charset="2"/>
              </a:rPr>
              <a:t>-- </a:t>
            </a:r>
            <a:r>
              <a:rPr lang="en-ID" dirty="0" err="1">
                <a:sym typeface="Wingdings" panose="05000000000000000000" pitchFamily="2" charset="2"/>
              </a:rPr>
              <a:t>Buku</a:t>
            </a:r>
            <a:r>
              <a:rPr lang="en-ID" dirty="0">
                <a:sym typeface="Wingdings" panose="05000000000000000000" pitchFamily="2" charset="2"/>
              </a:rPr>
              <a:t> </a:t>
            </a:r>
            <a:r>
              <a:rPr lang="en-ID" dirty="0" err="1">
                <a:sym typeface="Wingdings" panose="05000000000000000000" pitchFamily="2" charset="2"/>
              </a:rPr>
              <a:t>Pengasuhan</a:t>
            </a:r>
            <a:endParaRPr lang="en-ID" dirty="0">
              <a:sym typeface="Wingdings" panose="05000000000000000000" pitchFamily="2" charset="2"/>
            </a:endParaRPr>
          </a:p>
          <a:p>
            <a:endParaRPr lang="en-ID" dirty="0">
              <a:sym typeface="Wingdings" panose="05000000000000000000" pitchFamily="2" charset="2"/>
            </a:endParaRPr>
          </a:p>
          <a:p>
            <a:r>
              <a:rPr lang="en-ID">
                <a:sym typeface="Wingdings" panose="05000000000000000000" pitchFamily="2" charset="2"/>
              </a:rPr>
              <a:t>(Child Free)</a:t>
            </a:r>
            <a:endParaRPr lang="en-ID" dirty="0"/>
          </a:p>
          <a:p>
            <a:endParaRPr lang="en-US" dirty="0"/>
          </a:p>
        </p:txBody>
      </p:sp>
    </p:spTree>
    <p:extLst>
      <p:ext uri="{BB962C8B-B14F-4D97-AF65-F5344CB8AC3E}">
        <p14:creationId xmlns:p14="http://schemas.microsoft.com/office/powerpoint/2010/main" val="341179115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65522C-45D4-63B0-E72B-0BDB42FE5203}"/>
              </a:ext>
            </a:extLst>
          </p:cNvPr>
          <p:cNvSpPr>
            <a:spLocks noGrp="1"/>
          </p:cNvSpPr>
          <p:nvPr>
            <p:ph type="title"/>
          </p:nvPr>
        </p:nvSpPr>
        <p:spPr/>
        <p:txBody>
          <a:bodyPr/>
          <a:lstStyle/>
          <a:p>
            <a:r>
              <a:rPr lang="en-US" dirty="0" err="1"/>
              <a:t>Siklus</a:t>
            </a:r>
            <a:r>
              <a:rPr lang="en-US" dirty="0"/>
              <a:t> PAR</a:t>
            </a:r>
            <a:endParaRPr lang="en-ID" dirty="0"/>
          </a:p>
        </p:txBody>
      </p:sp>
      <p:sp>
        <p:nvSpPr>
          <p:cNvPr id="3" name="Content Placeholder 2">
            <a:extLst>
              <a:ext uri="{FF2B5EF4-FFF2-40B4-BE49-F238E27FC236}">
                <a16:creationId xmlns:a16="http://schemas.microsoft.com/office/drawing/2014/main" id="{E08D5980-F433-D921-ABB2-25191D648D83}"/>
              </a:ext>
            </a:extLst>
          </p:cNvPr>
          <p:cNvSpPr>
            <a:spLocks noGrp="1"/>
          </p:cNvSpPr>
          <p:nvPr>
            <p:ph idx="1"/>
          </p:nvPr>
        </p:nvSpPr>
        <p:spPr/>
        <p:txBody>
          <a:bodyPr/>
          <a:lstStyle/>
          <a:p>
            <a:endParaRPr lang="en-ID" dirty="0"/>
          </a:p>
        </p:txBody>
      </p:sp>
    </p:spTree>
    <p:extLst>
      <p:ext uri="{BB962C8B-B14F-4D97-AF65-F5344CB8AC3E}">
        <p14:creationId xmlns:p14="http://schemas.microsoft.com/office/powerpoint/2010/main" val="15344800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
  <a:themeElements>
    <a:clrScheme name="Savon">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Savon">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C20BADFE-D095-436F-9677-9264042809F0}"/>
    </a:ext>
  </a:extLst>
</a:theme>
</file>

<file path=docProps/app.xml><?xml version="1.0" encoding="utf-8"?>
<Properties xmlns="http://schemas.openxmlformats.org/officeDocument/2006/extended-properties" xmlns:vt="http://schemas.openxmlformats.org/officeDocument/2006/docPropsVTypes">
  <Template>TM03457510[[fn=Savon]]</Template>
  <TotalTime>127</TotalTime>
  <Words>691</Words>
  <Application>Microsoft Office PowerPoint</Application>
  <PresentationFormat>Widescreen</PresentationFormat>
  <Paragraphs>38</Paragraphs>
  <Slides>6</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6</vt:i4>
      </vt:variant>
    </vt:vector>
  </HeadingPairs>
  <TitlesOfParts>
    <vt:vector size="13" baseType="lpstr">
      <vt:lpstr>Arial</vt:lpstr>
      <vt:lpstr>Century Gothic</vt:lpstr>
      <vt:lpstr>Garamond</vt:lpstr>
      <vt:lpstr>Times New Roman</vt:lpstr>
      <vt:lpstr>Trebuchet MS</vt:lpstr>
      <vt:lpstr>Wingdings</vt:lpstr>
      <vt:lpstr>Savon</vt:lpstr>
      <vt:lpstr>SEKOLAH AYAH UNTUK MEMBANGUN MINDFULLNESS ANAK USIA DINI</vt:lpstr>
      <vt:lpstr>TIM PENGABDIAN </vt:lpstr>
      <vt:lpstr>RINGKASAN </vt:lpstr>
      <vt:lpstr>LATAR BELAKANG MASALAH</vt:lpstr>
      <vt:lpstr>WORKSHOP</vt:lpstr>
      <vt:lpstr>Siklus PAR</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Reviewer 1</dc:creator>
  <cp:lastModifiedBy>Reviewer 1</cp:lastModifiedBy>
  <cp:revision>17</cp:revision>
  <dcterms:created xsi:type="dcterms:W3CDTF">2024-07-19T02:24:32Z</dcterms:created>
  <dcterms:modified xsi:type="dcterms:W3CDTF">2024-07-19T04:33:35Z</dcterms:modified>
</cp:coreProperties>
</file>