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Lst>
  <p:sldSz cx="7556500" cy="10693400"/>
  <p:notesSz cx="7556500" cy="106934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9" d="100"/>
          <a:sy n="49" d="100"/>
        </p:scale>
        <p:origin x="-223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1597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2/5/2020</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PowerPoint_Presentation1.pptx"/><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06422" y="1218945"/>
            <a:ext cx="4514215" cy="506095"/>
          </a:xfrm>
          <a:prstGeom prst="rect">
            <a:avLst/>
          </a:prstGeom>
        </p:spPr>
        <p:txBody>
          <a:bodyPr vert="horz" wrap="square" lIns="0" tIns="28575" rIns="0" bIns="0" rtlCol="0">
            <a:spAutoFit/>
          </a:bodyPr>
          <a:lstStyle/>
          <a:p>
            <a:pPr marL="774700" marR="5080" indent="-762635">
              <a:lnSpc>
                <a:spcPts val="1850"/>
              </a:lnSpc>
              <a:spcBef>
                <a:spcPts val="225"/>
              </a:spcBef>
            </a:pPr>
            <a:r>
              <a:rPr sz="1600" b="1" spc="-5" dirty="0">
                <a:latin typeface="Times New Roman"/>
                <a:cs typeface="Times New Roman"/>
              </a:rPr>
              <a:t>RENCANA PEMBELAJARAN SEMESTER </a:t>
            </a:r>
            <a:r>
              <a:rPr sz="1600" b="1" dirty="0">
                <a:latin typeface="Times New Roman"/>
                <a:cs typeface="Times New Roman"/>
              </a:rPr>
              <a:t>(RPS)  MATA KULIAH ILMU</a:t>
            </a:r>
            <a:r>
              <a:rPr sz="1600" b="1" spc="-70" dirty="0">
                <a:latin typeface="Times New Roman"/>
                <a:cs typeface="Times New Roman"/>
              </a:rPr>
              <a:t> </a:t>
            </a:r>
            <a:r>
              <a:rPr sz="1600" b="1" dirty="0">
                <a:latin typeface="Times New Roman"/>
                <a:cs typeface="Times New Roman"/>
              </a:rPr>
              <a:t>TAUHID</a:t>
            </a:r>
            <a:endParaRPr sz="1600">
              <a:latin typeface="Times New Roman"/>
              <a:cs typeface="Times New Roman"/>
            </a:endParaRPr>
          </a:p>
        </p:txBody>
      </p:sp>
      <p:sp>
        <p:nvSpPr>
          <p:cNvPr id="3" name="object 3"/>
          <p:cNvSpPr txBox="1"/>
          <p:nvPr/>
        </p:nvSpPr>
        <p:spPr>
          <a:xfrm>
            <a:off x="2896361" y="6679437"/>
            <a:ext cx="1285875" cy="559435"/>
          </a:xfrm>
          <a:prstGeom prst="rect">
            <a:avLst/>
          </a:prstGeom>
        </p:spPr>
        <p:txBody>
          <a:bodyPr vert="horz" wrap="square" lIns="0" tIns="20320" rIns="0" bIns="0" rtlCol="0">
            <a:spAutoFit/>
          </a:bodyPr>
          <a:lstStyle/>
          <a:p>
            <a:pPr marL="12700" marR="5080" algn="just">
              <a:lnSpc>
                <a:spcPct val="95900"/>
              </a:lnSpc>
              <a:spcBef>
                <a:spcPts val="160"/>
              </a:spcBef>
            </a:pPr>
            <a:r>
              <a:rPr sz="1200" b="1" spc="-10" dirty="0">
                <a:latin typeface="Times New Roman"/>
                <a:cs typeface="Times New Roman"/>
              </a:rPr>
              <a:t>Nama </a:t>
            </a:r>
            <a:r>
              <a:rPr sz="1200" b="1" dirty="0">
                <a:latin typeface="Times New Roman"/>
                <a:cs typeface="Times New Roman"/>
              </a:rPr>
              <a:t>Mata</a:t>
            </a:r>
            <a:r>
              <a:rPr sz="1200" b="1" spc="-45" dirty="0">
                <a:latin typeface="Times New Roman"/>
                <a:cs typeface="Times New Roman"/>
              </a:rPr>
              <a:t> </a:t>
            </a:r>
            <a:r>
              <a:rPr sz="1200" b="1" spc="-5" dirty="0">
                <a:latin typeface="Times New Roman"/>
                <a:cs typeface="Times New Roman"/>
              </a:rPr>
              <a:t>Kuliah  </a:t>
            </a:r>
            <a:r>
              <a:rPr sz="1200" b="1" spc="5" dirty="0">
                <a:latin typeface="Times New Roman"/>
                <a:cs typeface="Times New Roman"/>
              </a:rPr>
              <a:t>Kode </a:t>
            </a:r>
            <a:r>
              <a:rPr sz="1200" b="1" spc="-5" dirty="0">
                <a:latin typeface="Times New Roman"/>
                <a:cs typeface="Times New Roman"/>
              </a:rPr>
              <a:t>Mata Kuliah  </a:t>
            </a:r>
            <a:r>
              <a:rPr sz="1200" b="1" spc="-10" dirty="0">
                <a:latin typeface="Times New Roman"/>
                <a:cs typeface="Times New Roman"/>
              </a:rPr>
              <a:t>Nama</a:t>
            </a:r>
            <a:r>
              <a:rPr sz="1200" b="1" dirty="0">
                <a:latin typeface="Times New Roman"/>
                <a:cs typeface="Times New Roman"/>
              </a:rPr>
              <a:t> </a:t>
            </a:r>
            <a:r>
              <a:rPr sz="1200" b="1" spc="-5" dirty="0">
                <a:latin typeface="Times New Roman"/>
                <a:cs typeface="Times New Roman"/>
              </a:rPr>
              <a:t>Dosen</a:t>
            </a:r>
            <a:endParaRPr sz="1200">
              <a:latin typeface="Times New Roman"/>
              <a:cs typeface="Times New Roman"/>
            </a:endParaRPr>
          </a:p>
        </p:txBody>
      </p:sp>
      <p:sp>
        <p:nvSpPr>
          <p:cNvPr id="4" name="object 4"/>
          <p:cNvSpPr txBox="1"/>
          <p:nvPr/>
        </p:nvSpPr>
        <p:spPr>
          <a:xfrm>
            <a:off x="4347464" y="6679437"/>
            <a:ext cx="1444625" cy="559435"/>
          </a:xfrm>
          <a:prstGeom prst="rect">
            <a:avLst/>
          </a:prstGeom>
        </p:spPr>
        <p:txBody>
          <a:bodyPr vert="horz" wrap="square" lIns="0" tIns="12700" rIns="0" bIns="0" rtlCol="0">
            <a:spAutoFit/>
          </a:bodyPr>
          <a:lstStyle/>
          <a:p>
            <a:pPr marL="12700">
              <a:lnSpc>
                <a:spcPts val="1420"/>
              </a:lnSpc>
              <a:spcBef>
                <a:spcPts val="100"/>
              </a:spcBef>
            </a:pPr>
            <a:r>
              <a:rPr sz="1200" b="1" dirty="0">
                <a:latin typeface="Times New Roman"/>
                <a:cs typeface="Times New Roman"/>
              </a:rPr>
              <a:t>: </a:t>
            </a:r>
            <a:r>
              <a:rPr sz="1200" b="1" spc="-15" dirty="0">
                <a:latin typeface="Times New Roman"/>
                <a:cs typeface="Times New Roman"/>
              </a:rPr>
              <a:t>Ilmu</a:t>
            </a:r>
            <a:r>
              <a:rPr sz="1200" b="1" spc="-5" dirty="0">
                <a:latin typeface="Times New Roman"/>
                <a:cs typeface="Times New Roman"/>
              </a:rPr>
              <a:t> Tauhid</a:t>
            </a:r>
            <a:endParaRPr sz="1200">
              <a:latin typeface="Times New Roman"/>
              <a:cs typeface="Times New Roman"/>
            </a:endParaRPr>
          </a:p>
          <a:p>
            <a:pPr marL="12700">
              <a:lnSpc>
                <a:spcPts val="1380"/>
              </a:lnSpc>
            </a:pPr>
            <a:r>
              <a:rPr sz="1200" b="1" dirty="0">
                <a:latin typeface="Times New Roman"/>
                <a:cs typeface="Times New Roman"/>
              </a:rPr>
              <a:t>:</a:t>
            </a:r>
            <a:endParaRPr sz="1200">
              <a:latin typeface="Times New Roman"/>
              <a:cs typeface="Times New Roman"/>
            </a:endParaRPr>
          </a:p>
          <a:p>
            <a:pPr marL="12700">
              <a:lnSpc>
                <a:spcPts val="1405"/>
              </a:lnSpc>
            </a:pPr>
            <a:r>
              <a:rPr sz="1200" b="1" dirty="0">
                <a:latin typeface="Times New Roman"/>
                <a:cs typeface="Times New Roman"/>
              </a:rPr>
              <a:t>: </a:t>
            </a:r>
            <a:r>
              <a:rPr sz="1200" b="1" spc="-15" dirty="0">
                <a:latin typeface="Times New Roman"/>
                <a:cs typeface="Times New Roman"/>
              </a:rPr>
              <a:t>Dr. </a:t>
            </a:r>
            <a:r>
              <a:rPr sz="1200" b="1" spc="-10" dirty="0">
                <a:latin typeface="Times New Roman"/>
                <a:cs typeface="Times New Roman"/>
              </a:rPr>
              <a:t>Murkilim,</a:t>
            </a:r>
            <a:r>
              <a:rPr sz="1200" b="1" spc="5" dirty="0">
                <a:latin typeface="Times New Roman"/>
                <a:cs typeface="Times New Roman"/>
              </a:rPr>
              <a:t> </a:t>
            </a:r>
            <a:r>
              <a:rPr sz="1200" b="1" dirty="0">
                <a:latin typeface="Times New Roman"/>
                <a:cs typeface="Times New Roman"/>
              </a:rPr>
              <a:t>M.Ag</a:t>
            </a:r>
            <a:endParaRPr sz="1200">
              <a:latin typeface="Times New Roman"/>
              <a:cs typeface="Times New Roman"/>
            </a:endParaRPr>
          </a:p>
        </p:txBody>
      </p:sp>
      <p:sp>
        <p:nvSpPr>
          <p:cNvPr id="5" name="object 5"/>
          <p:cNvSpPr txBox="1"/>
          <p:nvPr/>
        </p:nvSpPr>
        <p:spPr>
          <a:xfrm>
            <a:off x="2896361" y="7207122"/>
            <a:ext cx="3175000" cy="208279"/>
          </a:xfrm>
          <a:prstGeom prst="rect">
            <a:avLst/>
          </a:prstGeom>
        </p:spPr>
        <p:txBody>
          <a:bodyPr vert="horz" wrap="square" lIns="0" tIns="12700" rIns="0" bIns="0" rtlCol="0">
            <a:spAutoFit/>
          </a:bodyPr>
          <a:lstStyle/>
          <a:p>
            <a:pPr marL="12700">
              <a:lnSpc>
                <a:spcPct val="100000"/>
              </a:lnSpc>
              <a:spcBef>
                <a:spcPts val="100"/>
              </a:spcBef>
            </a:pPr>
            <a:r>
              <a:rPr sz="1200" b="1" spc="-10" dirty="0">
                <a:latin typeface="Times New Roman"/>
                <a:cs typeface="Times New Roman"/>
              </a:rPr>
              <a:t>Nama </a:t>
            </a:r>
            <a:r>
              <a:rPr sz="1200" b="1" spc="-5" dirty="0">
                <a:latin typeface="Times New Roman"/>
                <a:cs typeface="Times New Roman"/>
              </a:rPr>
              <a:t>Program </a:t>
            </a:r>
            <a:r>
              <a:rPr sz="1200" b="1" dirty="0">
                <a:latin typeface="Times New Roman"/>
                <a:cs typeface="Times New Roman"/>
              </a:rPr>
              <a:t>Studi : </a:t>
            </a:r>
            <a:r>
              <a:rPr sz="1200" b="1" spc="-15" dirty="0">
                <a:latin typeface="Times New Roman"/>
                <a:cs typeface="Times New Roman"/>
              </a:rPr>
              <a:t>Ilmu </a:t>
            </a:r>
            <a:r>
              <a:rPr sz="1200" b="1" spc="-5" dirty="0">
                <a:latin typeface="Times New Roman"/>
                <a:cs typeface="Times New Roman"/>
              </a:rPr>
              <a:t>Qaur’an </a:t>
            </a:r>
            <a:r>
              <a:rPr sz="1200" b="1" dirty="0">
                <a:latin typeface="Times New Roman"/>
                <a:cs typeface="Times New Roman"/>
              </a:rPr>
              <a:t>dan</a:t>
            </a:r>
            <a:r>
              <a:rPr sz="1200" b="1" spc="40" dirty="0">
                <a:latin typeface="Times New Roman"/>
                <a:cs typeface="Times New Roman"/>
              </a:rPr>
              <a:t> </a:t>
            </a:r>
            <a:r>
              <a:rPr sz="1200" b="1" spc="-10" dirty="0">
                <a:latin typeface="Times New Roman"/>
                <a:cs typeface="Times New Roman"/>
              </a:rPr>
              <a:t>Tafsir</a:t>
            </a:r>
            <a:endParaRPr sz="1200">
              <a:latin typeface="Times New Roman"/>
              <a:cs typeface="Times New Roman"/>
            </a:endParaRPr>
          </a:p>
        </p:txBody>
      </p:sp>
      <p:sp>
        <p:nvSpPr>
          <p:cNvPr id="6" name="object 6"/>
          <p:cNvSpPr txBox="1"/>
          <p:nvPr/>
        </p:nvSpPr>
        <p:spPr>
          <a:xfrm>
            <a:off x="1457071" y="8606408"/>
            <a:ext cx="4812030" cy="972185"/>
          </a:xfrm>
          <a:prstGeom prst="rect">
            <a:avLst/>
          </a:prstGeom>
        </p:spPr>
        <p:txBody>
          <a:bodyPr vert="horz" wrap="square" lIns="0" tIns="23495" rIns="0" bIns="0" rtlCol="0">
            <a:spAutoFit/>
          </a:bodyPr>
          <a:lstStyle/>
          <a:p>
            <a:pPr marL="12700" marR="5080" indent="3175" algn="ctr">
              <a:lnSpc>
                <a:spcPct val="95900"/>
              </a:lnSpc>
              <a:spcBef>
                <a:spcPts val="185"/>
              </a:spcBef>
            </a:pPr>
            <a:r>
              <a:rPr sz="1600" b="1" dirty="0">
                <a:latin typeface="Times New Roman"/>
                <a:cs typeface="Times New Roman"/>
              </a:rPr>
              <a:t>INSTITUT </a:t>
            </a:r>
            <a:r>
              <a:rPr sz="1600" b="1" spc="-5" dirty="0">
                <a:latin typeface="Times New Roman"/>
                <a:cs typeface="Times New Roman"/>
              </a:rPr>
              <a:t>AGAMA </a:t>
            </a:r>
            <a:r>
              <a:rPr sz="1600" b="1" dirty="0">
                <a:latin typeface="Times New Roman"/>
                <a:cs typeface="Times New Roman"/>
              </a:rPr>
              <a:t>ISLAM </a:t>
            </a:r>
            <a:r>
              <a:rPr sz="1600" b="1" spc="-5" dirty="0">
                <a:latin typeface="Times New Roman"/>
                <a:cs typeface="Times New Roman"/>
              </a:rPr>
              <a:t>NEGERI </a:t>
            </a:r>
            <a:r>
              <a:rPr sz="1600" b="1" dirty="0">
                <a:latin typeface="Times New Roman"/>
                <a:cs typeface="Times New Roman"/>
              </a:rPr>
              <a:t>BENGKULU  FAKULTAS </a:t>
            </a:r>
            <a:r>
              <a:rPr sz="1600" b="1" spc="-5" dirty="0">
                <a:latin typeface="Times New Roman"/>
                <a:cs typeface="Times New Roman"/>
              </a:rPr>
              <a:t>USHULUDDIN ADAB DAN DAKWAH  </a:t>
            </a:r>
            <a:r>
              <a:rPr sz="1600" b="1" dirty="0">
                <a:latin typeface="Times New Roman"/>
                <a:cs typeface="Times New Roman"/>
              </a:rPr>
              <a:t>PROGRAM </a:t>
            </a:r>
            <a:r>
              <a:rPr sz="1600" b="1" spc="-5" dirty="0">
                <a:latin typeface="Times New Roman"/>
                <a:cs typeface="Times New Roman"/>
              </a:rPr>
              <a:t>STUDI SEJARAH PERADABAN</a:t>
            </a:r>
            <a:r>
              <a:rPr sz="1600" b="1" spc="-25" dirty="0">
                <a:latin typeface="Times New Roman"/>
                <a:cs typeface="Times New Roman"/>
              </a:rPr>
              <a:t> </a:t>
            </a:r>
            <a:r>
              <a:rPr sz="1600" b="1" dirty="0">
                <a:latin typeface="Times New Roman"/>
                <a:cs typeface="Times New Roman"/>
              </a:rPr>
              <a:t>ISLAM  </a:t>
            </a:r>
            <a:r>
              <a:rPr sz="1600" b="1" spc="-5" dirty="0">
                <a:latin typeface="Times New Roman"/>
                <a:cs typeface="Times New Roman"/>
              </a:rPr>
              <a:t>2019</a:t>
            </a:r>
            <a:endParaRPr sz="1600">
              <a:latin typeface="Times New Roman"/>
              <a:cs typeface="Times New Roman"/>
            </a:endParaRPr>
          </a:p>
        </p:txBody>
      </p:sp>
      <p:sp>
        <p:nvSpPr>
          <p:cNvPr id="7" name="object 7"/>
          <p:cNvSpPr/>
          <p:nvPr/>
        </p:nvSpPr>
        <p:spPr>
          <a:xfrm>
            <a:off x="2852968" y="3344326"/>
            <a:ext cx="2057681" cy="211439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669456230"/>
              </p:ext>
            </p:extLst>
          </p:nvPr>
        </p:nvGraphicFramePr>
        <p:xfrm>
          <a:off x="0" y="0"/>
          <a:ext cx="7556500" cy="10693400"/>
        </p:xfrm>
        <a:graphic>
          <a:graphicData uri="http://schemas.openxmlformats.org/presentationml/2006/ole">
            <mc:AlternateContent xmlns:mc="http://schemas.openxmlformats.org/markup-compatibility/2006">
              <mc:Choice xmlns:v="urn:schemas-microsoft-com:vml" Requires="v">
                <p:oleObj spid="_x0000_s2056" name="Presentation" r:id="rId3" imgW="3776517" imgH="5344676" progId="PowerPoint.Show.12">
                  <p:embed/>
                </p:oleObj>
              </mc:Choice>
              <mc:Fallback>
                <p:oleObj name="Presentation" r:id="rId3" imgW="3776517" imgH="5344676" progId="PowerPoint.Show.12">
                  <p:embed/>
                  <p:pic>
                    <p:nvPicPr>
                      <p:cNvPr id="0" name=""/>
                      <p:cNvPicPr/>
                      <p:nvPr/>
                    </p:nvPicPr>
                    <p:blipFill>
                      <a:blip r:embed="rId4"/>
                      <a:stretch>
                        <a:fillRect/>
                      </a:stretch>
                    </p:blipFill>
                    <p:spPr>
                      <a:xfrm>
                        <a:off x="0" y="0"/>
                        <a:ext cx="7556500" cy="10693400"/>
                      </a:xfrm>
                      <a:prstGeom prst="rect">
                        <a:avLst/>
                      </a:prstGeom>
                    </p:spPr>
                  </p:pic>
                </p:oleObj>
              </mc:Fallback>
            </mc:AlternateContent>
          </a:graphicData>
        </a:graphic>
      </p:graphicFrame>
    </p:spTree>
    <p:extLst>
      <p:ext uri="{BB962C8B-B14F-4D97-AF65-F5344CB8AC3E}">
        <p14:creationId xmlns:p14="http://schemas.microsoft.com/office/powerpoint/2010/main" val="1415123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1"/>
          <p:cNvSpPr>
            <a:spLocks noChangeArrowheads="1"/>
          </p:cNvSpPr>
          <p:nvPr/>
        </p:nvSpPr>
        <p:spPr bwMode="auto">
          <a:xfrm>
            <a:off x="2626170" y="1600954"/>
            <a:ext cx="2338747" cy="24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eaLnBrk="1" hangingPunct="1">
              <a:spcAft>
                <a:spcPts val="2313"/>
              </a:spcAft>
            </a:pPr>
            <a:r>
              <a:rPr lang="en-US" sz="1200" b="1"/>
              <a:t>RENCANA PEMBELAJARAN SEMESTER ( RPS )</a:t>
            </a:r>
          </a:p>
        </p:txBody>
      </p:sp>
      <p:sp>
        <p:nvSpPr>
          <p:cNvPr id="3" name="Rectangle 2"/>
          <p:cNvSpPr/>
          <p:nvPr/>
        </p:nvSpPr>
        <p:spPr>
          <a:xfrm>
            <a:off x="844381" y="2096745"/>
            <a:ext cx="1351250" cy="3468366"/>
          </a:xfrm>
          <a:prstGeom prst="rect">
            <a:avLst/>
          </a:prstGeom>
        </p:spPr>
        <p:txBody>
          <a:bodyPr lIns="0" tIns="0" rIns="0" bIns="0"/>
          <a:lstStyle/>
          <a:p>
            <a:pPr algn="just" eaLnBrk="1" fontAlgn="auto" hangingPunct="1">
              <a:lnSpc>
                <a:spcPts val="1680"/>
              </a:lnSpc>
              <a:spcBef>
                <a:spcPts val="0"/>
              </a:spcBef>
              <a:spcAft>
                <a:spcPts val="0"/>
              </a:spcAft>
              <a:defRPr/>
            </a:pPr>
            <a:r>
              <a:rPr lang="en-US" sz="1200" b="1">
                <a:latin typeface="Calibri"/>
              </a:rPr>
              <a:t>A.    Identitas Matakuliah</a:t>
            </a:r>
          </a:p>
          <a:p>
            <a:pPr marL="482600" eaLnBrk="1" fontAlgn="auto" hangingPunct="1">
              <a:lnSpc>
                <a:spcPts val="1680"/>
              </a:lnSpc>
              <a:spcBef>
                <a:spcPts val="0"/>
              </a:spcBef>
              <a:spcAft>
                <a:spcPts val="1050"/>
              </a:spcAft>
              <a:defRPr/>
            </a:pPr>
            <a:r>
              <a:rPr lang="en-US" sz="1200" b="1">
                <a:latin typeface="Calibri"/>
              </a:rPr>
              <a:t>Nama Program Studi Nama Matakuliah Kode Matakuliah Jenis mata kuliah Status mata kuliah Jenis Integrasi Semester SKS/Bobot Dosen Pengampu</a:t>
            </a:r>
          </a:p>
          <a:p>
            <a:pPr algn="just" eaLnBrk="1" fontAlgn="auto" hangingPunct="1">
              <a:spcBef>
                <a:spcPts val="0"/>
              </a:spcBef>
              <a:spcAft>
                <a:spcPts val="0"/>
              </a:spcAft>
              <a:defRPr/>
            </a:pPr>
            <a:r>
              <a:rPr lang="en-US" sz="1200" b="1">
                <a:latin typeface="Calibri"/>
              </a:rPr>
              <a:t>B.    Diskripsi mata kuliah</a:t>
            </a:r>
          </a:p>
        </p:txBody>
      </p:sp>
      <p:sp>
        <p:nvSpPr>
          <p:cNvPr id="1028" name="Rectangle 3"/>
          <p:cNvSpPr>
            <a:spLocks noChangeArrowheads="1"/>
          </p:cNvSpPr>
          <p:nvPr/>
        </p:nvSpPr>
        <p:spPr bwMode="auto">
          <a:xfrm>
            <a:off x="2820569" y="2382864"/>
            <a:ext cx="1834264" cy="2594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ts val="1725"/>
              </a:lnSpc>
              <a:spcBef>
                <a:spcPts val="2313"/>
              </a:spcBef>
              <a:spcAft>
                <a:spcPts val="1050"/>
              </a:spcAft>
            </a:pPr>
            <a:r>
              <a:rPr lang="en-US" sz="1200" b="1"/>
              <a:t>IQT/MD Ilmu Tauhid</a:t>
            </a:r>
          </a:p>
          <a:p>
            <a:pPr eaLnBrk="1" hangingPunct="1">
              <a:lnSpc>
                <a:spcPts val="1675"/>
              </a:lnSpc>
            </a:pPr>
            <a:r>
              <a:rPr lang="en-US" sz="1200" b="1"/>
              <a:t>Instirut/Fakultas/Prodi</a:t>
            </a:r>
          </a:p>
          <a:p>
            <a:pPr eaLnBrk="1" hangingPunct="1">
              <a:lnSpc>
                <a:spcPts val="1675"/>
              </a:lnSpc>
            </a:pPr>
            <a:r>
              <a:rPr lang="en-US" sz="1200" b="1"/>
              <a:t>Wajib</a:t>
            </a:r>
          </a:p>
          <a:p>
            <a:pPr eaLnBrk="1" hangingPunct="1">
              <a:lnSpc>
                <a:spcPts val="1675"/>
              </a:lnSpc>
            </a:pPr>
            <a:r>
              <a:rPr lang="en-US" sz="1200" b="1"/>
              <a:t>Keilmuan, Ke-Islaman, ke-Indonesiaan</a:t>
            </a:r>
          </a:p>
          <a:p>
            <a:pPr eaLnBrk="1" hangingPunct="1">
              <a:lnSpc>
                <a:spcPts val="1675"/>
              </a:lnSpc>
            </a:pPr>
            <a:r>
              <a:rPr lang="en-US" sz="1200" b="1"/>
              <a:t>1</a:t>
            </a:r>
          </a:p>
          <a:p>
            <a:pPr eaLnBrk="1" hangingPunct="1">
              <a:lnSpc>
                <a:spcPts val="1675"/>
              </a:lnSpc>
            </a:pPr>
            <a:r>
              <a:rPr lang="en-US" sz="1200" b="1"/>
              <a:t>2</a:t>
            </a:r>
          </a:p>
          <a:p>
            <a:pPr eaLnBrk="1" hangingPunct="1">
              <a:lnSpc>
                <a:spcPts val="1675"/>
              </a:lnSpc>
              <a:spcAft>
                <a:spcPts val="3363"/>
              </a:spcAft>
            </a:pPr>
            <a:r>
              <a:rPr lang="en-US" sz="1200" b="1"/>
              <a:t>Dr. Murkilim, M.Ag</a:t>
            </a:r>
          </a:p>
        </p:txBody>
      </p:sp>
      <p:sp>
        <p:nvSpPr>
          <p:cNvPr id="1029" name="Rectangle 4"/>
          <p:cNvSpPr>
            <a:spLocks noChangeArrowheads="1"/>
          </p:cNvSpPr>
          <p:nvPr/>
        </p:nvSpPr>
        <p:spPr bwMode="auto">
          <a:xfrm>
            <a:off x="1014928" y="5916754"/>
            <a:ext cx="5870122" cy="2184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indent="546100" algn="just" eaLnBrk="1" hangingPunct="1">
              <a:lnSpc>
                <a:spcPts val="1588"/>
              </a:lnSpc>
              <a:spcBef>
                <a:spcPts val="3363"/>
              </a:spcBef>
            </a:pPr>
            <a:r>
              <a:rPr lang="en-US" sz="1200" b="1">
                <a:latin typeface="Times New Roman" pitchFamily="18" charset="0"/>
              </a:rPr>
              <a:t>Melalui kajian, diskusi,pendalaman ,analisa dan perbandingan yang dilakukan secara objektif ,konmprehensif dan integral terhadap materi perkuliahan Ilmu Tauhid, kuliah ini bertujuan memberikan informasi kepada mahasiswa secara mendalam dan komprehensif tentang Ilmu Tauhid dilihat dari ,pengertian, ruang lingkup dan tujuan ilmu tauhid,hakikat manusia, iman, kufur dan nifaq, manusia dan ntauhid, , tauhid sebagai fitrah, arkanul iman, sifat-sifat yang wajib bagi Allah,tauhid sebagai tatanan dan sumber nilai kehidupan yang harus diaktualisasikan, sehingga mahasiswa dapat mengetahui danmemahami materi perkuliahan ilmu tauhid dengan baik. Dan setelah melalui prose perkuliahan dan pengkajian tentang Ilmu Tauhid Mahasiswa dapat memahaminya sebagai sebuah khazanah keilmuan yang penting dalam Islam dan dapat mengaplikasikannya.</a:t>
            </a:r>
          </a:p>
        </p:txBody>
      </p:sp>
    </p:spTree>
    <p:extLst>
      <p:ext uri="{BB962C8B-B14F-4D97-AF65-F5344CB8AC3E}">
        <p14:creationId xmlns:p14="http://schemas.microsoft.com/office/powerpoint/2010/main" val="2828045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9152" y="1598768"/>
            <a:ext cx="6020393" cy="891117"/>
          </a:xfrm>
          <a:prstGeom prst="rect">
            <a:avLst/>
          </a:prstGeom>
        </p:spPr>
        <p:txBody>
          <a:bodyPr lIns="0" tIns="0" rIns="0" bIns="0"/>
          <a:lstStyle/>
          <a:p>
            <a:pPr eaLnBrk="1" fontAlgn="auto" hangingPunct="1">
              <a:lnSpc>
                <a:spcPts val="1824"/>
              </a:lnSpc>
              <a:spcBef>
                <a:spcPts val="0"/>
              </a:spcBef>
              <a:spcAft>
                <a:spcPts val="0"/>
              </a:spcAft>
              <a:defRPr/>
            </a:pPr>
            <a:r>
              <a:rPr lang="en-US" sz="1200" b="1">
                <a:latin typeface="Calibri"/>
              </a:rPr>
              <a:t>C. Capaian /Kopetensi</a:t>
            </a:r>
          </a:p>
          <a:p>
            <a:pPr marL="247396" eaLnBrk="1" fontAlgn="auto" hangingPunct="1">
              <a:lnSpc>
                <a:spcPts val="1824"/>
              </a:lnSpc>
              <a:spcBef>
                <a:spcPts val="0"/>
              </a:spcBef>
              <a:spcAft>
                <a:spcPts val="0"/>
              </a:spcAft>
              <a:defRPr/>
            </a:pPr>
            <a:r>
              <a:rPr lang="en-US" sz="1200" b="1">
                <a:latin typeface="Calibri"/>
              </a:rPr>
              <a:t>Mahasiswa mampu mengetahui, memahami dan menjelaskan tentang tauhid sebagai ajaran pokok Islam dan dapat mengimlentasikannya pada kehidupan sehari -hari dalam bentuk ibadah ibadah dan akhlakul karimah</a:t>
            </a:r>
          </a:p>
        </p:txBody>
      </p:sp>
      <p:graphicFrame>
        <p:nvGraphicFramePr>
          <p:cNvPr id="3" name="Table 2"/>
          <p:cNvGraphicFramePr>
            <a:graphicFrameLocks noGrp="1"/>
          </p:cNvGraphicFramePr>
          <p:nvPr/>
        </p:nvGraphicFramePr>
        <p:xfrm>
          <a:off x="682185" y="2524831"/>
          <a:ext cx="6409193" cy="7856388"/>
        </p:xfrm>
        <a:graphic>
          <a:graphicData uri="http://schemas.openxmlformats.org/drawingml/2006/table">
            <a:tbl>
              <a:tblPr/>
              <a:tblGrid>
                <a:gridCol w="410265"/>
                <a:gridCol w="1284462"/>
                <a:gridCol w="1555189"/>
                <a:gridCol w="744201"/>
                <a:gridCol w="473474"/>
                <a:gridCol w="474667"/>
                <a:gridCol w="448429"/>
                <a:gridCol w="1018506"/>
              </a:tblGrid>
              <a:tr h="118597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5600" b="0" i="0" u="none" strike="noStrike" cap="none" normalizeH="0" baseline="0" smtClean="0">
                        <a:ln>
                          <a:noFill/>
                        </a:ln>
                        <a:solidFill>
                          <a:schemeClr val="tx1"/>
                        </a:solidFill>
                        <a:effectLst/>
                        <a:latin typeface="Calibri"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35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Kemampuan Akhir tiap Tahap Pembelajaran (KD)</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Bahan Kajian (Materi</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35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Metode,Strate gi, Media</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325"/>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Interaks</a:t>
                      </a:r>
                    </a:p>
                    <a:p>
                      <a:pPr marL="0" marR="0" lvl="0" indent="0" algn="l" defTabSz="914400" rtl="0" eaLnBrk="1" fontAlgn="base" latinLnBrk="0" hangingPunct="1">
                        <a:lnSpc>
                          <a:spcPts val="1325"/>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i</a:t>
                      </a:r>
                    </a:p>
                    <a:p>
                      <a:pPr marL="0" marR="0" lvl="0" indent="0" algn="l" defTabSz="914400" rtl="0" eaLnBrk="1" fontAlgn="base" latinLnBrk="0" hangingPunct="1">
                        <a:lnSpc>
                          <a:spcPts val="1325"/>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Keilmua</a:t>
                      </a:r>
                    </a:p>
                    <a:p>
                      <a:pPr marL="0" marR="0" lvl="0" indent="0" algn="l" defTabSz="914400" rtl="0" eaLnBrk="1" fontAlgn="base" latinLnBrk="0" hangingPunct="1">
                        <a:lnSpc>
                          <a:spcPts val="1325"/>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n</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425"/>
                        </a:spcAft>
                        <a:buClrTx/>
                        <a:buSzTx/>
                        <a:buFontTx/>
                        <a:buNone/>
                        <a:tabLst/>
                      </a:pPr>
                      <a:r>
                        <a:rPr kumimoji="0" lang="en-US" sz="1200" b="1" i="0" u="none" strike="noStrike" cap="none" normalizeH="0" baseline="0" smtClean="0">
                          <a:ln>
                            <a:noFill/>
                          </a:ln>
                          <a:solidFill>
                            <a:schemeClr val="tx1"/>
                          </a:solidFill>
                          <a:effectLst/>
                          <a:latin typeface="Calibri" pitchFamily="34" charset="0"/>
                        </a:rPr>
                        <a:t>Penilaia</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n</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Waktu</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rPr>
                        <a:t>Daftar Pustaka</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151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(1)</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(2)</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(3)</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(4)</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(5)</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(7)</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(8)</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628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1</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Mahasiswa mampu mengetahui,memahami RPS Tauhid, metode dan tugas-tugas dalam proses perkuliahan dan dapat m engaplikasikan</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Pembelajaran Ilmu Tauhid RPS Tauhid</a:t>
                      </a:r>
                    </a:p>
                    <a:p>
                      <a:pPr marL="0" marR="0" lvl="0" indent="0" algn="just"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Proses pembelajara; model Pembelajaran tugas dan kewajiban mahasiswa</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Ceramah,disk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usi</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Antar</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disiplin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ilmu</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Lisan,</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tulisan,</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paper,</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presnta</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si</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100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menit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6300" b="0" i="0" u="none" strike="noStrike" cap="none" normalizeH="0" baseline="0" smtClean="0">
                        <a:ln>
                          <a:noFill/>
                        </a:ln>
                        <a:solidFill>
                          <a:schemeClr val="tx1"/>
                        </a:solidFill>
                        <a:effectLst/>
                        <a:latin typeface="Calibri"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344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2</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Mahisiswa mampu menguraikan tentang pengertian Ilmu Tauhid, ruang lingkup dan tujuan Ilmu Tauhid.</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ts val="1275"/>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Pengertian Tauhid, Ruang lingkup Ilmu Tauhid dan tujuan Ilmu Tauhid</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Tugas, dikusi, dan ceramah</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Antar</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disiplin</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ilmu</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Lisan,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tulisan,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paper,</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presntas</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1" u="none" strike="noStrike" cap="none" normalizeH="0" baseline="0" smtClean="0">
                          <a:ln>
                            <a:noFill/>
                          </a:ln>
                          <a:solidFill>
                            <a:schemeClr val="tx1"/>
                          </a:solidFill>
                          <a:effectLst/>
                          <a:latin typeface="Times New Roman" pitchFamily="18" charset="0"/>
                        </a:rPr>
                        <a:t>i</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100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rPr>
                        <a:t>Menit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Kuliah Aqidah Islam,</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Rislah Tauhid</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508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3</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Mahasiswa mampu menjelaskan tentang hakikat penciptaan manusia, tujuan dan funsi penciptaan manusia berdasarkan Al-Qur’an Dan As-Sunnah</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Hakikat Manusia Penciptaan Manusia Tujuan Penciptaan Manusia Fungsi penciptaan Manusia.</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Tugas,</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dikusi, dan ceramah</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Antar</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disiplin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ilmu</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Lisan,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tulisan,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paper,</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presnta</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si</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100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Menit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7780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Abdullah bin Abdul Hamid al-Atsari,Intisari Aqidah, AHS</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0859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4.</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Mahasiswa mampu menjelaskan pengertian iman,kufur dan munafiq. Pentingnya Iman serta</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Iman, Kufur, nifaq, musyrik Pengertian Iman,kufur nifaq, dan musyrik</a:t>
                      </a:r>
                    </a:p>
                    <a:p>
                      <a:pPr marL="0" marR="0" lvl="0" indent="0" algn="just"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Urgensi iman dalam kehiduan</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Tugas,</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dikusi, dan ceramah</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Antar</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disiplin</a:t>
                      </a:r>
                    </a:p>
                    <a:p>
                      <a:pPr marL="0" marR="0" lvl="0" indent="0" algn="l" defTabSz="914400" rtl="0" eaLnBrk="1" fontAlgn="base" latinLnBrk="0" hangingPunct="1">
                        <a:lnSpc>
                          <a:spcPts val="12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ilmu</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Lisan,</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tulisan,</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paper,</a:t>
                      </a:r>
                    </a:p>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presnta</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5240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100</a:t>
                      </a:r>
                    </a:p>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Menit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275"/>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rPr>
                        <a:t>Intisari Aqidah. Haqiqat al-Tauhid</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73501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82184" y="1568191"/>
          <a:ext cx="6409192" cy="8051972"/>
        </p:xfrm>
        <a:graphic>
          <a:graphicData uri="http://schemas.openxmlformats.org/drawingml/2006/table">
            <a:tbl>
              <a:tblPr/>
              <a:tblGrid>
                <a:gridCol w="409877">
                  <a:extLst>
                    <a:ext uri="{9D8B030D-6E8A-4147-A177-3AD203B41FA5}">
                      <a16:colId xmlns:a16="http://schemas.microsoft.com/office/drawing/2014/main" xmlns="" val="20000"/>
                    </a:ext>
                  </a:extLst>
                </a:gridCol>
                <a:gridCol w="1284586">
                  <a:extLst>
                    <a:ext uri="{9D8B030D-6E8A-4147-A177-3AD203B41FA5}">
                      <a16:colId xmlns:a16="http://schemas.microsoft.com/office/drawing/2014/main" xmlns="" val="20001"/>
                    </a:ext>
                  </a:extLst>
                </a:gridCol>
                <a:gridCol w="1554784">
                  <a:extLst>
                    <a:ext uri="{9D8B030D-6E8A-4147-A177-3AD203B41FA5}">
                      <a16:colId xmlns:a16="http://schemas.microsoft.com/office/drawing/2014/main" xmlns="" val="20002"/>
                    </a:ext>
                  </a:extLst>
                </a:gridCol>
                <a:gridCol w="744189">
                  <a:extLst>
                    <a:ext uri="{9D8B030D-6E8A-4147-A177-3AD203B41FA5}">
                      <a16:colId xmlns:a16="http://schemas.microsoft.com/office/drawing/2014/main" xmlns="" val="20003"/>
                    </a:ext>
                  </a:extLst>
                </a:gridCol>
                <a:gridCol w="473992">
                  <a:extLst>
                    <a:ext uri="{9D8B030D-6E8A-4147-A177-3AD203B41FA5}">
                      <a16:colId xmlns:a16="http://schemas.microsoft.com/office/drawing/2014/main" xmlns="" val="20004"/>
                    </a:ext>
                  </a:extLst>
                </a:gridCol>
                <a:gridCol w="473992">
                  <a:extLst>
                    <a:ext uri="{9D8B030D-6E8A-4147-A177-3AD203B41FA5}">
                      <a16:colId xmlns:a16="http://schemas.microsoft.com/office/drawing/2014/main" xmlns="" val="20005"/>
                    </a:ext>
                  </a:extLst>
                </a:gridCol>
                <a:gridCol w="448804">
                  <a:extLst>
                    <a:ext uri="{9D8B030D-6E8A-4147-A177-3AD203B41FA5}">
                      <a16:colId xmlns:a16="http://schemas.microsoft.com/office/drawing/2014/main" xmlns="" val="20006"/>
                    </a:ext>
                  </a:extLst>
                </a:gridCol>
                <a:gridCol w="1018968">
                  <a:extLst>
                    <a:ext uri="{9D8B030D-6E8A-4147-A177-3AD203B41FA5}">
                      <a16:colId xmlns:a16="http://schemas.microsoft.com/office/drawing/2014/main" xmlns="" val="20007"/>
                    </a:ext>
                  </a:extLst>
                </a:gridCol>
              </a:tblGrid>
              <a:tr h="1119728">
                <a:tc>
                  <a:txBody>
                    <a:bodyPr/>
                    <a:lstStyle/>
                    <a:p>
                      <a:endParaRPr sz="5400"/>
                    </a:p>
                  </a:txBody>
                  <a:tcPr marL="0" marR="0" marT="0" marB="0"/>
                </a:tc>
                <a:tc>
                  <a:txBody>
                    <a:bodyPr/>
                    <a:lstStyle/>
                    <a:p>
                      <a:pPr indent="0" algn="just">
                        <a:lnSpc>
                          <a:spcPts val="1248"/>
                        </a:lnSpc>
                      </a:pPr>
                      <a:r>
                        <a:rPr lang="en-US" sz="1500" b="1">
                          <a:latin typeface="Times New Roman"/>
                        </a:rPr>
                        <a:t>bahaya kufur dan munafiq.</a:t>
                      </a:r>
                    </a:p>
                  </a:txBody>
                  <a:tcPr marL="0" marR="0" marT="0" marB="0"/>
                </a:tc>
                <a:tc>
                  <a:txBody>
                    <a:bodyPr/>
                    <a:lstStyle/>
                    <a:p>
                      <a:pPr indent="0">
                        <a:lnSpc>
                          <a:spcPts val="1248"/>
                        </a:lnSpc>
                      </a:pPr>
                      <a:r>
                        <a:rPr lang="en-US" sz="1500" b="1">
                          <a:latin typeface="Times New Roman"/>
                        </a:rPr>
                        <a:t>manusia</a:t>
                      </a:r>
                    </a:p>
                    <a:p>
                      <a:pPr indent="0">
                        <a:lnSpc>
                          <a:spcPts val="1248"/>
                        </a:lnSpc>
                      </a:pPr>
                      <a:r>
                        <a:rPr lang="en-US" sz="1500" b="1">
                          <a:latin typeface="Times New Roman"/>
                        </a:rPr>
                        <a:t>Bahaya kufur, nifaq, dan musyrik</a:t>
                      </a:r>
                    </a:p>
                  </a:txBody>
                  <a:tcPr marL="0" marR="0" marT="0" marB="0"/>
                </a:tc>
                <a:tc>
                  <a:txBody>
                    <a:bodyPr/>
                    <a:lstStyle/>
                    <a:p>
                      <a:endParaRPr sz="5400"/>
                    </a:p>
                  </a:txBody>
                  <a:tcPr marL="0" marR="0" marT="0" marB="0"/>
                </a:tc>
                <a:tc>
                  <a:txBody>
                    <a:bodyPr/>
                    <a:lstStyle/>
                    <a:p>
                      <a:endParaRPr sz="5400"/>
                    </a:p>
                  </a:txBody>
                  <a:tcPr marL="0" marR="0" marT="0" marB="0"/>
                </a:tc>
                <a:tc>
                  <a:txBody>
                    <a:bodyPr/>
                    <a:lstStyle/>
                    <a:p>
                      <a:pPr indent="0"/>
                      <a:r>
                        <a:rPr lang="en-US" sz="1500" b="1">
                          <a:latin typeface="Times New Roman"/>
                        </a:rPr>
                        <a:t>si</a:t>
                      </a:r>
                    </a:p>
                  </a:txBody>
                  <a:tcPr marL="0" marR="0" marT="0" marB="0"/>
                </a:tc>
                <a:tc>
                  <a:txBody>
                    <a:bodyPr/>
                    <a:lstStyle/>
                    <a:p>
                      <a:endParaRPr sz="5400"/>
                    </a:p>
                  </a:txBody>
                  <a:tcPr marL="0" marR="0" marT="0" marB="0"/>
                </a:tc>
                <a:tc>
                  <a:txBody>
                    <a:bodyPr/>
                    <a:lstStyle/>
                    <a:p>
                      <a:endParaRPr sz="5400"/>
                    </a:p>
                  </a:txBody>
                  <a:tcPr marL="0" marR="0" marT="0" marB="0"/>
                </a:tc>
                <a:extLst>
                  <a:ext uri="{0D108BD9-81ED-4DB2-BD59-A6C34878D82A}">
                    <a16:rowId xmlns:a16="http://schemas.microsoft.com/office/drawing/2014/main" xmlns="" val="10000"/>
                  </a:ext>
                </a:extLst>
              </a:tr>
              <a:tr h="1333610">
                <a:tc>
                  <a:txBody>
                    <a:bodyPr/>
                    <a:lstStyle/>
                    <a:p>
                      <a:pPr indent="0" algn="ctr"/>
                      <a:r>
                        <a:rPr lang="en-US" sz="1500" b="1">
                          <a:latin typeface="Times New Roman"/>
                        </a:rPr>
                        <a:t>5.</a:t>
                      </a:r>
                    </a:p>
                  </a:txBody>
                  <a:tcPr marL="0" marR="0" marT="0" marB="0"/>
                </a:tc>
                <a:tc>
                  <a:txBody>
                    <a:bodyPr/>
                    <a:lstStyle/>
                    <a:p>
                      <a:pPr indent="0" algn="just">
                        <a:lnSpc>
                          <a:spcPts val="1248"/>
                        </a:lnSpc>
                      </a:pPr>
                      <a:r>
                        <a:rPr lang="en-US" sz="1500" b="1">
                          <a:latin typeface="Times New Roman"/>
                        </a:rPr>
                        <a:t>.Mahasiswa mampu menjelaskan tentang keberadaan tauhid sebagai fitrah dalam kehidupan manusia</a:t>
                      </a:r>
                    </a:p>
                  </a:txBody>
                  <a:tcPr marL="0" marR="0" marT="0" marB="0"/>
                </a:tc>
                <a:tc>
                  <a:txBody>
                    <a:bodyPr/>
                    <a:lstStyle/>
                    <a:p>
                      <a:pPr indent="0">
                        <a:lnSpc>
                          <a:spcPts val="1248"/>
                        </a:lnSpc>
                      </a:pPr>
                      <a:r>
                        <a:rPr lang="en-US" sz="1500" b="1">
                          <a:latin typeface="Times New Roman"/>
                        </a:rPr>
                        <a:t>Manusia dan Tauhid Tauhid Janji Azali Manusia Tauhid sebagai fitrah manusia</a:t>
                      </a:r>
                    </a:p>
                  </a:txBody>
                  <a:tcPr marL="0" marR="0" marT="0" marB="0"/>
                </a:tc>
                <a:tc>
                  <a:txBody>
                    <a:bodyPr/>
                    <a:lstStyle/>
                    <a:p>
                      <a:pPr indent="0" algn="just">
                        <a:lnSpc>
                          <a:spcPts val="1248"/>
                        </a:lnSpc>
                      </a:pPr>
                      <a:r>
                        <a:rPr lang="en-US" sz="1500" b="1">
                          <a:latin typeface="Times New Roman"/>
                        </a:rPr>
                        <a:t>Tugas,</a:t>
                      </a:r>
                    </a:p>
                    <a:p>
                      <a:pPr indent="0" algn="just">
                        <a:lnSpc>
                          <a:spcPts val="1248"/>
                        </a:lnSpc>
                      </a:pPr>
                      <a:r>
                        <a:rPr lang="en-US" sz="1500" b="1">
                          <a:latin typeface="Times New Roman"/>
                        </a:rPr>
                        <a:t>dikusi, dan ceramah</a:t>
                      </a:r>
                    </a:p>
                  </a:txBody>
                  <a:tcPr marL="0" marR="0" marT="0" marB="0"/>
                </a:tc>
                <a:tc>
                  <a:txBody>
                    <a:bodyPr/>
                    <a:lstStyle/>
                    <a:p>
                      <a:pPr indent="0">
                        <a:lnSpc>
                          <a:spcPts val="1248"/>
                        </a:lnSpc>
                      </a:pPr>
                      <a:r>
                        <a:rPr lang="en-US" sz="1500" b="1">
                          <a:latin typeface="Times New Roman"/>
                        </a:rPr>
                        <a:t>Antar</a:t>
                      </a:r>
                    </a:p>
                    <a:p>
                      <a:pPr indent="0">
                        <a:lnSpc>
                          <a:spcPts val="1248"/>
                        </a:lnSpc>
                      </a:pPr>
                      <a:r>
                        <a:rPr lang="en-US" sz="1500" b="1">
                          <a:latin typeface="Times New Roman"/>
                        </a:rPr>
                        <a:t>disiplin</a:t>
                      </a:r>
                    </a:p>
                    <a:p>
                      <a:pPr indent="0">
                        <a:lnSpc>
                          <a:spcPts val="1248"/>
                        </a:lnSpc>
                      </a:pPr>
                      <a:r>
                        <a:rPr lang="en-US" sz="1500" b="1">
                          <a:latin typeface="Times New Roman"/>
                        </a:rPr>
                        <a:t>ilmu</a:t>
                      </a:r>
                    </a:p>
                  </a:txBody>
                  <a:tcPr marL="0" marR="0" marT="0" marB="0"/>
                </a:tc>
                <a:tc>
                  <a:txBody>
                    <a:bodyPr/>
                    <a:lstStyle/>
                    <a:p>
                      <a:pPr indent="0">
                        <a:lnSpc>
                          <a:spcPts val="1272"/>
                        </a:lnSpc>
                      </a:pPr>
                      <a:r>
                        <a:rPr lang="en-US" sz="1500" b="1">
                          <a:latin typeface="Times New Roman"/>
                        </a:rPr>
                        <a:t>Lisan,</a:t>
                      </a:r>
                    </a:p>
                    <a:p>
                      <a:pPr indent="0">
                        <a:lnSpc>
                          <a:spcPts val="1272"/>
                        </a:lnSpc>
                      </a:pPr>
                      <a:r>
                        <a:rPr lang="en-US" sz="1500" b="1">
                          <a:latin typeface="Times New Roman"/>
                        </a:rPr>
                        <a:t>tulisan,</a:t>
                      </a:r>
                    </a:p>
                    <a:p>
                      <a:pPr indent="0">
                        <a:lnSpc>
                          <a:spcPts val="1272"/>
                        </a:lnSpc>
                      </a:pPr>
                      <a:r>
                        <a:rPr lang="en-US" sz="1500" b="1">
                          <a:latin typeface="Times New Roman"/>
                        </a:rPr>
                        <a:t>paper,</a:t>
                      </a:r>
                    </a:p>
                    <a:p>
                      <a:pPr indent="0">
                        <a:lnSpc>
                          <a:spcPts val="1272"/>
                        </a:lnSpc>
                      </a:pPr>
                      <a:r>
                        <a:rPr lang="en-US" sz="1500" b="1">
                          <a:latin typeface="Times New Roman"/>
                        </a:rPr>
                        <a:t>presnta</a:t>
                      </a:r>
                    </a:p>
                    <a:p>
                      <a:pPr indent="0">
                        <a:lnSpc>
                          <a:spcPts val="1272"/>
                        </a:lnSpc>
                      </a:pPr>
                      <a:r>
                        <a:rPr lang="en-US" sz="1500" b="1">
                          <a:latin typeface="Times New Roman"/>
                        </a:rPr>
                        <a:t>si</a:t>
                      </a:r>
                    </a:p>
                  </a:txBody>
                  <a:tcPr marL="0" marR="0" marT="0" marB="0"/>
                </a:tc>
                <a:tc>
                  <a:txBody>
                    <a:bodyPr/>
                    <a:lstStyle/>
                    <a:p>
                      <a:pPr indent="0">
                        <a:spcAft>
                          <a:spcPts val="210"/>
                        </a:spcAft>
                      </a:pPr>
                      <a:r>
                        <a:rPr lang="en-US" sz="1500" b="1">
                          <a:latin typeface="Times New Roman"/>
                        </a:rPr>
                        <a:t>100</a:t>
                      </a:r>
                    </a:p>
                    <a:p>
                      <a:pPr indent="0"/>
                      <a:r>
                        <a:rPr lang="en-US" sz="1500" b="1">
                          <a:latin typeface="Times New Roman"/>
                        </a:rPr>
                        <a:t>Menit</a:t>
                      </a:r>
                    </a:p>
                  </a:txBody>
                  <a:tcPr marL="0" marR="0" marT="0" marB="0"/>
                </a:tc>
                <a:tc>
                  <a:txBody>
                    <a:bodyPr/>
                    <a:lstStyle/>
                    <a:p>
                      <a:pPr indent="0">
                        <a:lnSpc>
                          <a:spcPts val="1248"/>
                        </a:lnSpc>
                      </a:pPr>
                      <a:r>
                        <a:rPr lang="en-US" sz="1500" b="1">
                          <a:latin typeface="Times New Roman"/>
                        </a:rPr>
                        <a:t>Syekh Abu Bakar</a:t>
                      </a:r>
                    </a:p>
                    <a:p>
                      <a:pPr indent="0">
                        <a:lnSpc>
                          <a:spcPts val="1248"/>
                        </a:lnSpc>
                      </a:pPr>
                      <a:r>
                        <a:rPr lang="en-US" sz="1500" b="1">
                          <a:latin typeface="Times New Roman"/>
                        </a:rPr>
                        <a:t>al-Jaziri,Aqidah</a:t>
                      </a:r>
                    </a:p>
                    <a:p>
                      <a:pPr indent="0">
                        <a:lnSpc>
                          <a:spcPts val="1248"/>
                        </a:lnSpc>
                      </a:pPr>
                      <a:r>
                        <a:rPr lang="en-US" sz="1500" b="1">
                          <a:latin typeface="Times New Roman"/>
                        </a:rPr>
                        <a:t>Mukmin</a:t>
                      </a:r>
                    </a:p>
                  </a:txBody>
                  <a:tcPr marL="0" marR="0" marT="0" marB="0"/>
                </a:tc>
                <a:extLst>
                  <a:ext uri="{0D108BD9-81ED-4DB2-BD59-A6C34878D82A}">
                    <a16:rowId xmlns:a16="http://schemas.microsoft.com/office/drawing/2014/main" xmlns="" val="10001"/>
                  </a:ext>
                </a:extLst>
              </a:tr>
              <a:tr h="1555877">
                <a:tc>
                  <a:txBody>
                    <a:bodyPr/>
                    <a:lstStyle/>
                    <a:p>
                      <a:pPr indent="0" algn="ctr"/>
                      <a:r>
                        <a:rPr lang="en-US" sz="1500" b="1">
                          <a:latin typeface="Times New Roman"/>
                        </a:rPr>
                        <a:t>6.</a:t>
                      </a:r>
                    </a:p>
                  </a:txBody>
                  <a:tcPr marL="0" marR="0" marT="0" marB="0"/>
                </a:tc>
                <a:tc>
                  <a:txBody>
                    <a:bodyPr/>
                    <a:lstStyle/>
                    <a:p>
                      <a:pPr indent="0" algn="just">
                        <a:lnSpc>
                          <a:spcPts val="1248"/>
                        </a:lnSpc>
                      </a:pPr>
                      <a:r>
                        <a:rPr lang="en-US" sz="1500" b="1">
                          <a:latin typeface="Times New Roman"/>
                        </a:rPr>
                        <a:t>Mahasiswa mampu menjelaskan dan menganalisis tentang ber Iman kepada Allah dengan tauhid sebagai ajaran okoknya</a:t>
                      </a:r>
                    </a:p>
                  </a:txBody>
                  <a:tcPr marL="0" marR="0" marT="0" marB="0"/>
                </a:tc>
                <a:tc>
                  <a:txBody>
                    <a:bodyPr/>
                    <a:lstStyle/>
                    <a:p>
                      <a:pPr indent="0">
                        <a:lnSpc>
                          <a:spcPts val="1248"/>
                        </a:lnSpc>
                      </a:pPr>
                      <a:r>
                        <a:rPr lang="en-US" sz="1500" b="1">
                          <a:latin typeface="Times New Roman"/>
                        </a:rPr>
                        <a:t>Iman kepada Allah Tauhid pokok Ajaran Islam Tauhid Rububiyah Tauhid Uluhiyah</a:t>
                      </a:r>
                    </a:p>
                  </a:txBody>
                  <a:tcPr marL="0" marR="0" marT="0" marB="0"/>
                </a:tc>
                <a:tc>
                  <a:txBody>
                    <a:bodyPr/>
                    <a:lstStyle/>
                    <a:p>
                      <a:pPr indent="0" algn="just">
                        <a:lnSpc>
                          <a:spcPts val="1272"/>
                        </a:lnSpc>
                      </a:pPr>
                      <a:r>
                        <a:rPr lang="en-US" sz="1500" b="1">
                          <a:latin typeface="Times New Roman"/>
                        </a:rPr>
                        <a:t>Tugas,</a:t>
                      </a:r>
                    </a:p>
                    <a:p>
                      <a:pPr indent="0" algn="just">
                        <a:lnSpc>
                          <a:spcPts val="1272"/>
                        </a:lnSpc>
                      </a:pPr>
                      <a:r>
                        <a:rPr lang="en-US" sz="1500" b="1">
                          <a:latin typeface="Times New Roman"/>
                        </a:rPr>
                        <a:t>dikusi, dan ceramah</a:t>
                      </a:r>
                    </a:p>
                  </a:txBody>
                  <a:tcPr marL="0" marR="0" marT="0" marB="0"/>
                </a:tc>
                <a:tc>
                  <a:txBody>
                    <a:bodyPr/>
                    <a:lstStyle/>
                    <a:p>
                      <a:pPr indent="0">
                        <a:lnSpc>
                          <a:spcPts val="1272"/>
                        </a:lnSpc>
                      </a:pPr>
                      <a:r>
                        <a:rPr lang="en-US" sz="1500" b="1">
                          <a:latin typeface="Times New Roman"/>
                        </a:rPr>
                        <a:t>Antar</a:t>
                      </a:r>
                    </a:p>
                    <a:p>
                      <a:pPr indent="0">
                        <a:lnSpc>
                          <a:spcPts val="1272"/>
                        </a:lnSpc>
                      </a:pPr>
                      <a:r>
                        <a:rPr lang="en-US" sz="1500" b="1">
                          <a:latin typeface="Times New Roman"/>
                        </a:rPr>
                        <a:t>disiplin</a:t>
                      </a:r>
                    </a:p>
                    <a:p>
                      <a:pPr indent="0">
                        <a:lnSpc>
                          <a:spcPts val="1272"/>
                        </a:lnSpc>
                      </a:pPr>
                      <a:r>
                        <a:rPr lang="en-US" sz="1500" b="1">
                          <a:latin typeface="Times New Roman"/>
                        </a:rPr>
                        <a:t>ilmu</a:t>
                      </a:r>
                    </a:p>
                  </a:txBody>
                  <a:tcPr marL="0" marR="0" marT="0" marB="0"/>
                </a:tc>
                <a:tc>
                  <a:txBody>
                    <a:bodyPr/>
                    <a:lstStyle/>
                    <a:p>
                      <a:pPr indent="0">
                        <a:lnSpc>
                          <a:spcPts val="1272"/>
                        </a:lnSpc>
                      </a:pPr>
                      <a:r>
                        <a:rPr lang="en-US" sz="1500" b="1">
                          <a:latin typeface="Times New Roman"/>
                        </a:rPr>
                        <a:t>Lisan,</a:t>
                      </a:r>
                    </a:p>
                    <a:p>
                      <a:pPr indent="0">
                        <a:lnSpc>
                          <a:spcPts val="1272"/>
                        </a:lnSpc>
                      </a:pPr>
                      <a:r>
                        <a:rPr lang="en-US" sz="1500" b="1">
                          <a:latin typeface="Times New Roman"/>
                        </a:rPr>
                        <a:t>tulisan,</a:t>
                      </a:r>
                    </a:p>
                    <a:p>
                      <a:pPr indent="0">
                        <a:lnSpc>
                          <a:spcPts val="1272"/>
                        </a:lnSpc>
                      </a:pPr>
                      <a:r>
                        <a:rPr lang="en-US" sz="1500" b="1">
                          <a:latin typeface="Times New Roman"/>
                        </a:rPr>
                        <a:t>paper,</a:t>
                      </a:r>
                    </a:p>
                    <a:p>
                      <a:pPr indent="0">
                        <a:lnSpc>
                          <a:spcPts val="1272"/>
                        </a:lnSpc>
                      </a:pPr>
                      <a:r>
                        <a:rPr lang="en-US" sz="1500" b="1">
                          <a:latin typeface="Times New Roman"/>
                        </a:rPr>
                        <a:t>presnta</a:t>
                      </a:r>
                    </a:p>
                    <a:p>
                      <a:pPr indent="0">
                        <a:lnSpc>
                          <a:spcPts val="1272"/>
                        </a:lnSpc>
                      </a:pPr>
                      <a:r>
                        <a:rPr lang="en-US" sz="1500" b="1">
                          <a:latin typeface="Times New Roman"/>
                        </a:rPr>
                        <a:t>si</a:t>
                      </a:r>
                    </a:p>
                  </a:txBody>
                  <a:tcPr marL="0" marR="0" marT="0" marB="0"/>
                </a:tc>
                <a:tc>
                  <a:txBody>
                    <a:bodyPr/>
                    <a:lstStyle/>
                    <a:p>
                      <a:pPr indent="0">
                        <a:spcAft>
                          <a:spcPts val="210"/>
                        </a:spcAft>
                      </a:pPr>
                      <a:r>
                        <a:rPr lang="en-US" sz="1500" b="1">
                          <a:latin typeface="Times New Roman"/>
                        </a:rPr>
                        <a:t>100</a:t>
                      </a:r>
                    </a:p>
                    <a:p>
                      <a:pPr indent="0"/>
                      <a:r>
                        <a:rPr lang="en-US" sz="1500" b="1">
                          <a:latin typeface="Times New Roman"/>
                        </a:rPr>
                        <a:t>Menit</a:t>
                      </a:r>
                    </a:p>
                  </a:txBody>
                  <a:tcPr marL="0" marR="0" marT="0" marB="0"/>
                </a:tc>
                <a:tc>
                  <a:txBody>
                    <a:bodyPr/>
                    <a:lstStyle/>
                    <a:p>
                      <a:pPr indent="0">
                        <a:lnSpc>
                          <a:spcPts val="1272"/>
                        </a:lnSpc>
                      </a:pPr>
                      <a:r>
                        <a:rPr lang="en-US" sz="1500" b="1">
                          <a:latin typeface="Times New Roman"/>
                        </a:rPr>
                        <a:t>Syekh Abu Bakar</a:t>
                      </a:r>
                    </a:p>
                    <a:p>
                      <a:pPr indent="0">
                        <a:lnSpc>
                          <a:spcPts val="1272"/>
                        </a:lnSpc>
                      </a:pPr>
                      <a:r>
                        <a:rPr lang="en-US" sz="1500" b="1">
                          <a:latin typeface="Times New Roman"/>
                        </a:rPr>
                        <a:t>al-Jaziri,Aqidah</a:t>
                      </a:r>
                    </a:p>
                    <a:p>
                      <a:pPr indent="0">
                        <a:lnSpc>
                          <a:spcPts val="1272"/>
                        </a:lnSpc>
                      </a:pPr>
                      <a:r>
                        <a:rPr lang="en-US" sz="1500" b="1">
                          <a:latin typeface="Times New Roman"/>
                        </a:rPr>
                        <a:t>Mukmin.</a:t>
                      </a:r>
                    </a:p>
                    <a:p>
                      <a:pPr indent="0">
                        <a:lnSpc>
                          <a:spcPts val="1272"/>
                        </a:lnSpc>
                      </a:pPr>
                      <a:r>
                        <a:rPr lang="en-US" sz="1500" b="1">
                          <a:latin typeface="Times New Roman"/>
                        </a:rPr>
                        <a:t>Haqiqat al-Tuhid</a:t>
                      </a:r>
                    </a:p>
                  </a:txBody>
                  <a:tcPr marL="0" marR="0" marT="0" marB="0"/>
                </a:tc>
                <a:extLst>
                  <a:ext uri="{0D108BD9-81ED-4DB2-BD59-A6C34878D82A}">
                    <a16:rowId xmlns:a16="http://schemas.microsoft.com/office/drawing/2014/main" xmlns="" val="10002"/>
                  </a:ext>
                </a:extLst>
              </a:tr>
              <a:tr h="2218488">
                <a:tc>
                  <a:txBody>
                    <a:bodyPr/>
                    <a:lstStyle/>
                    <a:p>
                      <a:pPr indent="0" algn="ctr"/>
                      <a:r>
                        <a:rPr lang="en-US" sz="1500" b="1">
                          <a:latin typeface="Times New Roman"/>
                        </a:rPr>
                        <a:t>7 .</a:t>
                      </a:r>
                    </a:p>
                  </a:txBody>
                  <a:tcPr marL="0" marR="0" marT="0" marB="0"/>
                </a:tc>
                <a:tc>
                  <a:txBody>
                    <a:bodyPr/>
                    <a:lstStyle/>
                    <a:p>
                      <a:pPr indent="0" algn="just">
                        <a:lnSpc>
                          <a:spcPts val="1248"/>
                        </a:lnSpc>
                      </a:pPr>
                      <a:r>
                        <a:rPr lang="en-US" sz="1500" b="1">
                          <a:latin typeface="Times New Roman"/>
                        </a:rPr>
                        <a:t>Mahsiswa mampu menguraikan tentang dasar-dasar dan pentingya iman kepada Malaikat dan Kitab Allahtugas dan sifat-sifat malaikat</a:t>
                      </a:r>
                    </a:p>
                  </a:txBody>
                  <a:tcPr marL="0" marR="0" marT="0" marB="0"/>
                </a:tc>
                <a:tc>
                  <a:txBody>
                    <a:bodyPr/>
                    <a:lstStyle/>
                    <a:p>
                      <a:pPr indent="0">
                        <a:lnSpc>
                          <a:spcPts val="1248"/>
                        </a:lnSpc>
                      </a:pPr>
                      <a:r>
                        <a:rPr lang="en-US" sz="1500" b="1">
                          <a:latin typeface="Times New Roman"/>
                        </a:rPr>
                        <a:t>Iman kepada Malaikat dan Kitab Allah.</a:t>
                      </a:r>
                    </a:p>
                    <a:p>
                      <a:pPr indent="0" algn="just">
                        <a:lnSpc>
                          <a:spcPts val="1248"/>
                        </a:lnSpc>
                      </a:pPr>
                      <a:r>
                        <a:rPr lang="en-US" sz="1500" b="1">
                          <a:latin typeface="Times New Roman"/>
                        </a:rPr>
                        <a:t>Penciptaan Malaikat,Tugas-tugas dan keutamaan Malaikat Hakikat Iman kepada kitab-kitab Allah</a:t>
                      </a:r>
                    </a:p>
                    <a:p>
                      <a:pPr indent="0">
                        <a:lnSpc>
                          <a:spcPts val="1248"/>
                        </a:lnSpc>
                      </a:pPr>
                      <a:r>
                        <a:rPr lang="en-US" sz="1500" b="1">
                          <a:latin typeface="Times New Roman"/>
                        </a:rPr>
                        <a:t>Kedudukan Al-Quran di antara kitab-kitab Allah</a:t>
                      </a:r>
                    </a:p>
                  </a:txBody>
                  <a:tcPr marL="0" marR="0" marT="0" marB="0"/>
                </a:tc>
                <a:tc>
                  <a:txBody>
                    <a:bodyPr/>
                    <a:lstStyle/>
                    <a:p>
                      <a:pPr indent="0" algn="just">
                        <a:lnSpc>
                          <a:spcPts val="1272"/>
                        </a:lnSpc>
                      </a:pPr>
                      <a:r>
                        <a:rPr lang="en-US" sz="1500" b="1">
                          <a:latin typeface="Times New Roman"/>
                        </a:rPr>
                        <a:t>Tugas,</a:t>
                      </a:r>
                    </a:p>
                    <a:p>
                      <a:pPr indent="0" algn="just">
                        <a:lnSpc>
                          <a:spcPts val="1272"/>
                        </a:lnSpc>
                      </a:pPr>
                      <a:r>
                        <a:rPr lang="en-US" sz="1500" b="1">
                          <a:latin typeface="Times New Roman"/>
                        </a:rPr>
                        <a:t>dikusi, dan cerseamah</a:t>
                      </a:r>
                    </a:p>
                  </a:txBody>
                  <a:tcPr marL="0" marR="0" marT="0" marB="0"/>
                </a:tc>
                <a:tc>
                  <a:txBody>
                    <a:bodyPr/>
                    <a:lstStyle/>
                    <a:p>
                      <a:pPr indent="0">
                        <a:lnSpc>
                          <a:spcPts val="1272"/>
                        </a:lnSpc>
                      </a:pPr>
                      <a:r>
                        <a:rPr lang="en-US" sz="1500" b="1">
                          <a:latin typeface="Times New Roman"/>
                        </a:rPr>
                        <a:t>Antar</a:t>
                      </a:r>
                    </a:p>
                    <a:p>
                      <a:pPr indent="0">
                        <a:lnSpc>
                          <a:spcPts val="1272"/>
                        </a:lnSpc>
                      </a:pPr>
                      <a:r>
                        <a:rPr lang="en-US" sz="1500" b="1">
                          <a:latin typeface="Times New Roman"/>
                        </a:rPr>
                        <a:t>disiplin</a:t>
                      </a:r>
                    </a:p>
                    <a:p>
                      <a:pPr indent="0">
                        <a:lnSpc>
                          <a:spcPts val="1272"/>
                        </a:lnSpc>
                      </a:pPr>
                      <a:r>
                        <a:rPr lang="en-US" sz="1500" b="1">
                          <a:latin typeface="Times New Roman"/>
                        </a:rPr>
                        <a:t>ilmu</a:t>
                      </a:r>
                    </a:p>
                  </a:txBody>
                  <a:tcPr marL="0" marR="0" marT="0" marB="0"/>
                </a:tc>
                <a:tc>
                  <a:txBody>
                    <a:bodyPr/>
                    <a:lstStyle/>
                    <a:p>
                      <a:pPr indent="0">
                        <a:lnSpc>
                          <a:spcPts val="1272"/>
                        </a:lnSpc>
                      </a:pPr>
                      <a:r>
                        <a:rPr lang="en-US" sz="1500" b="1">
                          <a:latin typeface="Times New Roman"/>
                        </a:rPr>
                        <a:t>Lisan,</a:t>
                      </a:r>
                    </a:p>
                    <a:p>
                      <a:pPr indent="0">
                        <a:lnSpc>
                          <a:spcPts val="1272"/>
                        </a:lnSpc>
                      </a:pPr>
                      <a:r>
                        <a:rPr lang="en-US" sz="1500" b="1">
                          <a:latin typeface="Times New Roman"/>
                        </a:rPr>
                        <a:t>tulisan,</a:t>
                      </a:r>
                    </a:p>
                    <a:p>
                      <a:pPr indent="0">
                        <a:lnSpc>
                          <a:spcPts val="1272"/>
                        </a:lnSpc>
                      </a:pPr>
                      <a:r>
                        <a:rPr lang="en-US" sz="1500" b="1">
                          <a:latin typeface="Times New Roman"/>
                        </a:rPr>
                        <a:t>paper,</a:t>
                      </a:r>
                    </a:p>
                    <a:p>
                      <a:pPr indent="0">
                        <a:lnSpc>
                          <a:spcPts val="1272"/>
                        </a:lnSpc>
                      </a:pPr>
                      <a:r>
                        <a:rPr lang="en-US" sz="1500" b="1">
                          <a:latin typeface="Times New Roman"/>
                        </a:rPr>
                        <a:t>presnta</a:t>
                      </a:r>
                    </a:p>
                    <a:p>
                      <a:pPr indent="0">
                        <a:lnSpc>
                          <a:spcPts val="1272"/>
                        </a:lnSpc>
                      </a:pPr>
                      <a:r>
                        <a:rPr lang="en-US" sz="1500" b="1">
                          <a:latin typeface="Times New Roman"/>
                        </a:rPr>
                        <a:t>si</a:t>
                      </a:r>
                    </a:p>
                  </a:txBody>
                  <a:tcPr marL="0" marR="0" marT="0" marB="0"/>
                </a:tc>
                <a:tc>
                  <a:txBody>
                    <a:bodyPr/>
                    <a:lstStyle/>
                    <a:p>
                      <a:pPr indent="0">
                        <a:spcAft>
                          <a:spcPts val="210"/>
                        </a:spcAft>
                      </a:pPr>
                      <a:r>
                        <a:rPr lang="en-US" sz="1500" b="1">
                          <a:latin typeface="Times New Roman"/>
                        </a:rPr>
                        <a:t>100</a:t>
                      </a:r>
                    </a:p>
                    <a:p>
                      <a:pPr indent="0"/>
                      <a:r>
                        <a:rPr lang="en-US" sz="1500" b="1">
                          <a:latin typeface="Times New Roman"/>
                        </a:rPr>
                        <a:t>Menit</a:t>
                      </a:r>
                    </a:p>
                  </a:txBody>
                  <a:tcPr marL="0" marR="0" marT="0" marB="0"/>
                </a:tc>
                <a:tc>
                  <a:txBody>
                    <a:bodyPr/>
                    <a:lstStyle/>
                    <a:p>
                      <a:pPr indent="0">
                        <a:lnSpc>
                          <a:spcPts val="1272"/>
                        </a:lnSpc>
                      </a:pPr>
                      <a:r>
                        <a:rPr lang="en-US" sz="1500" b="1">
                          <a:latin typeface="Times New Roman"/>
                        </a:rPr>
                        <a:t>Syekh Abu Bakar</a:t>
                      </a:r>
                    </a:p>
                    <a:p>
                      <a:pPr indent="0">
                        <a:lnSpc>
                          <a:spcPts val="1272"/>
                        </a:lnSpc>
                      </a:pPr>
                      <a:r>
                        <a:rPr lang="en-US" sz="1500" b="1">
                          <a:latin typeface="Times New Roman"/>
                        </a:rPr>
                        <a:t>al-Jaziri,Aqidah</a:t>
                      </a:r>
                    </a:p>
                    <a:p>
                      <a:pPr indent="0">
                        <a:lnSpc>
                          <a:spcPts val="1272"/>
                        </a:lnSpc>
                      </a:pPr>
                      <a:r>
                        <a:rPr lang="en-US" sz="1500" b="1">
                          <a:latin typeface="Times New Roman"/>
                        </a:rPr>
                        <a:t>Mukmin</a:t>
                      </a:r>
                    </a:p>
                  </a:txBody>
                  <a:tcPr marL="0" marR="0" marT="0" marB="0"/>
                </a:tc>
                <a:extLst>
                  <a:ext uri="{0D108BD9-81ED-4DB2-BD59-A6C34878D82A}">
                    <a16:rowId xmlns:a16="http://schemas.microsoft.com/office/drawing/2014/main" xmlns="" val="10003"/>
                  </a:ext>
                </a:extLst>
              </a:tr>
              <a:tr h="230656">
                <a:tc>
                  <a:txBody>
                    <a:bodyPr/>
                    <a:lstStyle/>
                    <a:p>
                      <a:pPr indent="0" algn="ctr"/>
                      <a:r>
                        <a:rPr lang="en-US" sz="1500" b="1">
                          <a:latin typeface="Times New Roman"/>
                        </a:rPr>
                        <a:t>8.</a:t>
                      </a:r>
                    </a:p>
                  </a:txBody>
                  <a:tcPr marL="0" marR="0" marT="0" marB="0" anchor="b"/>
                </a:tc>
                <a:tc>
                  <a:txBody>
                    <a:bodyPr/>
                    <a:lstStyle/>
                    <a:p>
                      <a:pPr indent="0" algn="just"/>
                      <a:r>
                        <a:rPr lang="en-US" sz="1500" b="1">
                          <a:latin typeface="Times New Roman"/>
                        </a:rPr>
                        <a:t>uijan</a:t>
                      </a:r>
                    </a:p>
                  </a:txBody>
                  <a:tcPr marL="0" marR="0" marT="0" marB="0" anchor="b"/>
                </a:tc>
                <a:tc>
                  <a:txBody>
                    <a:bodyPr/>
                    <a:lstStyle/>
                    <a:p>
                      <a:pPr indent="0"/>
                      <a:r>
                        <a:rPr lang="en-US" sz="1500" b="1">
                          <a:latin typeface="Times New Roman"/>
                        </a:rPr>
                        <a:t>Tengah</a:t>
                      </a:r>
                    </a:p>
                  </a:txBody>
                  <a:tcPr marL="0" marR="0" marT="0" marB="0" anchor="b"/>
                </a:tc>
                <a:tc>
                  <a:txBody>
                    <a:bodyPr/>
                    <a:lstStyle/>
                    <a:p>
                      <a:pPr indent="0" algn="just"/>
                      <a:r>
                        <a:rPr lang="en-US" sz="1500" b="1">
                          <a:latin typeface="Times New Roman"/>
                        </a:rPr>
                        <a:t>se</a:t>
                      </a:r>
                    </a:p>
                  </a:txBody>
                  <a:tcPr marL="0" marR="0" marT="0" marB="0" anchor="b"/>
                </a:tc>
                <a:tc>
                  <a:txBody>
                    <a:bodyPr/>
                    <a:lstStyle/>
                    <a:p>
                      <a:pPr indent="0"/>
                      <a:r>
                        <a:rPr lang="en-US" sz="1500" b="1">
                          <a:latin typeface="Times New Roman"/>
                        </a:rPr>
                        <a:t>mes</a:t>
                      </a:r>
                    </a:p>
                  </a:txBody>
                  <a:tcPr marL="0" marR="0" marT="0" marB="0" anchor="b"/>
                </a:tc>
                <a:tc>
                  <a:txBody>
                    <a:bodyPr/>
                    <a:lstStyle/>
                    <a:p>
                      <a:pPr indent="0"/>
                      <a:r>
                        <a:rPr lang="en-US" sz="1500" b="1">
                          <a:latin typeface="Times New Roman"/>
                        </a:rPr>
                        <a:t>ter</a:t>
                      </a:r>
                    </a:p>
                  </a:txBody>
                  <a:tcPr marL="0" marR="0" marT="0" marB="0" anchor="b"/>
                </a:tc>
                <a:tc>
                  <a:txBody>
                    <a:bodyPr/>
                    <a:lstStyle/>
                    <a:p>
                      <a:endParaRPr sz="1100"/>
                    </a:p>
                  </a:txBody>
                  <a:tcPr marL="0" marR="0" marT="0" marB="0"/>
                </a:tc>
                <a:tc>
                  <a:txBody>
                    <a:bodyPr/>
                    <a:lstStyle/>
                    <a:p>
                      <a:endParaRPr sz="1100"/>
                    </a:p>
                  </a:txBody>
                  <a:tcPr marL="0" marR="0" marT="0" marB="0"/>
                </a:tc>
                <a:extLst>
                  <a:ext uri="{0D108BD9-81ED-4DB2-BD59-A6C34878D82A}">
                    <a16:rowId xmlns:a16="http://schemas.microsoft.com/office/drawing/2014/main" xmlns="" val="10004"/>
                  </a:ext>
                </a:extLst>
              </a:tr>
              <a:tr h="908643">
                <a:tc>
                  <a:txBody>
                    <a:bodyPr/>
                    <a:lstStyle/>
                    <a:p>
                      <a:pPr indent="0" algn="ctr"/>
                      <a:r>
                        <a:rPr lang="en-US" sz="1500" b="1">
                          <a:latin typeface="Times New Roman"/>
                        </a:rPr>
                        <a:t>9</a:t>
                      </a:r>
                    </a:p>
                  </a:txBody>
                  <a:tcPr marL="0" marR="0" marT="0" marB="0"/>
                </a:tc>
                <a:tc>
                  <a:txBody>
                    <a:bodyPr/>
                    <a:lstStyle/>
                    <a:p>
                      <a:pPr indent="0" algn="just">
                        <a:lnSpc>
                          <a:spcPts val="1248"/>
                        </a:lnSpc>
                      </a:pPr>
                      <a:r>
                        <a:rPr lang="en-US" sz="1500" b="1">
                          <a:latin typeface="Times New Roman"/>
                        </a:rPr>
                        <a:t>Mahasiswa mampu menjelaskan tentang keberadaan</a:t>
                      </a:r>
                    </a:p>
                  </a:txBody>
                  <a:tcPr marL="0" marR="0" marT="0" marB="0"/>
                </a:tc>
                <a:tc>
                  <a:txBody>
                    <a:bodyPr/>
                    <a:lstStyle/>
                    <a:p>
                      <a:pPr indent="0">
                        <a:lnSpc>
                          <a:spcPts val="1248"/>
                        </a:lnSpc>
                      </a:pPr>
                      <a:r>
                        <a:rPr lang="en-US" sz="1500" b="1">
                          <a:latin typeface="Times New Roman"/>
                        </a:rPr>
                        <a:t>Iman Kepada Para Rasulullah Kewajiban Beriman Kepada Rasul-Rasul Allah Urgensi beriman kepada</a:t>
                      </a:r>
                    </a:p>
                  </a:txBody>
                  <a:tcPr marL="0" marR="0" marT="0" marB="0" anchor="b"/>
                </a:tc>
                <a:tc>
                  <a:txBody>
                    <a:bodyPr/>
                    <a:lstStyle/>
                    <a:p>
                      <a:pPr indent="0" algn="just">
                        <a:lnSpc>
                          <a:spcPts val="1272"/>
                        </a:lnSpc>
                      </a:pPr>
                      <a:r>
                        <a:rPr lang="en-US" sz="1500" b="1">
                          <a:latin typeface="Times New Roman"/>
                        </a:rPr>
                        <a:t>Tugas, dikusi, dan ceramah</a:t>
                      </a:r>
                    </a:p>
                  </a:txBody>
                  <a:tcPr marL="0" marR="0" marT="0" marB="0"/>
                </a:tc>
                <a:tc>
                  <a:txBody>
                    <a:bodyPr/>
                    <a:lstStyle/>
                    <a:p>
                      <a:pPr indent="0">
                        <a:lnSpc>
                          <a:spcPts val="1248"/>
                        </a:lnSpc>
                      </a:pPr>
                      <a:r>
                        <a:rPr lang="en-US" sz="1500" b="1">
                          <a:latin typeface="Times New Roman"/>
                        </a:rPr>
                        <a:t>Antar</a:t>
                      </a:r>
                    </a:p>
                    <a:p>
                      <a:pPr indent="0">
                        <a:lnSpc>
                          <a:spcPts val="1248"/>
                        </a:lnSpc>
                      </a:pPr>
                      <a:r>
                        <a:rPr lang="en-US" sz="1500" b="1">
                          <a:latin typeface="Times New Roman"/>
                        </a:rPr>
                        <a:t>disiplin</a:t>
                      </a:r>
                    </a:p>
                    <a:p>
                      <a:pPr indent="0">
                        <a:lnSpc>
                          <a:spcPts val="1248"/>
                        </a:lnSpc>
                      </a:pPr>
                      <a:r>
                        <a:rPr lang="en-US" sz="1500" b="1">
                          <a:latin typeface="Times New Roman"/>
                        </a:rPr>
                        <a:t>ilmu</a:t>
                      </a:r>
                    </a:p>
                  </a:txBody>
                  <a:tcPr marL="0" marR="0" marT="0" marB="0"/>
                </a:tc>
                <a:tc>
                  <a:txBody>
                    <a:bodyPr/>
                    <a:lstStyle/>
                    <a:p>
                      <a:pPr indent="0">
                        <a:lnSpc>
                          <a:spcPts val="1272"/>
                        </a:lnSpc>
                      </a:pPr>
                      <a:r>
                        <a:rPr lang="en-US" sz="1500" b="1">
                          <a:latin typeface="Times New Roman"/>
                        </a:rPr>
                        <a:t>Lisan,</a:t>
                      </a:r>
                    </a:p>
                    <a:p>
                      <a:pPr indent="0">
                        <a:lnSpc>
                          <a:spcPts val="1272"/>
                        </a:lnSpc>
                      </a:pPr>
                      <a:r>
                        <a:rPr lang="en-US" sz="1500" b="1">
                          <a:latin typeface="Times New Roman"/>
                        </a:rPr>
                        <a:t>tulisan,</a:t>
                      </a:r>
                    </a:p>
                    <a:p>
                      <a:pPr indent="0">
                        <a:lnSpc>
                          <a:spcPts val="1272"/>
                        </a:lnSpc>
                      </a:pPr>
                      <a:r>
                        <a:rPr lang="en-US" sz="1500" b="1">
                          <a:latin typeface="Times New Roman"/>
                        </a:rPr>
                        <a:t>paper,</a:t>
                      </a:r>
                    </a:p>
                    <a:p>
                      <a:pPr indent="0">
                        <a:lnSpc>
                          <a:spcPts val="1272"/>
                        </a:lnSpc>
                      </a:pPr>
                      <a:r>
                        <a:rPr lang="en-US" sz="1500" b="1">
                          <a:latin typeface="Times New Roman"/>
                        </a:rPr>
                        <a:t>presnta</a:t>
                      </a:r>
                    </a:p>
                  </a:txBody>
                  <a:tcPr marL="0" marR="0" marT="0" marB="0" anchor="b"/>
                </a:tc>
                <a:tc>
                  <a:txBody>
                    <a:bodyPr/>
                    <a:lstStyle/>
                    <a:p>
                      <a:pPr indent="0">
                        <a:spcAft>
                          <a:spcPts val="210"/>
                        </a:spcAft>
                      </a:pPr>
                      <a:r>
                        <a:rPr lang="en-US" sz="1500" b="1">
                          <a:latin typeface="Times New Roman"/>
                        </a:rPr>
                        <a:t>100</a:t>
                      </a:r>
                    </a:p>
                    <a:p>
                      <a:pPr indent="0"/>
                      <a:r>
                        <a:rPr lang="en-US" sz="1500" b="1">
                          <a:latin typeface="Times New Roman"/>
                        </a:rPr>
                        <a:t>Menit</a:t>
                      </a:r>
                    </a:p>
                  </a:txBody>
                  <a:tcPr marL="0" marR="0" marT="0" marB="0"/>
                </a:tc>
                <a:tc>
                  <a:txBody>
                    <a:bodyPr/>
                    <a:lstStyle/>
                    <a:p>
                      <a:pPr indent="0">
                        <a:lnSpc>
                          <a:spcPts val="1248"/>
                        </a:lnSpc>
                      </a:pPr>
                      <a:r>
                        <a:rPr lang="en-US" sz="1500" b="1">
                          <a:latin typeface="Times New Roman"/>
                        </a:rPr>
                        <a:t>Syekh Abu Bakar</a:t>
                      </a:r>
                    </a:p>
                    <a:p>
                      <a:pPr indent="0">
                        <a:lnSpc>
                          <a:spcPts val="1248"/>
                        </a:lnSpc>
                      </a:pPr>
                      <a:r>
                        <a:rPr lang="en-US" sz="1500" b="1">
                          <a:latin typeface="Times New Roman"/>
                        </a:rPr>
                        <a:t>al-Jaziri,Aqidah</a:t>
                      </a:r>
                    </a:p>
                    <a:p>
                      <a:pPr indent="0">
                        <a:lnSpc>
                          <a:spcPts val="1248"/>
                        </a:lnSpc>
                      </a:pPr>
                      <a:r>
                        <a:rPr lang="en-US" sz="1500" b="1">
                          <a:latin typeface="Times New Roman"/>
                        </a:rPr>
                        <a:t>Mukmin</a:t>
                      </a:r>
                    </a:p>
                  </a:txBody>
                  <a:tcPr marL="0" marR="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550537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82184" y="1568191"/>
          <a:ext cx="6409192" cy="8028183"/>
        </p:xfrm>
        <a:graphic>
          <a:graphicData uri="http://schemas.openxmlformats.org/drawingml/2006/table">
            <a:tbl>
              <a:tblPr/>
              <a:tblGrid>
                <a:gridCol w="409877">
                  <a:extLst>
                    <a:ext uri="{9D8B030D-6E8A-4147-A177-3AD203B41FA5}">
                      <a16:colId xmlns:a16="http://schemas.microsoft.com/office/drawing/2014/main" xmlns="" val="20000"/>
                    </a:ext>
                  </a:extLst>
                </a:gridCol>
                <a:gridCol w="1284586">
                  <a:extLst>
                    <a:ext uri="{9D8B030D-6E8A-4147-A177-3AD203B41FA5}">
                      <a16:colId xmlns:a16="http://schemas.microsoft.com/office/drawing/2014/main" xmlns="" val="20001"/>
                    </a:ext>
                  </a:extLst>
                </a:gridCol>
                <a:gridCol w="1554784">
                  <a:extLst>
                    <a:ext uri="{9D8B030D-6E8A-4147-A177-3AD203B41FA5}">
                      <a16:colId xmlns:a16="http://schemas.microsoft.com/office/drawing/2014/main" xmlns="" val="20002"/>
                    </a:ext>
                  </a:extLst>
                </a:gridCol>
                <a:gridCol w="744189">
                  <a:extLst>
                    <a:ext uri="{9D8B030D-6E8A-4147-A177-3AD203B41FA5}">
                      <a16:colId xmlns:a16="http://schemas.microsoft.com/office/drawing/2014/main" xmlns="" val="20003"/>
                    </a:ext>
                  </a:extLst>
                </a:gridCol>
                <a:gridCol w="473992">
                  <a:extLst>
                    <a:ext uri="{9D8B030D-6E8A-4147-A177-3AD203B41FA5}">
                      <a16:colId xmlns:a16="http://schemas.microsoft.com/office/drawing/2014/main" xmlns="" val="20004"/>
                    </a:ext>
                  </a:extLst>
                </a:gridCol>
                <a:gridCol w="473992">
                  <a:extLst>
                    <a:ext uri="{9D8B030D-6E8A-4147-A177-3AD203B41FA5}">
                      <a16:colId xmlns:a16="http://schemas.microsoft.com/office/drawing/2014/main" xmlns="" val="20005"/>
                    </a:ext>
                  </a:extLst>
                </a:gridCol>
                <a:gridCol w="448804">
                  <a:extLst>
                    <a:ext uri="{9D8B030D-6E8A-4147-A177-3AD203B41FA5}">
                      <a16:colId xmlns:a16="http://schemas.microsoft.com/office/drawing/2014/main" xmlns="" val="20006"/>
                    </a:ext>
                  </a:extLst>
                </a:gridCol>
                <a:gridCol w="1018968">
                  <a:extLst>
                    <a:ext uri="{9D8B030D-6E8A-4147-A177-3AD203B41FA5}">
                      <a16:colId xmlns:a16="http://schemas.microsoft.com/office/drawing/2014/main" xmlns="" val="20007"/>
                    </a:ext>
                  </a:extLst>
                </a:gridCol>
              </a:tblGrid>
              <a:tr h="897333">
                <a:tc>
                  <a:txBody>
                    <a:bodyPr/>
                    <a:lstStyle/>
                    <a:p>
                      <a:endParaRPr sz="4300"/>
                    </a:p>
                  </a:txBody>
                  <a:tcPr marL="0" marR="0" marT="0" marB="0"/>
                </a:tc>
                <a:tc>
                  <a:txBody>
                    <a:bodyPr/>
                    <a:lstStyle/>
                    <a:p>
                      <a:endParaRPr sz="4300"/>
                    </a:p>
                  </a:txBody>
                  <a:tcPr marL="0" marR="0" marT="0" marB="0"/>
                </a:tc>
                <a:tc>
                  <a:txBody>
                    <a:bodyPr/>
                    <a:lstStyle/>
                    <a:p>
                      <a:pPr indent="0">
                        <a:lnSpc>
                          <a:spcPts val="1272"/>
                        </a:lnSpc>
                      </a:pPr>
                      <a:r>
                        <a:rPr lang="en-US" sz="1400" b="1">
                          <a:latin typeface="Times New Roman"/>
                        </a:rPr>
                        <a:t>Rasulullah</a:t>
                      </a:r>
                    </a:p>
                    <a:p>
                      <a:pPr indent="0">
                        <a:lnSpc>
                          <a:spcPts val="1272"/>
                        </a:lnSpc>
                      </a:pPr>
                      <a:r>
                        <a:rPr lang="en-US" sz="1400" b="1">
                          <a:latin typeface="Times New Roman"/>
                        </a:rPr>
                        <a:t>Nabi Muhammad Rasul Tekhir Sifat-Sifat Rasulullah</a:t>
                      </a:r>
                    </a:p>
                  </a:txBody>
                  <a:tcPr marL="0" marR="0" marT="0" marB="0"/>
                </a:tc>
                <a:tc>
                  <a:txBody>
                    <a:bodyPr/>
                    <a:lstStyle/>
                    <a:p>
                      <a:endParaRPr sz="4300"/>
                    </a:p>
                  </a:txBody>
                  <a:tcPr marL="0" marR="0" marT="0" marB="0"/>
                </a:tc>
                <a:tc>
                  <a:txBody>
                    <a:bodyPr/>
                    <a:lstStyle/>
                    <a:p>
                      <a:endParaRPr sz="4300"/>
                    </a:p>
                  </a:txBody>
                  <a:tcPr marL="0" marR="0" marT="0" marB="0"/>
                </a:tc>
                <a:tc>
                  <a:txBody>
                    <a:bodyPr/>
                    <a:lstStyle/>
                    <a:p>
                      <a:pPr indent="0"/>
                      <a:r>
                        <a:rPr lang="en-US" sz="1400" b="1">
                          <a:latin typeface="Times New Roman"/>
                        </a:rPr>
                        <a:t>si</a:t>
                      </a:r>
                    </a:p>
                  </a:txBody>
                  <a:tcPr marL="0" marR="0" marT="0" marB="0"/>
                </a:tc>
                <a:tc>
                  <a:txBody>
                    <a:bodyPr/>
                    <a:lstStyle/>
                    <a:p>
                      <a:endParaRPr sz="4300"/>
                    </a:p>
                  </a:txBody>
                  <a:tcPr marL="0" marR="0" marT="0" marB="0"/>
                </a:tc>
                <a:tc>
                  <a:txBody>
                    <a:bodyPr/>
                    <a:lstStyle/>
                    <a:p>
                      <a:endParaRPr sz="4300"/>
                    </a:p>
                  </a:txBody>
                  <a:tcPr marL="0" marR="0" marT="0" marB="0"/>
                </a:tc>
                <a:extLst>
                  <a:ext uri="{0D108BD9-81ED-4DB2-BD59-A6C34878D82A}">
                    <a16:rowId xmlns:a16="http://schemas.microsoft.com/office/drawing/2014/main" xmlns="" val="10000"/>
                  </a:ext>
                </a:extLst>
              </a:tr>
              <a:tr h="1555657">
                <a:tc>
                  <a:txBody>
                    <a:bodyPr/>
                    <a:lstStyle/>
                    <a:p>
                      <a:pPr indent="0" algn="ctr"/>
                      <a:r>
                        <a:rPr lang="en-US" sz="1400" b="1">
                          <a:latin typeface="Times New Roman"/>
                        </a:rPr>
                        <a:t>10</a:t>
                      </a:r>
                    </a:p>
                  </a:txBody>
                  <a:tcPr marL="0" marR="0" marT="0" marB="0"/>
                </a:tc>
                <a:tc>
                  <a:txBody>
                    <a:bodyPr/>
                    <a:lstStyle/>
                    <a:p>
                      <a:pPr indent="0" algn="just">
                        <a:lnSpc>
                          <a:spcPts val="1248"/>
                        </a:lnSpc>
                      </a:pPr>
                      <a:r>
                        <a:rPr lang="en-US" sz="1400" b="1">
                          <a:latin typeface="Times New Roman"/>
                        </a:rPr>
                        <a:t>Mahasiswa mampu menjelaskan relevansi tauhid dengan ilmu pengetahuan</a:t>
                      </a:r>
                    </a:p>
                  </a:txBody>
                  <a:tcPr marL="0" marR="0" marT="0" marB="0"/>
                </a:tc>
                <a:tc>
                  <a:txBody>
                    <a:bodyPr/>
                    <a:lstStyle/>
                    <a:p>
                      <a:pPr indent="0">
                        <a:lnSpc>
                          <a:spcPts val="1248"/>
                        </a:lnSpc>
                      </a:pPr>
                      <a:r>
                        <a:rPr lang="en-US" sz="1400" b="1">
                          <a:latin typeface="Times New Roman"/>
                        </a:rPr>
                        <a:t>Iman kepada Hari Akhir Kewajiban beriman kepada hari akhir</a:t>
                      </a:r>
                    </a:p>
                    <a:p>
                      <a:pPr indent="0">
                        <a:lnSpc>
                          <a:spcPts val="1248"/>
                        </a:lnSpc>
                      </a:pPr>
                      <a:r>
                        <a:rPr lang="en-US" sz="1400" b="1">
                          <a:latin typeface="Times New Roman"/>
                        </a:rPr>
                        <a:t>Urgensi beriman terhadap Hari akhir</a:t>
                      </a:r>
                    </a:p>
                    <a:p>
                      <a:pPr indent="0">
                        <a:lnSpc>
                          <a:spcPts val="1248"/>
                        </a:lnSpc>
                      </a:pPr>
                      <a:r>
                        <a:rPr lang="en-US" sz="1400" b="1">
                          <a:latin typeface="Times New Roman"/>
                        </a:rPr>
                        <a:t>Tahapan-tahapan hari akhir</a:t>
                      </a:r>
                    </a:p>
                  </a:txBody>
                  <a:tcPr marL="0" marR="0" marT="0" marB="0"/>
                </a:tc>
                <a:tc>
                  <a:txBody>
                    <a:bodyPr/>
                    <a:lstStyle/>
                    <a:p>
                      <a:pPr indent="0" algn="just">
                        <a:lnSpc>
                          <a:spcPts val="1272"/>
                        </a:lnSpc>
                      </a:pPr>
                      <a:r>
                        <a:rPr lang="en-US" sz="1400" b="1">
                          <a:latin typeface="Times New Roman"/>
                        </a:rPr>
                        <a:t>Tugas, dikusi, dan ceramah</a:t>
                      </a:r>
                    </a:p>
                  </a:txBody>
                  <a:tcPr marL="0" marR="0" marT="0" marB="0"/>
                </a:tc>
                <a:tc>
                  <a:txBody>
                    <a:bodyPr/>
                    <a:lstStyle/>
                    <a:p>
                      <a:pPr indent="0">
                        <a:lnSpc>
                          <a:spcPts val="1272"/>
                        </a:lnSpc>
                      </a:pPr>
                      <a:r>
                        <a:rPr lang="en-US" sz="1400" b="1">
                          <a:latin typeface="Times New Roman"/>
                        </a:rPr>
                        <a:t>Antar</a:t>
                      </a:r>
                    </a:p>
                    <a:p>
                      <a:pPr indent="0">
                        <a:lnSpc>
                          <a:spcPts val="1272"/>
                        </a:lnSpc>
                      </a:pPr>
                      <a:r>
                        <a:rPr lang="en-US" sz="1400" b="1">
                          <a:latin typeface="Times New Roman"/>
                        </a:rPr>
                        <a:t>disiplin</a:t>
                      </a:r>
                    </a:p>
                    <a:p>
                      <a:pPr indent="0">
                        <a:lnSpc>
                          <a:spcPts val="1272"/>
                        </a:lnSpc>
                      </a:pPr>
                      <a:r>
                        <a:rPr lang="en-US" sz="1400" b="1">
                          <a:latin typeface="Times New Roman"/>
                        </a:rPr>
                        <a:t>ilmu</a:t>
                      </a:r>
                    </a:p>
                  </a:txBody>
                  <a:tcPr marL="0" marR="0" marT="0" marB="0"/>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p>
                      <a:pPr indent="0">
                        <a:lnSpc>
                          <a:spcPts val="1272"/>
                        </a:lnSpc>
                      </a:pPr>
                      <a:r>
                        <a:rPr lang="en-US" sz="1400" b="1">
                          <a:latin typeface="Times New Roman"/>
                        </a:rPr>
                        <a:t>si</a:t>
                      </a:r>
                    </a:p>
                  </a:txBody>
                  <a:tcPr marL="0" marR="0" marT="0" marB="0"/>
                </a:tc>
                <a:tc>
                  <a:txBody>
                    <a:bodyPr/>
                    <a:lstStyle/>
                    <a:p>
                      <a:pPr marL="88900" indent="0">
                        <a:spcAft>
                          <a:spcPts val="210"/>
                        </a:spcAft>
                      </a:pPr>
                      <a:r>
                        <a:rPr lang="en-US" sz="1400" b="1">
                          <a:latin typeface="Times New Roman"/>
                        </a:rPr>
                        <a:t>100</a:t>
                      </a:r>
                    </a:p>
                    <a:p>
                      <a:pPr marL="88900" indent="0"/>
                      <a:r>
                        <a:rPr lang="en-US" sz="1400" b="1">
                          <a:latin typeface="Times New Roman"/>
                        </a:rPr>
                        <a:t>Menit</a:t>
                      </a:r>
                    </a:p>
                  </a:txBody>
                  <a:tcPr marL="0" marR="0" marT="0" marB="0"/>
                </a:tc>
                <a:tc>
                  <a:txBody>
                    <a:bodyPr/>
                    <a:lstStyle/>
                    <a:p>
                      <a:pPr indent="152400">
                        <a:lnSpc>
                          <a:spcPts val="1248"/>
                        </a:lnSpc>
                      </a:pPr>
                      <a:r>
                        <a:rPr lang="en-US" sz="1400" b="1">
                          <a:latin typeface="Times New Roman"/>
                        </a:rPr>
                        <a:t>Syekh Abu Bakar al-Jaziri,Aqidah Mukmin</a:t>
                      </a:r>
                    </a:p>
                  </a:txBody>
                  <a:tcPr marL="0" marR="0" marT="0" marB="0"/>
                </a:tc>
                <a:extLst>
                  <a:ext uri="{0D108BD9-81ED-4DB2-BD59-A6C34878D82A}">
                    <a16:rowId xmlns:a16="http://schemas.microsoft.com/office/drawing/2014/main" xmlns="" val="10001"/>
                  </a:ext>
                </a:extLst>
              </a:tr>
              <a:tr h="1777893">
                <a:tc>
                  <a:txBody>
                    <a:bodyPr/>
                    <a:lstStyle/>
                    <a:p>
                      <a:pPr indent="0" algn="ctr"/>
                      <a:r>
                        <a:rPr lang="en-US" sz="1400" b="1">
                          <a:latin typeface="Times New Roman"/>
                        </a:rPr>
                        <a:t>11</a:t>
                      </a:r>
                    </a:p>
                  </a:txBody>
                  <a:tcPr marL="0" marR="0" marT="0" marB="0"/>
                </a:tc>
                <a:tc>
                  <a:txBody>
                    <a:bodyPr/>
                    <a:lstStyle/>
                    <a:p>
                      <a:pPr indent="0" algn="just">
                        <a:lnSpc>
                          <a:spcPts val="1248"/>
                        </a:lnSpc>
                      </a:pPr>
                      <a:r>
                        <a:rPr lang="en-US" sz="1400" b="1">
                          <a:latin typeface="Times New Roman"/>
                        </a:rPr>
                        <a:t>Mahasiswa mempu menjelaskan tentang tauhid uluhiyah dan rububiyah</a:t>
                      </a:r>
                    </a:p>
                  </a:txBody>
                  <a:tcPr marL="0" marR="0" marT="0" marB="0"/>
                </a:tc>
                <a:tc>
                  <a:txBody>
                    <a:bodyPr/>
                    <a:lstStyle/>
                    <a:p>
                      <a:pPr indent="0">
                        <a:lnSpc>
                          <a:spcPts val="1248"/>
                        </a:lnSpc>
                      </a:pPr>
                      <a:r>
                        <a:rPr lang="en-US" sz="1400" b="1">
                          <a:latin typeface="Times New Roman"/>
                        </a:rPr>
                        <a:t>Iman kepada Qadha dan Qadar Allah</a:t>
                      </a:r>
                    </a:p>
                    <a:p>
                      <a:pPr indent="0">
                        <a:lnSpc>
                          <a:spcPts val="1248"/>
                        </a:lnSpc>
                      </a:pPr>
                      <a:r>
                        <a:rPr lang="en-US" sz="1400" b="1">
                          <a:latin typeface="Times New Roman"/>
                        </a:rPr>
                        <a:t>Urgensi beriman kepada qadha dan qadar</a:t>
                      </a:r>
                    </a:p>
                    <a:p>
                      <a:pPr indent="0">
                        <a:lnSpc>
                          <a:spcPts val="1248"/>
                        </a:lnSpc>
                      </a:pPr>
                      <a:r>
                        <a:rPr lang="en-US" sz="1400" b="1">
                          <a:latin typeface="Times New Roman"/>
                        </a:rPr>
                        <a:t>Manusia wajib Berikhtiar Manfaat ridha kepada qadha dan Qadar</a:t>
                      </a:r>
                    </a:p>
                  </a:txBody>
                  <a:tcPr marL="0" marR="0" marT="0" marB="0"/>
                </a:tc>
                <a:tc>
                  <a:txBody>
                    <a:bodyPr/>
                    <a:lstStyle/>
                    <a:p>
                      <a:pPr indent="0" algn="just">
                        <a:lnSpc>
                          <a:spcPts val="1272"/>
                        </a:lnSpc>
                      </a:pPr>
                      <a:r>
                        <a:rPr lang="en-US" sz="1400" b="1">
                          <a:latin typeface="Times New Roman"/>
                        </a:rPr>
                        <a:t>Tugas, dikusi, dan ceramah</a:t>
                      </a:r>
                    </a:p>
                  </a:txBody>
                  <a:tcPr marL="0" marR="0" marT="0" marB="0"/>
                </a:tc>
                <a:tc>
                  <a:txBody>
                    <a:bodyPr/>
                    <a:lstStyle/>
                    <a:p>
                      <a:pPr indent="0">
                        <a:lnSpc>
                          <a:spcPts val="1248"/>
                        </a:lnSpc>
                      </a:pPr>
                      <a:r>
                        <a:rPr lang="en-US" sz="1400" b="1">
                          <a:latin typeface="Times New Roman"/>
                        </a:rPr>
                        <a:t>Antar</a:t>
                      </a:r>
                    </a:p>
                    <a:p>
                      <a:pPr indent="0">
                        <a:lnSpc>
                          <a:spcPts val="1248"/>
                        </a:lnSpc>
                      </a:pPr>
                      <a:r>
                        <a:rPr lang="en-US" sz="1400" b="1">
                          <a:latin typeface="Times New Roman"/>
                        </a:rPr>
                        <a:t>disiplin</a:t>
                      </a:r>
                    </a:p>
                    <a:p>
                      <a:pPr indent="0">
                        <a:lnSpc>
                          <a:spcPts val="1248"/>
                        </a:lnSpc>
                      </a:pPr>
                      <a:r>
                        <a:rPr lang="en-US" sz="1400" b="1">
                          <a:latin typeface="Times New Roman"/>
                        </a:rPr>
                        <a:t>ilmu</a:t>
                      </a:r>
                    </a:p>
                  </a:txBody>
                  <a:tcPr marL="0" marR="0" marT="0" marB="0"/>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p>
                      <a:pPr indent="0">
                        <a:lnSpc>
                          <a:spcPts val="1272"/>
                        </a:lnSpc>
                      </a:pPr>
                      <a:r>
                        <a:rPr lang="en-US" sz="1400" b="1">
                          <a:latin typeface="Times New Roman"/>
                        </a:rPr>
                        <a:t>si</a:t>
                      </a:r>
                    </a:p>
                  </a:txBody>
                  <a:tcPr marL="0" marR="0" marT="0" marB="0"/>
                </a:tc>
                <a:tc>
                  <a:txBody>
                    <a:bodyPr/>
                    <a:lstStyle/>
                    <a:p>
                      <a:pPr marL="88900" indent="0">
                        <a:spcAft>
                          <a:spcPts val="210"/>
                        </a:spcAft>
                      </a:pPr>
                      <a:r>
                        <a:rPr lang="en-US" sz="1400" b="1">
                          <a:latin typeface="Times New Roman"/>
                        </a:rPr>
                        <a:t>100</a:t>
                      </a:r>
                    </a:p>
                    <a:p>
                      <a:pPr marL="88900" indent="0"/>
                      <a:r>
                        <a:rPr lang="en-US" sz="1400" b="1">
                          <a:latin typeface="Times New Roman"/>
                        </a:rPr>
                        <a:t>Menit</a:t>
                      </a:r>
                    </a:p>
                  </a:txBody>
                  <a:tcPr marL="0" marR="0" marT="0" marB="0"/>
                </a:tc>
                <a:tc>
                  <a:txBody>
                    <a:bodyPr/>
                    <a:lstStyle/>
                    <a:p>
                      <a:pPr indent="0">
                        <a:lnSpc>
                          <a:spcPts val="1248"/>
                        </a:lnSpc>
                      </a:pPr>
                      <a:r>
                        <a:rPr lang="en-US" sz="1400" b="1">
                          <a:latin typeface="Times New Roman"/>
                        </a:rPr>
                        <a:t>Syekh Abu Bakar al-Jaziri,Aqidah Mukmin</a:t>
                      </a:r>
                    </a:p>
                  </a:txBody>
                  <a:tcPr marL="0" marR="0" marT="0" marB="0"/>
                </a:tc>
                <a:extLst>
                  <a:ext uri="{0D108BD9-81ED-4DB2-BD59-A6C34878D82A}">
                    <a16:rowId xmlns:a16="http://schemas.microsoft.com/office/drawing/2014/main" xmlns="" val="10002"/>
                  </a:ext>
                </a:extLst>
              </a:tr>
              <a:tr h="1135737">
                <a:tc>
                  <a:txBody>
                    <a:bodyPr/>
                    <a:lstStyle/>
                    <a:p>
                      <a:pPr indent="0" algn="ctr"/>
                      <a:r>
                        <a:rPr lang="en-US" sz="1400" b="1">
                          <a:latin typeface="Times New Roman"/>
                        </a:rPr>
                        <a:t>12</a:t>
                      </a:r>
                    </a:p>
                  </a:txBody>
                  <a:tcPr marL="0" marR="0" marT="0" marB="0"/>
                </a:tc>
                <a:tc>
                  <a:txBody>
                    <a:bodyPr/>
                    <a:lstStyle/>
                    <a:p>
                      <a:pPr indent="0" algn="just">
                        <a:lnSpc>
                          <a:spcPts val="1248"/>
                        </a:lnSpc>
                      </a:pPr>
                      <a:r>
                        <a:rPr lang="en-US" sz="1400" b="1">
                          <a:latin typeface="Times New Roman"/>
                        </a:rPr>
                        <a:t>Mahasiswa mampu menjelaskan tentan tauhid zat, sifat dan af’al</a:t>
                      </a:r>
                    </a:p>
                  </a:txBody>
                  <a:tcPr marL="0" marR="0" marT="0" marB="0"/>
                </a:tc>
                <a:tc>
                  <a:txBody>
                    <a:bodyPr/>
                    <a:lstStyle/>
                    <a:p>
                      <a:pPr indent="152400">
                        <a:lnSpc>
                          <a:spcPts val="1272"/>
                        </a:lnSpc>
                      </a:pPr>
                      <a:r>
                        <a:rPr lang="en-US" sz="1400" b="1">
                          <a:latin typeface="Times New Roman"/>
                        </a:rPr>
                        <a:t>Sifat-sifat wajib bagi Allah; Sifat Nafsiah dan sifat Salbiyah</a:t>
                      </a:r>
                    </a:p>
                  </a:txBody>
                  <a:tcPr marL="0" marR="0" marT="0" marB="0"/>
                </a:tc>
                <a:tc>
                  <a:txBody>
                    <a:bodyPr/>
                    <a:lstStyle/>
                    <a:p>
                      <a:pPr indent="0" algn="just">
                        <a:lnSpc>
                          <a:spcPts val="1272"/>
                        </a:lnSpc>
                      </a:pPr>
                      <a:r>
                        <a:rPr lang="en-US" sz="1400" b="1">
                          <a:latin typeface="Times New Roman"/>
                        </a:rPr>
                        <a:t>Tugas, dikusi, dan ceramah</a:t>
                      </a:r>
                    </a:p>
                  </a:txBody>
                  <a:tcPr marL="0" marR="0" marT="0" marB="0"/>
                </a:tc>
                <a:tc>
                  <a:txBody>
                    <a:bodyPr/>
                    <a:lstStyle/>
                    <a:p>
                      <a:pPr indent="0">
                        <a:lnSpc>
                          <a:spcPts val="1248"/>
                        </a:lnSpc>
                      </a:pPr>
                      <a:r>
                        <a:rPr lang="en-US" sz="1400" b="1">
                          <a:latin typeface="Times New Roman"/>
                        </a:rPr>
                        <a:t>Mak</a:t>
                      </a:r>
                    </a:p>
                    <a:p>
                      <a:pPr indent="0">
                        <a:lnSpc>
                          <a:spcPts val="1248"/>
                        </a:lnSpc>
                      </a:pPr>
                      <a:r>
                        <a:rPr lang="en-US" sz="1400" b="1">
                          <a:latin typeface="Times New Roman"/>
                        </a:rPr>
                        <a:t>Antar</a:t>
                      </a:r>
                    </a:p>
                    <a:p>
                      <a:pPr indent="0">
                        <a:lnSpc>
                          <a:spcPts val="1248"/>
                        </a:lnSpc>
                      </a:pPr>
                      <a:r>
                        <a:rPr lang="en-US" sz="1400" b="1">
                          <a:latin typeface="Times New Roman"/>
                        </a:rPr>
                        <a:t>disiplin</a:t>
                      </a:r>
                    </a:p>
                    <a:p>
                      <a:pPr indent="0">
                        <a:lnSpc>
                          <a:spcPts val="1248"/>
                        </a:lnSpc>
                      </a:pPr>
                      <a:r>
                        <a:rPr lang="en-US" sz="1400" b="1">
                          <a:latin typeface="Times New Roman"/>
                        </a:rPr>
                        <a:t>ilmu</a:t>
                      </a:r>
                    </a:p>
                  </a:txBody>
                  <a:tcPr marL="0" marR="0" marT="0" marB="0"/>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p>
                      <a:pPr indent="0">
                        <a:lnSpc>
                          <a:spcPts val="1272"/>
                        </a:lnSpc>
                      </a:pPr>
                      <a:r>
                        <a:rPr lang="en-US" sz="1400" b="1">
                          <a:latin typeface="Times New Roman"/>
                        </a:rPr>
                        <a:t>si</a:t>
                      </a:r>
                    </a:p>
                  </a:txBody>
                  <a:tcPr marL="0" marR="0" marT="0" marB="0" anchor="b"/>
                </a:tc>
                <a:tc>
                  <a:txBody>
                    <a:bodyPr/>
                    <a:lstStyle/>
                    <a:p>
                      <a:pPr marL="88900" indent="0">
                        <a:spcAft>
                          <a:spcPts val="210"/>
                        </a:spcAft>
                      </a:pPr>
                      <a:r>
                        <a:rPr lang="en-US" sz="1400" b="1">
                          <a:latin typeface="Times New Roman"/>
                        </a:rPr>
                        <a:t>100</a:t>
                      </a:r>
                    </a:p>
                    <a:p>
                      <a:pPr marL="88900" indent="0"/>
                      <a:r>
                        <a:rPr lang="en-US" sz="1400" b="1">
                          <a:latin typeface="Times New Roman"/>
                        </a:rPr>
                        <a:t>Menit</a:t>
                      </a:r>
                    </a:p>
                  </a:txBody>
                  <a:tcPr marL="0" marR="0" marT="0" marB="0"/>
                </a:tc>
                <a:tc>
                  <a:txBody>
                    <a:bodyPr/>
                    <a:lstStyle/>
                    <a:p>
                      <a:pPr indent="0">
                        <a:lnSpc>
                          <a:spcPts val="1224"/>
                        </a:lnSpc>
                      </a:pPr>
                      <a:r>
                        <a:rPr lang="en-US" sz="1400" b="1">
                          <a:latin typeface="Times New Roman"/>
                        </a:rPr>
                        <a:t>Hasyiah al-Dasuqy ‘ala Umi al Baahiin</a:t>
                      </a:r>
                    </a:p>
                  </a:txBody>
                  <a:tcPr marL="0" marR="0" marT="0" marB="0" anchor="ctr"/>
                </a:tc>
                <a:extLst>
                  <a:ext uri="{0D108BD9-81ED-4DB2-BD59-A6C34878D82A}">
                    <a16:rowId xmlns:a16="http://schemas.microsoft.com/office/drawing/2014/main" xmlns="" val="10003"/>
                  </a:ext>
                </a:extLst>
              </a:tr>
              <a:tr h="1135737">
                <a:tc>
                  <a:txBody>
                    <a:bodyPr/>
                    <a:lstStyle/>
                    <a:p>
                      <a:pPr indent="0" algn="ctr"/>
                      <a:r>
                        <a:rPr lang="en-US" sz="1400" b="1">
                          <a:latin typeface="Times New Roman"/>
                        </a:rPr>
                        <a:t>13</a:t>
                      </a:r>
                    </a:p>
                  </a:txBody>
                  <a:tcPr marL="0" marR="0" marT="0" marB="0"/>
                </a:tc>
                <a:tc>
                  <a:txBody>
                    <a:bodyPr/>
                    <a:lstStyle/>
                    <a:p>
                      <a:pPr indent="0" algn="just">
                        <a:lnSpc>
                          <a:spcPts val="1248"/>
                        </a:lnSpc>
                      </a:pPr>
                      <a:r>
                        <a:rPr lang="en-US" sz="1400" b="1">
                          <a:latin typeface="Times New Roman"/>
                        </a:rPr>
                        <a:t>Mahasiswa mampu menguraikan tentang sifat nafsia, salbiyah, sifat maani dan sifat ma’nawiyah.</a:t>
                      </a:r>
                    </a:p>
                  </a:txBody>
                  <a:tcPr marL="0" marR="0" marT="0" marB="0" anchor="b"/>
                </a:tc>
                <a:tc>
                  <a:txBody>
                    <a:bodyPr/>
                    <a:lstStyle/>
                    <a:p>
                      <a:pPr indent="152400">
                        <a:lnSpc>
                          <a:spcPts val="1272"/>
                        </a:lnSpc>
                      </a:pPr>
                      <a:r>
                        <a:rPr lang="en-US" sz="1400" b="1">
                          <a:latin typeface="Times New Roman"/>
                        </a:rPr>
                        <a:t>Sifat-sifat wajib bagi Allah; sifat maani dan sifat ma’nawiyah</a:t>
                      </a:r>
                    </a:p>
                  </a:txBody>
                  <a:tcPr marL="0" marR="0" marT="0" marB="0"/>
                </a:tc>
                <a:tc>
                  <a:txBody>
                    <a:bodyPr/>
                    <a:lstStyle/>
                    <a:p>
                      <a:pPr indent="0" algn="just">
                        <a:lnSpc>
                          <a:spcPts val="1272"/>
                        </a:lnSpc>
                      </a:pPr>
                      <a:r>
                        <a:rPr lang="en-US" sz="1400" b="1">
                          <a:latin typeface="Times New Roman"/>
                        </a:rPr>
                        <a:t>Tugas,diskusi , dan ceramah</a:t>
                      </a:r>
                    </a:p>
                  </a:txBody>
                  <a:tcPr marL="0" marR="0" marT="0" marB="0"/>
                </a:tc>
                <a:tc>
                  <a:txBody>
                    <a:bodyPr/>
                    <a:lstStyle/>
                    <a:p>
                      <a:pPr indent="0">
                        <a:lnSpc>
                          <a:spcPts val="1272"/>
                        </a:lnSpc>
                      </a:pPr>
                      <a:r>
                        <a:rPr lang="en-US" sz="1400" b="1">
                          <a:latin typeface="Times New Roman"/>
                        </a:rPr>
                        <a:t>Antar</a:t>
                      </a:r>
                    </a:p>
                    <a:p>
                      <a:pPr indent="0">
                        <a:lnSpc>
                          <a:spcPts val="1272"/>
                        </a:lnSpc>
                      </a:pPr>
                      <a:r>
                        <a:rPr lang="en-US" sz="1400" b="1">
                          <a:latin typeface="Times New Roman"/>
                        </a:rPr>
                        <a:t>disiplin</a:t>
                      </a:r>
                    </a:p>
                    <a:p>
                      <a:pPr indent="0">
                        <a:lnSpc>
                          <a:spcPts val="1272"/>
                        </a:lnSpc>
                      </a:pPr>
                      <a:r>
                        <a:rPr lang="en-US" sz="1400" b="1">
                          <a:latin typeface="Times New Roman"/>
                        </a:rPr>
                        <a:t>ilmu</a:t>
                      </a:r>
                    </a:p>
                  </a:txBody>
                  <a:tcPr marL="0" marR="0" marT="0" marB="0" anchor="ctr"/>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p>
                      <a:pPr indent="0">
                        <a:lnSpc>
                          <a:spcPts val="1272"/>
                        </a:lnSpc>
                      </a:pPr>
                      <a:r>
                        <a:rPr lang="en-US" sz="1400" b="1">
                          <a:latin typeface="Times New Roman"/>
                        </a:rPr>
                        <a:t>si</a:t>
                      </a:r>
                    </a:p>
                  </a:txBody>
                  <a:tcPr marL="0" marR="0" marT="0" marB="0" anchor="b"/>
                </a:tc>
                <a:tc>
                  <a:txBody>
                    <a:bodyPr/>
                    <a:lstStyle/>
                    <a:p>
                      <a:pPr marL="88900" indent="0">
                        <a:spcAft>
                          <a:spcPts val="210"/>
                        </a:spcAft>
                      </a:pPr>
                      <a:r>
                        <a:rPr lang="en-US" sz="1400" b="1">
                          <a:latin typeface="Times New Roman"/>
                        </a:rPr>
                        <a:t>100</a:t>
                      </a:r>
                    </a:p>
                    <a:p>
                      <a:pPr marL="88900" indent="0"/>
                      <a:r>
                        <a:rPr lang="en-US" sz="1400" b="1">
                          <a:latin typeface="Times New Roman"/>
                        </a:rPr>
                        <a:t>Menit</a:t>
                      </a:r>
                    </a:p>
                  </a:txBody>
                  <a:tcPr marL="0" marR="0" marT="0" marB="0"/>
                </a:tc>
                <a:tc>
                  <a:txBody>
                    <a:bodyPr/>
                    <a:lstStyle/>
                    <a:p>
                      <a:pPr indent="0">
                        <a:lnSpc>
                          <a:spcPts val="1248"/>
                        </a:lnSpc>
                      </a:pPr>
                      <a:r>
                        <a:rPr lang="en-US" sz="1400" b="1">
                          <a:latin typeface="Times New Roman"/>
                        </a:rPr>
                        <a:t>Hasyiah al-Dasuqy ‘ala Umi al Baahiin</a:t>
                      </a:r>
                    </a:p>
                  </a:txBody>
                  <a:tcPr marL="0" marR="0" marT="0" marB="0"/>
                </a:tc>
                <a:extLst>
                  <a:ext uri="{0D108BD9-81ED-4DB2-BD59-A6C34878D82A}">
                    <a16:rowId xmlns:a16="http://schemas.microsoft.com/office/drawing/2014/main" xmlns="" val="10004"/>
                  </a:ext>
                </a:extLst>
              </a:tr>
              <a:tr h="908590">
                <a:tc>
                  <a:txBody>
                    <a:bodyPr/>
                    <a:lstStyle/>
                    <a:p>
                      <a:pPr indent="0" algn="ctr"/>
                      <a:r>
                        <a:rPr lang="en-US" sz="1400" b="1">
                          <a:latin typeface="Times New Roman"/>
                        </a:rPr>
                        <a:t>14</a:t>
                      </a:r>
                    </a:p>
                  </a:txBody>
                  <a:tcPr marL="0" marR="0" marT="0" marB="0"/>
                </a:tc>
                <a:tc>
                  <a:txBody>
                    <a:bodyPr/>
                    <a:lstStyle/>
                    <a:p>
                      <a:pPr indent="0" algn="just">
                        <a:lnSpc>
                          <a:spcPts val="1248"/>
                        </a:lnSpc>
                      </a:pPr>
                      <a:r>
                        <a:rPr lang="en-US" sz="1400" b="1">
                          <a:latin typeface="Times New Roman"/>
                        </a:rPr>
                        <a:t>Mahasiswa mampu mejelaskan tetang keberadaan tauhid sebagai sumber nilai</a:t>
                      </a:r>
                    </a:p>
                  </a:txBody>
                  <a:tcPr marL="0" marR="0" marT="0" marB="0" anchor="b"/>
                </a:tc>
                <a:tc>
                  <a:txBody>
                    <a:bodyPr/>
                    <a:lstStyle/>
                    <a:p>
                      <a:pPr indent="0">
                        <a:lnSpc>
                          <a:spcPts val="1248"/>
                        </a:lnSpc>
                      </a:pPr>
                      <a:r>
                        <a:rPr lang="en-US" sz="1400" b="1">
                          <a:latin typeface="Times New Roman"/>
                        </a:rPr>
                        <a:t>Tauhid sumber dan tatanan Nilai-nilai kehidupan</a:t>
                      </a:r>
                    </a:p>
                  </a:txBody>
                  <a:tcPr marL="0" marR="0" marT="0" marB="0"/>
                </a:tc>
                <a:tc>
                  <a:txBody>
                    <a:bodyPr/>
                    <a:lstStyle/>
                    <a:p>
                      <a:pPr indent="0" algn="just">
                        <a:lnSpc>
                          <a:spcPts val="1272"/>
                        </a:lnSpc>
                      </a:pPr>
                      <a:r>
                        <a:rPr lang="en-US" sz="1400" b="1">
                          <a:latin typeface="Times New Roman"/>
                        </a:rPr>
                        <a:t>Tugas, dikusi, dan ceramah</a:t>
                      </a:r>
                    </a:p>
                  </a:txBody>
                  <a:tcPr marL="0" marR="0" marT="0" marB="0"/>
                </a:tc>
                <a:tc>
                  <a:txBody>
                    <a:bodyPr/>
                    <a:lstStyle/>
                    <a:p>
                      <a:pPr indent="0">
                        <a:lnSpc>
                          <a:spcPts val="1248"/>
                        </a:lnSpc>
                      </a:pPr>
                      <a:r>
                        <a:rPr lang="en-US" sz="1400" b="1">
                          <a:latin typeface="Times New Roman"/>
                        </a:rPr>
                        <a:t>Antar</a:t>
                      </a:r>
                    </a:p>
                    <a:p>
                      <a:pPr indent="0">
                        <a:lnSpc>
                          <a:spcPts val="1248"/>
                        </a:lnSpc>
                      </a:pPr>
                      <a:r>
                        <a:rPr lang="en-US" sz="1400" b="1">
                          <a:latin typeface="Times New Roman"/>
                        </a:rPr>
                        <a:t>disiplin</a:t>
                      </a:r>
                    </a:p>
                    <a:p>
                      <a:pPr indent="0">
                        <a:lnSpc>
                          <a:spcPts val="1248"/>
                        </a:lnSpc>
                      </a:pPr>
                      <a:r>
                        <a:rPr lang="en-US" sz="1400" b="1">
                          <a:latin typeface="Times New Roman"/>
                        </a:rPr>
                        <a:t>ilmu</a:t>
                      </a:r>
                    </a:p>
                  </a:txBody>
                  <a:tcPr marL="0" marR="0" marT="0" marB="0"/>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txBody>
                  <a:tcPr marL="0" marR="0" marT="0" marB="0" anchor="b"/>
                </a:tc>
                <a:tc>
                  <a:txBody>
                    <a:bodyPr/>
                    <a:lstStyle/>
                    <a:p>
                      <a:pPr marL="88900" indent="0">
                        <a:spcAft>
                          <a:spcPts val="210"/>
                        </a:spcAft>
                      </a:pPr>
                      <a:r>
                        <a:rPr lang="en-US" sz="1400" b="1">
                          <a:latin typeface="Times New Roman"/>
                        </a:rPr>
                        <a:t>100</a:t>
                      </a:r>
                    </a:p>
                    <a:p>
                      <a:pPr marL="88900" indent="0"/>
                      <a:r>
                        <a:rPr lang="en-US" sz="1400" b="1">
                          <a:latin typeface="Times New Roman"/>
                        </a:rPr>
                        <a:t>Menit</a:t>
                      </a:r>
                    </a:p>
                  </a:txBody>
                  <a:tcPr marL="0" marR="0" marT="0" marB="0"/>
                </a:tc>
                <a:tc>
                  <a:txBody>
                    <a:bodyPr/>
                    <a:lstStyle/>
                    <a:p>
                      <a:pPr indent="0">
                        <a:lnSpc>
                          <a:spcPts val="1248"/>
                        </a:lnSpc>
                      </a:pPr>
                      <a:r>
                        <a:rPr lang="en-US" sz="1400" b="1">
                          <a:latin typeface="Times New Roman"/>
                        </a:rPr>
                        <a:t>AR.Sutan Mansur,Tauhid membentuk Pribadi Muslim</a:t>
                      </a:r>
                    </a:p>
                  </a:txBody>
                  <a:tcPr marL="0" marR="0" marT="0" marB="0" anchor="b"/>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119866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82184" y="1568191"/>
          <a:ext cx="6409192" cy="2439361"/>
        </p:xfrm>
        <a:graphic>
          <a:graphicData uri="http://schemas.openxmlformats.org/drawingml/2006/table">
            <a:tbl>
              <a:tblPr/>
              <a:tblGrid>
                <a:gridCol w="409877">
                  <a:extLst>
                    <a:ext uri="{9D8B030D-6E8A-4147-A177-3AD203B41FA5}">
                      <a16:colId xmlns:a16="http://schemas.microsoft.com/office/drawing/2014/main" xmlns="" val="20000"/>
                    </a:ext>
                  </a:extLst>
                </a:gridCol>
                <a:gridCol w="1284586">
                  <a:extLst>
                    <a:ext uri="{9D8B030D-6E8A-4147-A177-3AD203B41FA5}">
                      <a16:colId xmlns:a16="http://schemas.microsoft.com/office/drawing/2014/main" xmlns="" val="20001"/>
                    </a:ext>
                  </a:extLst>
                </a:gridCol>
                <a:gridCol w="1554784">
                  <a:extLst>
                    <a:ext uri="{9D8B030D-6E8A-4147-A177-3AD203B41FA5}">
                      <a16:colId xmlns:a16="http://schemas.microsoft.com/office/drawing/2014/main" xmlns="" val="20002"/>
                    </a:ext>
                  </a:extLst>
                </a:gridCol>
                <a:gridCol w="744189">
                  <a:extLst>
                    <a:ext uri="{9D8B030D-6E8A-4147-A177-3AD203B41FA5}">
                      <a16:colId xmlns:a16="http://schemas.microsoft.com/office/drawing/2014/main" xmlns="" val="20003"/>
                    </a:ext>
                  </a:extLst>
                </a:gridCol>
                <a:gridCol w="473992">
                  <a:extLst>
                    <a:ext uri="{9D8B030D-6E8A-4147-A177-3AD203B41FA5}">
                      <a16:colId xmlns:a16="http://schemas.microsoft.com/office/drawing/2014/main" xmlns="" val="20004"/>
                    </a:ext>
                  </a:extLst>
                </a:gridCol>
                <a:gridCol w="473992">
                  <a:extLst>
                    <a:ext uri="{9D8B030D-6E8A-4147-A177-3AD203B41FA5}">
                      <a16:colId xmlns:a16="http://schemas.microsoft.com/office/drawing/2014/main" xmlns="" val="20005"/>
                    </a:ext>
                  </a:extLst>
                </a:gridCol>
                <a:gridCol w="448804">
                  <a:extLst>
                    <a:ext uri="{9D8B030D-6E8A-4147-A177-3AD203B41FA5}">
                      <a16:colId xmlns:a16="http://schemas.microsoft.com/office/drawing/2014/main" xmlns="" val="20006"/>
                    </a:ext>
                  </a:extLst>
                </a:gridCol>
                <a:gridCol w="1018968">
                  <a:extLst>
                    <a:ext uri="{9D8B030D-6E8A-4147-A177-3AD203B41FA5}">
                      <a16:colId xmlns:a16="http://schemas.microsoft.com/office/drawing/2014/main" xmlns="" val="20007"/>
                    </a:ext>
                  </a:extLst>
                </a:gridCol>
              </a:tblGrid>
              <a:tr h="234808">
                <a:tc>
                  <a:txBody>
                    <a:bodyPr/>
                    <a:lstStyle/>
                    <a:p>
                      <a:endParaRPr sz="1200"/>
                    </a:p>
                  </a:txBody>
                  <a:tcPr marL="0" marR="0" marT="0" marB="0"/>
                </a:tc>
                <a:tc>
                  <a:txBody>
                    <a:bodyPr/>
                    <a:lstStyle/>
                    <a:p>
                      <a:pPr indent="0" algn="just"/>
                      <a:r>
                        <a:rPr lang="en-US" sz="1400" b="1">
                          <a:latin typeface="Times New Roman"/>
                        </a:rPr>
                        <a:t>kehidupan.</a:t>
                      </a:r>
                    </a:p>
                  </a:txBody>
                  <a:tcPr marL="0" marR="0" marT="0" marB="0" anchor="b"/>
                </a:tc>
                <a:tc>
                  <a:txBody>
                    <a:bodyPr/>
                    <a:lstStyle/>
                    <a:p>
                      <a:endParaRPr sz="1200"/>
                    </a:p>
                  </a:txBody>
                  <a:tcPr marL="0" marR="0" marT="0" marB="0"/>
                </a:tc>
                <a:tc>
                  <a:txBody>
                    <a:bodyPr/>
                    <a:lstStyle/>
                    <a:p>
                      <a:endParaRPr sz="1200"/>
                    </a:p>
                  </a:txBody>
                  <a:tcPr marL="0" marR="0" marT="0" marB="0"/>
                </a:tc>
                <a:tc>
                  <a:txBody>
                    <a:bodyPr/>
                    <a:lstStyle/>
                    <a:p>
                      <a:endParaRPr sz="1200"/>
                    </a:p>
                  </a:txBody>
                  <a:tcPr marL="0" marR="0" marT="0" marB="0"/>
                </a:tc>
                <a:tc>
                  <a:txBody>
                    <a:bodyPr/>
                    <a:lstStyle/>
                    <a:p>
                      <a:pPr indent="0"/>
                      <a:r>
                        <a:rPr lang="en-US" sz="1400" b="1">
                          <a:latin typeface="Times New Roman"/>
                        </a:rPr>
                        <a:t>si</a:t>
                      </a:r>
                    </a:p>
                  </a:txBody>
                  <a:tcPr marL="0" marR="0" marT="0" marB="0" anchor="b"/>
                </a:tc>
                <a:tc>
                  <a:txBody>
                    <a:bodyPr/>
                    <a:lstStyle/>
                    <a:p>
                      <a:endParaRPr sz="1200"/>
                    </a:p>
                  </a:txBody>
                  <a:tcPr marL="0" marR="0" marT="0" marB="0"/>
                </a:tc>
                <a:tc>
                  <a:txBody>
                    <a:bodyPr/>
                    <a:lstStyle/>
                    <a:p>
                      <a:endParaRPr sz="1200"/>
                    </a:p>
                  </a:txBody>
                  <a:tcPr marL="0" marR="0" marT="0" marB="0"/>
                </a:tc>
                <a:extLst>
                  <a:ext uri="{0D108BD9-81ED-4DB2-BD59-A6C34878D82A}">
                    <a16:rowId xmlns:a16="http://schemas.microsoft.com/office/drawing/2014/main" xmlns="" val="10000"/>
                  </a:ext>
                </a:extLst>
              </a:tr>
              <a:tr h="1777833">
                <a:tc>
                  <a:txBody>
                    <a:bodyPr/>
                    <a:lstStyle/>
                    <a:p>
                      <a:pPr indent="0" algn="ctr"/>
                      <a:r>
                        <a:rPr lang="en-US" sz="1400" b="1">
                          <a:latin typeface="Times New Roman"/>
                        </a:rPr>
                        <a:t>15</a:t>
                      </a:r>
                    </a:p>
                  </a:txBody>
                  <a:tcPr marL="0" marR="0" marT="0" marB="0"/>
                </a:tc>
                <a:tc>
                  <a:txBody>
                    <a:bodyPr/>
                    <a:lstStyle/>
                    <a:p>
                      <a:pPr indent="0" algn="just">
                        <a:lnSpc>
                          <a:spcPts val="1248"/>
                        </a:lnSpc>
                      </a:pPr>
                      <a:r>
                        <a:rPr lang="en-US" sz="1400" b="1">
                          <a:latin typeface="Times New Roman"/>
                        </a:rPr>
                        <a:t>Mahsiswa mampu menjelaskan tentang bagaimana implementasi tauhid dalam kehidupan</a:t>
                      </a:r>
                    </a:p>
                  </a:txBody>
                  <a:tcPr marL="0" marR="0" marT="0" marB="0"/>
                </a:tc>
                <a:tc>
                  <a:txBody>
                    <a:bodyPr/>
                    <a:lstStyle/>
                    <a:p>
                      <a:pPr indent="0" algn="just">
                        <a:lnSpc>
                          <a:spcPts val="1272"/>
                        </a:lnSpc>
                      </a:pPr>
                      <a:r>
                        <a:rPr lang="en-US" sz="1400" b="1">
                          <a:latin typeface="Times New Roman"/>
                        </a:rPr>
                        <a:t>Tauhid dan implementasinya dalam kehidupan manusia</a:t>
                      </a:r>
                    </a:p>
                  </a:txBody>
                  <a:tcPr marL="0" marR="0" marT="0" marB="0"/>
                </a:tc>
                <a:tc>
                  <a:txBody>
                    <a:bodyPr/>
                    <a:lstStyle/>
                    <a:p>
                      <a:pPr indent="0" algn="just">
                        <a:lnSpc>
                          <a:spcPts val="1272"/>
                        </a:lnSpc>
                      </a:pPr>
                      <a:r>
                        <a:rPr lang="en-US" sz="1400" b="1">
                          <a:latin typeface="Times New Roman"/>
                        </a:rPr>
                        <a:t>Tugas, dikusi, dan ceramah</a:t>
                      </a:r>
                    </a:p>
                  </a:txBody>
                  <a:tcPr marL="0" marR="0" marT="0" marB="0"/>
                </a:tc>
                <a:tc>
                  <a:txBody>
                    <a:bodyPr/>
                    <a:lstStyle/>
                    <a:p>
                      <a:pPr indent="0">
                        <a:lnSpc>
                          <a:spcPts val="1248"/>
                        </a:lnSpc>
                      </a:pPr>
                      <a:r>
                        <a:rPr lang="en-US" sz="1400" b="1">
                          <a:latin typeface="Times New Roman"/>
                        </a:rPr>
                        <a:t>Antar</a:t>
                      </a:r>
                    </a:p>
                    <a:p>
                      <a:pPr indent="0">
                        <a:lnSpc>
                          <a:spcPts val="1248"/>
                        </a:lnSpc>
                      </a:pPr>
                      <a:r>
                        <a:rPr lang="en-US" sz="1400" b="1">
                          <a:latin typeface="Times New Roman"/>
                        </a:rPr>
                        <a:t>disiplin</a:t>
                      </a:r>
                    </a:p>
                    <a:p>
                      <a:pPr indent="0">
                        <a:lnSpc>
                          <a:spcPts val="1248"/>
                        </a:lnSpc>
                      </a:pPr>
                      <a:r>
                        <a:rPr lang="en-US" sz="1400" b="1">
                          <a:latin typeface="Times New Roman"/>
                        </a:rPr>
                        <a:t>ilmu</a:t>
                      </a:r>
                    </a:p>
                  </a:txBody>
                  <a:tcPr marL="0" marR="0" marT="0" marB="0"/>
                </a:tc>
                <a:tc>
                  <a:txBody>
                    <a:bodyPr/>
                    <a:lstStyle/>
                    <a:p>
                      <a:pPr indent="0">
                        <a:lnSpc>
                          <a:spcPts val="1272"/>
                        </a:lnSpc>
                      </a:pPr>
                      <a:r>
                        <a:rPr lang="en-US" sz="1400" b="1">
                          <a:latin typeface="Times New Roman"/>
                        </a:rPr>
                        <a:t>Lisan,</a:t>
                      </a:r>
                    </a:p>
                    <a:p>
                      <a:pPr indent="0">
                        <a:lnSpc>
                          <a:spcPts val="1272"/>
                        </a:lnSpc>
                      </a:pPr>
                      <a:r>
                        <a:rPr lang="en-US" sz="1400" b="1">
                          <a:latin typeface="Times New Roman"/>
                        </a:rPr>
                        <a:t>tulisan,</a:t>
                      </a:r>
                    </a:p>
                    <a:p>
                      <a:pPr indent="0">
                        <a:lnSpc>
                          <a:spcPts val="1272"/>
                        </a:lnSpc>
                      </a:pPr>
                      <a:r>
                        <a:rPr lang="en-US" sz="1400" b="1">
                          <a:latin typeface="Times New Roman"/>
                        </a:rPr>
                        <a:t>paper,</a:t>
                      </a:r>
                    </a:p>
                    <a:p>
                      <a:pPr indent="0">
                        <a:lnSpc>
                          <a:spcPts val="1272"/>
                        </a:lnSpc>
                      </a:pPr>
                      <a:r>
                        <a:rPr lang="en-US" sz="1400" b="1">
                          <a:latin typeface="Times New Roman"/>
                        </a:rPr>
                        <a:t>presnta</a:t>
                      </a:r>
                    </a:p>
                    <a:p>
                      <a:pPr indent="0">
                        <a:lnSpc>
                          <a:spcPts val="1272"/>
                        </a:lnSpc>
                      </a:pPr>
                      <a:r>
                        <a:rPr lang="en-US" sz="1400" b="1">
                          <a:latin typeface="Times New Roman"/>
                        </a:rPr>
                        <a:t>si</a:t>
                      </a:r>
                    </a:p>
                  </a:txBody>
                  <a:tcPr marL="0" marR="0" marT="0" marB="0"/>
                </a:tc>
                <a:tc>
                  <a:txBody>
                    <a:bodyPr/>
                    <a:lstStyle/>
                    <a:p>
                      <a:pPr marL="101600" indent="0">
                        <a:spcAft>
                          <a:spcPts val="210"/>
                        </a:spcAft>
                      </a:pPr>
                      <a:r>
                        <a:rPr lang="en-US" sz="1400" b="1">
                          <a:latin typeface="Times New Roman"/>
                        </a:rPr>
                        <a:t>100</a:t>
                      </a:r>
                    </a:p>
                    <a:p>
                      <a:pPr marL="101600" indent="0"/>
                      <a:r>
                        <a:rPr lang="en-US" sz="1400" b="1">
                          <a:latin typeface="Times New Roman"/>
                        </a:rPr>
                        <a:t>Menit</a:t>
                      </a:r>
                    </a:p>
                  </a:txBody>
                  <a:tcPr marL="0" marR="0" marT="0" marB="0"/>
                </a:tc>
                <a:tc>
                  <a:txBody>
                    <a:bodyPr/>
                    <a:lstStyle/>
                    <a:p>
                      <a:pPr indent="0" algn="just">
                        <a:lnSpc>
                          <a:spcPts val="1248"/>
                        </a:lnSpc>
                      </a:pPr>
                      <a:r>
                        <a:rPr lang="en-US" sz="1400" b="1">
                          <a:latin typeface="Times New Roman"/>
                        </a:rPr>
                        <a:t>Ismail Raji Al Faruqi.</a:t>
                      </a:r>
                    </a:p>
                    <a:p>
                      <a:pPr indent="0" algn="just">
                        <a:lnSpc>
                          <a:spcPts val="1248"/>
                        </a:lnSpc>
                      </a:pPr>
                      <a:r>
                        <a:rPr lang="en-US" sz="1400" b="1">
                          <a:latin typeface="Times New Roman"/>
                        </a:rPr>
                        <a:t>Riyadi, Hendar Ed., Tauhid Ilmu Dan</a:t>
                      </a:r>
                    </a:p>
                    <a:p>
                      <a:pPr indent="0">
                        <a:lnSpc>
                          <a:spcPts val="1248"/>
                        </a:lnSpc>
                      </a:pPr>
                      <a:r>
                        <a:rPr lang="en-US" sz="1400" b="1">
                          <a:latin typeface="Times New Roman"/>
                        </a:rPr>
                        <a:t>Implementasinya dalam Pendidikan</a:t>
                      </a:r>
                    </a:p>
                  </a:txBody>
                  <a:tcPr marL="0" marR="0" marT="0" marB="0" anchor="b"/>
                </a:tc>
                <a:extLst>
                  <a:ext uri="{0D108BD9-81ED-4DB2-BD59-A6C34878D82A}">
                    <a16:rowId xmlns:a16="http://schemas.microsoft.com/office/drawing/2014/main" xmlns="" val="10001"/>
                  </a:ext>
                </a:extLst>
              </a:tr>
              <a:tr h="234808">
                <a:tc>
                  <a:txBody>
                    <a:bodyPr/>
                    <a:lstStyle/>
                    <a:p>
                      <a:pPr indent="0" algn="ctr"/>
                      <a:r>
                        <a:rPr lang="en-US" sz="1400" b="1">
                          <a:latin typeface="Times New Roman"/>
                        </a:rPr>
                        <a:t>16</a:t>
                      </a:r>
                    </a:p>
                  </a:txBody>
                  <a:tcPr marL="0" marR="0" marT="0" marB="0" anchor="b"/>
                </a:tc>
                <a:tc>
                  <a:txBody>
                    <a:bodyPr/>
                    <a:lstStyle/>
                    <a:p>
                      <a:pPr indent="0" algn="just"/>
                      <a:r>
                        <a:rPr lang="en-US" sz="1400" b="1">
                          <a:latin typeface="Times New Roman"/>
                        </a:rPr>
                        <a:t>UAS</a:t>
                      </a:r>
                    </a:p>
                  </a:txBody>
                  <a:tcPr marL="0" marR="0" marT="0" marB="0" anchor="b"/>
                </a:tc>
                <a:tc>
                  <a:txBody>
                    <a:bodyPr/>
                    <a:lstStyle/>
                    <a:p>
                      <a:pPr indent="0" algn="just"/>
                      <a:r>
                        <a:rPr lang="en-US" sz="1400" b="1">
                          <a:latin typeface="Times New Roman"/>
                        </a:rPr>
                        <a:t>UAS</a:t>
                      </a:r>
                    </a:p>
                  </a:txBody>
                  <a:tcPr marL="0" marR="0" marT="0" marB="0" anchor="b"/>
                </a:tc>
                <a:tc>
                  <a:txBody>
                    <a:bodyPr/>
                    <a:lstStyle/>
                    <a:p>
                      <a:pPr indent="0" algn="just"/>
                      <a:r>
                        <a:rPr lang="en-US" sz="1400" b="1">
                          <a:latin typeface="Times New Roman"/>
                        </a:rPr>
                        <a:t>UAS</a:t>
                      </a:r>
                    </a:p>
                  </a:txBody>
                  <a:tcPr marL="0" marR="0" marT="0" marB="0" anchor="b"/>
                </a:tc>
                <a:tc>
                  <a:txBody>
                    <a:bodyPr/>
                    <a:lstStyle/>
                    <a:p>
                      <a:pPr marL="139700" indent="0"/>
                      <a:r>
                        <a:rPr lang="en-US" sz="1400" b="1">
                          <a:latin typeface="Times New Roman"/>
                        </a:rPr>
                        <a:t>UAS</a:t>
                      </a:r>
                    </a:p>
                  </a:txBody>
                  <a:tcPr marL="0" marR="0" marT="0" marB="0" anchor="b"/>
                </a:tc>
                <a:tc>
                  <a:txBody>
                    <a:bodyPr/>
                    <a:lstStyle/>
                    <a:p>
                      <a:pPr indent="0"/>
                      <a:r>
                        <a:rPr lang="en-US" sz="1400" b="1">
                          <a:latin typeface="Times New Roman"/>
                        </a:rPr>
                        <a:t>UAS</a:t>
                      </a:r>
                    </a:p>
                  </a:txBody>
                  <a:tcPr marL="0" marR="0" marT="0" marB="0" anchor="b"/>
                </a:tc>
                <a:tc>
                  <a:txBody>
                    <a:bodyPr/>
                    <a:lstStyle/>
                    <a:p>
                      <a:pPr marL="101600" indent="0"/>
                      <a:r>
                        <a:rPr lang="en-US" sz="1400" b="1">
                          <a:latin typeface="Times New Roman"/>
                        </a:rPr>
                        <a:t>UAS</a:t>
                      </a:r>
                    </a:p>
                  </a:txBody>
                  <a:tcPr marL="0" marR="0" marT="0" marB="0" anchor="b"/>
                </a:tc>
                <a:tc>
                  <a:txBody>
                    <a:bodyPr/>
                    <a:lstStyle/>
                    <a:p>
                      <a:pPr indent="0" algn="just"/>
                      <a:r>
                        <a:rPr lang="en-US" sz="1400" b="1">
                          <a:latin typeface="Times New Roman"/>
                        </a:rPr>
                        <a:t>UAS</a:t>
                      </a:r>
                    </a:p>
                  </a:txBody>
                  <a:tcPr marL="0" marR="0" marT="0" marB="0" anchor="b"/>
                </a:tc>
                <a:extLst>
                  <a:ext uri="{0D108BD9-81ED-4DB2-BD59-A6C34878D82A}">
                    <a16:rowId xmlns:a16="http://schemas.microsoft.com/office/drawing/2014/main" xmlns="" val="10002"/>
                  </a:ext>
                </a:extLst>
              </a:tr>
            </a:tbl>
          </a:graphicData>
        </a:graphic>
      </p:graphicFrame>
      <p:sp>
        <p:nvSpPr>
          <p:cNvPr id="3" name="Rectangle 2"/>
          <p:cNvSpPr/>
          <p:nvPr/>
        </p:nvSpPr>
        <p:spPr>
          <a:xfrm>
            <a:off x="672643" y="4088654"/>
            <a:ext cx="6208829" cy="163809"/>
          </a:xfrm>
          <a:prstGeom prst="rect">
            <a:avLst/>
          </a:prstGeom>
        </p:spPr>
        <p:txBody>
          <a:bodyPr wrap="none" lIns="0" tIns="0" rIns="0" bIns="0"/>
          <a:lstStyle/>
          <a:p>
            <a:pPr eaLnBrk="1" fontAlgn="auto" hangingPunct="1">
              <a:spcBef>
                <a:spcPts val="0"/>
              </a:spcBef>
              <a:spcAft>
                <a:spcPts val="0"/>
              </a:spcAft>
              <a:defRPr/>
            </a:pPr>
            <a:r>
              <a:rPr lang="en-US" sz="1050" b="1">
                <a:latin typeface="Times New Roman"/>
              </a:rPr>
              <a:t>Daftar Pustaka</a:t>
            </a:r>
          </a:p>
        </p:txBody>
      </p:sp>
      <p:sp>
        <p:nvSpPr>
          <p:cNvPr id="4" name="Rectangle 3"/>
          <p:cNvSpPr/>
          <p:nvPr/>
        </p:nvSpPr>
        <p:spPr>
          <a:xfrm>
            <a:off x="672643" y="4625945"/>
            <a:ext cx="6208829" cy="4293959"/>
          </a:xfrm>
          <a:prstGeom prst="rect">
            <a:avLst/>
          </a:prstGeom>
        </p:spPr>
        <p:txBody>
          <a:bodyPr lIns="0" tIns="0" rIns="0" bIns="0"/>
          <a:lstStyle/>
          <a:p>
            <a:pPr eaLnBrk="1" hangingPunct="1">
              <a:lnSpc>
                <a:spcPts val="1675"/>
              </a:lnSpc>
              <a:spcBef>
                <a:spcPts val="1263"/>
              </a:spcBef>
            </a:pPr>
            <a:r>
              <a:rPr lang="en-US" sz="1200" b="1"/>
              <a:t>Al-Asy'ary,Abu Hasan 'Ali bin Ismail,</a:t>
            </a:r>
            <a:r>
              <a:rPr lang="en-US" sz="1200" b="1" i="1"/>
              <a:t>Alluma',</a:t>
            </a:r>
            <a:r>
              <a:rPr lang="en-US" sz="1200" b="1"/>
              <a:t> Bairut: Dar al-Kutub al-'Ilmiah,th.2000 M/1321H ........................</a:t>
            </a:r>
            <a:r>
              <a:rPr lang="en-US" sz="1200" b="1" i="1"/>
              <a:t>Al-Ibanah 'an Ushul al-Diyanah,</a:t>
            </a:r>
            <a:r>
              <a:rPr lang="en-US" sz="1200" b="1"/>
              <a:t> Hydrabat,tt</a:t>
            </a:r>
          </a:p>
          <a:p>
            <a:pPr algn="just" eaLnBrk="1" hangingPunct="1">
              <a:lnSpc>
                <a:spcPts val="1675"/>
              </a:lnSpc>
            </a:pPr>
            <a:r>
              <a:rPr lang="en-US" sz="1200" b="1"/>
              <a:t>........................</a:t>
            </a:r>
            <a:r>
              <a:rPr lang="en-US" sz="1200" b="1" i="1"/>
              <a:t>Maqaalaat al-Islaamiyyin wa Ikhtilaaf al-Mushalliin,</a:t>
            </a:r>
            <a:r>
              <a:rPr lang="en-US" sz="1200" b="1"/>
              <a:t> Pen.Rosihan Anwar dan Taufik Rahman,Bandung: Pustaka</a:t>
            </a:r>
          </a:p>
          <a:p>
            <a:pPr eaLnBrk="1" hangingPunct="1">
              <a:lnSpc>
                <a:spcPts val="1675"/>
              </a:lnSpc>
            </a:pPr>
            <a:r>
              <a:rPr lang="en-US" sz="1200" b="1"/>
              <a:t>Setia,1999 M/1420 H</a:t>
            </a:r>
          </a:p>
          <a:p>
            <a:pPr eaLnBrk="1" hangingPunct="1">
              <a:lnSpc>
                <a:spcPts val="1675"/>
              </a:lnSpc>
            </a:pPr>
            <a:r>
              <a:rPr lang="en-US" sz="1200" b="1"/>
              <a:t>Al-Juaini, 'Abdul Malik bin 'Abdullah, </a:t>
            </a:r>
            <a:r>
              <a:rPr lang="en-US" sz="1200" b="1" i="1"/>
              <a:t>Kitab al-Irsyad ila Qawaathi'I al-Adillah fi Ushul Al-I'tiqaad,</a:t>
            </a:r>
            <a:r>
              <a:rPr lang="en-US" sz="1200" b="1"/>
              <a:t>Bairut: Dar al-Kutub al-Ilmiyah, th. 1995 M/ 1416 H</a:t>
            </a:r>
          </a:p>
          <a:p>
            <a:pPr eaLnBrk="1" hangingPunct="1">
              <a:lnSpc>
                <a:spcPts val="1675"/>
              </a:lnSpc>
            </a:pPr>
            <a:r>
              <a:rPr lang="en-US" sz="1200" b="1"/>
              <a:t>Al-Syahrasytaany,Abi Fatah Muhammad bin Abdul Karim, </a:t>
            </a:r>
            <a:r>
              <a:rPr lang="en-US" sz="1200" b="1" i="1"/>
              <a:t>Al-Milal wa al-Nihal,Bairut</a:t>
            </a:r>
            <a:r>
              <a:rPr lang="en-US" sz="1200" b="1"/>
              <a:t> : Dar al-Kutub al-Ilmiyah, tt Abduh, Muhammad, </a:t>
            </a:r>
            <a:r>
              <a:rPr lang="en-US" sz="1200" b="1" i="1"/>
              <a:t>Risalah</a:t>
            </a:r>
            <a:r>
              <a:rPr lang="en-US" sz="1200" b="1"/>
              <a:t> Al-Tauhid,Pen.Firdaus, Jakarta: Bulan Bintang,1976</a:t>
            </a:r>
          </a:p>
          <a:p>
            <a:pPr eaLnBrk="1" hangingPunct="1">
              <a:lnSpc>
                <a:spcPts val="1675"/>
              </a:lnSpc>
            </a:pPr>
            <a:r>
              <a:rPr lang="en-US" sz="1200" b="1"/>
              <a:t>Madkur , Ibrahim, </a:t>
            </a:r>
            <a:r>
              <a:rPr lang="en-US" sz="1200" b="1" i="1"/>
              <a:t>Aliran dan Teori Filsafat Islam,</a:t>
            </a:r>
            <a:r>
              <a:rPr lang="en-US" sz="1200" b="1"/>
              <a:t> Pen. Yudian Wahyudi Asmin, Jakarta ; Bumi Aksara, th.2002 Dahlan,Abdul Aziz, </a:t>
            </a:r>
            <a:r>
              <a:rPr lang="en-US" sz="1200" b="1" i="1"/>
              <a:t>Teologi dan Aqidah Dalam</a:t>
            </a:r>
            <a:r>
              <a:rPr lang="en-US" sz="1200" b="1"/>
              <a:t> Islam,Padang: IAIN IB-PRESS,th.2001 Hanafi, Ahmad, </a:t>
            </a:r>
            <a:r>
              <a:rPr lang="en-US" sz="1200" b="1" i="1"/>
              <a:t>Teologi Islam (Ilmu Tauhid),</a:t>
            </a:r>
            <a:r>
              <a:rPr lang="en-US" sz="1200" b="1"/>
              <a:t> Jakarta: Bulaqn Bintang,th.1996 Qardhawi,Yusuf, Hakikat Tauhid,Surabaya,Pustaka Progresif, Th. 1992</a:t>
            </a:r>
          </a:p>
          <a:p>
            <a:pPr algn="just" eaLnBrk="1" hangingPunct="1">
              <a:spcAft>
                <a:spcPts val="425"/>
              </a:spcAft>
            </a:pPr>
            <a:r>
              <a:rPr lang="en-US" sz="1000" b="1">
                <a:latin typeface="Times New Roman" pitchFamily="18" charset="0"/>
              </a:rPr>
              <a:t>Syekh Abu Bakar al-Jaziri,Aqidah Mukmin</a:t>
            </a:r>
          </a:p>
          <a:p>
            <a:pPr algn="just" eaLnBrk="1" hangingPunct="1">
              <a:spcAft>
                <a:spcPts val="425"/>
              </a:spcAft>
            </a:pPr>
            <a:r>
              <a:rPr lang="en-US" sz="1200" b="1"/>
              <a:t>Al-Syeikh Muhammad Al-Dasuqy, Hasyiah Al-Dasuqi 'Ala Umi Al-Baraahiin,Semarang, Thaha [Putra, tt</a:t>
            </a:r>
          </a:p>
          <a:p>
            <a:pPr algn="just" eaLnBrk="1" hangingPunct="1"/>
            <a:r>
              <a:rPr lang="en-US" sz="1200" b="1"/>
              <a:t>Al-Barsany,Noer </a:t>
            </a:r>
            <a:r>
              <a:rPr lang="en-US" sz="1200" b="1" i="1"/>
              <a:t>Iskandar,Biografi dan Garis Besar Pemikiran Kalam Ahl;ussunnah waljamaah,</a:t>
            </a:r>
            <a:r>
              <a:rPr lang="en-US" sz="1200" b="1"/>
              <a:t> Jakartas: Srigunting, th2001</a:t>
            </a:r>
          </a:p>
        </p:txBody>
      </p:sp>
    </p:spTree>
    <p:extLst>
      <p:ext uri="{BB962C8B-B14F-4D97-AF65-F5344CB8AC3E}">
        <p14:creationId xmlns:p14="http://schemas.microsoft.com/office/powerpoint/2010/main" val="294134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2643" y="1600953"/>
            <a:ext cx="5470592" cy="1662107"/>
          </a:xfrm>
          <a:prstGeom prst="rect">
            <a:avLst/>
          </a:prstGeom>
        </p:spPr>
        <p:txBody>
          <a:bodyPr lIns="0" tIns="0" rIns="0" bIns="0"/>
          <a:lstStyle/>
          <a:p>
            <a:pPr eaLnBrk="1" fontAlgn="auto" hangingPunct="1">
              <a:lnSpc>
                <a:spcPts val="1680"/>
              </a:lnSpc>
              <a:spcBef>
                <a:spcPts val="0"/>
              </a:spcBef>
              <a:spcAft>
                <a:spcPts val="0"/>
              </a:spcAft>
              <a:defRPr/>
            </a:pPr>
            <a:r>
              <a:rPr lang="en-US" sz="1200" b="1">
                <a:latin typeface="Calibri"/>
              </a:rPr>
              <a:t>Mubarak, zaky, </a:t>
            </a:r>
            <a:r>
              <a:rPr lang="en-US" sz="1200" b="1" i="1">
                <a:latin typeface="Calibri"/>
              </a:rPr>
              <a:t>Aqidah Islam,</a:t>
            </a:r>
            <a:r>
              <a:rPr lang="en-US" sz="1200" b="1">
                <a:latin typeface="Calibri"/>
              </a:rPr>
              <a:t> Jogjakarta: UII Press, thn. 2001</a:t>
            </a:r>
          </a:p>
          <a:p>
            <a:pPr eaLnBrk="1" fontAlgn="auto" hangingPunct="1">
              <a:lnSpc>
                <a:spcPts val="1680"/>
              </a:lnSpc>
              <a:spcBef>
                <a:spcPts val="0"/>
              </a:spcBef>
              <a:spcAft>
                <a:spcPts val="0"/>
              </a:spcAft>
              <a:defRPr/>
            </a:pPr>
            <a:r>
              <a:rPr lang="en-US" sz="1200" b="1" i="1">
                <a:latin typeface="Calibri"/>
              </a:rPr>
              <a:t>Riyadi,</a:t>
            </a:r>
            <a:r>
              <a:rPr lang="en-US" sz="1200" b="1">
                <a:latin typeface="Calibri"/>
              </a:rPr>
              <a:t> Hendar Ed., </a:t>
            </a:r>
            <a:r>
              <a:rPr lang="en-US" sz="1200" b="1" i="1">
                <a:latin typeface="Calibri"/>
              </a:rPr>
              <a:t>Tauhid Ilmu Dan Implementasinya dalam Pendidikan,</a:t>
            </a:r>
            <a:r>
              <a:rPr lang="en-US" sz="1200" b="1">
                <a:latin typeface="Calibri"/>
              </a:rPr>
              <a:t> BaNDUNG : Nuansa, thn. 2000 Ilyas, Yunahar, </a:t>
            </a:r>
            <a:r>
              <a:rPr lang="en-US" sz="1200" b="1" i="1">
                <a:latin typeface="Calibri"/>
              </a:rPr>
              <a:t>Kuliah Aqidah</a:t>
            </a:r>
            <a:r>
              <a:rPr lang="en-US" sz="1200" b="1">
                <a:latin typeface="Calibri"/>
              </a:rPr>
              <a:t> Islam,Yogyakarta, LPPI UMY, thn,2009.</a:t>
            </a:r>
          </a:p>
          <a:p>
            <a:pPr eaLnBrk="1" fontAlgn="auto" hangingPunct="1">
              <a:lnSpc>
                <a:spcPts val="1680"/>
              </a:lnSpc>
              <a:spcBef>
                <a:spcPts val="0"/>
              </a:spcBef>
              <a:spcAft>
                <a:spcPts val="0"/>
              </a:spcAft>
              <a:defRPr/>
            </a:pPr>
            <a:r>
              <a:rPr lang="en-US" sz="1200" b="1">
                <a:latin typeface="Calibri"/>
              </a:rPr>
              <a:t>Ismail Raji Al-Faruqi, </a:t>
            </a:r>
            <a:r>
              <a:rPr lang="en-US" sz="1200" b="1" i="1">
                <a:latin typeface="Calibri"/>
              </a:rPr>
              <a:t>Tauhid,</a:t>
            </a:r>
            <a:r>
              <a:rPr lang="en-US" sz="1200" b="1">
                <a:latin typeface="Calibri"/>
              </a:rPr>
              <a:t> Bandung: Pustaka, thn.1982</a:t>
            </a:r>
          </a:p>
          <a:p>
            <a:pPr eaLnBrk="1" fontAlgn="auto" hangingPunct="1">
              <a:spcBef>
                <a:spcPts val="0"/>
              </a:spcBef>
              <a:spcAft>
                <a:spcPts val="420"/>
              </a:spcAft>
              <a:defRPr/>
            </a:pPr>
            <a:r>
              <a:rPr lang="en-US" sz="1050" b="1">
                <a:latin typeface="Times New Roman"/>
              </a:rPr>
              <a:t>AR.Sutan Mansur,Tauhid membentuk Pribadi Muslim</a:t>
            </a:r>
          </a:p>
          <a:p>
            <a:pPr eaLnBrk="1" fontAlgn="auto" hangingPunct="1">
              <a:spcBef>
                <a:spcPts val="0"/>
              </a:spcBef>
              <a:spcAft>
                <a:spcPts val="6510"/>
              </a:spcAft>
              <a:defRPr/>
            </a:pPr>
            <a:r>
              <a:rPr lang="en-US" sz="1200" b="1">
                <a:latin typeface="Calibri"/>
              </a:rPr>
              <a:t>Ath-Thorabilisiy,Sayyid Husein Afandiy Al-Jisr, </a:t>
            </a:r>
            <a:r>
              <a:rPr lang="en-US" sz="1200" b="1" i="1">
                <a:latin typeface="Calibri"/>
              </a:rPr>
              <a:t>Pemperkokoh Aqidah Islamiyyah,</a:t>
            </a:r>
            <a:r>
              <a:rPr lang="en-US" sz="1200" b="1">
                <a:latin typeface="Calibri"/>
              </a:rPr>
              <a:t> Bandung: Pustaka Setia, thn.1999.</a:t>
            </a:r>
          </a:p>
        </p:txBody>
      </p:sp>
      <p:sp>
        <p:nvSpPr>
          <p:cNvPr id="3" name="Rectangle 2"/>
          <p:cNvSpPr/>
          <p:nvPr/>
        </p:nvSpPr>
        <p:spPr>
          <a:xfrm>
            <a:off x="4796756" y="4839987"/>
            <a:ext cx="1358405" cy="738229"/>
          </a:xfrm>
          <a:prstGeom prst="rect">
            <a:avLst/>
          </a:prstGeom>
        </p:spPr>
        <p:txBody>
          <a:bodyPr lIns="0" tIns="0" rIns="0" bIns="0"/>
          <a:lstStyle/>
          <a:p>
            <a:pPr eaLnBrk="1" fontAlgn="auto" hangingPunct="1">
              <a:lnSpc>
                <a:spcPts val="2952"/>
              </a:lnSpc>
              <a:spcBef>
                <a:spcPts val="6510"/>
              </a:spcBef>
              <a:spcAft>
                <a:spcPts val="1890"/>
              </a:spcAft>
              <a:defRPr/>
            </a:pPr>
            <a:r>
              <a:rPr lang="en-US" sz="1050" b="1">
                <a:latin typeface="Times New Roman"/>
              </a:rPr>
              <a:t>Bengkulu, 1 September 2019 Dosen Pengampu</a:t>
            </a:r>
          </a:p>
        </p:txBody>
      </p:sp>
      <p:sp>
        <p:nvSpPr>
          <p:cNvPr id="4" name="Rectangle 3"/>
          <p:cNvSpPr/>
          <p:nvPr/>
        </p:nvSpPr>
        <p:spPr>
          <a:xfrm>
            <a:off x="4796756" y="6366680"/>
            <a:ext cx="1199785" cy="443374"/>
          </a:xfrm>
          <a:prstGeom prst="rect">
            <a:avLst/>
          </a:prstGeom>
        </p:spPr>
        <p:txBody>
          <a:bodyPr lIns="0" tIns="0" rIns="0" bIns="0"/>
          <a:lstStyle/>
          <a:p>
            <a:pPr eaLnBrk="1" fontAlgn="auto" hangingPunct="1">
              <a:lnSpc>
                <a:spcPts val="1464"/>
              </a:lnSpc>
              <a:spcBef>
                <a:spcPts val="1890"/>
              </a:spcBef>
              <a:spcAft>
                <a:spcPts val="0"/>
              </a:spcAft>
              <a:defRPr/>
            </a:pPr>
            <a:r>
              <a:rPr lang="en-US" sz="1050" b="1">
                <a:latin typeface="Times New Roman"/>
              </a:rPr>
              <a:t>Dr. MURKILIM, M.Ag NIP.195909171993031002</a:t>
            </a:r>
          </a:p>
        </p:txBody>
      </p:sp>
    </p:spTree>
    <p:extLst>
      <p:ext uri="{BB962C8B-B14F-4D97-AF65-F5344CB8AC3E}">
        <p14:creationId xmlns:p14="http://schemas.microsoft.com/office/powerpoint/2010/main" val="2077048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1328</Words>
  <Application>Microsoft Office PowerPoint</Application>
  <PresentationFormat>Custom</PresentationFormat>
  <Paragraphs>313</Paragraphs>
  <Slides>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Office Theme</vt:lpstr>
      <vt:lpstr>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cp:revision>
  <dcterms:created xsi:type="dcterms:W3CDTF">2020-02-04T15:04:25Z</dcterms:created>
  <dcterms:modified xsi:type="dcterms:W3CDTF">2020-02-05T16:07:55Z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2020-02-04T00:00:00Z</vt:filetime>
  </property>
  <property fmtid="{D5CDD505-2E9C-101B-9397-08002B2CF9AE}" pid="3" name="Creator">
    <vt:lpwstr>Microsoft® Word 2016</vt:lpwstr>
  </property>
  <property fmtid="{D5CDD505-2E9C-101B-9397-08002B2CF9AE}" pid="4" name="LastSaved">
    <vt:filetime>2020-02-04T00:00:00Z</vt:filetime>
  </property>
</Properties>
</file>