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7371A9B-6A64-4036-8ECE-4B4B72182FC0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E88D75-62A0-4131-AAAD-2BEDDA1B8E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dirty="0" smtClean="0"/>
              <a:t>Debby </a:t>
            </a:r>
            <a:r>
              <a:rPr lang="en-US" dirty="0" err="1" smtClean="0"/>
              <a:t>Arisandi</a:t>
            </a:r>
            <a:r>
              <a:rPr lang="en-US" dirty="0" smtClean="0"/>
              <a:t>, MBA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 smtClean="0">
                <a:effectLst>
                  <a:reflection blurRad="6350" stA="50000" endA="300" endPos="50000" dist="29997" dir="5400000" sy="-100000" algn="bl" rotWithShape="0"/>
                </a:effectLst>
              </a:rPr>
              <a:t>Struktur Pasar Modal Indonesia</a:t>
            </a:r>
            <a:endParaRPr lang="en-US" b="1" dirty="0"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3337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Lembaga Penyimpanan dan Penyelesaian</a:t>
            </a:r>
            <a:endParaRPr lang="id-ID" dirty="0"/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65253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76200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Lembaga Penyimapanan dan Penyelesaian</a:t>
            </a:r>
            <a:endParaRPr lang="en-US" sz="4000" dirty="0">
              <a:solidFill>
                <a:schemeClr val="accent4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Impact" pitchFamily="34" charset="0"/>
              <a:ea typeface="+mj-ea"/>
              <a:cs typeface="+mj-cs"/>
            </a:endParaRPr>
          </a:p>
        </p:txBody>
      </p:sp>
      <p:pic>
        <p:nvPicPr>
          <p:cNvPr id="20483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13"/>
          <a:stretch>
            <a:fillRect/>
          </a:stretch>
        </p:blipFill>
        <p:spPr>
          <a:xfrm>
            <a:off x="685800" y="1254125"/>
            <a:ext cx="7620000" cy="5105400"/>
          </a:xfrm>
        </p:spPr>
      </p:pic>
    </p:spTree>
    <p:extLst>
      <p:ext uri="{BB962C8B-B14F-4D97-AF65-F5344CB8AC3E}">
        <p14:creationId xmlns:p14="http://schemas.microsoft.com/office/powerpoint/2010/main" val="2867908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Emiten</a:t>
            </a:r>
            <a:endParaRPr lang="id-ID" dirty="0"/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4093115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pic>
        <p:nvPicPr>
          <p:cNvPr id="22530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817563"/>
            <a:ext cx="7467600" cy="6040437"/>
          </a:xfrm>
        </p:spPr>
      </p:pic>
    </p:spTree>
    <p:extLst>
      <p:ext uri="{BB962C8B-B14F-4D97-AF65-F5344CB8AC3E}">
        <p14:creationId xmlns:p14="http://schemas.microsoft.com/office/powerpoint/2010/main" val="1210710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Lembaga Penunjang</a:t>
            </a:r>
            <a:endParaRPr lang="id-ID" dirty="0"/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803279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990600"/>
            <a:ext cx="7772400" cy="5321300"/>
          </a:xfrm>
        </p:spPr>
      </p:pic>
    </p:spTree>
    <p:extLst>
      <p:ext uri="{BB962C8B-B14F-4D97-AF65-F5344CB8AC3E}">
        <p14:creationId xmlns:p14="http://schemas.microsoft.com/office/powerpoint/2010/main" val="20431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Profesi Penunjang</a:t>
            </a:r>
            <a:endParaRPr lang="id-ID" dirty="0"/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349716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838200"/>
            <a:ext cx="7772400" cy="5141913"/>
          </a:xfrm>
        </p:spPr>
      </p:pic>
    </p:spTree>
    <p:extLst>
      <p:ext uri="{BB962C8B-B14F-4D97-AF65-F5344CB8AC3E}">
        <p14:creationId xmlns:p14="http://schemas.microsoft.com/office/powerpoint/2010/main" val="2381909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27651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04586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4"/>
                </a:solidFill>
              </a:rPr>
              <a:t>Capaian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Pembelajaran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Materi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err="1" smtClean="0">
                <a:solidFill>
                  <a:schemeClr val="accent4"/>
                </a:solidFill>
              </a:rPr>
              <a:t>Perkuliahan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1266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/>
              <a:t>Mahasiswa/i menjelaskan peran pasar modal di dalam sistem keuangan</a:t>
            </a:r>
          </a:p>
        </p:txBody>
      </p:sp>
    </p:spTree>
    <p:extLst>
      <p:ext uri="{BB962C8B-B14F-4D97-AF65-F5344CB8AC3E}">
        <p14:creationId xmlns:p14="http://schemas.microsoft.com/office/powerpoint/2010/main" val="331093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mtClean="0"/>
              <a:t>Otoritas Jasa Keuangan</a:t>
            </a:r>
          </a:p>
          <a:p>
            <a:r>
              <a:rPr lang="id-ID" smtClean="0"/>
              <a:t>Bursa Efek Indonesia</a:t>
            </a:r>
          </a:p>
          <a:p>
            <a:r>
              <a:rPr lang="id-ID" smtClean="0"/>
              <a:t>Lembaga Kliring dan Penjaminan</a:t>
            </a:r>
          </a:p>
          <a:p>
            <a:r>
              <a:rPr lang="id-ID" smtClean="0"/>
              <a:t>Lembaga Penyimpanan dan Penyelesaian</a:t>
            </a:r>
          </a:p>
          <a:p>
            <a:r>
              <a:rPr lang="id-ID" smtClean="0"/>
              <a:t>Emiten</a:t>
            </a:r>
          </a:p>
          <a:p>
            <a:r>
              <a:rPr lang="id-ID" smtClean="0"/>
              <a:t>Perusahaan Efek</a:t>
            </a:r>
          </a:p>
          <a:p>
            <a:r>
              <a:rPr lang="id-ID" smtClean="0"/>
              <a:t>Lembaga Penunjang</a:t>
            </a:r>
          </a:p>
          <a:p>
            <a:r>
              <a:rPr lang="id-ID" smtClean="0"/>
              <a:t>Profesi Penunjang</a:t>
            </a:r>
          </a:p>
          <a:p>
            <a:r>
              <a:rPr lang="en-US" smtClean="0"/>
              <a:t>Pemodal/ Investor</a:t>
            </a: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Topik</a:t>
            </a:r>
            <a:r>
              <a:rPr lang="en-US" sz="4000" dirty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Bahasan</a:t>
            </a:r>
            <a:endParaRPr lang="en-US" sz="4000" dirty="0">
              <a:solidFill>
                <a:schemeClr val="accent4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Impact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962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Otoritas Jasa Keuangan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10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Otoritas Jasa Keuangan</a:t>
            </a:r>
            <a:endParaRPr lang="en-US" sz="4000" dirty="0">
              <a:solidFill>
                <a:schemeClr val="accent4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Impact" pitchFamily="34" charset="0"/>
              <a:ea typeface="+mj-ea"/>
              <a:cs typeface="+mj-cs"/>
            </a:endParaRPr>
          </a:p>
        </p:txBody>
      </p:sp>
      <p:pic>
        <p:nvPicPr>
          <p:cNvPr id="14339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966" y="2593942"/>
            <a:ext cx="5187267" cy="2279715"/>
          </a:xfrm>
        </p:spPr>
      </p:pic>
    </p:spTree>
    <p:extLst>
      <p:ext uri="{BB962C8B-B14F-4D97-AF65-F5344CB8AC3E}">
        <p14:creationId xmlns:p14="http://schemas.microsoft.com/office/powerpoint/2010/main" val="426079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Bursa Efek Indonesia</a:t>
            </a:r>
            <a:endParaRPr lang="id-ID" dirty="0"/>
          </a:p>
        </p:txBody>
      </p:sp>
      <p:sp>
        <p:nvSpPr>
          <p:cNvPr id="15363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8484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228600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Bursa Efek Indonesia</a:t>
            </a:r>
            <a:endParaRPr lang="en-US" sz="4000" dirty="0">
              <a:solidFill>
                <a:schemeClr val="accent4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Impact" pitchFamily="34" charset="0"/>
              <a:ea typeface="+mj-ea"/>
              <a:cs typeface="+mj-cs"/>
            </a:endParaRPr>
          </a:p>
        </p:txBody>
      </p:sp>
      <p:pic>
        <p:nvPicPr>
          <p:cNvPr id="1638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343025"/>
            <a:ext cx="7162800" cy="4905375"/>
          </a:xfrm>
        </p:spPr>
      </p:pic>
    </p:spTree>
    <p:extLst>
      <p:ext uri="{BB962C8B-B14F-4D97-AF65-F5344CB8AC3E}">
        <p14:creationId xmlns:p14="http://schemas.microsoft.com/office/powerpoint/2010/main" val="391892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Lembaga Kliring dan Penjamin</a:t>
            </a:r>
            <a:endParaRPr lang="id-ID" dirty="0"/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82184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76200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rPr>
              <a:t>Lembaga Kliring dan Penjaminan</a:t>
            </a:r>
            <a:endParaRPr lang="en-US" sz="4000" dirty="0">
              <a:solidFill>
                <a:schemeClr val="accent4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Impact" pitchFamily="34" charset="0"/>
              <a:ea typeface="+mj-ea"/>
              <a:cs typeface="+mj-cs"/>
            </a:endParaRPr>
          </a:p>
        </p:txBody>
      </p:sp>
      <p:pic>
        <p:nvPicPr>
          <p:cNvPr id="18435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7" b="5634"/>
          <a:stretch>
            <a:fillRect/>
          </a:stretch>
        </p:blipFill>
        <p:spPr>
          <a:xfrm>
            <a:off x="381000" y="1219200"/>
            <a:ext cx="8135938" cy="5299075"/>
          </a:xfrm>
        </p:spPr>
      </p:pic>
    </p:spTree>
    <p:extLst>
      <p:ext uri="{BB962C8B-B14F-4D97-AF65-F5344CB8AC3E}">
        <p14:creationId xmlns:p14="http://schemas.microsoft.com/office/powerpoint/2010/main" val="75696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</TotalTime>
  <Words>82</Words>
  <Application>Microsoft Office PowerPoint</Application>
  <PresentationFormat>On-screen Show (4:3)</PresentationFormat>
  <Paragraphs>26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Equity</vt:lpstr>
      <vt:lpstr>Struktur Pasar Modal Indonesia</vt:lpstr>
      <vt:lpstr>Capaian Pembelajaran Materi Perkuliahan</vt:lpstr>
      <vt:lpstr>PowerPoint Presentation</vt:lpstr>
      <vt:lpstr>Otoritas Jasa Keuangan</vt:lpstr>
      <vt:lpstr>PowerPoint Presentation</vt:lpstr>
      <vt:lpstr>Bursa Efek Indonesia</vt:lpstr>
      <vt:lpstr>PowerPoint Presentation</vt:lpstr>
      <vt:lpstr>Lembaga Kliring dan Penjamin</vt:lpstr>
      <vt:lpstr>PowerPoint Presentation</vt:lpstr>
      <vt:lpstr>Lembaga Penyimpanan dan Penyelesaian</vt:lpstr>
      <vt:lpstr>PowerPoint Presentation</vt:lpstr>
      <vt:lpstr>Emiten</vt:lpstr>
      <vt:lpstr>PowerPoint Presentation</vt:lpstr>
      <vt:lpstr>Lembaga Penunjang</vt:lpstr>
      <vt:lpstr>PowerPoint Presentation</vt:lpstr>
      <vt:lpstr>Profesi Penunjang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Pasar Modal Indonesia</dc:title>
  <dc:creator>USER</dc:creator>
  <cp:lastModifiedBy>USER</cp:lastModifiedBy>
  <cp:revision>1</cp:revision>
  <dcterms:created xsi:type="dcterms:W3CDTF">2021-03-15T08:41:12Z</dcterms:created>
  <dcterms:modified xsi:type="dcterms:W3CDTF">2021-03-15T08:43:51Z</dcterms:modified>
</cp:coreProperties>
</file>